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99" r:id="rId3"/>
    <p:sldId id="400" r:id="rId4"/>
    <p:sldId id="394" r:id="rId5"/>
    <p:sldId id="397" r:id="rId6"/>
    <p:sldId id="402" r:id="rId7"/>
    <p:sldId id="401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84DCF-5358-4ED9-B8D5-9682AFCBD24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477EAE-4E34-434A-826E-644B6BE35281}">
      <dgm:prSet custT="1"/>
      <dgm:spPr/>
      <dgm:t>
        <a:bodyPr/>
        <a:lstStyle/>
        <a:p>
          <a:pPr algn="ctr" rtl="0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Магазины шаговой доступности, пекарни до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7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кв.м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C8D90E-F2A7-4159-B82B-99EB84FBB1E2}" type="parTrans" cxnId="{13074256-DFBD-4538-829F-50C74F8165AB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B11462-2AA2-419A-8FFA-70E122612933}" type="sibTrans" cxnId="{13074256-DFBD-4538-829F-50C74F8165AB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B855DB-CDB3-498F-AFF4-9E10AF64DE84}">
      <dgm:prSet custT="1"/>
      <dgm:spPr/>
      <dgm:t>
        <a:bodyPr/>
        <a:lstStyle/>
        <a:p>
          <a:pPr algn="ctr" rtl="0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Парикмахерские, химчистки, ремонт обуви, служба быта до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7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кв.м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F94A52-259B-41C9-9CDA-D4310719984B}" type="parTrans" cxnId="{FAF7C2F1-DB6D-41AF-A745-2AEDA581788B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9B2242-0641-4138-909F-71126FF6148B}" type="sibTrans" cxnId="{FAF7C2F1-DB6D-41AF-A745-2AEDA581788B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387F75-68F3-4592-A992-E33DEA942978}">
      <dgm:prSet custT="1"/>
      <dgm:spPr/>
      <dgm:t>
        <a:bodyPr/>
        <a:lstStyle/>
        <a:p>
          <a:pPr algn="ctr" rtl="0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Ветеринарные клиники, зарегистрированные как субъекты малого и среднего бизнеса, до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7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кв.м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11B36-124E-46A6-84D7-06DDC2F75565}" type="parTrans" cxnId="{9CD8A456-BA46-4E8C-9A4C-70BB3D4C5A50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808A7-0E23-44DD-A3F6-86B5039A469B}" type="sibTrans" cxnId="{9CD8A456-BA46-4E8C-9A4C-70BB3D4C5A50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4DB69-0981-4321-8818-7412390950CE}">
      <dgm:prSet custT="1"/>
      <dgm:spPr/>
      <dgm:t>
        <a:bodyPr/>
        <a:lstStyle/>
        <a:p>
          <a:pPr algn="ctr" rtl="0"/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Частные детские сады и образовательные центры </a:t>
          </a:r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BB98D5-F99A-4513-A592-13EA5FC39BDA}" type="parTrans" cxnId="{920C64C8-9D09-4E4D-9DAA-C3739447B3FB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E2B98-262A-4926-A782-B8EBFE24B5DC}" type="sibTrans" cxnId="{920C64C8-9D09-4E4D-9DAA-C3739447B3FB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01F03-572F-4536-936D-1BDE9CF1A56B}">
      <dgm:prSet custT="1"/>
      <dgm:spPr/>
      <dgm:t>
        <a:bodyPr/>
        <a:lstStyle/>
        <a:p>
          <a:pPr algn="ctr" rtl="0"/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Здравоохранение, физическая культура и социальное обслуживание граждан </a:t>
          </a:r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3E98F-BC3C-46E6-A1EA-89148DD2EF1C}" type="parTrans" cxnId="{BE0436A8-9210-4A3E-BABA-A3AB4CA6193D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259A2-C09E-41DA-A0CA-7E4E60D911C9}" type="sibTrans" cxnId="{BE0436A8-9210-4A3E-BABA-A3AB4CA6193D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F80ED5-6323-4F38-ABAC-EA0F18EFB9EB}">
      <dgm:prSet custT="1"/>
      <dgm:spPr/>
      <dgm:t>
        <a:bodyPr/>
        <a:lstStyle/>
        <a:p>
          <a:pPr algn="ctr" rtl="0"/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Народно-художественные промыслы и ремесла</a:t>
          </a:r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3D034-0D20-4988-9441-CC3E2F9E035A}" type="parTrans" cxnId="{271A3AF7-CA87-4059-B35A-B6CF3BC1E40C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43109C-1DC3-49B1-9C67-7616BC610889}" type="sibTrans" cxnId="{271A3AF7-CA87-4059-B35A-B6CF3BC1E40C}">
      <dgm:prSet/>
      <dgm:spPr/>
      <dgm:t>
        <a:bodyPr/>
        <a:lstStyle/>
        <a:p>
          <a:pPr algn="ctr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EB845-751B-4BE9-8564-0831E2A9A0A9}" type="pres">
      <dgm:prSet presAssocID="{56684DCF-5358-4ED9-B8D5-9682AFCBD2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AED07-D94E-4BF9-8DFB-D3916971D8DF}" type="pres">
      <dgm:prSet presAssocID="{29477EAE-4E34-434A-826E-644B6BE3528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378DA-C365-419C-BCCF-F4BC01897122}" type="pres">
      <dgm:prSet presAssocID="{77B11462-2AA2-419A-8FFA-70E122612933}" presName="spacer" presStyleCnt="0"/>
      <dgm:spPr/>
    </dgm:pt>
    <dgm:pt modelId="{D8C94590-7653-4C18-B2B3-48DAF8F2FF3B}" type="pres">
      <dgm:prSet presAssocID="{E7B855DB-CDB3-498F-AFF4-9E10AF64DE8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EB68F-EC1A-47FF-9750-F38F59E74C6F}" type="pres">
      <dgm:prSet presAssocID="{559B2242-0641-4138-909F-71126FF6148B}" presName="spacer" presStyleCnt="0"/>
      <dgm:spPr/>
    </dgm:pt>
    <dgm:pt modelId="{EC6A61E5-0E42-453D-AA82-30B4634EA400}" type="pres">
      <dgm:prSet presAssocID="{09387F75-68F3-4592-A992-E33DEA94297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8CD33-3E45-49D0-918E-44DCFFC3B07E}" type="pres">
      <dgm:prSet presAssocID="{1E2808A7-0E23-44DD-A3F6-86B5039A469B}" presName="spacer" presStyleCnt="0"/>
      <dgm:spPr/>
    </dgm:pt>
    <dgm:pt modelId="{6B4CFCD0-80C1-485D-839A-1A1296E48DB8}" type="pres">
      <dgm:prSet presAssocID="{0CD4DB69-0981-4321-8818-7412390950C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4B4F3-CE1C-4267-8A42-6BE137AD7ECF}" type="pres">
      <dgm:prSet presAssocID="{831E2B98-262A-4926-A782-B8EBFE24B5DC}" presName="spacer" presStyleCnt="0"/>
      <dgm:spPr/>
    </dgm:pt>
    <dgm:pt modelId="{D95BE4CC-A871-44CB-9FF4-69588D482298}" type="pres">
      <dgm:prSet presAssocID="{92E01F03-572F-4536-936D-1BDE9CF1A56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1F7C9-EEDE-4F96-8FD2-DCC6198ACA94}" type="pres">
      <dgm:prSet presAssocID="{DFE259A2-C09E-41DA-A0CA-7E4E60D911C9}" presName="spacer" presStyleCnt="0"/>
      <dgm:spPr/>
    </dgm:pt>
    <dgm:pt modelId="{A4FC5A92-7E61-4273-B660-A0126A1E3576}" type="pres">
      <dgm:prSet presAssocID="{35F80ED5-6323-4F38-ABAC-EA0F18EFB9E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7C2F1-DB6D-41AF-A745-2AEDA581788B}" srcId="{56684DCF-5358-4ED9-B8D5-9682AFCBD249}" destId="{E7B855DB-CDB3-498F-AFF4-9E10AF64DE84}" srcOrd="1" destOrd="0" parTransId="{43F94A52-259B-41C9-9CDA-D4310719984B}" sibTransId="{559B2242-0641-4138-909F-71126FF6148B}"/>
    <dgm:cxn modelId="{13074256-DFBD-4538-829F-50C74F8165AB}" srcId="{56684DCF-5358-4ED9-B8D5-9682AFCBD249}" destId="{29477EAE-4E34-434A-826E-644B6BE35281}" srcOrd="0" destOrd="0" parTransId="{C7C8D90E-F2A7-4159-B82B-99EB84FBB1E2}" sibTransId="{77B11462-2AA2-419A-8FFA-70E122612933}"/>
    <dgm:cxn modelId="{F181E0C0-0F3E-4162-AD68-7B6BA05A7365}" type="presOf" srcId="{0CD4DB69-0981-4321-8818-7412390950CE}" destId="{6B4CFCD0-80C1-485D-839A-1A1296E48DB8}" srcOrd="0" destOrd="0" presId="urn:microsoft.com/office/officeart/2005/8/layout/vList2"/>
    <dgm:cxn modelId="{271A3AF7-CA87-4059-B35A-B6CF3BC1E40C}" srcId="{56684DCF-5358-4ED9-B8D5-9682AFCBD249}" destId="{35F80ED5-6323-4F38-ABAC-EA0F18EFB9EB}" srcOrd="5" destOrd="0" parTransId="{4F23D034-0D20-4988-9441-CC3E2F9E035A}" sibTransId="{0343109C-1DC3-49B1-9C67-7616BC610889}"/>
    <dgm:cxn modelId="{BE0436A8-9210-4A3E-BABA-A3AB4CA6193D}" srcId="{56684DCF-5358-4ED9-B8D5-9682AFCBD249}" destId="{92E01F03-572F-4536-936D-1BDE9CF1A56B}" srcOrd="4" destOrd="0" parTransId="{4C83E98F-BC3C-46E6-A1EA-89148DD2EF1C}" sibTransId="{DFE259A2-C09E-41DA-A0CA-7E4E60D911C9}"/>
    <dgm:cxn modelId="{9CD8A456-BA46-4E8C-9A4C-70BB3D4C5A50}" srcId="{56684DCF-5358-4ED9-B8D5-9682AFCBD249}" destId="{09387F75-68F3-4592-A992-E33DEA942978}" srcOrd="2" destOrd="0" parTransId="{86811B36-124E-46A6-84D7-06DDC2F75565}" sibTransId="{1E2808A7-0E23-44DD-A3F6-86B5039A469B}"/>
    <dgm:cxn modelId="{CAA1B00B-CE19-4B69-8668-D6D5C0EA9295}" type="presOf" srcId="{09387F75-68F3-4592-A992-E33DEA942978}" destId="{EC6A61E5-0E42-453D-AA82-30B4634EA400}" srcOrd="0" destOrd="0" presId="urn:microsoft.com/office/officeart/2005/8/layout/vList2"/>
    <dgm:cxn modelId="{834B6117-51F0-448C-8AFC-96FB6B7540F9}" type="presOf" srcId="{35F80ED5-6323-4F38-ABAC-EA0F18EFB9EB}" destId="{A4FC5A92-7E61-4273-B660-A0126A1E3576}" srcOrd="0" destOrd="0" presId="urn:microsoft.com/office/officeart/2005/8/layout/vList2"/>
    <dgm:cxn modelId="{C5FEE416-9E86-4166-A46E-8054B7EAA8CC}" type="presOf" srcId="{56684DCF-5358-4ED9-B8D5-9682AFCBD249}" destId="{113EB845-751B-4BE9-8564-0831E2A9A0A9}" srcOrd="0" destOrd="0" presId="urn:microsoft.com/office/officeart/2005/8/layout/vList2"/>
    <dgm:cxn modelId="{BC3BEE14-78A8-4CD0-8B08-533517A0111D}" type="presOf" srcId="{92E01F03-572F-4536-936D-1BDE9CF1A56B}" destId="{D95BE4CC-A871-44CB-9FF4-69588D482298}" srcOrd="0" destOrd="0" presId="urn:microsoft.com/office/officeart/2005/8/layout/vList2"/>
    <dgm:cxn modelId="{AC2E7A63-1285-400E-95FC-12617E4B1184}" type="presOf" srcId="{29477EAE-4E34-434A-826E-644B6BE35281}" destId="{D61AED07-D94E-4BF9-8DFB-D3916971D8DF}" srcOrd="0" destOrd="0" presId="urn:microsoft.com/office/officeart/2005/8/layout/vList2"/>
    <dgm:cxn modelId="{920C64C8-9D09-4E4D-9DAA-C3739447B3FB}" srcId="{56684DCF-5358-4ED9-B8D5-9682AFCBD249}" destId="{0CD4DB69-0981-4321-8818-7412390950CE}" srcOrd="3" destOrd="0" parTransId="{EBBB98D5-F99A-4513-A592-13EA5FC39BDA}" sibTransId="{831E2B98-262A-4926-A782-B8EBFE24B5DC}"/>
    <dgm:cxn modelId="{18254284-5E99-4677-B96B-E0A29967F634}" type="presOf" srcId="{E7B855DB-CDB3-498F-AFF4-9E10AF64DE84}" destId="{D8C94590-7653-4C18-B2B3-48DAF8F2FF3B}" srcOrd="0" destOrd="0" presId="urn:microsoft.com/office/officeart/2005/8/layout/vList2"/>
    <dgm:cxn modelId="{1C7AEAA4-AFCB-4775-8D38-C2E841A6299E}" type="presParOf" srcId="{113EB845-751B-4BE9-8564-0831E2A9A0A9}" destId="{D61AED07-D94E-4BF9-8DFB-D3916971D8DF}" srcOrd="0" destOrd="0" presId="urn:microsoft.com/office/officeart/2005/8/layout/vList2"/>
    <dgm:cxn modelId="{A6C7E758-F5EA-4F49-AB65-B0C3A8C23840}" type="presParOf" srcId="{113EB845-751B-4BE9-8564-0831E2A9A0A9}" destId="{55B378DA-C365-419C-BCCF-F4BC01897122}" srcOrd="1" destOrd="0" presId="urn:microsoft.com/office/officeart/2005/8/layout/vList2"/>
    <dgm:cxn modelId="{A53D4F64-538C-4D56-9479-7634F3464425}" type="presParOf" srcId="{113EB845-751B-4BE9-8564-0831E2A9A0A9}" destId="{D8C94590-7653-4C18-B2B3-48DAF8F2FF3B}" srcOrd="2" destOrd="0" presId="urn:microsoft.com/office/officeart/2005/8/layout/vList2"/>
    <dgm:cxn modelId="{2D31F458-858D-417F-87AC-0CFC8D7E0B09}" type="presParOf" srcId="{113EB845-751B-4BE9-8564-0831E2A9A0A9}" destId="{045EB68F-EC1A-47FF-9750-F38F59E74C6F}" srcOrd="3" destOrd="0" presId="urn:microsoft.com/office/officeart/2005/8/layout/vList2"/>
    <dgm:cxn modelId="{4780CD5A-8A1F-465F-A71E-FE7D3E77A6D5}" type="presParOf" srcId="{113EB845-751B-4BE9-8564-0831E2A9A0A9}" destId="{EC6A61E5-0E42-453D-AA82-30B4634EA400}" srcOrd="4" destOrd="0" presId="urn:microsoft.com/office/officeart/2005/8/layout/vList2"/>
    <dgm:cxn modelId="{CF222958-BE03-42A3-AFFC-03B995F4362B}" type="presParOf" srcId="{113EB845-751B-4BE9-8564-0831E2A9A0A9}" destId="{FA58CD33-3E45-49D0-918E-44DCFFC3B07E}" srcOrd="5" destOrd="0" presId="urn:microsoft.com/office/officeart/2005/8/layout/vList2"/>
    <dgm:cxn modelId="{9586150A-6BC0-478B-8AB3-1E1D82ED901A}" type="presParOf" srcId="{113EB845-751B-4BE9-8564-0831E2A9A0A9}" destId="{6B4CFCD0-80C1-485D-839A-1A1296E48DB8}" srcOrd="6" destOrd="0" presId="urn:microsoft.com/office/officeart/2005/8/layout/vList2"/>
    <dgm:cxn modelId="{27343ED0-6999-4774-8110-ED3A0152D433}" type="presParOf" srcId="{113EB845-751B-4BE9-8564-0831E2A9A0A9}" destId="{C9A4B4F3-CE1C-4267-8A42-6BE137AD7ECF}" srcOrd="7" destOrd="0" presId="urn:microsoft.com/office/officeart/2005/8/layout/vList2"/>
    <dgm:cxn modelId="{D346BCDE-FDD1-4EA5-83A6-59075CC317A3}" type="presParOf" srcId="{113EB845-751B-4BE9-8564-0831E2A9A0A9}" destId="{D95BE4CC-A871-44CB-9FF4-69588D482298}" srcOrd="8" destOrd="0" presId="urn:microsoft.com/office/officeart/2005/8/layout/vList2"/>
    <dgm:cxn modelId="{6C667D9A-8059-4BAA-B3A0-58708D5C6731}" type="presParOf" srcId="{113EB845-751B-4BE9-8564-0831E2A9A0A9}" destId="{A211F7C9-EEDE-4F96-8FD2-DCC6198ACA94}" srcOrd="9" destOrd="0" presId="urn:microsoft.com/office/officeart/2005/8/layout/vList2"/>
    <dgm:cxn modelId="{5640216A-4C51-43F5-8736-41FBF3EF7FA3}" type="presParOf" srcId="{113EB845-751B-4BE9-8564-0831E2A9A0A9}" destId="{A4FC5A92-7E61-4273-B660-A0126A1E357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AED07-D94E-4BF9-8DFB-D3916971D8DF}">
      <dsp:nvSpPr>
        <dsp:cNvPr id="0" name=""/>
        <dsp:cNvSpPr/>
      </dsp:nvSpPr>
      <dsp:spPr>
        <a:xfrm>
          <a:off x="0" y="56250"/>
          <a:ext cx="684076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Магазины шаговой доступности, пекарни до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кв.м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88234"/>
        <a:ext cx="6776792" cy="591232"/>
      </dsp:txXfrm>
    </dsp:sp>
    <dsp:sp modelId="{D8C94590-7653-4C18-B2B3-48DAF8F2FF3B}">
      <dsp:nvSpPr>
        <dsp:cNvPr id="0" name=""/>
        <dsp:cNvSpPr/>
      </dsp:nvSpPr>
      <dsp:spPr>
        <a:xfrm>
          <a:off x="0" y="812250"/>
          <a:ext cx="684076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Парикмахерские, химчистки, ремонт обуви, служба быта до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кв.м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844234"/>
        <a:ext cx="6776792" cy="591232"/>
      </dsp:txXfrm>
    </dsp:sp>
    <dsp:sp modelId="{EC6A61E5-0E42-453D-AA82-30B4634EA400}">
      <dsp:nvSpPr>
        <dsp:cNvPr id="0" name=""/>
        <dsp:cNvSpPr/>
      </dsp:nvSpPr>
      <dsp:spPr>
        <a:xfrm>
          <a:off x="0" y="1568250"/>
          <a:ext cx="684076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Ветеринарные клиники, зарегистрированные как субъекты малого и среднего бизнеса, до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кв.м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1600234"/>
        <a:ext cx="6776792" cy="591232"/>
      </dsp:txXfrm>
    </dsp:sp>
    <dsp:sp modelId="{6B4CFCD0-80C1-485D-839A-1A1296E48DB8}">
      <dsp:nvSpPr>
        <dsp:cNvPr id="0" name=""/>
        <dsp:cNvSpPr/>
      </dsp:nvSpPr>
      <dsp:spPr>
        <a:xfrm>
          <a:off x="0" y="2324250"/>
          <a:ext cx="684076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Частные детские сады и образовательные центры </a:t>
          </a:r>
          <a:endParaRPr lang="ru-RU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2356234"/>
        <a:ext cx="6776792" cy="591232"/>
      </dsp:txXfrm>
    </dsp:sp>
    <dsp:sp modelId="{D95BE4CC-A871-44CB-9FF4-69588D482298}">
      <dsp:nvSpPr>
        <dsp:cNvPr id="0" name=""/>
        <dsp:cNvSpPr/>
      </dsp:nvSpPr>
      <dsp:spPr>
        <a:xfrm>
          <a:off x="0" y="3080250"/>
          <a:ext cx="684076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Здравоохранение, физическая культура и социальное обслуживание граждан </a:t>
          </a:r>
          <a:endParaRPr lang="ru-RU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3112234"/>
        <a:ext cx="6776792" cy="591232"/>
      </dsp:txXfrm>
    </dsp:sp>
    <dsp:sp modelId="{A4FC5A92-7E61-4273-B660-A0126A1E3576}">
      <dsp:nvSpPr>
        <dsp:cNvPr id="0" name=""/>
        <dsp:cNvSpPr/>
      </dsp:nvSpPr>
      <dsp:spPr>
        <a:xfrm>
          <a:off x="0" y="3836250"/>
          <a:ext cx="6840760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Народно-художественные промыслы и ремесла</a:t>
          </a:r>
          <a:endParaRPr lang="ru-RU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3868234"/>
        <a:ext cx="677679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F9EF4-63A5-468B-966A-71C2D9A8A6D4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DF63B-A87B-42CF-82D5-BECD2937DA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54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A0671B-FCF4-487F-BCC2-C51A2F6CC589}" type="datetimeFigureOut">
              <a:rPr lang="ru-RU" smtClean="0"/>
              <a:pPr/>
              <a:t>04.08.2016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CAF99D-93A5-4504-A2ED-2544509F50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5976664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50% льгот по аренде за пользование муниципальными нежилыми помещениями для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бизнеса                                                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Одинцовском муниципальном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районе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_dubrovskaya\OneDrive\Презентаций\Символика\g377_odintsovo_cit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273968"/>
            <a:ext cx="1080120" cy="136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5895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субъектов малого и среднего предпринимательства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решение социальных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35" y="-315416"/>
            <a:ext cx="8748464" cy="18002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9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FD6964-7C39-4B86-A3E5-10809CF7AAED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501825879"/>
              </p:ext>
            </p:extLst>
          </p:nvPr>
        </p:nvGraphicFramePr>
        <p:xfrm>
          <a:off x="1187624" y="1977643"/>
          <a:ext cx="6840760" cy="454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85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16682" y="764705"/>
            <a:ext cx="8458950" cy="50405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50% льготы по аренде муниципальных нежилых помещений для социально значимых субъектов малого и среднего бизнеса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502" y="-531439"/>
            <a:ext cx="8748464" cy="18002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9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FD6964-7C39-4B86-A3E5-10809CF7AAED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3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89006" y="1412776"/>
            <a:ext cx="8640960" cy="936104"/>
          </a:xfrm>
          <a:prstGeom prst="roundRect">
            <a:avLst>
              <a:gd name="adj" fmla="val 16667"/>
            </a:avLst>
          </a:prstGeom>
          <a:ln w="1905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ШАГ </a:t>
            </a: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- </a:t>
            </a:r>
            <a:r>
              <a:rPr kumimoji="0" lang="ru-RU" altLang="ru-RU" sz="13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Подтверждение статуса малого и среднего предпринимательства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Подача документов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 требуется! 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 инвестициям и поддержке предпринимательства Администрации  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Одинцовского муниципального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района формирует  </a:t>
            </a:r>
            <a:r>
              <a:rPr lang="ru-RU" altLang="ru-RU" sz="1100" b="1" i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выписку </a:t>
            </a:r>
            <a:r>
              <a:rPr lang="ru-RU" altLang="ru-RU" sz="1100" b="1" i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из Единого </a:t>
            </a:r>
            <a:r>
              <a:rPr lang="ru-RU" altLang="ru-RU" sz="1100" b="1" i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реестра субъектов малого и среднего предпринимательства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автоматически на сайте ФНС России в день обращения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9006" y="2348880"/>
            <a:ext cx="8640961" cy="1296144"/>
          </a:xfrm>
          <a:prstGeom prst="roundRect">
            <a:avLst>
              <a:gd name="adj" fmla="val 16667"/>
            </a:avLst>
          </a:prstGeom>
          <a:ln w="1905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2 ШАГ - </a:t>
            </a:r>
            <a:r>
              <a:rPr lang="ru-RU" altLang="ru-RU" sz="1300" b="1" u="sng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Подтверждение </a:t>
            </a:r>
            <a:r>
              <a:rPr lang="ru-RU" altLang="ru-RU" sz="1300" b="1" u="sng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статуса социально-значимого вида деятельности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Подача документов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в отраслевой орган Администрации Одинцовского муниципального района (Управление образования,  Комитет по 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делам молодежи, культуре и спорту, Управление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потребительского рынка и услуг,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отдел сельского хозяйства и продовольствия), Управление координации деятельности медицинских и фармацевтических организаций № 10 Министерства здравоохранения Московской области.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Время подготовки заключения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до 3-х рабочих дней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3528" y="3645024"/>
            <a:ext cx="8640961" cy="1224136"/>
          </a:xfrm>
          <a:prstGeom prst="roundRect">
            <a:avLst>
              <a:gd name="adj" fmla="val 16667"/>
            </a:avLst>
          </a:prstGeom>
          <a:ln w="1905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3 ШАГ - 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Утверждение списка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социально</a:t>
            </a:r>
            <a:r>
              <a:rPr kumimoji="0" lang="ru-RU" altLang="ru-RU" sz="1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значимых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предпринимателей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 Комиссии по отнесению видов деятельности субъектов малого и среднего бизнеса, к социально значимым</a:t>
            </a:r>
            <a:endParaRPr kumimoji="0" lang="ru-RU" altLang="ru-RU" sz="1200" b="1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(Председатель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Комиссии –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Иванов Андрей Робертович)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Утверждение списка </a:t>
            </a: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предпринимателей </a:t>
            </a:r>
            <a:r>
              <a:rPr kumimoji="0" lang="ru-RU" altLang="ru-RU" sz="11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 заседания</a:t>
            </a:r>
            <a:r>
              <a:rPr kumimoji="0" lang="ru-RU" altLang="ru-RU" sz="11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Комиссии проводятся по мере поступления заявлений от предпринимателей)</a:t>
            </a:r>
            <a:endParaRPr kumimoji="0" lang="ru-RU" altLang="ru-RU" sz="11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Время подготовки протокола заседания </a:t>
            </a: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Комиссии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 3-х рабочих дней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289006" y="4869160"/>
            <a:ext cx="8640960" cy="864096"/>
          </a:xfrm>
          <a:prstGeom prst="roundRect">
            <a:avLst>
              <a:gd name="adj" fmla="val 16667"/>
            </a:avLst>
          </a:prstGeom>
          <a:ln w="1905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4 ШАГ -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Направление протокола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заседания Комиссии</a:t>
            </a:r>
            <a:r>
              <a:rPr lang="ru-RU" altLang="ru-RU" sz="1200" b="1" u="sng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 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Комитет по управлению муниципальным имуществом Администрации Одинцовского муниципального района</a:t>
            </a:r>
            <a:endParaRPr kumimoji="0" lang="ru-RU" alt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Время направления протокола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в течение 1-го рабочего дня после подписания.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32682" y="5733256"/>
            <a:ext cx="8640960" cy="720080"/>
          </a:xfrm>
          <a:prstGeom prst="roundRect">
            <a:avLst>
              <a:gd name="adj" fmla="val 16667"/>
            </a:avLst>
          </a:prstGeom>
          <a:ln w="1905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5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ШАГ </a:t>
            </a: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- </a:t>
            </a:r>
            <a:r>
              <a:rPr kumimoji="0" lang="ru-RU" altLang="ru-RU" sz="13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3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Подготовка нормативного правового акта о предоставлении льготы</a:t>
            </a:r>
            <a:endParaRPr kumimoji="0" lang="ru-RU" altLang="ru-RU" sz="13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Время </a:t>
            </a: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подготовки </a:t>
            </a:r>
            <a:r>
              <a:rPr kumimoji="0" lang="ru-RU" alt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НПА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5-ти 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рабочих дней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416"/>
            <a:ext cx="9144000" cy="19168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9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FD6964-7C39-4B86-A3E5-10809CF7AAED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4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628800"/>
            <a:ext cx="842493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 соответствии с Федеральным законом от 24.07.2007 N 209-ФЗ "О развитии малого и среднего предпринимательства в Российской Федерации» к субъектам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и среднего предпринимательства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потребительские кооперативы и коммерческие организации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государственных и муниципальных унитарных предприятий),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предприниматели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крестьянские (фермерские) хозяйства.</a:t>
            </a:r>
          </a:p>
          <a:p>
            <a:pPr algn="just"/>
            <a:r>
              <a:rPr lang="ru-RU" sz="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 подтверждения статуса малого и среднего предпринимательства: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суммарная доля участия Российской Федерации, субъектов Российской Федерации, муниципальных образований, иностранных юридических лиц, общественных и религиозных организаций, благотворительных и иных фондов в уставном капитале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превышать 25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юридических лиц и индивидуальных предпринимателей:</a:t>
            </a:r>
            <a:endParaRPr lang="ru-RU" sz="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средняя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работников за предшествующий календарный год не должна превышать:</a:t>
            </a:r>
          </a:p>
          <a:p>
            <a:pPr indent="26670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 до 250 человек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включительно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средних предприятий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670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включительно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малых предприятий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среди малых предприятий выделяются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микропредприятия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выручка от реализации товаров (работ, услуг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предшествующий календарный год не должна превышать:</a:t>
            </a:r>
          </a:p>
          <a:p>
            <a:pPr indent="266700"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для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микропредприятий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для малых предприятий;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млрд.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для средних предприятий.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Критерии отнесения к субъектам малого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среднего предпринимательства </a:t>
            </a:r>
          </a:p>
        </p:txBody>
      </p:sp>
    </p:spTree>
    <p:extLst>
      <p:ext uri="{BB962C8B-B14F-4D97-AF65-F5344CB8AC3E}">
        <p14:creationId xmlns:p14="http://schemas.microsoft.com/office/powerpoint/2010/main" val="15123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416"/>
            <a:ext cx="9144000" cy="19168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9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FD6964-7C39-4B86-A3E5-10809CF7AAED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5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546" y="1579261"/>
            <a:ext cx="8172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критерии для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социально значимым видам деятельности субъектов малого и среднего бизнеса,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арендующих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нежилые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546" y="270892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Подтверждение статуса субъекта малого и среднего предпринимательства.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задолженности по налоговым и неналоговым платежам.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Осуществление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деятельности на территории Одинцовского муниципального района и постановка на налоговый учет по месту осуществления деятельности.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находятся в процессе ликвидации,  а также в отношении которых не возбуждена процедура банкротства.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Положительное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заключение отраслевого органа о социально ориентированной деятельности.</a:t>
            </a:r>
          </a:p>
          <a:p>
            <a:pPr algn="just"/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Администрация Одинцовского района Московской области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416"/>
            <a:ext cx="9144000" cy="191683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9" name="Номер слайда 1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FD6964-7C39-4B86-A3E5-10809CF7AAED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6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1213" y="139707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Нормативные документы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184482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Одинцовского муниципального района от 30.07.2015 № 14/7: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арендной платы на 50 % для социально значимых видов деятельности субъектов малого и среднего бизнеса, арендующих муниципальные нежилые помещения.</a:t>
            </a:r>
          </a:p>
          <a:p>
            <a:pPr algn="just"/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Постановлениями Главы Одинцовского муниципального района от 13.07.2015  №№ 74-ПГл, 75-ПГл, 76-ПГл утверждены: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видов деятельности субъектов малого и среднего бизнеса, отнесенных к  социально значимым,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отнесения к социально значимым видам деятельности субъектов малого и среднего бизнеса, арендующих муниципальные нежилые помещения,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комиссии по отнесению видов деятельности субъектов малого и среднего бизнеса, арендующих муниципальные нежилые помещения, к социально значимым,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комиссии по отнесению видов деятельности субъектов малого и среднего бизнеса, арендующих муниципальные нежилые помещения, к социально значимым. </a:t>
            </a:r>
          </a:p>
          <a:p>
            <a:pPr algn="just"/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Главы Одинцовского муниципального района от 02.10.2015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№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124-ПГл: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по увеличению площади арендуемого муниципального нежилого помещения до  250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1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</TotalTime>
  <Words>567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Воздушный поток</vt:lpstr>
      <vt:lpstr>  Порядок предоставления 50% льгот по аренде за пользование муниципальными нежилыми помещениями для социально ориентированного бизнеса                                                 в Одинцовском муниципальном районе </vt:lpstr>
      <vt:lpstr>Социально ориентированный бизнес субъектов малого и среднего предпринимательства - деятельность,  направленная на решение социальных проблем    </vt:lpstr>
      <vt:lpstr>ДОРОЖНАЯ КАРТА по предоставлению 50% льготы по аренде муниципальных нежилых помещений для социально значимых субъектов малого и среднего бизнеса</vt:lpstr>
      <vt:lpstr>Презентация PowerPoint</vt:lpstr>
      <vt:lpstr>Презентация PowerPoint</vt:lpstr>
      <vt:lpstr>Презентация PowerPoint</vt:lpstr>
    </vt:vector>
  </TitlesOfParts>
  <Company>ADM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i_kotova</dc:creator>
  <cp:lastModifiedBy>Арсентьева Светлана Александровна</cp:lastModifiedBy>
  <cp:revision>570</cp:revision>
  <dcterms:created xsi:type="dcterms:W3CDTF">2014-12-25T11:06:36Z</dcterms:created>
  <dcterms:modified xsi:type="dcterms:W3CDTF">2016-08-04T09:55:53Z</dcterms:modified>
</cp:coreProperties>
</file>