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7" r:id="rId2"/>
    <p:sldId id="256" r:id="rId3"/>
    <p:sldId id="257" r:id="rId4"/>
    <p:sldId id="258" r:id="rId5"/>
    <p:sldId id="259" r:id="rId6"/>
    <p:sldId id="261" r:id="rId7"/>
    <p:sldId id="263" r:id="rId8"/>
    <p:sldId id="264" r:id="rId9"/>
    <p:sldId id="265" r:id="rId10"/>
    <p:sldId id="266" r:id="rId11"/>
    <p:sldId id="262" r:id="rId12"/>
    <p:sldId id="26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3E72"/>
    <a:srgbClr val="7030A0"/>
    <a:srgbClr val="611167"/>
    <a:srgbClr val="DC3C6A"/>
    <a:srgbClr val="5C1167"/>
    <a:srgbClr val="5D1167"/>
    <a:srgbClr val="FF5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0" autoAdjust="0"/>
    <p:restoredTop sz="94660"/>
  </p:normalViewPr>
  <p:slideViewPr>
    <p:cSldViewPr snapToGrid="0">
      <p:cViewPr>
        <p:scale>
          <a:sx n="121" d="100"/>
          <a:sy n="121" d="100"/>
        </p:scale>
        <p:origin x="-282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9F974-CCCD-43E1-84AA-D7E5468539A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8A4EE-402F-4C79-9E85-0ECAF1EA8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6105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9C9C1-5CCD-40D6-83FC-BBE0327AA7F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B83E4-8D8C-4B33-A64B-A27992F84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5747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B83E4-8D8C-4B33-A64B-A27992F841D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830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B83E4-8D8C-4B33-A64B-A27992F841D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137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506F-07BA-4C48-8768-BD75ECB791E3}" type="datetime1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302A-936C-4D8D-8120-9A68BD1B8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497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571D-DD27-40E0-B099-A424D69FFEAF}" type="datetime1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302A-936C-4D8D-8120-9A68BD1B8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14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1E9F-463B-4029-A931-B534B9EA9390}" type="datetime1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302A-936C-4D8D-8120-9A68BD1B8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405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xmlns="" id="{44A48DDA-D48B-EC45-834C-B226F08A46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E3F162AC-EEAE-F940-9036-6060456D0393}"/>
              </a:ext>
            </a:extLst>
          </p:cNvPr>
          <p:cNvGrpSpPr/>
          <p:nvPr userDrawn="1"/>
        </p:nvGrpSpPr>
        <p:grpSpPr>
          <a:xfrm>
            <a:off x="-90310" y="0"/>
            <a:ext cx="12282311" cy="6858000"/>
            <a:chOff x="-67733" y="0"/>
            <a:chExt cx="12259734" cy="6858000"/>
          </a:xfrm>
        </p:grpSpPr>
        <p:sp>
          <p:nvSpPr>
            <p:cNvPr id="9" name="bk object 16">
              <a:extLst>
                <a:ext uri="{FF2B5EF4-FFF2-40B4-BE49-F238E27FC236}">
                  <a16:creationId xmlns:a16="http://schemas.microsoft.com/office/drawing/2014/main" xmlns="" id="{4052DF83-D460-1241-9F44-6991BFF3C8A5}"/>
                </a:ext>
              </a:extLst>
            </p:cNvPr>
            <p:cNvSpPr/>
            <p:nvPr/>
          </p:nvSpPr>
          <p:spPr>
            <a:xfrm>
              <a:off x="-67733" y="0"/>
              <a:ext cx="12259734" cy="6858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1" name="Picture 2" descr="Background.png">
              <a:extLst>
                <a:ext uri="{FF2B5EF4-FFF2-40B4-BE49-F238E27FC236}">
                  <a16:creationId xmlns:a16="http://schemas.microsoft.com/office/drawing/2014/main" xmlns="" id="{34DEA253-669F-9244-B9E6-706483EFAC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4311"/>
            <a:stretch/>
          </p:blipFill>
          <p:spPr>
            <a:xfrm>
              <a:off x="7932716" y="65619"/>
              <a:ext cx="4137807" cy="6792381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2528" y="1489374"/>
            <a:ext cx="5604040" cy="1717393"/>
          </a:xfrm>
        </p:spPr>
        <p:txBody>
          <a:bodyPr anchor="ctr"/>
          <a:lstStyle>
            <a:lvl1pPr algn="ctr">
              <a:defRPr kumimoji="0" lang="ru-RU" sz="5867" b="1" i="0" u="none" strike="noStrike" kern="0" cap="all" spc="447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j-ea"/>
                <a:cs typeface="Segoe UI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7249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0C49-4D03-4907-A68F-E9EBC6401962}" type="datetime1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302A-936C-4D8D-8120-9A68BD1B8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656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96D4-91F8-4C4E-AE63-10CB960C408B}" type="datetime1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302A-936C-4D8D-8120-9A68BD1B8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452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143D-6941-45F8-AB2C-AFC83440CD16}" type="datetime1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302A-936C-4D8D-8120-9A68BD1B8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964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8EA1-4F4E-4E0D-8BDD-05E9DD4EAA46}" type="datetime1">
              <a:rPr lang="ru-RU" smtClean="0"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302A-936C-4D8D-8120-9A68BD1B8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20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0EFA3-5A05-43A8-B287-211C831B29C8}" type="datetime1">
              <a:rPr lang="ru-RU" smtClean="0"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302A-936C-4D8D-8120-9A68BD1B8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3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1CF7-6FC1-4C4C-920F-880FF2357026}" type="datetime1">
              <a:rPr lang="ru-RU" smtClean="0"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302A-936C-4D8D-8120-9A68BD1B8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28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D0A7-F98A-4F4A-AB8D-1C478C7B41D6}" type="datetime1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302A-936C-4D8D-8120-9A68BD1B8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51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E74F-04BF-4AA6-9444-E2863E5AF246}" type="datetime1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302A-936C-4D8D-8120-9A68BD1B8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84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55359-4CBB-406B-9EA8-ACCBE87F5D80}" type="datetime1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B302A-936C-4D8D-8120-9A68BD1B8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60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9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microsoft.com/office/2007/relationships/hdphoto" Target="../media/hdphoto1.wdp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Объект 27" hidden="1">
            <a:extLst>
              <a:ext uri="{FF2B5EF4-FFF2-40B4-BE49-F238E27FC236}">
                <a16:creationId xmlns:a16="http://schemas.microsoft.com/office/drawing/2014/main" xmlns="" id="{9F5D807D-2C08-A84A-A8B8-40772FFAADF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bject 2">
            <a:extLst>
              <a:ext uri="{FF2B5EF4-FFF2-40B4-BE49-F238E27FC236}">
                <a16:creationId xmlns:a16="http://schemas.microsoft.com/office/drawing/2014/main" xmlns="" id="{7EF18E27-3071-4447-8A75-4312502DE3D2}"/>
              </a:ext>
            </a:extLst>
          </p:cNvPr>
          <p:cNvSpPr txBox="1">
            <a:spLocks/>
          </p:cNvSpPr>
          <p:nvPr/>
        </p:nvSpPr>
        <p:spPr>
          <a:xfrm>
            <a:off x="276559" y="1747416"/>
            <a:ext cx="9780795" cy="275216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ru-RU" sz="4400" b="1" i="0" u="none" strike="noStrike" kern="0" cap="all" spc="335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j-ea"/>
                <a:cs typeface="Segoe UI"/>
              </a:defRPr>
            </a:lvl1pPr>
          </a:lstStyle>
          <a:p>
            <a:pPr marL="16933" algn="l">
              <a:spcBef>
                <a:spcPts val="3127"/>
              </a:spcBef>
            </a:pPr>
            <a:r>
              <a:rPr lang="ru-RU" sz="2667" spc="0" dirty="0"/>
              <a:t>Меры поддержки бизнеса в Московской области </a:t>
            </a:r>
          </a:p>
          <a:p>
            <a:pPr marL="16933" algn="l">
              <a:spcBef>
                <a:spcPts val="3127"/>
              </a:spcBef>
            </a:pPr>
            <a:r>
              <a:rPr lang="ru-RU" sz="2667" spc="0" dirty="0"/>
              <a:t/>
            </a:r>
            <a:br>
              <a:rPr lang="ru-RU" sz="2667" spc="0" dirty="0"/>
            </a:br>
            <a:r>
              <a:rPr lang="ru-RU" sz="1600" spc="0" dirty="0"/>
              <a:t>принятые в связи с обстоятельствами непреодолимой силы </a:t>
            </a:r>
          </a:p>
          <a:p>
            <a:pPr marL="16933" algn="l">
              <a:spcBef>
                <a:spcPts val="3127"/>
              </a:spcBef>
            </a:pPr>
            <a:r>
              <a:rPr lang="ru-RU" sz="1600" spc="0" dirty="0"/>
              <a:t>(распространением новой </a:t>
            </a:r>
            <a:r>
              <a:rPr lang="ru-RU" sz="1600" spc="0" dirty="0" err="1"/>
              <a:t>коронавирусной</a:t>
            </a:r>
            <a:r>
              <a:rPr lang="ru-RU" sz="1600" spc="0" dirty="0"/>
              <a:t> инфекции (2019-</a:t>
            </a:r>
            <a:r>
              <a:rPr lang="en-US" sz="1600" cap="none" spc="0" dirty="0" err="1"/>
              <a:t>n</a:t>
            </a:r>
            <a:r>
              <a:rPr lang="en-US" sz="1600" spc="0" dirty="0" err="1"/>
              <a:t>C</a:t>
            </a:r>
            <a:r>
              <a:rPr lang="en-US" sz="1600" cap="none" spc="0" dirty="0" err="1"/>
              <a:t>o</a:t>
            </a:r>
            <a:r>
              <a:rPr lang="en-US" sz="1600" spc="0" dirty="0" err="1"/>
              <a:t>V</a:t>
            </a:r>
            <a:r>
              <a:rPr lang="en-US" sz="1600" spc="0" dirty="0"/>
              <a:t>) </a:t>
            </a:r>
            <a:endParaRPr lang="ru-RU" sz="1600" spc="0" dirty="0"/>
          </a:p>
          <a:p>
            <a:pPr marL="16933" algn="l">
              <a:spcBef>
                <a:spcPts val="3127"/>
              </a:spcBef>
            </a:pPr>
            <a:r>
              <a:rPr lang="ru-RU" sz="1600" spc="0" dirty="0"/>
              <a:t>На 20.04.2020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397B09C-8AB6-E143-A711-FCFA3C69F5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434" y="5672380"/>
            <a:ext cx="2031791" cy="91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34255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41557" y="5709370"/>
            <a:ext cx="11396366" cy="1052480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6588" y="4888869"/>
            <a:ext cx="11371336" cy="685062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1557" y="3732516"/>
            <a:ext cx="11452109" cy="520003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8869" y="2737294"/>
            <a:ext cx="11371335" cy="501064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6586" y="683473"/>
            <a:ext cx="9765131" cy="483289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486" y="61363"/>
            <a:ext cx="7130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Меры поддержки в части налогов</a:t>
            </a:r>
            <a:endParaRPr lang="ru-RU" sz="320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8868" y="772937"/>
            <a:ext cx="9765129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E20C3B"/>
              </a:buClr>
              <a:defRPr/>
            </a:pP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субъектов МСП, ведущих деятельность в наиболее пострадавших отраслях </a:t>
            </a: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продлевается срок уплаты*</a:t>
            </a: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8867" y="1166055"/>
            <a:ext cx="11641806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E20C3B"/>
              </a:buClr>
              <a:defRPr/>
            </a:pPr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налога на прибыль, УСН, ЕСХН за 2019 г. – </a:t>
            </a: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6 месяцев</a:t>
            </a:r>
            <a:endParaRPr lang="ru-RU" sz="1200" b="1" dirty="0">
              <a:solidFill>
                <a:srgbClr val="EA3E7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  <a:buClr>
                <a:srgbClr val="E20C3B"/>
              </a:buClr>
              <a:defRPr/>
            </a:pPr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налогов за март и 1 квартал 2020 г. – </a:t>
            </a: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6 месяцев</a:t>
            </a:r>
            <a:endParaRPr lang="ru-RU" sz="1200" b="1" dirty="0">
              <a:solidFill>
                <a:srgbClr val="EA3E7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  <a:buClr>
                <a:srgbClr val="E20C3B"/>
              </a:buClr>
              <a:defRPr/>
            </a:pPr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страховых взносов в государственные внебюджетные фонды – </a:t>
            </a: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6 месяцев</a:t>
            </a:r>
            <a:endParaRPr lang="ru-RU" sz="1200" b="1" dirty="0">
              <a:solidFill>
                <a:srgbClr val="EA3E7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  <a:buClr>
                <a:srgbClr val="E20C3B"/>
              </a:buClr>
              <a:defRPr/>
            </a:pPr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налогов за апрель – июнь, за </a:t>
            </a:r>
            <a:r>
              <a:rPr lang="en-US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II</a:t>
            </a:r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квартал и 1-е полугодие 2020 г. – </a:t>
            </a: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4 месяца</a:t>
            </a:r>
            <a:endParaRPr lang="ru-RU" sz="1200" b="1" dirty="0">
              <a:solidFill>
                <a:srgbClr val="EA3E7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  <a:buClr>
                <a:srgbClr val="E20C3B"/>
              </a:buClr>
              <a:defRPr/>
            </a:pPr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налога, уплачиваемого в связи с применением патентной системы налогообложения, срок уплаты которого приходится на 2 квартал 2020 г. – </a:t>
            </a:r>
          </a:p>
          <a:p>
            <a:pPr>
              <a:lnSpc>
                <a:spcPct val="90000"/>
              </a:lnSpc>
              <a:buClr>
                <a:srgbClr val="E20C3B"/>
              </a:buClr>
              <a:defRPr/>
            </a:pP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4 месяца</a:t>
            </a:r>
          </a:p>
          <a:p>
            <a:pPr>
              <a:lnSpc>
                <a:spcPct val="90000"/>
              </a:lnSpc>
              <a:buClr>
                <a:srgbClr val="E20C3B"/>
              </a:buClr>
              <a:defRPr/>
            </a:pPr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налога на доходы физических лиц за 2019 г., уплачиваемого ИП в соответствии с п. 6 статьи 227 НК РФ – </a:t>
            </a: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3 месяца</a:t>
            </a:r>
            <a:endParaRPr lang="ru-RU" sz="1200" b="1" dirty="0">
              <a:solidFill>
                <a:srgbClr val="EA3E7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  <a:buClr>
                <a:srgbClr val="E20C3B"/>
              </a:buClr>
              <a:defRPr/>
            </a:pP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</a:t>
            </a:r>
            <a:r>
              <a:rPr lang="ru-RU" sz="1400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 </a:t>
            </a:r>
            <a:r>
              <a:rPr lang="ru-RU" sz="1050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возможностью ежемесячного погашения сумм такой задолженности равными долями в течение года по истечении 6 месяцев с даты предоставления отсрочки.</a:t>
            </a:r>
          </a:p>
          <a:p>
            <a:pPr>
              <a:lnSpc>
                <a:spcPct val="90000"/>
              </a:lnSpc>
              <a:buClr>
                <a:srgbClr val="E20C3B"/>
              </a:buClr>
              <a:defRPr/>
            </a:pPr>
            <a:endParaRPr lang="ru-RU" sz="1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8868" y="2730740"/>
            <a:ext cx="11781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alt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Авансовые платежи </a:t>
            </a:r>
            <a:r>
              <a:rPr lang="ru-RU" alt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транспортному налогу, налогу на имущество организаций и земельному налогу </a:t>
            </a:r>
            <a:r>
              <a:rPr lang="ru-RU" alt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налогоплательщиками - организациями, осуществляющими деятельность в наиболее пострадавших отраслях осуществляются: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6586" y="3229378"/>
            <a:ext cx="35701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spcBef>
                <a:spcPts val="0"/>
              </a:spcBef>
              <a:buClr>
                <a:srgbClr val="E20C3B"/>
              </a:buClr>
            </a:pPr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 1 квартал 2020 г. – не позднее 30.10.2020;</a:t>
            </a:r>
          </a:p>
          <a:p>
            <a:pPr marL="92075" indent="-92075">
              <a:spcBef>
                <a:spcPts val="0"/>
              </a:spcBef>
              <a:buClr>
                <a:srgbClr val="E20C3B"/>
              </a:buClr>
            </a:pPr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 2 квартал 2020 г. – не позднее 30.12.2020;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1557" y="3716945"/>
            <a:ext cx="120589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микропредприятий,</a:t>
            </a: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ведущих деятельность в наиболее пострадавших отраслях, включенных по состоянию на 01.03.2020г. в реестр МСП, продлевается срок уплаты страховых взносов: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1557" y="4249621"/>
            <a:ext cx="6605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6 месяцев</a:t>
            </a:r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за март - май 2020 г.</a:t>
            </a:r>
          </a:p>
          <a:p>
            <a:pPr>
              <a:lnSpc>
                <a:spcPct val="90000"/>
              </a:lnSpc>
              <a:defRPr/>
            </a:pP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4 месяца</a:t>
            </a:r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за июнь и июль 2020 г.</a:t>
            </a:r>
          </a:p>
          <a:p>
            <a:pPr>
              <a:lnSpc>
                <a:spcPct val="90000"/>
              </a:lnSpc>
              <a:defRPr/>
            </a:pPr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 также исчисленных ИП за 2019 год с суммы дохода, превышающей 300 000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6586" y="4899900"/>
            <a:ext cx="11151043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период с 1 апреля до 31 декабря 2020 г. </a:t>
            </a: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снижен совокупный размер тарифов страховых взносов с 30% до 15% </a:t>
            </a: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(10% в ПФР, 5% в ФОМС, 0% в ФСС), применяемых субъектами МСП в отношении части выплат в пользу физических лиц, превышающей МРОТ.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66586" y="5772141"/>
            <a:ext cx="1124712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собственников объектов недвижимости (торговых центров, объектов торговли, общепита и бытового обслуживания) </a:t>
            </a: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предусмотрено освобождение от уплаты налога на имущество организаций и земельного налога </a:t>
            </a: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01.03.2020г. по 01.07.2020г. </a:t>
            </a: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условии снижения ставок  арендной платы для арендаторов</a:t>
            </a: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приостановивших свою деятельность в связи </a:t>
            </a:r>
          </a:p>
          <a:p>
            <a:pPr>
              <a:lnSpc>
                <a:spcPct val="90000"/>
              </a:lnSpc>
            </a:pP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введением режима повышенной готовности.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2589F3E6-836A-1C44-8C58-71652C5FD9AA}"/>
              </a:ext>
            </a:extLst>
          </p:cNvPr>
          <p:cNvSpPr/>
          <p:nvPr/>
        </p:nvSpPr>
        <p:spPr>
          <a:xfrm>
            <a:off x="140078" y="694801"/>
            <a:ext cx="410408" cy="410408"/>
          </a:xfrm>
          <a:prstGeom prst="ellipse">
            <a:avLst/>
          </a:prstGeom>
          <a:solidFill>
            <a:srgbClr val="EA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1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2589F3E6-836A-1C44-8C58-71652C5FD9AA}"/>
              </a:ext>
            </a:extLst>
          </p:cNvPr>
          <p:cNvSpPr/>
          <p:nvPr/>
        </p:nvSpPr>
        <p:spPr>
          <a:xfrm>
            <a:off x="140078" y="2764156"/>
            <a:ext cx="410408" cy="410408"/>
          </a:xfrm>
          <a:prstGeom prst="ellipse">
            <a:avLst/>
          </a:prstGeom>
          <a:solidFill>
            <a:srgbClr val="EA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24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2589F3E6-836A-1C44-8C58-71652C5FD9AA}"/>
              </a:ext>
            </a:extLst>
          </p:cNvPr>
          <p:cNvSpPr/>
          <p:nvPr/>
        </p:nvSpPr>
        <p:spPr>
          <a:xfrm>
            <a:off x="140078" y="3773351"/>
            <a:ext cx="410408" cy="410408"/>
          </a:xfrm>
          <a:prstGeom prst="ellipse">
            <a:avLst/>
          </a:prstGeom>
          <a:solidFill>
            <a:srgbClr val="EA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24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2589F3E6-836A-1C44-8C58-71652C5FD9AA}"/>
              </a:ext>
            </a:extLst>
          </p:cNvPr>
          <p:cNvSpPr/>
          <p:nvPr/>
        </p:nvSpPr>
        <p:spPr>
          <a:xfrm>
            <a:off x="140078" y="5779576"/>
            <a:ext cx="410408" cy="410408"/>
          </a:xfrm>
          <a:prstGeom prst="ellipse">
            <a:avLst/>
          </a:prstGeom>
          <a:solidFill>
            <a:srgbClr val="EA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2400" b="1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2589F3E6-836A-1C44-8C58-71652C5FD9AA}"/>
              </a:ext>
            </a:extLst>
          </p:cNvPr>
          <p:cNvSpPr/>
          <p:nvPr/>
        </p:nvSpPr>
        <p:spPr>
          <a:xfrm>
            <a:off x="140078" y="4888869"/>
            <a:ext cx="410408" cy="410408"/>
          </a:xfrm>
          <a:prstGeom prst="ellipse">
            <a:avLst/>
          </a:prstGeom>
          <a:solidFill>
            <a:srgbClr val="EA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2400" b="1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83066" cy="365125"/>
          </a:xfrm>
        </p:spPr>
        <p:txBody>
          <a:bodyPr/>
          <a:lstStyle/>
          <a:p>
            <a:r>
              <a:rPr lang="ru-RU" sz="3200" dirty="0">
                <a:solidFill>
                  <a:srgbClr val="EA3E72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87914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93764" y="4865011"/>
            <a:ext cx="6725346" cy="328167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EB57E01-62E8-434F-B8F1-2B7EA0A1674D}"/>
              </a:ext>
            </a:extLst>
          </p:cNvPr>
          <p:cNvSpPr/>
          <p:nvPr/>
        </p:nvSpPr>
        <p:spPr>
          <a:xfrm>
            <a:off x="661384" y="4865011"/>
            <a:ext cx="1096789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Отсрочка по сдаче налоговой и бухгалтерской отчетности</a:t>
            </a:r>
          </a:p>
          <a:p>
            <a:pPr fontAlgn="t"/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3 месяца</a:t>
            </a:r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- всех деклараций (расчетов по авансовым платежам), кроме НДС, бухгалтерской отчетности, срок сдачи которых приходится на </a:t>
            </a: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март-май 2020 года</a:t>
            </a:r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fontAlgn="t"/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20 рабочих дней </a:t>
            </a:r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документов, пояснений по требованиям, полученным </a:t>
            </a: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срок с 1 марта до 1 июня 2020 года</a:t>
            </a:r>
          </a:p>
          <a:p>
            <a:pPr fontAlgn="t"/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10 рабочих дней </a:t>
            </a:r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документов, пояснений по требованиям по НДС, полученным в срок с 1 марта до 1 июня 2020 года в рамках камеральных налоговых проверок деклараций по НДС.</a:t>
            </a:r>
          </a:p>
          <a:p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15 мая 2020 года </a:t>
            </a:r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 налоговых деклараций по НДС и расчетов по страховым взносам за I квартал 2020 </a:t>
            </a:r>
          </a:p>
          <a:p>
            <a:endParaRPr lang="ru-RU" sz="140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3763" y="4175400"/>
            <a:ext cx="5474280" cy="305160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FC8152C-13AD-4495-9438-BE8875914BC9}"/>
              </a:ext>
            </a:extLst>
          </p:cNvPr>
          <p:cNvSpPr/>
          <p:nvPr/>
        </p:nvSpPr>
        <p:spPr>
          <a:xfrm>
            <a:off x="693763" y="4086982"/>
            <a:ext cx="1073506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Мораторий</a:t>
            </a: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возбуждение дел о банкротстве</a:t>
            </a:r>
          </a:p>
          <a:p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Правительством РФ </a:t>
            </a: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на </a:t>
            </a: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 месяцев </a:t>
            </a:r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введен мораторий на возбуждение дел о банкротстве.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93763" y="2849276"/>
            <a:ext cx="4899317" cy="303986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F5A9AA-249C-48E7-87B8-99D894787BBD}"/>
              </a:ext>
            </a:extLst>
          </p:cNvPr>
          <p:cNvSpPr/>
          <p:nvPr/>
        </p:nvSpPr>
        <p:spPr>
          <a:xfrm>
            <a:off x="661384" y="2819819"/>
            <a:ext cx="11025933" cy="1291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Запрет на проверки, взыскания и санкции</a:t>
            </a:r>
          </a:p>
          <a:p>
            <a:pPr algn="just">
              <a:lnSpc>
                <a:spcPct val="107000"/>
              </a:lnSpc>
            </a:pPr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Приостановлено вынесение решений о проведении выездных (повторных выездных) налоговых проверок, проверок полноты исчисления и уплаты налогов в связи с совершением сделок между взаимозависимыми лицами, проведение уже назначенных выездных (повторных выездных) налоговых проверок, а также течение сроков для составления и вручения актов налоговых проверок, актов о нарушениях законодательства о налогах и сборах.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3763" y="2019634"/>
            <a:ext cx="6096623" cy="322183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3763" y="625623"/>
            <a:ext cx="6130986" cy="278910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xmlns="" id="{E544B9CF-A9FC-1F42-8EF0-DDAD25CBE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98" y="124115"/>
            <a:ext cx="5759896" cy="346249"/>
          </a:xfrm>
        </p:spPr>
        <p:txBody>
          <a:bodyPr>
            <a:noAutofit/>
          </a:bodyPr>
          <a:lstStyle/>
          <a:p>
            <a:r>
              <a:rPr lang="ru-RU" altLang="ru-RU" sz="3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Иные меры поддержки</a:t>
            </a:r>
            <a:endParaRPr lang="ru-RU" sz="320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F4BAA42-0A8F-49F4-9967-28BCC688F158}"/>
              </a:ext>
            </a:extLst>
          </p:cNvPr>
          <p:cNvSpPr/>
          <p:nvPr/>
        </p:nvSpPr>
        <p:spPr>
          <a:xfrm>
            <a:off x="661384" y="576788"/>
            <a:ext cx="109355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Снижение требований к обеспечению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госконтрактов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31 декабря 2020 года </a:t>
            </a:r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осуществлении закупок с участием субъектов МСП заказчик вправе не устанавливать требование обеспечения исполнения контракта, обеспечения гарантийных обязательств.</a:t>
            </a:r>
          </a:p>
          <a:p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2020 году по соглашению сторон допускается изменение условий контракта, если в связи с распространением </a:t>
            </a:r>
            <a:r>
              <a:rPr lang="ru-RU" sz="1400" b="1" dirty="0" err="1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коронавирусной</a:t>
            </a:r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инфекции и связанными с этим мероприятиями исполнение обязательств по договору стало невозможным.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CBC3684-6F37-4F0C-86E8-CA9E3A9E5104}"/>
              </a:ext>
            </a:extLst>
          </p:cNvPr>
          <p:cNvSpPr/>
          <p:nvPr/>
        </p:nvSpPr>
        <p:spPr>
          <a:xfrm>
            <a:off x="652060" y="1994659"/>
            <a:ext cx="1094484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Автоматическое продление разрешений и лицензий</a:t>
            </a:r>
          </a:p>
          <a:p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Лицензии и иные разрешения на отдельные виды деятельности, сроки действия которых истекают (истекли) в </a:t>
            </a: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период с 15 марта по 31 декабря 2020 года</a:t>
            </a:r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продлеваются на 12 месяцев (лицензии продлеваются автоматически)</a:t>
            </a:r>
            <a:endParaRPr lang="ru-RU" sz="1400" b="1" dirty="0">
              <a:solidFill>
                <a:srgbClr val="7030A0"/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pic>
        <p:nvPicPr>
          <p:cNvPr id="15" name="Рисунок 84">
            <a:extLst>
              <a:ext uri="{FF2B5EF4-FFF2-40B4-BE49-F238E27FC236}">
                <a16:creationId xmlns:a16="http://schemas.microsoft.com/office/drawing/2014/main" xmlns="" id="{90EF7A3F-ED85-9C4E-BDC7-1035D7F2E6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4" y="4917126"/>
            <a:ext cx="324034" cy="30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9">
            <a:extLst>
              <a:ext uri="{FF2B5EF4-FFF2-40B4-BE49-F238E27FC236}">
                <a16:creationId xmlns:a16="http://schemas.microsoft.com/office/drawing/2014/main" xmlns="" id="{E0843180-87CE-C343-81B8-9E806CE03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63" y="4156242"/>
            <a:ext cx="358598" cy="34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21">
            <a:extLst>
              <a:ext uri="{FF2B5EF4-FFF2-40B4-BE49-F238E27FC236}">
                <a16:creationId xmlns:a16="http://schemas.microsoft.com/office/drawing/2014/main" xmlns="" id="{C9AE5CB5-C87F-804E-99FD-5793B88505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63" y="2794878"/>
            <a:ext cx="335916" cy="40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4">
            <a:extLst>
              <a:ext uri="{FF2B5EF4-FFF2-40B4-BE49-F238E27FC236}">
                <a16:creationId xmlns:a16="http://schemas.microsoft.com/office/drawing/2014/main" xmlns="" id="{BF6D7606-4789-7B46-B49A-5C8C297BAD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63" y="1967538"/>
            <a:ext cx="340235" cy="28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30">
            <a:extLst>
              <a:ext uri="{FF2B5EF4-FFF2-40B4-BE49-F238E27FC236}">
                <a16:creationId xmlns:a16="http://schemas.microsoft.com/office/drawing/2014/main" xmlns="" id="{B04DBBBE-25C5-FE41-9983-D5D943C74E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63" y="635485"/>
            <a:ext cx="329975" cy="29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25757" cy="365125"/>
          </a:xfrm>
        </p:spPr>
        <p:txBody>
          <a:bodyPr/>
          <a:lstStyle/>
          <a:p>
            <a:r>
              <a:rPr lang="ru-RU" sz="3200" dirty="0">
                <a:solidFill>
                  <a:srgbClr val="EA3E72"/>
                </a:solidFill>
              </a:rPr>
              <a:t>10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39047" y="-158982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2020 году по соглашению сторон допускается изменение условий контракта, если в связи с распространением </a:t>
            </a:r>
            <a:r>
              <a:rPr lang="ru-RU" sz="1400" b="1" dirty="0" err="1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коронавирусной</a:t>
            </a:r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инфекции и связанными с этим мероприятиями исполнение обязательств по договору стало невозможным.</a:t>
            </a:r>
          </a:p>
        </p:txBody>
      </p:sp>
    </p:spTree>
    <p:extLst>
      <p:ext uri="{BB962C8B-B14F-4D97-AF65-F5344CB8AC3E}">
        <p14:creationId xmlns:p14="http://schemas.microsoft.com/office/powerpoint/2010/main" val="3245009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" r="1417" b="12697"/>
          <a:stretch/>
        </p:blipFill>
        <p:spPr>
          <a:xfrm>
            <a:off x="9858692" y="403847"/>
            <a:ext cx="1800000" cy="3221194"/>
          </a:xfrm>
          <a:prstGeom prst="rect">
            <a:avLst/>
          </a:prstGeom>
          <a:effectLst>
            <a:outerShdw blurRad="317500" dist="50800" dir="3720000" sx="102000" sy="102000" algn="ctr" rotWithShape="0">
              <a:srgbClr val="000000">
                <a:alpha val="2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3956" y="97105"/>
            <a:ext cx="115406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3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отсрочить исполнение обязательств по контрактам </a:t>
            </a:r>
          </a:p>
          <a:p>
            <a:r>
              <a:rPr lang="ru-RU" altLang="ru-RU" sz="3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избежать штрафов?</a:t>
            </a:r>
            <a:endParaRPr lang="ru-RU" sz="320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C03659B-4131-4415-84D0-EE65D8D69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65" y="1274772"/>
            <a:ext cx="271924" cy="342098"/>
          </a:xfrm>
          <a:prstGeom prst="rect">
            <a:avLst/>
          </a:prstGeom>
        </p:spPr>
      </p:pic>
      <p:pic>
        <p:nvPicPr>
          <p:cNvPr id="9" name="Рисунок 12">
            <a:extLst>
              <a:ext uri="{FF2B5EF4-FFF2-40B4-BE49-F238E27FC236}">
                <a16:creationId xmlns:a16="http://schemas.microsoft.com/office/drawing/2014/main" xmlns="" id="{1FFECA75-2F33-4A04-9064-E6E7F0D22A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7" y="1836582"/>
            <a:ext cx="375386" cy="29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9A829F9-F6BA-4478-B350-97F60F5098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744" y="3122211"/>
            <a:ext cx="332878" cy="286528"/>
          </a:xfrm>
          <a:prstGeom prst="rect">
            <a:avLst/>
          </a:prstGeom>
        </p:spPr>
      </p:pic>
      <p:pic>
        <p:nvPicPr>
          <p:cNvPr id="11" name="Рисунок 15">
            <a:extLst>
              <a:ext uri="{FF2B5EF4-FFF2-40B4-BE49-F238E27FC236}">
                <a16:creationId xmlns:a16="http://schemas.microsoft.com/office/drawing/2014/main" xmlns="" id="{7F7F077F-9D45-4472-B4F3-1098D0733F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17" y="3625041"/>
            <a:ext cx="343811" cy="30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60573" y="1212704"/>
            <a:ext cx="104592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Проверить договор на наличие в нем </a:t>
            </a:r>
            <a:r>
              <a:rPr lang="ru-RU" alt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положения об освобождении стороны </a:t>
            </a:r>
            <a:r>
              <a:rPr lang="ru-RU" alt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(сторон) по договору от ответственности.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503" y="1730136"/>
            <a:ext cx="93542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Обратиться в Торгово-промышленную палату Московской области за получением заключения об обстоятельствах непреодолимой силы. Указать причину: нарушение обязательств произошло в связи</a:t>
            </a:r>
          </a:p>
          <a:p>
            <a:r>
              <a:rPr lang="ru-RU" alt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COVID-19 и введенными уполномоченными органами ограничениями, непосредственно влияющими на возможность исполнения обязательств полностью или в части в установленный срок/делающими невозможным исполнение обязательств полностью или в части в установленный срок.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8561" y="3153430"/>
            <a:ext cx="72128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Составить уведомление о наступлении обстоятельств непреодолимой силы. 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8503" y="3561669"/>
            <a:ext cx="114266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Направить контрагенту уведомление способом, установленным договором, а также заказным письмом с описью вложения и уведомлением о вручении в срок, предусмотренный договором, а при его отсутствии – заказным письмом с описью вложения и уведомлением о вручении в кратчайший срок с момента наступления обстоятельств непреодолимой силы.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2622" y="4397830"/>
            <a:ext cx="114633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Собирать и сохранять документы и иные доказательства, подтверждающие наступление обстоятельств непреодолимой силы, вследствие которых невозможно исполнить или своевременно/в полном объеме исполнить обязательство по договору.</a:t>
            </a:r>
            <a:br>
              <a:rPr lang="ru-RU" alt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Принять во внимание: </a:t>
            </a:r>
            <a:r>
              <a:rPr lang="ru-RU" alt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Постановления Губернатора Московской области от 12.03.2020 № 108-ПГ</a:t>
            </a:r>
            <a:r>
              <a:rPr lang="ru-RU" alt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 Совместное письмо Минфина России от 03.04.2020 № 24-06-05/26578, МЧС России от 03.04.2020 № 219-АГ-70, ФАС России от 03.04.2020 № МЕ/28039/20 об осуществлении закупок товара, работы, услуги для обеспечения государственных и муниципальных нужд в связи с распространением новой </a:t>
            </a:r>
            <a:r>
              <a:rPr lang="ru-RU" altLang="ru-RU" sz="1400" b="1" dirty="0" err="1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коронавирусной</a:t>
            </a:r>
            <a:r>
              <a:rPr lang="ru-RU" alt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инфекции, вызванной </a:t>
            </a:r>
            <a:r>
              <a:rPr lang="en-US" alt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COVID-19</a:t>
            </a:r>
            <a:r>
              <a:rPr lang="ru-RU" alt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Рисунок 18">
            <a:extLst>
              <a:ext uri="{FF2B5EF4-FFF2-40B4-BE49-F238E27FC236}">
                <a16:creationId xmlns:a16="http://schemas.microsoft.com/office/drawing/2014/main" xmlns="" id="{B512E972-ADC2-0142-8719-E26F7C4350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0" y="4433368"/>
            <a:ext cx="386958" cy="36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5915860"/>
            <a:ext cx="12192000" cy="942139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4750" y="5971005"/>
            <a:ext cx="11053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Необходимо определить связь между наступившими отрицательными последствиями для предпринимателя и невозможностью исполнения. В противном случае действия последнего могут</a:t>
            </a:r>
          </a:p>
          <a:p>
            <a:r>
              <a:rPr lang="ru-RU" altLang="ru-RU"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быть </a:t>
            </a:r>
            <a:r>
              <a:rPr lang="ru-RU" altLang="ru-RU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восприняты судом, как недобросовестные (ст.10 ГК РФ)</a:t>
            </a:r>
            <a:br>
              <a:rPr lang="ru-RU" altLang="ru-RU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1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85E790DC-D688-4E70-AFF8-9D0BB10817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706" y="6055041"/>
            <a:ext cx="556183" cy="5561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80374" y="1767645"/>
            <a:ext cx="232409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ст. 401, 416, </a:t>
            </a:r>
            <a:endParaRPr lang="en-GB" sz="1400" b="1" dirty="0">
              <a:solidFill>
                <a:srgbClr val="EA3E7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417, 451 ГК РФ</a:t>
            </a:r>
          </a:p>
          <a:p>
            <a:pPr algn="ctr"/>
            <a:r>
              <a:rPr lang="ru-RU" sz="11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договорах аренды,</a:t>
            </a:r>
          </a:p>
          <a:p>
            <a:pPr algn="ctr"/>
            <a:r>
              <a:rPr lang="ru-RU" sz="11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оказания услуг, </a:t>
            </a:r>
          </a:p>
          <a:p>
            <a:pPr algn="ctr"/>
            <a:r>
              <a:rPr lang="ru-RU" sz="11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купли-продажи, </a:t>
            </a:r>
          </a:p>
          <a:p>
            <a:pPr algn="ctr"/>
            <a:r>
              <a:rPr lang="ru-RU" sz="11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поставки, перевозки, </a:t>
            </a:r>
          </a:p>
          <a:p>
            <a:pPr algn="ctr"/>
            <a:r>
              <a:rPr lang="ru-RU" sz="11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подряда, хранения</a:t>
            </a:r>
            <a:r>
              <a:rPr lang="ru-RU" alt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alt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120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393873" cy="365125"/>
          </a:xfrm>
        </p:spPr>
        <p:txBody>
          <a:bodyPr/>
          <a:lstStyle/>
          <a:p>
            <a:r>
              <a:rPr lang="ru-RU" sz="3200" dirty="0">
                <a:solidFill>
                  <a:srgbClr val="EA3E72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208552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425" y="3878658"/>
            <a:ext cx="3354477" cy="3354477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524109" y="1530817"/>
            <a:ext cx="10148614" cy="1922126"/>
          </a:xfrm>
          <a:prstGeom prst="rect">
            <a:avLst/>
          </a:prstGeom>
          <a:solidFill>
            <a:srgbClr val="61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547" y="3507273"/>
            <a:ext cx="2879096" cy="157041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24109" y="5077689"/>
            <a:ext cx="4139331" cy="1344409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21F7278-D3BE-5849-B011-9F7883C3097D}"/>
              </a:ext>
            </a:extLst>
          </p:cNvPr>
          <p:cNvSpPr txBox="1"/>
          <p:nvPr/>
        </p:nvSpPr>
        <p:spPr>
          <a:xfrm>
            <a:off x="524109" y="691279"/>
            <a:ext cx="8196946" cy="674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События, связанные с коронавирусом, динамично развиваются. Нормы и права, регулирующие предпринимательскую деятельность, часто меняются. Важно знать, как самостоятельно получить актуальную и достоверную информацию. Это очень просто!</a:t>
            </a:r>
            <a:endParaRPr lang="ru-RU" sz="1400" b="1" dirty="0">
              <a:solidFill>
                <a:srgbClr val="7030A0"/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57D288-A07F-BC42-8F39-1149DBD790E0}"/>
              </a:ext>
            </a:extLst>
          </p:cNvPr>
          <p:cNvSpPr txBox="1"/>
          <p:nvPr/>
        </p:nvSpPr>
        <p:spPr>
          <a:xfrm>
            <a:off x="693615" y="1616525"/>
            <a:ext cx="8608028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ru-RU" sz="15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Зайдите на сайт Правительства Московской области (</a:t>
            </a:r>
            <a:r>
              <a:rPr lang="en-US" sz="15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mosreg.ru</a:t>
            </a:r>
            <a:r>
              <a:rPr lang="en-US" sz="15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), </a:t>
            </a:r>
            <a:r>
              <a:rPr lang="ru-RU" sz="15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раздел «Документы». </a:t>
            </a:r>
          </a:p>
          <a:p>
            <a:pPr>
              <a:spcBef>
                <a:spcPts val="300"/>
              </a:spcBef>
            </a:pPr>
            <a:r>
              <a:rPr lang="ru-RU" sz="15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Внизу страницы  постановление Губернатора Московской области от 12.03.2020 № 108-ПГ</a:t>
            </a:r>
          </a:p>
          <a:p>
            <a:pPr>
              <a:spcBef>
                <a:spcPts val="300"/>
              </a:spcBef>
            </a:pPr>
            <a:endParaRPr lang="ru-RU" sz="15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300"/>
              </a:spcBef>
            </a:pPr>
            <a:endParaRPr lang="ru-RU" sz="15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300"/>
              </a:spcBef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D2170C-9033-1748-AA53-C72DE6D02722}"/>
              </a:ext>
            </a:extLst>
          </p:cNvPr>
          <p:cNvSpPr txBox="1"/>
          <p:nvPr/>
        </p:nvSpPr>
        <p:spPr>
          <a:xfrm>
            <a:off x="1793586" y="3850117"/>
            <a:ext cx="681260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Узнать подробнее обо всех мерах поддержки можно по телефону горячей линии для бизнеса 0150 или оставить свой вопрос на почте </a:t>
            </a:r>
            <a:r>
              <a:rPr lang="ru-RU" sz="2000" b="1" u="sng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0150@mosreg.ru</a:t>
            </a:r>
            <a:r>
              <a:rPr lang="ru-RU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163940-9C8E-E841-B137-9DAFB6D025D2}"/>
              </a:ext>
            </a:extLst>
          </p:cNvPr>
          <p:cNvSpPr txBox="1"/>
          <p:nvPr/>
        </p:nvSpPr>
        <p:spPr>
          <a:xfrm>
            <a:off x="5268534" y="5148921"/>
            <a:ext cx="3880041" cy="12644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00"/>
              </a:spcBef>
              <a:buClr>
                <a:srgbClr val="E20C3B"/>
              </a:buClr>
              <a:buSzPct val="80000"/>
            </a:pPr>
            <a:r>
              <a:rPr lang="en-US" sz="1300" b="1" i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kremlin.ru </a:t>
            </a:r>
            <a:endParaRPr lang="ru-RU" sz="1300" b="1" i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100"/>
              </a:spcBef>
              <a:buClr>
                <a:srgbClr val="E20C3B"/>
              </a:buClr>
              <a:buSzPct val="80000"/>
            </a:pPr>
            <a:r>
              <a:rPr lang="en-US" sz="1300" b="1" i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government.ru </a:t>
            </a:r>
            <a:endParaRPr lang="ru-RU" sz="1300" b="1" i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100"/>
              </a:spcBef>
              <a:buClr>
                <a:srgbClr val="E20C3B"/>
              </a:buClr>
              <a:buSzPct val="80000"/>
            </a:pPr>
            <a:r>
              <a:rPr lang="en-US" sz="1300" b="1" i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publication.pravo.gov.ru </a:t>
            </a:r>
            <a:endParaRPr lang="ru-RU" sz="1300" b="1" i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100"/>
              </a:spcBef>
              <a:buClr>
                <a:srgbClr val="E20C3B"/>
              </a:buClr>
              <a:buSzPct val="80000"/>
            </a:pPr>
            <a:r>
              <a:rPr lang="en-US" sz="1300" b="1" i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economy.council.gov.ru/activity/covid_19/115532 </a:t>
            </a:r>
            <a:endParaRPr lang="ru-RU" sz="1300" b="1" i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100"/>
              </a:spcBef>
              <a:buClr>
                <a:srgbClr val="E20C3B"/>
              </a:buClr>
              <a:buSzPct val="80000"/>
            </a:pPr>
            <a:r>
              <a:rPr lang="en-US" sz="1300" b="1" i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cbr.ru/</a:t>
            </a:r>
            <a:r>
              <a:rPr lang="en-US" sz="1300" b="1" i="1" dirty="0" err="1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covid</a:t>
            </a:r>
            <a:r>
              <a:rPr lang="en-US" sz="1300" b="1" i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1300" b="1" i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100"/>
              </a:spcBef>
              <a:buClr>
                <a:srgbClr val="E20C3B"/>
              </a:buClr>
              <a:buSzPct val="80000"/>
            </a:pPr>
            <a:r>
              <a:rPr lang="en-US" sz="1300" b="1" i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mii.mosreg.ru</a:t>
            </a:r>
            <a:r>
              <a:rPr lang="ru-RU" sz="1300" b="1" i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795FD83-8207-4E85-81E7-4FCEB4D5301F}"/>
              </a:ext>
            </a:extLst>
          </p:cNvPr>
          <p:cNvSpPr txBox="1"/>
          <p:nvPr/>
        </p:nvSpPr>
        <p:spPr>
          <a:xfrm>
            <a:off x="449341" y="94201"/>
            <a:ext cx="10223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Где найти разъяснения и как обратиться за помощью?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982" y="935400"/>
            <a:ext cx="2946018" cy="294601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489010" y="5089992"/>
            <a:ext cx="2782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invest.mosreg.ru</a:t>
            </a:r>
            <a:endParaRPr lang="ru-RU" sz="2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11595" y="5582373"/>
            <a:ext cx="26584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nk.egorova.official</a:t>
            </a:r>
            <a:endParaRPr lang="en-GB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business.mo</a:t>
            </a:r>
            <a:endParaRPr lang="ru-RU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70" y="5658303"/>
            <a:ext cx="992956" cy="74471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83" y="5159344"/>
            <a:ext cx="463930" cy="46440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100904" y="3933726"/>
            <a:ext cx="330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Мониторинг указанных источников </a:t>
            </a:r>
          </a:p>
          <a:p>
            <a:r>
              <a:rPr lang="ru-RU" sz="1200" b="1" i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информации рекомендуем проводить</a:t>
            </a:r>
          </a:p>
          <a:p>
            <a:r>
              <a:rPr lang="ru-RU" sz="1200" b="1" i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ежедневно!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79770" y="2850566"/>
            <a:ext cx="70798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15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Необходимо отслеживать нормативные акты и актуальные меры поддержки для бизнеса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9770" y="2210961"/>
            <a:ext cx="8666212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15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Используйте справочно-правовые системы. Соблюдайте нормы закона – это залог </a:t>
            </a:r>
          </a:p>
          <a:p>
            <a:pPr>
              <a:spcBef>
                <a:spcPts val="300"/>
              </a:spcBef>
            </a:pPr>
            <a:r>
              <a:rPr lang="ru-RU" sz="15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безопасности вашего дела!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301643" y="6422098"/>
            <a:ext cx="2743200" cy="365125"/>
          </a:xfrm>
          <a:noFill/>
        </p:spPr>
        <p:txBody>
          <a:bodyPr/>
          <a:lstStyle/>
          <a:p>
            <a:r>
              <a:rPr lang="ru-RU" sz="3200" dirty="0">
                <a:solidFill>
                  <a:srgbClr val="EA3E72"/>
                </a:solidFill>
              </a:rPr>
              <a:t>1</a:t>
            </a:r>
          </a:p>
        </p:txBody>
      </p:sp>
      <p:pic>
        <p:nvPicPr>
          <p:cNvPr id="28" name="Рисунок 9">
            <a:extLst>
              <a:ext uri="{FF2B5EF4-FFF2-40B4-BE49-F238E27FC236}">
                <a16:creationId xmlns:a16="http://schemas.microsoft.com/office/drawing/2014/main" xmlns="" id="{F67F51F8-509A-8E4F-B5C9-FD34A12A6B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974" y="3995017"/>
            <a:ext cx="416930" cy="36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056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336" y="44143"/>
            <a:ext cx="5164133" cy="5164133"/>
          </a:xfrm>
          <a:prstGeom prst="rect">
            <a:avLst/>
          </a:prstGeom>
          <a:effectLst>
            <a:outerShdw blurRad="317500" dist="50800" dir="4080000" sx="102000" sy="102000" algn="ctr" rotWithShape="0">
              <a:srgbClr val="000000">
                <a:alpha val="22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358" y="153997"/>
            <a:ext cx="39178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Кто может работать?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7527" y="768373"/>
            <a:ext cx="53097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  <a:buClr>
                <a:srgbClr val="E20C3B"/>
              </a:buClr>
            </a:pPr>
            <a:r>
              <a:rPr lang="ru-RU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Непрерывно действующие организации</a:t>
            </a:r>
          </a:p>
          <a:p>
            <a:pPr lvl="0">
              <a:lnSpc>
                <a:spcPct val="150000"/>
              </a:lnSpc>
              <a:buClr>
                <a:srgbClr val="E20C3B"/>
              </a:buClr>
            </a:pPr>
            <a:r>
              <a:rPr lang="ru-RU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Медицинские организации и аптеки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7527" y="4835472"/>
            <a:ext cx="10430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E20C3B"/>
              </a:buClr>
            </a:pPr>
            <a:r>
              <a:rPr lang="ru-RU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Организации, обеспечивающие функционирование транспортно-логистической </a:t>
            </a:r>
          </a:p>
          <a:p>
            <a:pPr>
              <a:buClr>
                <a:srgbClr val="E20C3B"/>
              </a:buClr>
            </a:pPr>
            <a:r>
              <a:rPr lang="ru-RU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инфраструктуры Московской области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7527" y="5595911"/>
            <a:ext cx="11369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E20C3B"/>
              </a:buClr>
            </a:pPr>
            <a:r>
              <a:rPr lang="ru-RU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Организации, обеспечивающие функционирование объектов жилищно-коммунальной </a:t>
            </a:r>
          </a:p>
          <a:p>
            <a:pPr>
              <a:buClr>
                <a:srgbClr val="E20C3B"/>
              </a:buClr>
            </a:pPr>
            <a:r>
              <a:rPr lang="ru-RU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инфраструктуры и поддержания жизнедеятельности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1" y="1843900"/>
            <a:ext cx="327819" cy="31631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08" y="918655"/>
            <a:ext cx="286882" cy="27681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37" y="2587868"/>
            <a:ext cx="358733" cy="34614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42" y="3278149"/>
            <a:ext cx="312528" cy="30156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1" y="4406628"/>
            <a:ext cx="361836" cy="34914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91" y="5013157"/>
            <a:ext cx="389084" cy="37543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46" y="5745224"/>
            <a:ext cx="397929" cy="383967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5" y="3797708"/>
            <a:ext cx="333742" cy="32203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03" y="1301277"/>
            <a:ext cx="438274" cy="422896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0890" y="1711769"/>
            <a:ext cx="7324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E20C3B"/>
              </a:buClr>
            </a:pPr>
            <a:r>
              <a:rPr lang="ru-RU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Организации, поставляющие и реализующие продукты </a:t>
            </a:r>
          </a:p>
          <a:p>
            <a:pPr lvl="0">
              <a:buClr>
                <a:srgbClr val="E20C3B"/>
              </a:buClr>
            </a:pPr>
            <a:r>
              <a:rPr lang="ru-RU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питания и товары первой необходимости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07527" y="2455577"/>
            <a:ext cx="12359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E20C3B"/>
              </a:buClr>
            </a:pPr>
            <a:r>
              <a:rPr lang="ru-RU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Организации, осуществляющие неотложные </a:t>
            </a:r>
            <a:endParaRPr lang="en-GB" sz="200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buClr>
                <a:srgbClr val="E20C3B"/>
              </a:buClr>
            </a:pPr>
            <a:r>
              <a:rPr lang="ru-RU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ремонтные и погрузочно-разгрузочные работы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07527" y="3108328"/>
            <a:ext cx="11231527" cy="496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>
                <a:srgbClr val="E20C3B"/>
              </a:buClr>
            </a:pPr>
            <a:r>
              <a:rPr lang="ru-RU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Организации, предоставляющие финансовые услуги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07527" y="3672058"/>
            <a:ext cx="11821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0C3B"/>
              </a:buClr>
            </a:pPr>
            <a:r>
              <a:rPr lang="ru-RU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Организации, обеспечивающие производство </a:t>
            </a:r>
            <a:endParaRPr lang="en-GB" sz="200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rgbClr val="E20C3B"/>
              </a:buClr>
            </a:pPr>
            <a:r>
              <a:rPr lang="ru-RU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вышеуказанных товаров в течение</a:t>
            </a:r>
            <a:r>
              <a:rPr lang="en-GB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всего цикла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07527" y="4287966"/>
            <a:ext cx="59963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E20C3B"/>
              </a:buClr>
            </a:pPr>
            <a:r>
              <a:rPr lang="ru-RU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Организации, предоставляющие услуги связи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391869" cy="365125"/>
          </a:xfrm>
        </p:spPr>
        <p:txBody>
          <a:bodyPr/>
          <a:lstStyle/>
          <a:p>
            <a:r>
              <a:rPr lang="ru-RU" sz="3200" dirty="0">
                <a:solidFill>
                  <a:srgbClr val="EA3E7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0358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65342" y="4019288"/>
            <a:ext cx="8020453" cy="374601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484466"/>
            <a:ext cx="12192000" cy="1389575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227" y="587866"/>
            <a:ext cx="1764701" cy="357452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5343" y="576494"/>
            <a:ext cx="2220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E20C3B"/>
              </a:buClr>
            </a:pPr>
            <a:r>
              <a:rPr lang="ru-RU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01.05.2020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5343" y="2950"/>
            <a:ext cx="7376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Кто должен приостановить работу?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9896" y="5675035"/>
            <a:ext cx="1198757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E20C3B"/>
              </a:buClr>
            </a:pPr>
            <a:r>
              <a:rPr lang="ru-RU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*Организации и ИП вправе не ограничивать осуществление своей деятельности, за исключением случаев, установленных  </a:t>
            </a:r>
            <a:r>
              <a:rPr lang="ru-RU" sz="10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постановлением Губернатора Московской области </a:t>
            </a:r>
          </a:p>
          <a:p>
            <a:pPr lvl="0">
              <a:buClr>
                <a:srgbClr val="E20C3B"/>
              </a:buClr>
            </a:pPr>
            <a:r>
              <a:rPr lang="ru-RU" sz="10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 12.03.2020 № 108-ПГ и (или) иными НПА РФ</a:t>
            </a:r>
          </a:p>
          <a:p>
            <a:pPr lvl="0">
              <a:buClr>
                <a:srgbClr val="E20C3B"/>
              </a:buClr>
            </a:pPr>
            <a:r>
              <a:rPr lang="ru-RU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**Полный перечень видов деятельности организаций и индивидуальных предпринимателей, при осуществлении которых приостанавливается до 01.05.2020 посещение их гражданами,</a:t>
            </a:r>
          </a:p>
          <a:p>
            <a:pPr lvl="0">
              <a:buClr>
                <a:srgbClr val="E20C3B"/>
              </a:buClr>
            </a:pPr>
            <a:r>
              <a:rPr lang="ru-RU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установлен в Приложении 3 к </a:t>
            </a:r>
            <a:r>
              <a:rPr lang="ru-RU" sz="10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постановлению Губернатора Московской области от 12.03.2020 № 108-ПГ (в редакции №193-ПГ)</a:t>
            </a:r>
          </a:p>
          <a:p>
            <a:pPr lvl="0">
              <a:buClr>
                <a:srgbClr val="E20C3B"/>
              </a:buClr>
            </a:pPr>
            <a:r>
              <a:rPr lang="ru-RU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***Организации и ИП вправе сохранить присутствие лиц, обеспечивающих охрану и содержание  объектов, поддержание процессов,  которые не могут быть приостановлен</a:t>
            </a:r>
            <a:r>
              <a:rPr lang="ru-RU" sz="10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ы</a:t>
            </a:r>
          </a:p>
          <a:p>
            <a:pPr lvl="0">
              <a:buClr>
                <a:srgbClr val="E20C3B"/>
              </a:buClr>
            </a:pPr>
            <a:r>
              <a:rPr lang="ru-RU" sz="105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учетом их технологических особенностей, лиц, обеспечивающих начисление и выплату заработной платы.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3364" y="973549"/>
            <a:ext cx="10906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Все предприятия общепита  (кроме доставки заказов, обслуживания навынос, организации питания своих работников)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4606" y="4449032"/>
            <a:ext cx="116281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Парков культуры и отдыха, торгово-развлекательных центров, аттракционов, ночных клубов (дискотек), букмекерских контор, </a:t>
            </a:r>
          </a:p>
          <a:p>
            <a:pPr lvl="0"/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тотализаторов и их пунктов приема ставок, кинотеатров (кинозалов), детских игровых комнат и детских развлекательных </a:t>
            </a:r>
          </a:p>
          <a:p>
            <a:pPr lvl="0"/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центров, иных развлекательных и досуговых заведений, услуг бань и душевых, прием от физических лиц лома и отходов </a:t>
            </a:r>
          </a:p>
          <a:p>
            <a:pPr lvl="0"/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цветных металлов.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343" y="4024422"/>
            <a:ext cx="8459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отмены режима повышенной готовности приостановлена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работа</a:t>
            </a:r>
            <a:endParaRPr lang="ru-RU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Рисунок 35">
            <a:extLst>
              <a:ext uri="{FF2B5EF4-FFF2-40B4-BE49-F238E27FC236}">
                <a16:creationId xmlns:a16="http://schemas.microsoft.com/office/drawing/2014/main" xmlns="" id="{17A9712F-80BC-A249-808A-9EFDC90B48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94" y="4516110"/>
            <a:ext cx="314030" cy="26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45">
            <a:extLst>
              <a:ext uri="{FF2B5EF4-FFF2-40B4-BE49-F238E27FC236}">
                <a16:creationId xmlns:a16="http://schemas.microsoft.com/office/drawing/2014/main" xmlns="" id="{3AFEC554-4036-414D-B5CE-7C487B2930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61" y="1461352"/>
            <a:ext cx="281821" cy="27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B595BF91-A0CF-A948-82FE-1F798DF9FA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07" y="2984958"/>
            <a:ext cx="260107" cy="24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42582" y="1340156"/>
            <a:ext cx="11102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Салоны красоты, массажные студии, СПА-салоны, фитнес-клубы, солярии, иные предприятия подобных услуг при очном </a:t>
            </a:r>
          </a:p>
          <a:p>
            <a:pPr lvl="0"/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присутствии клиента (за исключением услуг, оказываемых дистанционным способом, в том числе с условием доставки)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2582" y="1871720"/>
            <a:ext cx="114240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Магазины розничной торговли (кроме аптек, магазинов медицинских и оптико-офтальмологических изделий, </a:t>
            </a:r>
          </a:p>
          <a:p>
            <a:pPr lvl="0"/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продуктовых магазинов и магазинов товаров первой необходимости, </a:t>
            </a:r>
            <a:r>
              <a:rPr lang="ru-RU" sz="1400" b="1" dirty="0" err="1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зоотоваров</a:t>
            </a:r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салонов мобильной связи и средств связи, </a:t>
            </a:r>
          </a:p>
          <a:p>
            <a:pPr lvl="0"/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интернет-магазинов, в том числе с услугой доставки заказов)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3798" y="2574020"/>
            <a:ext cx="10395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Запрещено проведение любых спортивных, зрелищных, массовых мероприятий (соревнований, концертов и т.д.)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10" y="1005954"/>
            <a:ext cx="316072" cy="3049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70" y="1982708"/>
            <a:ext cx="342494" cy="330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5" y="2543675"/>
            <a:ext cx="384626" cy="37113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06" y="3580768"/>
            <a:ext cx="280279" cy="27044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92402" cy="365125"/>
          </a:xfrm>
        </p:spPr>
        <p:txBody>
          <a:bodyPr/>
          <a:lstStyle/>
          <a:p>
            <a:r>
              <a:rPr lang="ru-RU" sz="3200" dirty="0">
                <a:solidFill>
                  <a:srgbClr val="EA3E72"/>
                </a:solidFill>
              </a:rPr>
              <a:t>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2214" y="2875068"/>
            <a:ext cx="105310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Строительство/ремонт (</a:t>
            </a:r>
            <a:r>
              <a:rPr lang="ru-RU" sz="1400" b="1" dirty="0" err="1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искл</a:t>
            </a:r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строительство медицинских объектов, объектов агропромышленного комплекса и с/х, работы непрерывного цикла в строительстве и обслуживании метро, ж/д, наземного общ. транспорта и аэропортов, строительство в целях реализации ряда нац. проектов)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42582" y="3611559"/>
            <a:ext cx="92654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Предприятия, оказывающие услуги по краткосрочной аренде автомобилей (услуг каршеринга)</a:t>
            </a:r>
          </a:p>
        </p:txBody>
      </p:sp>
    </p:spTree>
    <p:extLst>
      <p:ext uri="{BB962C8B-B14F-4D97-AF65-F5344CB8AC3E}">
        <p14:creationId xmlns:p14="http://schemas.microsoft.com/office/powerpoint/2010/main" val="2482110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242" y="878421"/>
            <a:ext cx="6175352" cy="1823287"/>
          </a:xfrm>
          <a:prstGeom prst="rect">
            <a:avLst/>
          </a:prstGeom>
          <a:noFill/>
          <a:effectLst>
            <a:outerShdw blurRad="266700" dist="50800" dir="5400000" sx="1000" sy="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77913" y="6168605"/>
            <a:ext cx="8490860" cy="357452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7913" y="2319331"/>
            <a:ext cx="3723247" cy="330638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539" y="768739"/>
            <a:ext cx="56178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зданиях, строениях, сооружениях (помещениях в них),</a:t>
            </a:r>
          </a:p>
          <a:p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прилегающих территориях, иных рабочих местах, </a:t>
            </a:r>
          </a:p>
          <a:p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использованием которых осуществляется</a:t>
            </a:r>
          </a:p>
          <a:p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соответствующая деятельность, необходимо </a:t>
            </a:r>
          </a:p>
          <a:p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соблюдать санитарные требования</a:t>
            </a:r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(в том числе в части </a:t>
            </a:r>
          </a:p>
          <a:p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соблюдения социального </a:t>
            </a:r>
            <a:r>
              <a:rPr lang="ru-RU" sz="1400" b="1" dirty="0" err="1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дистанцирования</a:t>
            </a:r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и дезинфекции)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958" y="95350"/>
            <a:ext cx="12026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Что необходимо сделать, если вам разрешается работать?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4375" y="2271414"/>
            <a:ext cx="3982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Принять следующие решения </a:t>
            </a:r>
            <a:endParaRPr lang="ru-RU" sz="1200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802" y="2716204"/>
            <a:ext cx="6203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продолжении работы в период режима повышенной готовности.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1411" y="3119615"/>
            <a:ext cx="113865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соблюдении санитарных требований к организации работы предприятий, исключающих риски инфицирования </a:t>
            </a:r>
            <a:r>
              <a:rPr lang="en-US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COVID-19, </a:t>
            </a:r>
            <a:endParaRPr lang="ru-RU" sz="140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период режима повышенной готовности согласно письму </a:t>
            </a: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Главного государственного санитарного врача по </a:t>
            </a:r>
          </a:p>
          <a:p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Московской области от 04.04.2020 № 2978-р.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7802" y="3855131"/>
            <a:ext cx="115705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 установлении численности работников (исполнителей по гражданско-правовым договорам), не подлежащих переводу на</a:t>
            </a:r>
          </a:p>
          <a:p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дистанционный режим работы в связи с необходимостью их непосредственного участия в обеспечении непрерывных </a:t>
            </a:r>
          </a:p>
          <a:p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технологических и иных процессов, необходимых для обеспечения функционирования таких организаций и индивидуальных </a:t>
            </a:r>
          </a:p>
          <a:p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предпринимателей.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1411" y="4855243"/>
            <a:ext cx="11201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 установлении численности работников (исполнителей по гражданско-правовым договорам), подлежащих переводу на </a:t>
            </a:r>
          </a:p>
          <a:p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дистанционный режим работы.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884" y="5344713"/>
            <a:ext cx="115116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Разместить в электронном виде посредством </a:t>
            </a: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Портала государственных и муниципальных услуг Московской области </a:t>
            </a:r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сведений</a:t>
            </a:r>
          </a:p>
          <a:p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количестве работников (исполнителей по гражданско-правовым договорам), в отношении которых были приняты </a:t>
            </a:r>
          </a:p>
          <a:p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вышеуказанные решения.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0056" y="6184632"/>
            <a:ext cx="8526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Консультации по вопросам представления указанных сведений осуществляются по телефону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02296">
            <a:off x="184622" y="2723057"/>
            <a:ext cx="353800" cy="34138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539" y="3877420"/>
            <a:ext cx="337872" cy="3260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8" y="5412435"/>
            <a:ext cx="281624" cy="27174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58" y="3179964"/>
            <a:ext cx="343127" cy="33108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39" y="4794979"/>
            <a:ext cx="395932" cy="38204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934825" y="6039666"/>
            <a:ext cx="28039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rgbClr val="EA3E72"/>
                </a:solidFill>
              </a:rPr>
              <a:t>8-800-550-50-30</a:t>
            </a:r>
            <a:endParaRPr lang="ru-RU" sz="3000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85E790DC-D688-4E70-AFF8-9D0BB10817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8143" y="1469694"/>
            <a:ext cx="600700" cy="600700"/>
          </a:xfrm>
          <a:prstGeom prst="rect">
            <a:avLst/>
          </a:prstGeom>
          <a:effectLst>
            <a:outerShdw blurRad="190500" dist="50800" dir="5400000" sx="106000" sy="106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6742968" y="1097566"/>
            <a:ext cx="53396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Напоминаем об обязанности доведения указанных сведений </a:t>
            </a:r>
          </a:p>
          <a:p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работников (исполнителей по гражданско-правовым </a:t>
            </a:r>
          </a:p>
          <a:p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договорам), потребителей. Соответствующие локальные</a:t>
            </a:r>
          </a:p>
          <a:p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нормативные акты нужно разместить в общедоступных</a:t>
            </a:r>
          </a:p>
          <a:p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местах и на своем официальном сайте в</a:t>
            </a:r>
          </a:p>
          <a:p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информационно-телекоммуникационной сети Интернет</a:t>
            </a:r>
          </a:p>
          <a:p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(при его наличии).</a:t>
            </a: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424" cy="365125"/>
          </a:xfrm>
        </p:spPr>
        <p:txBody>
          <a:bodyPr/>
          <a:lstStyle/>
          <a:p>
            <a:r>
              <a:rPr lang="ru-RU" sz="3200" dirty="0">
                <a:solidFill>
                  <a:srgbClr val="EA3E72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3292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204" y="4745560"/>
            <a:ext cx="7823494" cy="1947603"/>
          </a:xfrm>
          <a:prstGeom prst="rect">
            <a:avLst/>
          </a:prstGeom>
          <a:effectLst>
            <a:outerShdw blurRad="266700" dist="50800" dir="5400000" sx="1000" sy="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8246109" y="818793"/>
            <a:ext cx="3259125" cy="877927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35855" y="830310"/>
            <a:ext cx="2826824" cy="372700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6469" y="830310"/>
            <a:ext cx="2518144" cy="372700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xmlns="" id="{E544B9CF-A9FC-1F42-8EF0-DDAD25CBE7CB}"/>
              </a:ext>
            </a:extLst>
          </p:cNvPr>
          <p:cNvSpPr>
            <a:spLocks noGrp="1"/>
          </p:cNvSpPr>
          <p:nvPr/>
        </p:nvSpPr>
        <p:spPr>
          <a:xfrm>
            <a:off x="676470" y="100856"/>
            <a:ext cx="9224868" cy="561692"/>
          </a:xfrm>
          <a:prstGeom prst="rect">
            <a:avLst/>
          </a:prstGeom>
          <a:noFill/>
        </p:spPr>
        <p:txBody>
          <a:bodyPr wrap="square" lIns="0" tIns="34290" rIns="0" bIns="34290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l"/>
            <a:r>
              <a:rPr lang="ru-RU" altLang="ru-RU" sz="3200" cap="none" dirty="0">
                <a:solidFill>
                  <a:srgbClr val="7030A0"/>
                </a:solidFill>
              </a:rPr>
              <a:t>Меры поддержки в части кредитования</a:t>
            </a:r>
            <a:endParaRPr lang="ru-RU" sz="3200" cap="none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A7258D1-F406-4E81-85A3-4B5ADCAFD802}"/>
              </a:ext>
            </a:extLst>
          </p:cNvPr>
          <p:cNvSpPr/>
          <p:nvPr/>
        </p:nvSpPr>
        <p:spPr>
          <a:xfrm>
            <a:off x="620650" y="806020"/>
            <a:ext cx="3093657" cy="608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Кредитные каникулы</a:t>
            </a:r>
            <a:r>
              <a:rPr lang="ru-RU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endParaRPr lang="ru-RU" sz="200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ЮЛ,  ведущим деятельность в наиболее пострадавших отраслях,  необходимо </a:t>
            </a:r>
            <a:r>
              <a:rPr lang="ru-RU" sz="12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позднее  </a:t>
            </a: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30 сентября 2020 г</a:t>
            </a:r>
            <a:r>
              <a:rPr lang="ru-RU" sz="12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обратиться к кредитору с требованием о приостановлении исполнения заемщиком своих обязательств на срок не более 6 месяцев</a:t>
            </a:r>
          </a:p>
          <a:p>
            <a:pPr marL="285750" indent="-285750">
              <a:buFontTx/>
              <a:buChar char="-"/>
            </a:pPr>
            <a:endParaRPr lang="ru-RU" sz="105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ИП, вне зависимости от отрасли деятельности, </a:t>
            </a:r>
            <a:r>
              <a:rPr lang="ru-RU" sz="12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возможно приостановление выполнения </a:t>
            </a:r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своих кредитных обязательств или  уменьшение размера платежей  в течение льготного периода вместо приостановки </a:t>
            </a:r>
          </a:p>
          <a:p>
            <a:pPr marL="285750" indent="-285750">
              <a:buFontTx/>
              <a:buChar char="-"/>
            </a:pPr>
            <a:endParaRPr lang="ru-RU" sz="105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Запрет на требования по оплате неустоек, досрочного погашения кредита, в течение льготного периода</a:t>
            </a:r>
          </a:p>
          <a:p>
            <a:pPr marL="72000" indent="-72000">
              <a:buFontTx/>
              <a:buChar char="-"/>
            </a:pPr>
            <a:endParaRPr lang="ru-RU" sz="105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Банковская отсрочка по погашению основного долга </a:t>
            </a:r>
            <a:r>
              <a:rPr lang="ru-RU" sz="12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</a:t>
            </a: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6 </a:t>
            </a:r>
            <a:r>
              <a:rPr lang="ru-RU" sz="12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месяцев</a:t>
            </a: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% для предприятий МСП по пострадавшим отраслям (программа «30-30-30» - 1/3 от ставки % - платит Заемщик, 1/3 - субсидируется государством и 1/3 «берет на себя» сам банк)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0FCE983-92B3-4F73-AE6E-3E034A8AF885}"/>
              </a:ext>
            </a:extLst>
          </p:cNvPr>
          <p:cNvSpPr/>
          <p:nvPr/>
        </p:nvSpPr>
        <p:spPr>
          <a:xfrm>
            <a:off x="4269733" y="806020"/>
            <a:ext cx="336252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Зарплатные кредиты 0%</a:t>
            </a:r>
          </a:p>
          <a:p>
            <a:endParaRPr lang="ru-RU" sz="200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Предоставляются микро/малому бизнесу, осуществляющему деятельность в пострадавших отраслях</a:t>
            </a:r>
          </a:p>
          <a:p>
            <a:pPr marL="285750" indent="-285750">
              <a:buFontTx/>
              <a:buChar char="-"/>
            </a:pPr>
            <a:endParaRPr lang="ru-RU" sz="120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Кредит </a:t>
            </a:r>
            <a:r>
              <a:rPr lang="ru-RU" sz="12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сроком на </a:t>
            </a: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год </a:t>
            </a:r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(6 месяцев – беспроцентный, остальной срок – 4 % годовых)</a:t>
            </a:r>
          </a:p>
          <a:p>
            <a:endParaRPr lang="ru-RU" sz="120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Распространение данной меры для средних и крупных предприятий в пострадавших отраслях</a:t>
            </a:r>
          </a:p>
          <a:p>
            <a:r>
              <a:rPr lang="ru-RU" sz="12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(поручение Президента РФ)</a:t>
            </a:r>
          </a:p>
          <a:p>
            <a:endParaRPr lang="ru-RU" sz="1200" b="1" dirty="0">
              <a:solidFill>
                <a:srgbClr val="EA3E7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Список банков, предоставляющих данный кредит: Сбербанк, ВТБ, Открытие, Альфа-Банк, МСП-Банк, Промсвязьбанк, </a:t>
            </a:r>
          </a:p>
          <a:p>
            <a:r>
              <a:rPr lang="ru-RU" sz="12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Газпромбанк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F7B3C86-7039-47AF-A49D-C1340EDF49F8}"/>
              </a:ext>
            </a:extLst>
          </p:cNvPr>
          <p:cNvSpPr/>
          <p:nvPr/>
        </p:nvSpPr>
        <p:spPr>
          <a:xfrm>
            <a:off x="8217977" y="806020"/>
            <a:ext cx="341671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Льготное кредитование для системообразующих предприятий </a:t>
            </a:r>
          </a:p>
          <a:p>
            <a:endParaRPr lang="ru-RU" sz="200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Кредиты предоставляются системообразующим предприятиям </a:t>
            </a:r>
            <a:r>
              <a:rPr lang="ru-RU" sz="12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(перечень формируется Министерством экономического развития РФ)</a:t>
            </a:r>
          </a:p>
          <a:p>
            <a:pPr marL="285750" indent="-285750">
              <a:buFontTx/>
              <a:buChar char="-"/>
            </a:pPr>
            <a:endParaRPr lang="ru-RU" sz="120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Кредиты предоставляются на пополнение оборотных средств</a:t>
            </a:r>
          </a:p>
          <a:p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</a:p>
          <a:p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Ставка по кредитам  – </a:t>
            </a:r>
            <a:r>
              <a:rPr lang="ru-RU" sz="16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6%</a:t>
            </a:r>
            <a:r>
              <a:rPr lang="ru-RU" sz="12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годовых</a:t>
            </a:r>
          </a:p>
          <a:p>
            <a:pPr marL="285750" indent="-285750">
              <a:buFontTx/>
              <a:buChar char="-"/>
            </a:pPr>
            <a:endParaRPr lang="ru-RU" sz="120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40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Tx/>
              <a:buChar char="-"/>
            </a:pPr>
            <a:endParaRPr lang="ru-RU" sz="1400" b="1" i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8D989CA-A477-4B38-A6EC-D698C69E17B7}"/>
              </a:ext>
            </a:extLst>
          </p:cNvPr>
          <p:cNvSpPr/>
          <p:nvPr/>
        </p:nvSpPr>
        <p:spPr>
          <a:xfrm>
            <a:off x="4227996" y="5350029"/>
            <a:ext cx="7859799" cy="73866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Федеральный закон </a:t>
            </a: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 03.04.2020 № 106-ФЗ </a:t>
            </a:r>
          </a:p>
          <a:p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Постановление Правительства Российской Федерации  </a:t>
            </a: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 03.04.2020 № 435</a:t>
            </a:r>
          </a:p>
          <a:p>
            <a:r>
              <a:rPr lang="ru-RU" alt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Постановление Правительства Российской Федерации </a:t>
            </a:r>
            <a:r>
              <a:rPr lang="ru-RU" alt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  2 апреля 2020 г. № 422</a:t>
            </a:r>
            <a:endParaRPr lang="ru-RU" sz="1400" b="1" dirty="0">
              <a:solidFill>
                <a:srgbClr val="EA3E7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59276" y="4814516"/>
            <a:ext cx="1960634" cy="5232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Основания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9" y="898751"/>
            <a:ext cx="467008" cy="4506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631" y="928572"/>
            <a:ext cx="436102" cy="4208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93" y="936598"/>
            <a:ext cx="427784" cy="412774"/>
          </a:xfrm>
          <a:prstGeom prst="rect">
            <a:avLst/>
          </a:prstGeom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7195" cy="365125"/>
          </a:xfrm>
        </p:spPr>
        <p:txBody>
          <a:bodyPr/>
          <a:lstStyle/>
          <a:p>
            <a:r>
              <a:rPr lang="ru-RU" sz="3200" dirty="0">
                <a:solidFill>
                  <a:srgbClr val="EA3E72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16349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571569" y="4671064"/>
            <a:ext cx="2083239" cy="345944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78A3821-7FD6-438C-A2D6-F30BA351BC5F}"/>
              </a:ext>
            </a:extLst>
          </p:cNvPr>
          <p:cNvSpPr/>
          <p:nvPr/>
        </p:nvSpPr>
        <p:spPr>
          <a:xfrm>
            <a:off x="571569" y="4649926"/>
            <a:ext cx="2229700" cy="1518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66618">
              <a:spcBef>
                <a:spcPts val="204"/>
              </a:spcBef>
              <a:buClr>
                <a:srgbClr val="E20C3C"/>
              </a:buClr>
            </a:pPr>
            <a:r>
              <a:rPr lang="ru-RU" sz="1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Льготные займы для всех  промышленных производств: </a:t>
            </a:r>
            <a:r>
              <a:rPr lang="ru-RU" sz="1000" b="1" dirty="0">
                <a:solidFill>
                  <a:srgbClr val="EA3E7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от </a:t>
            </a:r>
            <a:r>
              <a:rPr lang="ru-RU" sz="1100" b="1" dirty="0">
                <a:solidFill>
                  <a:srgbClr val="EA3E7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20</a:t>
            </a:r>
            <a:r>
              <a:rPr lang="ru-RU" sz="1000" b="1" dirty="0">
                <a:solidFill>
                  <a:srgbClr val="EA3E7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до </a:t>
            </a:r>
            <a:r>
              <a:rPr lang="ru-RU" sz="1100" b="1" dirty="0">
                <a:solidFill>
                  <a:srgbClr val="EA3E7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150</a:t>
            </a:r>
            <a:r>
              <a:rPr lang="ru-RU" sz="1000" b="1" dirty="0">
                <a:solidFill>
                  <a:srgbClr val="EA3E7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млн рублей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от 1 до 5% (Фонд развития промышленности МО).</a:t>
            </a:r>
          </a:p>
          <a:p>
            <a:pPr defTabSz="466618">
              <a:spcBef>
                <a:spcPts val="204"/>
              </a:spcBef>
              <a:buClr>
                <a:srgbClr val="E20C3C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Снижена стоимость поручительства до 0,75% в приоритетных отраслях (Гарантийный фонд МО).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649" y="3932184"/>
            <a:ext cx="3704807" cy="2387542"/>
          </a:xfrm>
          <a:prstGeom prst="rect">
            <a:avLst/>
          </a:prstGeom>
          <a:effectLst>
            <a:outerShdw blurRad="152400" dist="25400" dir="3720000" sx="103000" sy="103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6" name="Прямоугольник 25"/>
          <p:cNvSpPr/>
          <p:nvPr/>
        </p:nvSpPr>
        <p:spPr>
          <a:xfrm>
            <a:off x="9481088" y="897946"/>
            <a:ext cx="2395396" cy="641704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77419" y="910577"/>
            <a:ext cx="2428539" cy="922834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5519" y="901784"/>
            <a:ext cx="2256412" cy="386170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48388" y="906925"/>
            <a:ext cx="2863456" cy="334595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2626" y="111152"/>
            <a:ext cx="10303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Финансовые меры поддержки</a:t>
            </a:r>
            <a:endParaRPr lang="ru-RU" sz="320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52001" y="967762"/>
            <a:ext cx="2905347" cy="231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Bef>
                <a:spcPts val="68"/>
              </a:spcBef>
              <a:defRPr/>
            </a:pPr>
            <a:r>
              <a:rPr lang="ru-RU" alt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Возмещение затрат субъектам МСП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665E6F6-ACEC-4F81-89F9-8B6F183D29BA}"/>
              </a:ext>
            </a:extLst>
          </p:cNvPr>
          <p:cNvSpPr/>
          <p:nvPr/>
        </p:nvSpPr>
        <p:spPr>
          <a:xfrm>
            <a:off x="3216655" y="1264604"/>
            <a:ext cx="3005836" cy="46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66618">
              <a:spcBef>
                <a:spcPts val="204"/>
              </a:spcBef>
              <a:buClr>
                <a:srgbClr val="E20C3C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Выдаются субсидии на:</a:t>
            </a:r>
          </a:p>
          <a:p>
            <a:pPr defTabSz="466618">
              <a:spcBef>
                <a:spcPts val="204"/>
              </a:spcBef>
              <a:buClr>
                <a:srgbClr val="E20C3C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приобретение оборудования в </a:t>
            </a:r>
            <a:r>
              <a:rPr lang="ru-RU" sz="1000" b="1" dirty="0">
                <a:solidFill>
                  <a:srgbClr val="EA3E7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размере </a:t>
            </a:r>
          </a:p>
          <a:p>
            <a:pPr defTabSz="466618">
              <a:spcBef>
                <a:spcPts val="204"/>
              </a:spcBef>
              <a:buClr>
                <a:srgbClr val="E20C3C"/>
              </a:buClr>
            </a:pPr>
            <a:r>
              <a:rPr lang="ru-RU" sz="1000" b="1" dirty="0">
                <a:solidFill>
                  <a:srgbClr val="EA3E7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50% затрат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но не более 10 млн. рублей для одного субъекта МСП, а для  производства товаров используемых для предупреждения и ликвидации чрезвычайных ситуаций (маски) – </a:t>
            </a:r>
            <a:r>
              <a:rPr lang="ru-RU" sz="1000" b="1" dirty="0">
                <a:solidFill>
                  <a:srgbClr val="EA3E7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до 80%, 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но не более 30 млн рублей</a:t>
            </a:r>
          </a:p>
          <a:p>
            <a:pPr defTabSz="466618">
              <a:spcBef>
                <a:spcPts val="204"/>
              </a:spcBef>
              <a:buClr>
                <a:srgbClr val="E20C3C"/>
              </a:buClr>
            </a:pPr>
            <a:endParaRPr lang="ru-RU" sz="1000" b="1" dirty="0">
              <a:solidFill>
                <a:srgbClr val="7030A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defTabSz="466618">
              <a:spcBef>
                <a:spcPts val="204"/>
              </a:spcBef>
              <a:buClr>
                <a:srgbClr val="E20C3C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уплату первого взноса (аванса) при заключении договора лизинга оборудования путем субсидирования </a:t>
            </a:r>
            <a:r>
              <a:rPr lang="ru-RU" sz="1000" b="1" dirty="0">
                <a:solidFill>
                  <a:srgbClr val="EA3E7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в размере 70% затрат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но не более 5 млн рублей для одного субъекта МСП</a:t>
            </a:r>
          </a:p>
          <a:p>
            <a:pPr defTabSz="466618">
              <a:spcBef>
                <a:spcPts val="204"/>
              </a:spcBef>
              <a:buClr>
                <a:srgbClr val="E20C3C"/>
              </a:buClr>
            </a:pPr>
            <a:endParaRPr lang="ru-RU" sz="1000" b="1" dirty="0">
              <a:solidFill>
                <a:srgbClr val="7030A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defTabSz="466618">
              <a:spcBef>
                <a:spcPts val="204"/>
              </a:spcBef>
              <a:buClr>
                <a:srgbClr val="E20C3C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на частичную компенсацию затрат 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социально-ориентированных субъектов МСП 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путем субсидирования </a:t>
            </a:r>
            <a:r>
              <a:rPr lang="ru-RU" sz="1000" b="1" dirty="0">
                <a:solidFill>
                  <a:srgbClr val="EA3E7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в размере 85%, 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но не более 2 млн рублей для 1-го субъекта МСП, если это ясли для детей в возрасте до 3 лет, не более 3 млн рублей  на одного субъекта МСП</a:t>
            </a:r>
          </a:p>
          <a:p>
            <a:pPr defTabSz="466618">
              <a:spcBef>
                <a:spcPts val="204"/>
              </a:spcBef>
              <a:buClr>
                <a:srgbClr val="E20C3C"/>
              </a:buClr>
            </a:pPr>
            <a:endParaRPr lang="ru-RU" sz="1000" b="1" dirty="0">
              <a:solidFill>
                <a:srgbClr val="7030A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defTabSz="466618">
              <a:spcBef>
                <a:spcPts val="204"/>
              </a:spcBef>
              <a:buClr>
                <a:srgbClr val="E20C3C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приобретение оборудования в целях создания и (или) модернизации спортивных сооружений, путем </a:t>
            </a:r>
            <a:r>
              <a:rPr lang="ru-RU" sz="1000" b="1" dirty="0">
                <a:solidFill>
                  <a:srgbClr val="EA3E7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субсидирования в размере 50% затрат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но не более 10 млн рублей для одного субъекта МСП.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ED2B264-8D3F-428B-B977-9FD4DF1C7400}"/>
              </a:ext>
            </a:extLst>
          </p:cNvPr>
          <p:cNvSpPr/>
          <p:nvPr/>
        </p:nvSpPr>
        <p:spPr>
          <a:xfrm>
            <a:off x="558774" y="1303088"/>
            <a:ext cx="2305126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66618">
              <a:spcBef>
                <a:spcPts val="204"/>
              </a:spcBef>
              <a:buClr>
                <a:srgbClr val="E20C3C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Реструктуризация </a:t>
            </a:r>
            <a:r>
              <a:rPr lang="ru-RU" sz="1000" b="1" dirty="0" err="1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микрозаймов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до 30 сентября 2020 года</a:t>
            </a:r>
          </a:p>
          <a:p>
            <a:pPr defTabSz="466618">
              <a:spcBef>
                <a:spcPts val="204"/>
              </a:spcBef>
              <a:buClr>
                <a:srgbClr val="E20C3C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Предоставление микрозаймов до 5 млн рублей </a:t>
            </a:r>
            <a:r>
              <a:rPr lang="ru-RU" sz="1000" b="1" dirty="0">
                <a:solidFill>
                  <a:srgbClr val="EA3E7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на </a:t>
            </a:r>
            <a:r>
              <a:rPr lang="ru-RU" sz="1100" b="1" dirty="0">
                <a:solidFill>
                  <a:srgbClr val="EA3E7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3 года </a:t>
            </a:r>
            <a:r>
              <a:rPr lang="ru-RU" sz="1000" b="1" dirty="0" err="1">
                <a:solidFill>
                  <a:srgbClr val="EA3E7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подсреднюю</a:t>
            </a:r>
            <a:r>
              <a:rPr lang="ru-RU" sz="1000" b="1" dirty="0">
                <a:solidFill>
                  <a:srgbClr val="EA3E7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ставку </a:t>
            </a:r>
            <a:r>
              <a:rPr lang="ru-RU" sz="1100" b="1" dirty="0">
                <a:solidFill>
                  <a:srgbClr val="EA3E7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6%</a:t>
            </a:r>
            <a:r>
              <a:rPr lang="ru-RU" sz="1000" b="1" dirty="0">
                <a:solidFill>
                  <a:srgbClr val="EA3E7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годовых 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(для социального бизнеса, женского бизнеса, резидентов </a:t>
            </a:r>
            <a:r>
              <a:rPr lang="ru-RU" sz="1000" b="1" dirty="0" err="1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промпарков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сельхозкооперативов, экспортеров,  наиболее пострадавших отраслей. </a:t>
            </a:r>
          </a:p>
          <a:p>
            <a:pPr defTabSz="466618">
              <a:spcBef>
                <a:spcPts val="204"/>
              </a:spcBef>
              <a:buClr>
                <a:srgbClr val="E20C3C"/>
              </a:buClr>
            </a:pPr>
            <a:endParaRPr lang="ru-RU" sz="1000" b="1" dirty="0">
              <a:solidFill>
                <a:srgbClr val="7030A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defTabSz="466618">
              <a:spcBef>
                <a:spcPts val="204"/>
              </a:spcBef>
              <a:buClr>
                <a:srgbClr val="E20C3C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Займы на особых условиях (5 млн руб., средняя ставка </a:t>
            </a:r>
            <a:r>
              <a:rPr lang="ru-RU" sz="1100" b="1" dirty="0">
                <a:solidFill>
                  <a:srgbClr val="EA3E7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6% </a:t>
            </a:r>
            <a:r>
              <a:rPr lang="ru-RU" sz="1000" b="1" dirty="0">
                <a:solidFill>
                  <a:srgbClr val="EA3E7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на</a:t>
            </a:r>
            <a:r>
              <a:rPr lang="ru-RU" sz="1100" b="1" dirty="0">
                <a:solidFill>
                  <a:srgbClr val="EA3E7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3 года 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с погашением в конце срока) для производства товаров, работ, услуг, используемых для предупреждения и ликвидации чрезвычайных ситуаций. </a:t>
            </a:r>
          </a:p>
        </p:txBody>
      </p:sp>
      <p:pic>
        <p:nvPicPr>
          <p:cNvPr id="9" name="Рисунок 30">
            <a:extLst>
              <a:ext uri="{FF2B5EF4-FFF2-40B4-BE49-F238E27FC236}">
                <a16:creationId xmlns:a16="http://schemas.microsoft.com/office/drawing/2014/main" xmlns="" id="{3253B9B6-607B-47C9-AB55-98BB5A5AE5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41" y="980202"/>
            <a:ext cx="280829" cy="24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72">
            <a:extLst>
              <a:ext uri="{FF2B5EF4-FFF2-40B4-BE49-F238E27FC236}">
                <a16:creationId xmlns:a16="http://schemas.microsoft.com/office/drawing/2014/main" xmlns="" id="{8C35CDA2-89DE-42BC-8428-B2204214C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519" y="933756"/>
            <a:ext cx="229428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75000"/>
              </a:lnSpc>
              <a:defRPr/>
            </a:pPr>
            <a:r>
              <a:rPr lang="ru-RU" alt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Льготные займы субъектам МСП</a:t>
            </a:r>
          </a:p>
        </p:txBody>
      </p:sp>
      <p:pic>
        <p:nvPicPr>
          <p:cNvPr id="11" name="Рисунок 70">
            <a:extLst>
              <a:ext uri="{FF2B5EF4-FFF2-40B4-BE49-F238E27FC236}">
                <a16:creationId xmlns:a16="http://schemas.microsoft.com/office/drawing/2014/main" xmlns="" id="{F3212072-DEB0-497D-80DE-9F442C7B6C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688" y="958548"/>
            <a:ext cx="185359" cy="24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">
            <a:extLst>
              <a:ext uri="{FF2B5EF4-FFF2-40B4-BE49-F238E27FC236}">
                <a16:creationId xmlns:a16="http://schemas.microsoft.com/office/drawing/2014/main" xmlns="" id="{985E76D8-D68B-4B61-A02F-DF14EB21D8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992" y="957087"/>
            <a:ext cx="244106" cy="27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33">
            <a:extLst>
              <a:ext uri="{FF2B5EF4-FFF2-40B4-BE49-F238E27FC236}">
                <a16:creationId xmlns:a16="http://schemas.microsoft.com/office/drawing/2014/main" xmlns="" id="{1BF5B3CC-A128-401F-B911-C3B8D88D0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7877" y="936649"/>
            <a:ext cx="243277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75000"/>
              </a:lnSpc>
              <a:spcBef>
                <a:spcPts val="68"/>
              </a:spcBef>
              <a:defRPr/>
            </a:pPr>
            <a:r>
              <a:rPr lang="ru-RU" alt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Возмещение затрат на создание объектов инженерной инфраструктуры при создании/модернизации производства </a:t>
            </a:r>
          </a:p>
        </p:txBody>
      </p:sp>
      <p:sp>
        <p:nvSpPr>
          <p:cNvPr id="14" name="Прямоугольник 67">
            <a:extLst>
              <a:ext uri="{FF2B5EF4-FFF2-40B4-BE49-F238E27FC236}">
                <a16:creationId xmlns:a16="http://schemas.microsoft.com/office/drawing/2014/main" xmlns="" id="{6A046135-4B84-4A72-9D3F-1BEC16E91C74}"/>
              </a:ext>
            </a:extLst>
          </p:cNvPr>
          <p:cNvSpPr/>
          <p:nvPr/>
        </p:nvSpPr>
        <p:spPr>
          <a:xfrm>
            <a:off x="6591690" y="1480989"/>
            <a:ext cx="2373643" cy="2717394"/>
          </a:xfrm>
          <a:prstGeom prst="rect">
            <a:avLst/>
          </a:prstGeom>
        </p:spPr>
        <p:txBody>
          <a:bodyPr wrap="square" lIns="62213" tIns="31107" rIns="62213" bIns="31107">
            <a:spAutoFit/>
          </a:bodyPr>
          <a:lstStyle/>
          <a:p>
            <a:pPr>
              <a:buClr>
                <a:srgbClr val="E20C3B"/>
              </a:buClr>
            </a:pPr>
            <a:endParaRPr lang="ru-RU" sz="1050" b="1" dirty="0">
              <a:solidFill>
                <a:srgbClr val="EA3E72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  <a:sym typeface="Arial"/>
            </a:endParaRPr>
          </a:p>
          <a:p>
            <a:pPr>
              <a:buClr>
                <a:srgbClr val="E20C3B"/>
              </a:buClr>
            </a:pPr>
            <a:endParaRPr lang="ru-RU" sz="1050" b="1" dirty="0">
              <a:solidFill>
                <a:srgbClr val="EA3E72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  <a:sym typeface="Arial"/>
            </a:endParaRPr>
          </a:p>
          <a:p>
            <a:pPr>
              <a:buClr>
                <a:srgbClr val="E20C3B"/>
              </a:buClr>
            </a:pPr>
            <a:r>
              <a:rPr lang="ru-RU" sz="1050" b="1" dirty="0">
                <a:solidFill>
                  <a:srgbClr val="EA3E7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до 80 млн рублей, если:</a:t>
            </a:r>
          </a:p>
          <a:p>
            <a:pPr>
              <a:buClr>
                <a:srgbClr val="E20C3B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30 новых рабочих мест с з</a:t>
            </a:r>
            <a:r>
              <a:rPr lang="en-US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/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п </a:t>
            </a:r>
            <a:r>
              <a:rPr lang="en-US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&gt; 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46</a:t>
            </a:r>
            <a:r>
              <a:rPr lang="en-US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тыс. рублей или 45 новых рабочих мест с з</a:t>
            </a:r>
            <a:r>
              <a:rPr lang="en-US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/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п </a:t>
            </a:r>
            <a:r>
              <a:rPr lang="en-US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&gt; 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37</a:t>
            </a:r>
            <a:r>
              <a:rPr lang="en-US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тыс. рублей;</a:t>
            </a:r>
          </a:p>
          <a:p>
            <a:pPr>
              <a:buClr>
                <a:srgbClr val="E20C3B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Инвестиции от 100 млн до 1 млрд рублей.</a:t>
            </a:r>
          </a:p>
          <a:p>
            <a:pPr>
              <a:buClr>
                <a:srgbClr val="E20C3B"/>
              </a:buClr>
            </a:pPr>
            <a:r>
              <a:rPr lang="ru-RU" sz="1050" b="1" dirty="0">
                <a:solidFill>
                  <a:srgbClr val="EA3E7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до 100 млн рублей, если:</a:t>
            </a:r>
          </a:p>
          <a:p>
            <a:pPr>
              <a:buClr>
                <a:srgbClr val="E20C3B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50 новых рабочих мест с з</a:t>
            </a:r>
            <a:r>
              <a:rPr lang="en-US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/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п </a:t>
            </a:r>
            <a:r>
              <a:rPr lang="en-US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&gt; 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46</a:t>
            </a:r>
            <a:r>
              <a:rPr lang="en-US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тыс. рублей;</a:t>
            </a:r>
          </a:p>
          <a:p>
            <a:pPr>
              <a:buClr>
                <a:srgbClr val="E20C3B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Инвестиции от 1 млрд до 5 млрд рублей.</a:t>
            </a:r>
          </a:p>
          <a:p>
            <a:pPr>
              <a:buClr>
                <a:srgbClr val="E20C3B"/>
              </a:buClr>
            </a:pPr>
            <a:r>
              <a:rPr lang="ru-RU" sz="1050" b="1" dirty="0">
                <a:solidFill>
                  <a:srgbClr val="EA3E7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до 200 млн рублей, если:</a:t>
            </a:r>
          </a:p>
          <a:p>
            <a:pPr>
              <a:buClr>
                <a:srgbClr val="E20C3B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100 новых рабочих мест с з</a:t>
            </a:r>
            <a:r>
              <a:rPr lang="en-US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/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п </a:t>
            </a:r>
            <a:r>
              <a:rPr lang="en-US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&gt; 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46</a:t>
            </a:r>
            <a:r>
              <a:rPr lang="en-US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тыс. рублей;</a:t>
            </a:r>
          </a:p>
          <a:p>
            <a:pPr>
              <a:buClr>
                <a:srgbClr val="E20C3B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Инвестиции от 5 млрд рублей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CE3B717-7DF4-4032-AF4B-C7E51FA208F4}"/>
              </a:ext>
            </a:extLst>
          </p:cNvPr>
          <p:cNvSpPr txBox="1"/>
          <p:nvPr/>
        </p:nvSpPr>
        <p:spPr>
          <a:xfrm>
            <a:off x="6608456" y="3875217"/>
            <a:ext cx="2371148" cy="1447816"/>
          </a:xfrm>
          <a:prstGeom prst="rect">
            <a:avLst/>
          </a:prstGeom>
          <a:noFill/>
        </p:spPr>
        <p:txBody>
          <a:bodyPr wrap="square" lIns="62213" tIns="31107" rIns="62213" bIns="31107" rtlCol="0">
            <a:spAutoFit/>
          </a:bodyPr>
          <a:lstStyle/>
          <a:p>
            <a:pPr>
              <a:buClr>
                <a:srgbClr val="E20C3B"/>
              </a:buClr>
            </a:pPr>
            <a:endParaRPr lang="ru-RU" sz="1000" b="1" dirty="0">
              <a:solidFill>
                <a:srgbClr val="7030A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  <a:sym typeface="Arial"/>
            </a:endParaRPr>
          </a:p>
          <a:p>
            <a:pPr>
              <a:buClr>
                <a:srgbClr val="E20C3B"/>
              </a:buClr>
            </a:pPr>
            <a:endParaRPr lang="ru-RU" sz="1000" b="1" dirty="0">
              <a:solidFill>
                <a:srgbClr val="7030A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  <a:sym typeface="Arial"/>
            </a:endParaRPr>
          </a:p>
          <a:p>
            <a:pPr>
              <a:buClr>
                <a:srgbClr val="E20C3B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Регистрация предприятия на территории МО;</a:t>
            </a:r>
          </a:p>
          <a:p>
            <a:pPr>
              <a:buClr>
                <a:srgbClr val="E20C3B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Субсидия не более 10% от стоимости всего проекта;</a:t>
            </a:r>
          </a:p>
          <a:p>
            <a:pPr>
              <a:buClr>
                <a:srgbClr val="E20C3B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Наличие заключения ГАУ МО «</a:t>
            </a:r>
            <a:r>
              <a:rPr lang="ru-RU" sz="1000" b="1" dirty="0" err="1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Мособлгосэкспертиза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»</a:t>
            </a:r>
          </a:p>
          <a:p>
            <a:pPr>
              <a:buClr>
                <a:srgbClr val="E20C3B"/>
              </a:buClr>
            </a:pPr>
            <a:endParaRPr lang="ru-RU" sz="1000" b="1" dirty="0">
              <a:solidFill>
                <a:srgbClr val="EA3E72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Рисунок 1">
            <a:extLst>
              <a:ext uri="{FF2B5EF4-FFF2-40B4-BE49-F238E27FC236}">
                <a16:creationId xmlns:a16="http://schemas.microsoft.com/office/drawing/2014/main" xmlns="" id="{243E41D2-C540-4D18-BF43-522AC52896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719" y="1013597"/>
            <a:ext cx="244107" cy="23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33">
            <a:extLst>
              <a:ext uri="{FF2B5EF4-FFF2-40B4-BE49-F238E27FC236}">
                <a16:creationId xmlns:a16="http://schemas.microsoft.com/office/drawing/2014/main" xmlns="" id="{1BF5B3CC-A128-401F-B911-C3B8D88D0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9119" y="910576"/>
            <a:ext cx="2600729" cy="6465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75000"/>
              </a:lnSpc>
              <a:spcBef>
                <a:spcPts val="68"/>
              </a:spcBef>
              <a:defRPr/>
            </a:pPr>
            <a:r>
              <a:rPr lang="ru-RU" alt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Возмещение затрат на создание объектов инженерной инфраструктуры при строительстве гостиниц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6B4F53B-C596-42C1-B4FB-AEF7909F7A0F}"/>
              </a:ext>
            </a:extLst>
          </p:cNvPr>
          <p:cNvSpPr txBox="1"/>
          <p:nvPr/>
        </p:nvSpPr>
        <p:spPr>
          <a:xfrm>
            <a:off x="9431826" y="2533070"/>
            <a:ext cx="2444658" cy="1447816"/>
          </a:xfrm>
          <a:prstGeom prst="rect">
            <a:avLst/>
          </a:prstGeom>
          <a:noFill/>
        </p:spPr>
        <p:txBody>
          <a:bodyPr wrap="square" lIns="62213" tIns="31107" rIns="62213" bIns="31107" rtlCol="0">
            <a:spAutoFit/>
          </a:bodyPr>
          <a:lstStyle/>
          <a:p>
            <a:pPr>
              <a:buClr>
                <a:srgbClr val="E20C3B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Регистрация предприятия на территории МО;</a:t>
            </a:r>
          </a:p>
          <a:p>
            <a:pPr>
              <a:buClr>
                <a:srgbClr val="E20C3B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Субсидия не более 15% от стоимости всего проекта;</a:t>
            </a:r>
          </a:p>
          <a:p>
            <a:pPr>
              <a:buClr>
                <a:srgbClr val="E20C3B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Конкурс проводится каждый год в ноябре;</a:t>
            </a:r>
          </a:p>
          <a:p>
            <a:pPr>
              <a:buClr>
                <a:srgbClr val="E20C3B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Наличие заключения ГАУ МО «</a:t>
            </a:r>
            <a:r>
              <a:rPr lang="ru-RU" sz="1000" b="1" dirty="0" err="1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Мособлгосэкспертиза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» </a:t>
            </a:r>
          </a:p>
          <a:p>
            <a:pPr>
              <a:buClr>
                <a:srgbClr val="E20C3B"/>
              </a:buClr>
            </a:pPr>
            <a:endParaRPr lang="ru-RU" sz="1000" b="1" dirty="0">
              <a:solidFill>
                <a:srgbClr val="EA3E72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9" name="Прямоугольник 67">
            <a:extLst>
              <a:ext uri="{FF2B5EF4-FFF2-40B4-BE49-F238E27FC236}">
                <a16:creationId xmlns:a16="http://schemas.microsoft.com/office/drawing/2014/main" xmlns="" id="{73E3155E-621E-4DC7-B1C2-E73EEC4D7326}"/>
              </a:ext>
            </a:extLst>
          </p:cNvPr>
          <p:cNvSpPr/>
          <p:nvPr/>
        </p:nvSpPr>
        <p:spPr>
          <a:xfrm>
            <a:off x="9449119" y="1569731"/>
            <a:ext cx="2350258" cy="993846"/>
          </a:xfrm>
          <a:prstGeom prst="rect">
            <a:avLst/>
          </a:prstGeom>
        </p:spPr>
        <p:txBody>
          <a:bodyPr wrap="square" lIns="62213" tIns="31107" rIns="62213" bIns="31107">
            <a:spAutoFit/>
          </a:bodyPr>
          <a:lstStyle/>
          <a:p>
            <a:pPr>
              <a:buClr>
                <a:srgbClr val="E20C3B"/>
              </a:buClr>
            </a:pPr>
            <a:r>
              <a:rPr lang="ru-RU" sz="1050" b="1" dirty="0">
                <a:solidFill>
                  <a:srgbClr val="DC3C6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до 80 млн рублей, если:</a:t>
            </a:r>
          </a:p>
          <a:p>
            <a:pPr>
              <a:buClr>
                <a:srgbClr val="E20C3B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не менее 20 номеров;</a:t>
            </a:r>
          </a:p>
          <a:p>
            <a:pPr>
              <a:buClr>
                <a:srgbClr val="E20C3B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Ввод в эксплуатацию не ранее 2017 г.</a:t>
            </a:r>
          </a:p>
          <a:p>
            <a:pPr>
              <a:buClr>
                <a:srgbClr val="E20C3B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Соответствие категории 3* и выше</a:t>
            </a:r>
          </a:p>
          <a:p>
            <a:pPr>
              <a:buClr>
                <a:srgbClr val="E20C3B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Инвестиции от 50 млн рублей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6240190"/>
            <a:ext cx="12192000" cy="617810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5E790DC-D688-4E70-AFF8-9D0BB10817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097" y="6299568"/>
            <a:ext cx="437452" cy="43745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793252" y="6240190"/>
            <a:ext cx="1134432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Согласно поручению Президента РФ МСП из числа пострадавших отраслей </a:t>
            </a:r>
            <a:r>
              <a:rPr lang="ru-RU" sz="105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18.05.2020</a:t>
            </a:r>
            <a:r>
              <a:rPr lang="ru-RU" sz="10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будет предоставлена прямая безвозмездная финансовая помощь на </a:t>
            </a:r>
          </a:p>
          <a:p>
            <a:r>
              <a:rPr lang="ru-RU" sz="10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решение текущих неотложных задач (выплата зарплат,  сохранение уровня оплаты труда сотрудников). Объем поддержки для компании будет </a:t>
            </a:r>
          </a:p>
          <a:p>
            <a:r>
              <a:rPr lang="ru-RU" sz="10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рассчитываться с учетом общей численности ее работников </a:t>
            </a:r>
            <a:r>
              <a:rPr lang="ru-RU" sz="105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состоянию на 1 апреля 2020 года</a:t>
            </a:r>
            <a:r>
              <a:rPr lang="ru-RU" sz="10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исходя из суммы МРОТ на одного сотрудника в месяц.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06698" cy="365125"/>
          </a:xfrm>
        </p:spPr>
        <p:txBody>
          <a:bodyPr/>
          <a:lstStyle/>
          <a:p>
            <a:r>
              <a:rPr lang="ru-RU" sz="3200" dirty="0">
                <a:solidFill>
                  <a:srgbClr val="EA3E72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10159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73824" y="880746"/>
            <a:ext cx="10097193" cy="378368"/>
          </a:xfrm>
          <a:prstGeom prst="rect">
            <a:avLst/>
          </a:prstGeom>
          <a:solidFill>
            <a:schemeClr val="bg1"/>
          </a:solidFill>
          <a:ln w="12700">
            <a:solidFill>
              <a:srgbClr val="611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964341" y="1498057"/>
            <a:ext cx="4118417" cy="632481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0900" y="1491699"/>
            <a:ext cx="4981276" cy="632481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xmlns="" id="{E544B9CF-A9FC-1F42-8EF0-DDAD25CBE7CB}"/>
              </a:ext>
            </a:extLst>
          </p:cNvPr>
          <p:cNvSpPr txBox="1">
            <a:spLocks/>
          </p:cNvSpPr>
          <p:nvPr/>
        </p:nvSpPr>
        <p:spPr>
          <a:xfrm>
            <a:off x="193040" y="402617"/>
            <a:ext cx="7663786" cy="3462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Меры поддержки для арендаторов</a:t>
            </a:r>
            <a:endParaRPr lang="ru-RU" sz="320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4953" y="866042"/>
            <a:ext cx="104779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отношении недвижимого имущества, находящегося в </a:t>
            </a:r>
            <a:r>
              <a:rPr lang="ru-RU" sz="20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частной собственности</a:t>
            </a:r>
            <a:endParaRPr lang="ru-RU" sz="2000" dirty="0">
              <a:solidFill>
                <a:srgbClr val="EA3E7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0900" y="1496562"/>
            <a:ext cx="5292282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213"/>
              </a:spcBef>
            </a:pPr>
            <a:r>
              <a:rPr lang="ru-RU" altLang="ru-RU" sz="1300" b="1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деятельность вашей компании относится к отрасли, включенной в перечень наиболее пострадавших в связи с распространением </a:t>
            </a:r>
            <a:r>
              <a:rPr lang="en-US" altLang="ru-RU" sz="1300" b="1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COVID-19</a:t>
            </a:r>
            <a:r>
              <a:rPr lang="ru-RU" altLang="ru-RU" sz="1300" b="1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отраслей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63400" y="1465268"/>
            <a:ext cx="477494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3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в результате ограничительных мер ваша компания не может пользоваться арендуемым нежилым помещением</a:t>
            </a:r>
            <a:endParaRPr lang="ru-RU" sz="13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03E0752-6809-4487-88EA-599DFDE34F51}"/>
              </a:ext>
            </a:extLst>
          </p:cNvPr>
          <p:cNvSpPr txBox="1"/>
          <p:nvPr/>
        </p:nvSpPr>
        <p:spPr>
          <a:xfrm>
            <a:off x="806604" y="2266365"/>
            <a:ext cx="4306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Убедитесь, что деятельность компании относится к отрасли, включенной в перечень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44102FC-7A91-4D59-9C13-20B246FCDC12}"/>
              </a:ext>
            </a:extLst>
          </p:cNvPr>
          <p:cNvSpPr txBox="1"/>
          <p:nvPr/>
        </p:nvSpPr>
        <p:spPr>
          <a:xfrm>
            <a:off x="766092" y="2728030"/>
            <a:ext cx="4957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alt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Направьте арендодателю </a:t>
            </a:r>
            <a:r>
              <a:rPr lang="ru-RU" altLang="ru-RU" sz="12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заявление-требование о предоставлении отсрочки </a:t>
            </a:r>
            <a:r>
              <a:rPr lang="ru-RU" alt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приложением </a:t>
            </a:r>
          </a:p>
          <a:p>
            <a:pPr lvl="0"/>
            <a:r>
              <a:rPr lang="ru-RU" alt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обосновывающих документов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6A02E9D-25AF-4EA2-99A8-5379F3234C7A}"/>
              </a:ext>
            </a:extLst>
          </p:cNvPr>
          <p:cNvSpPr txBox="1"/>
          <p:nvPr/>
        </p:nvSpPr>
        <p:spPr>
          <a:xfrm>
            <a:off x="766092" y="3371445"/>
            <a:ext cx="417985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alt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altLang="ru-RU" sz="12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течение 30 дней</a:t>
            </a:r>
            <a:r>
              <a:rPr lang="ru-RU" alt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 момента получения заявления арендодатель обязан подписать дополнительное соглашение, предоставляющее отсрочку по арендным платежам</a:t>
            </a:r>
          </a:p>
          <a:p>
            <a:pPr lvl="0" algn="just"/>
            <a:r>
              <a:rPr lang="ru-RU" alt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Отсрочка предоставляется на следующих условиях отсрочки на следующих условиях:</a:t>
            </a:r>
          </a:p>
          <a:p>
            <a:pPr lvl="0" algn="just"/>
            <a:r>
              <a:rPr lang="ru-RU" altLang="ru-RU" sz="12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Срок предоставления отсрочки </a:t>
            </a:r>
            <a:r>
              <a:rPr lang="ru-RU" alt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с 13.03.2020 (дата введения режима повышенной готовности на территории МО) до 01.10.2020 </a:t>
            </a:r>
          </a:p>
          <a:p>
            <a:pPr lvl="0" algn="just"/>
            <a:r>
              <a:rPr lang="ru-RU" altLang="ru-RU" sz="12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Отсрочка предоставляется</a:t>
            </a:r>
            <a:r>
              <a:rPr lang="ru-RU" alt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в размере арендной платы за весь период, в котором действовал режим повышенной готовности,  а далее –  в размере 50 % от размера арендной платы до 01.10.2020 </a:t>
            </a:r>
          </a:p>
          <a:p>
            <a:pPr lvl="0" algn="just"/>
            <a:r>
              <a:rPr lang="ru-RU" altLang="ru-RU" sz="12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Выплата задолженности должна начаться </a:t>
            </a:r>
            <a:r>
              <a:rPr lang="ru-RU" alt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ранее 01.01.2021 и закончиться не позднее 01.01.2023, равными ежемесячными платежами, не превышающими 50% размера арендной платы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E92F2BB-3EE7-4F9E-AC6D-AC2339E27AD6}"/>
              </a:ext>
            </a:extLst>
          </p:cNvPr>
          <p:cNvSpPr txBox="1"/>
          <p:nvPr/>
        </p:nvSpPr>
        <p:spPr>
          <a:xfrm>
            <a:off x="7330562" y="2233079"/>
            <a:ext cx="375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FF4261"/>
              </a:buClr>
            </a:pPr>
            <a:r>
              <a:rPr lang="ru-RU" altLang="ru-RU" sz="12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Издайте приказ о приостановлении деятельности</a:t>
            </a:r>
            <a:r>
              <a:rPr lang="ru-RU" alt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если она должна быть приостановлена в соответствии с принятыми нормативными актами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AE2D603-0CE5-489D-A946-177AA29D12A3}"/>
              </a:ext>
            </a:extLst>
          </p:cNvPr>
          <p:cNvSpPr txBox="1"/>
          <p:nvPr/>
        </p:nvSpPr>
        <p:spPr>
          <a:xfrm>
            <a:off x="7330562" y="3094880"/>
            <a:ext cx="3806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alt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Направьте арендодателю </a:t>
            </a:r>
            <a:r>
              <a:rPr lang="ru-RU" altLang="ru-RU" sz="12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заявление-требование об уменьшении арендной платы </a:t>
            </a:r>
            <a:r>
              <a:rPr lang="ru-RU" alt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приложением обосновывающих документов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63C81D6-EBD4-4538-B7E5-B271F1885BAE}"/>
              </a:ext>
            </a:extLst>
          </p:cNvPr>
          <p:cNvSpPr txBox="1"/>
          <p:nvPr/>
        </p:nvSpPr>
        <p:spPr>
          <a:xfrm>
            <a:off x="7341398" y="3772015"/>
            <a:ext cx="3795253" cy="185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85000"/>
              </a:lnSpc>
              <a:defRPr/>
            </a:pPr>
            <a:r>
              <a:rPr lang="ru-RU" sz="12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Заключите с арендодателем дополнительное соглашение </a:t>
            </a:r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 уменьшении арендной платы</a:t>
            </a:r>
          </a:p>
          <a:p>
            <a:pPr lvl="0" algn="just">
              <a:lnSpc>
                <a:spcPct val="85000"/>
              </a:lnSpc>
              <a:defRPr/>
            </a:pPr>
            <a:endParaRPr lang="ru-RU" sz="120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just">
              <a:defRPr/>
            </a:pPr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этом следует учитывать, что </a:t>
            </a:r>
            <a:r>
              <a:rPr lang="ru-RU" sz="12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Постановлением Правительства РФ № 439 </a:t>
            </a:r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даны рекомендации для арендодателей </a:t>
            </a:r>
            <a:r>
              <a:rPr lang="ru-RU" sz="12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уменьшить размер арендной платы </a:t>
            </a:r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 период, когда фактически деятельность в арендованном помещении из-за ограничительных мер не осуществлялась</a:t>
            </a:r>
          </a:p>
        </p:txBody>
      </p:sp>
      <p:pic>
        <p:nvPicPr>
          <p:cNvPr id="32" name="Рисунок 92">
            <a:extLst>
              <a:ext uri="{FF2B5EF4-FFF2-40B4-BE49-F238E27FC236}">
                <a16:creationId xmlns:a16="http://schemas.microsoft.com/office/drawing/2014/main" xmlns="" id="{501BB4C9-DC01-304B-8463-CA82730CA0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35" y="2774393"/>
            <a:ext cx="345636" cy="30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78">
            <a:extLst>
              <a:ext uri="{FF2B5EF4-FFF2-40B4-BE49-F238E27FC236}">
                <a16:creationId xmlns:a16="http://schemas.microsoft.com/office/drawing/2014/main" xmlns="" id="{DA7C9219-729D-DC47-85F4-9EEEBF5C4C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00" y="2304985"/>
            <a:ext cx="238705" cy="2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10">
            <a:extLst>
              <a:ext uri="{FF2B5EF4-FFF2-40B4-BE49-F238E27FC236}">
                <a16:creationId xmlns:a16="http://schemas.microsoft.com/office/drawing/2014/main" xmlns="" id="{3E15A153-39F4-AA4B-BB6D-FA3084624D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36" y="3416521"/>
            <a:ext cx="297031" cy="28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92">
            <a:extLst>
              <a:ext uri="{FF2B5EF4-FFF2-40B4-BE49-F238E27FC236}">
                <a16:creationId xmlns:a16="http://schemas.microsoft.com/office/drawing/2014/main" xmlns="" id="{501BB4C9-DC01-304B-8463-CA82730CA0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762" y="3100242"/>
            <a:ext cx="345636" cy="30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14">
            <a:extLst>
              <a:ext uri="{FF2B5EF4-FFF2-40B4-BE49-F238E27FC236}">
                <a16:creationId xmlns:a16="http://schemas.microsoft.com/office/drawing/2014/main" xmlns="" id="{BF6D7606-4789-7B46-B49A-5C8C297BAD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163" y="3783857"/>
            <a:ext cx="340235" cy="28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Рисунок 9">
            <a:extLst>
              <a:ext uri="{FF2B5EF4-FFF2-40B4-BE49-F238E27FC236}">
                <a16:creationId xmlns:a16="http://schemas.microsoft.com/office/drawing/2014/main" xmlns="" id="{F67F51F8-509A-8E4F-B5C9-FD34A12A6B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400" y="4303666"/>
            <a:ext cx="342396" cy="2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Рисунок 9">
            <a:extLst>
              <a:ext uri="{FF2B5EF4-FFF2-40B4-BE49-F238E27FC236}">
                <a16:creationId xmlns:a16="http://schemas.microsoft.com/office/drawing/2014/main" xmlns="" id="{F67F51F8-509A-8E4F-B5C9-FD34A12A6B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53" y="4467975"/>
            <a:ext cx="342396" cy="2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Рисунок 93">
            <a:extLst>
              <a:ext uri="{FF2B5EF4-FFF2-40B4-BE49-F238E27FC236}">
                <a16:creationId xmlns:a16="http://schemas.microsoft.com/office/drawing/2014/main" xmlns="" id="{09A2A163-49FC-804E-82C5-A07DFBE35D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762" y="2304985"/>
            <a:ext cx="351037" cy="29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015" y="3517234"/>
            <a:ext cx="3021678" cy="3021678"/>
          </a:xfrm>
          <a:prstGeom prst="rect">
            <a:avLst/>
          </a:prstGeom>
          <a:effectLst>
            <a:outerShdw blurRad="177800" dist="88900" sx="96000" sy="96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370581" cy="365125"/>
          </a:xfrm>
        </p:spPr>
        <p:txBody>
          <a:bodyPr/>
          <a:lstStyle/>
          <a:p>
            <a:r>
              <a:rPr lang="ru-RU" sz="3200" dirty="0">
                <a:solidFill>
                  <a:srgbClr val="EA3E72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29171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39866" y="2046684"/>
            <a:ext cx="2144254" cy="396796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9866" y="2596065"/>
            <a:ext cx="2857486" cy="382906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0507" y="3705860"/>
            <a:ext cx="2337294" cy="382906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F0825F-AE24-4546-A406-CF5C1AF6BF05}"/>
              </a:ext>
            </a:extLst>
          </p:cNvPr>
          <p:cNvSpPr txBox="1"/>
          <p:nvPr/>
        </p:nvSpPr>
        <p:spPr>
          <a:xfrm>
            <a:off x="339866" y="2048529"/>
            <a:ext cx="121434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Мера поддержки: </a:t>
            </a:r>
            <a:r>
              <a:rPr lang="ru-RU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отсрочка по уплате арендных платежей.</a:t>
            </a:r>
          </a:p>
          <a:p>
            <a:endParaRPr lang="ru-RU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Получатели поддержки: </a:t>
            </a:r>
            <a:r>
              <a:rPr lang="ru-RU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субъекты МСП, включенные в единый реестр субъектов МСП, и осуществляющие деятельность </a:t>
            </a:r>
            <a:r>
              <a:rPr lang="ru-RU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наиболее пострадавших отраслях </a:t>
            </a:r>
          </a:p>
          <a:p>
            <a:r>
              <a:rPr lang="ru-RU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связи с </a:t>
            </a:r>
            <a:r>
              <a:rPr lang="ru-RU" b="1" dirty="0" err="1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коронавирусной</a:t>
            </a:r>
            <a:r>
              <a:rPr lang="ru-RU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инфекцией.</a:t>
            </a:r>
          </a:p>
          <a:p>
            <a:endParaRPr lang="ru-RU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Отсрочка платежей: </a:t>
            </a:r>
            <a:r>
              <a:rPr lang="ru-RU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1 марта 2020 года до 1 сентября 2020 года.</a:t>
            </a:r>
          </a:p>
          <a:p>
            <a:endParaRPr lang="ru-RU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32" y="1532970"/>
            <a:ext cx="5111591" cy="5111591"/>
          </a:xfrm>
          <a:prstGeom prst="rect">
            <a:avLst/>
          </a:prstGeom>
          <a:effectLst>
            <a:outerShdw blurRad="114300" dist="101600" sx="97000" sy="97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8424755" y="5145862"/>
            <a:ext cx="3365570" cy="1343607"/>
          </a:xfrm>
          <a:prstGeom prst="rect">
            <a:avLst/>
          </a:prstGeom>
          <a:solidFill>
            <a:schemeClr val="bg1"/>
          </a:solidFill>
          <a:ln w="12700">
            <a:solidFill>
              <a:srgbClr val="611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140533" y="5135273"/>
            <a:ext cx="3685720" cy="1354196"/>
          </a:xfrm>
          <a:prstGeom prst="rect">
            <a:avLst/>
          </a:prstGeom>
          <a:solidFill>
            <a:schemeClr val="bg1"/>
          </a:solidFill>
          <a:ln w="12700">
            <a:solidFill>
              <a:srgbClr val="611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33302" y="5145862"/>
            <a:ext cx="3233341" cy="1302307"/>
          </a:xfrm>
          <a:prstGeom prst="rect">
            <a:avLst/>
          </a:prstGeom>
          <a:solidFill>
            <a:schemeClr val="bg1"/>
          </a:solidFill>
          <a:ln w="12700">
            <a:solidFill>
              <a:srgbClr val="611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39866" y="997333"/>
            <a:ext cx="11450459" cy="668694"/>
          </a:xfrm>
          <a:prstGeom prst="rect">
            <a:avLst/>
          </a:prstGeom>
          <a:solidFill>
            <a:schemeClr val="bg1"/>
          </a:solidFill>
          <a:ln w="12700">
            <a:solidFill>
              <a:srgbClr val="611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652154" y="4338868"/>
            <a:ext cx="4415399" cy="396796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xmlns="" id="{E544B9CF-A9FC-1F42-8EF0-DDAD25CBE7CB}"/>
              </a:ext>
            </a:extLst>
          </p:cNvPr>
          <p:cNvSpPr txBox="1">
            <a:spLocks/>
          </p:cNvSpPr>
          <p:nvPr/>
        </p:nvSpPr>
        <p:spPr>
          <a:xfrm>
            <a:off x="109452" y="543041"/>
            <a:ext cx="7663786" cy="3462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Меры поддержки для арендаторов</a:t>
            </a:r>
            <a:endParaRPr lang="ru-RU" sz="320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9866" y="997333"/>
            <a:ext cx="1288337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отношении недвижимого имущества, находящегося</a:t>
            </a:r>
            <a:r>
              <a:rPr lang="ru-RU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в собственности Московской области</a:t>
            </a:r>
          </a:p>
          <a:p>
            <a:r>
              <a:rPr lang="ru-RU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(здания, земельные участки; земельные участки, право собственности на которые не разграничено)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1A944C-5EC4-4E5F-B3FC-BE427AAF8C50}"/>
              </a:ext>
            </a:extLst>
          </p:cNvPr>
          <p:cNvSpPr txBox="1"/>
          <p:nvPr/>
        </p:nvSpPr>
        <p:spPr>
          <a:xfrm>
            <a:off x="3732664" y="4286483"/>
            <a:ext cx="44110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Механизм предоставления</a:t>
            </a:r>
          </a:p>
          <a:p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6312" y="5104517"/>
            <a:ext cx="3248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alt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Заявитель обращается с </a:t>
            </a:r>
            <a:r>
              <a:rPr lang="ru-RU" alt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письменным заявлением </a:t>
            </a:r>
            <a:r>
              <a:rPr lang="ru-RU" alt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предоставлении отсрочки </a:t>
            </a:r>
          </a:p>
          <a:p>
            <a:pPr lvl="0" algn="ctr">
              <a:spcBef>
                <a:spcPct val="0"/>
              </a:spcBef>
            </a:pPr>
            <a:r>
              <a:rPr lang="ru-RU" alt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altLang="ru-RU" sz="1400" b="1" dirty="0" err="1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Минимущество</a:t>
            </a:r>
            <a:r>
              <a:rPr lang="ru-RU" alt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МО; </a:t>
            </a:r>
          </a:p>
          <a:p>
            <a:pPr lvl="0" algn="ctr">
              <a:spcBef>
                <a:spcPct val="0"/>
              </a:spcBef>
            </a:pPr>
            <a:r>
              <a:rPr lang="ru-RU" alt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форма заявления утверждается </a:t>
            </a:r>
            <a:r>
              <a:rPr lang="ru-RU" altLang="ru-RU" sz="1400" b="1" dirty="0" err="1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Минимуществом</a:t>
            </a:r>
            <a:r>
              <a:rPr lang="ru-RU" alt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107885" y="5365509"/>
            <a:ext cx="36606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alt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Получение </a:t>
            </a:r>
            <a:r>
              <a:rPr lang="ru-RU" alt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уведомления Минимущества МО </a:t>
            </a:r>
            <a:r>
              <a:rPr lang="ru-RU" alt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согласии на предоставление отсрочки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462449" y="5119873"/>
            <a:ext cx="32901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alt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Уплата арендных платежей за период действия отсрочки будет осуществляться равными частями в сроки и на условиях, согласованных с Минимуществом МО</a:t>
            </a:r>
            <a:endParaRPr lang="ru-RU" altLang="ru-RU" sz="1400" b="1" dirty="0">
              <a:solidFill>
                <a:srgbClr val="EA3E7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3608438" y="5588332"/>
            <a:ext cx="422476" cy="299848"/>
          </a:xfrm>
          <a:prstGeom prst="rightArrow">
            <a:avLst/>
          </a:prstGeom>
          <a:solidFill>
            <a:srgbClr val="EA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7914266" y="5584917"/>
            <a:ext cx="422476" cy="299848"/>
          </a:xfrm>
          <a:prstGeom prst="rightArrow">
            <a:avLst/>
          </a:prstGeom>
          <a:solidFill>
            <a:srgbClr val="EA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85861" cy="365125"/>
          </a:xfrm>
        </p:spPr>
        <p:txBody>
          <a:bodyPr/>
          <a:lstStyle/>
          <a:p>
            <a:r>
              <a:rPr lang="ru-RU" sz="3200" dirty="0">
                <a:solidFill>
                  <a:srgbClr val="EA3E72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448082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2752</Words>
  <Application>Microsoft Office PowerPoint</Application>
  <PresentationFormat>Произвольный</PresentationFormat>
  <Paragraphs>276</Paragraphs>
  <Slides>12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Иные меры поддержки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Iliya Legasov</dc:creator>
  <cp:lastModifiedBy>Лисятникова Людмила Леонидовна</cp:lastModifiedBy>
  <cp:revision>147</cp:revision>
  <dcterms:created xsi:type="dcterms:W3CDTF">2020-04-16T16:09:16Z</dcterms:created>
  <dcterms:modified xsi:type="dcterms:W3CDTF">2020-04-20T08:18:27Z</dcterms:modified>
</cp:coreProperties>
</file>