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58" y="-4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91908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91908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91908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635" cy="6858000"/>
          </a:xfrm>
          <a:custGeom>
            <a:avLst/>
            <a:gdLst/>
            <a:ahLst/>
            <a:cxnLst/>
            <a:rect l="l" t="t" r="r" b="b"/>
            <a:pathLst>
              <a:path w="12192635" h="6858000">
                <a:moveTo>
                  <a:pt x="12192127" y="0"/>
                </a:moveTo>
                <a:lnTo>
                  <a:pt x="0" y="0"/>
                </a:lnTo>
                <a:lnTo>
                  <a:pt x="0" y="6858000"/>
                </a:lnTo>
                <a:lnTo>
                  <a:pt x="12192127" y="6858000"/>
                </a:lnTo>
                <a:lnTo>
                  <a:pt x="12192127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29038" y="525018"/>
            <a:ext cx="275158" cy="3627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1408" y="623443"/>
            <a:ext cx="6977380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91908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4606" y="1593850"/>
            <a:ext cx="11255375" cy="3695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udvsem.ru/information-pages/support-progra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ss.gov.ru/new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ss.gov.ru/new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aro-fominsk.czn@mosreg.ru" TargetMode="External"/><Relationship Id="rId2" Type="http://schemas.openxmlformats.org/officeDocument/2006/relationships/hyperlink" Target="https://trudvsem.ru/information-pages/support-progra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9944" y="540004"/>
            <a:ext cx="305561" cy="37185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15848" y="4222242"/>
            <a:ext cx="109112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175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2400" b="1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65" dirty="0">
                <a:solidFill>
                  <a:srgbClr val="FFFFFF"/>
                </a:solidFill>
                <a:latin typeface="Tahoma"/>
                <a:cs typeface="Tahoma"/>
              </a:rPr>
              <a:t>ГОСУДАРСТВЕННОЙ</a:t>
            </a:r>
            <a:r>
              <a:rPr sz="2400" b="1" spc="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50" dirty="0">
                <a:solidFill>
                  <a:srgbClr val="FFFFFF"/>
                </a:solidFill>
                <a:latin typeface="Tahoma"/>
                <a:cs typeface="Tahoma"/>
              </a:rPr>
              <a:t>ПОДДЕРЖКЕ</a:t>
            </a:r>
            <a:r>
              <a:rPr sz="2400" b="1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65" dirty="0">
                <a:solidFill>
                  <a:srgbClr val="FFFFFF"/>
                </a:solidFill>
                <a:latin typeface="Tahoma"/>
                <a:cs typeface="Tahoma"/>
              </a:rPr>
              <a:t>РАБОТОДАТЕЛЕЙ</a:t>
            </a:r>
            <a:r>
              <a:rPr sz="2400" b="1" spc="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40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2400" b="1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05" dirty="0">
                <a:solidFill>
                  <a:srgbClr val="FFFFFF"/>
                </a:solidFill>
                <a:latin typeface="Tahoma"/>
                <a:cs typeface="Tahoma"/>
              </a:rPr>
              <a:t>ЦЕЛЯХ </a:t>
            </a:r>
            <a:r>
              <a:rPr sz="2400" b="1" spc="-6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55" dirty="0">
                <a:solidFill>
                  <a:srgbClr val="FFFFFF"/>
                </a:solidFill>
                <a:latin typeface="Tahoma"/>
                <a:cs typeface="Tahoma"/>
              </a:rPr>
              <a:t>СТИМУЛИРОВАНИЯ</a:t>
            </a:r>
            <a:r>
              <a:rPr sz="2400" b="1" spc="135" dirty="0">
                <a:solidFill>
                  <a:srgbClr val="FFFFFF"/>
                </a:solidFill>
                <a:latin typeface="Tahoma"/>
                <a:cs typeface="Tahoma"/>
              </a:rPr>
              <a:t> ЗАНЯТОСТИ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b="1" spc="130" dirty="0">
                <a:solidFill>
                  <a:srgbClr val="FFFFFF"/>
                </a:solidFill>
                <a:latin typeface="Tahoma"/>
                <a:cs typeface="Tahoma"/>
              </a:rPr>
              <a:t>ОТДЕЛЬНЫХ</a:t>
            </a:r>
            <a:r>
              <a:rPr sz="2400" b="1" spc="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45" dirty="0">
                <a:solidFill>
                  <a:srgbClr val="FFFFFF"/>
                </a:solidFill>
                <a:latin typeface="Tahoma"/>
                <a:cs typeface="Tahoma"/>
              </a:rPr>
              <a:t>КАТЕГОРИЙ</a:t>
            </a:r>
            <a:r>
              <a:rPr sz="2400" b="1" spc="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60" dirty="0">
                <a:solidFill>
                  <a:srgbClr val="FFFFFF"/>
                </a:solidFill>
                <a:latin typeface="Tahoma"/>
                <a:cs typeface="Tahoma"/>
              </a:rPr>
              <a:t>ГРАЖДАН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848" y="5135435"/>
            <a:ext cx="3462020" cy="1035050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400" b="1" spc="140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24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FFFFFF"/>
                </a:solidFill>
                <a:latin typeface="Tahoma"/>
                <a:cs typeface="Tahoma"/>
              </a:rPr>
              <a:t>2022</a:t>
            </a:r>
            <a:r>
              <a:rPr sz="2400" b="1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40" dirty="0">
                <a:solidFill>
                  <a:srgbClr val="FFFFFF"/>
                </a:solidFill>
                <a:latin typeface="Tahoma"/>
                <a:cs typeface="Tahoma"/>
              </a:rPr>
              <a:t>ГОДУ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000" spc="305" dirty="0">
                <a:solidFill>
                  <a:srgbClr val="FFFFFF"/>
                </a:solidFill>
                <a:latin typeface="Tahoma"/>
                <a:cs typeface="Tahoma"/>
              </a:rPr>
              <a:t>МОСКОВСКАЯ</a:t>
            </a:r>
            <a:r>
              <a:rPr sz="20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260" dirty="0">
                <a:solidFill>
                  <a:srgbClr val="FFFFFF"/>
                </a:solidFill>
                <a:latin typeface="Tahoma"/>
                <a:cs typeface="Tahoma"/>
              </a:rPr>
              <a:t>ОБЛАСТЬ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8863" y="707263"/>
            <a:ext cx="10541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5" dirty="0">
                <a:solidFill>
                  <a:srgbClr val="999999"/>
                </a:solidFill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290" dirty="0"/>
              <a:t>Постановление</a:t>
            </a:r>
            <a:r>
              <a:rPr spc="95" dirty="0"/>
              <a:t> </a:t>
            </a:r>
            <a:r>
              <a:rPr spc="265" dirty="0"/>
              <a:t>Правительства</a:t>
            </a:r>
          </a:p>
          <a:p>
            <a:pPr marL="12700">
              <a:lnSpc>
                <a:spcPct val="100000"/>
              </a:lnSpc>
            </a:pPr>
            <a:r>
              <a:rPr spc="325" dirty="0"/>
              <a:t>Российской</a:t>
            </a:r>
            <a:r>
              <a:rPr spc="114" dirty="0"/>
              <a:t> </a:t>
            </a:r>
            <a:r>
              <a:rPr spc="325" dirty="0"/>
              <a:t>Федерации</a:t>
            </a:r>
            <a:r>
              <a:rPr spc="114" dirty="0"/>
              <a:t> </a:t>
            </a:r>
            <a:r>
              <a:rPr spc="155" dirty="0"/>
              <a:t>от</a:t>
            </a:r>
            <a:r>
              <a:rPr spc="180" dirty="0"/>
              <a:t> </a:t>
            </a:r>
            <a:r>
              <a:rPr spc="-110" dirty="0"/>
              <a:t>13</a:t>
            </a:r>
            <a:r>
              <a:rPr spc="140" dirty="0"/>
              <a:t> </a:t>
            </a:r>
            <a:r>
              <a:rPr spc="350" dirty="0"/>
              <a:t>МАРТА</a:t>
            </a:r>
            <a:r>
              <a:rPr spc="110" dirty="0"/>
              <a:t> </a:t>
            </a:r>
            <a:r>
              <a:rPr spc="75" dirty="0"/>
              <a:t>2021</a:t>
            </a:r>
            <a:r>
              <a:rPr spc="130" dirty="0"/>
              <a:t> </a:t>
            </a:r>
            <a:r>
              <a:rPr spc="170" dirty="0"/>
              <a:t>№362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1408" y="1233043"/>
            <a:ext cx="77946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65" dirty="0">
                <a:solidFill>
                  <a:srgbClr val="91908E"/>
                </a:solidFill>
                <a:latin typeface="Tahoma"/>
                <a:cs typeface="Tahoma"/>
              </a:rPr>
              <a:t>(В</a:t>
            </a:r>
            <a:r>
              <a:rPr sz="2000" spc="135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365" dirty="0">
                <a:solidFill>
                  <a:srgbClr val="91908E"/>
                </a:solidFill>
                <a:latin typeface="Tahoma"/>
                <a:cs typeface="Tahoma"/>
              </a:rPr>
              <a:t>РЕДАКЦИИ</a:t>
            </a:r>
            <a:r>
              <a:rPr sz="2000" spc="90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360" dirty="0">
                <a:solidFill>
                  <a:srgbClr val="91908E"/>
                </a:solidFill>
                <a:latin typeface="Tahoma"/>
                <a:cs typeface="Tahoma"/>
              </a:rPr>
              <a:t>ПП</a:t>
            </a:r>
            <a:r>
              <a:rPr sz="2000" spc="125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390" dirty="0">
                <a:solidFill>
                  <a:srgbClr val="91908E"/>
                </a:solidFill>
                <a:latin typeface="Tahoma"/>
                <a:cs typeface="Tahoma"/>
              </a:rPr>
              <a:t>РФ</a:t>
            </a:r>
            <a:r>
              <a:rPr sz="2000" spc="140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204" dirty="0">
                <a:solidFill>
                  <a:srgbClr val="91908E"/>
                </a:solidFill>
                <a:latin typeface="Tahoma"/>
                <a:cs typeface="Tahoma"/>
              </a:rPr>
              <a:t>ОТ</a:t>
            </a:r>
            <a:r>
              <a:rPr sz="2000" spc="120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-40" dirty="0">
                <a:solidFill>
                  <a:srgbClr val="91908E"/>
                </a:solidFill>
                <a:latin typeface="Tahoma"/>
                <a:cs typeface="Tahoma"/>
              </a:rPr>
              <a:t>18</a:t>
            </a:r>
            <a:r>
              <a:rPr sz="2000" spc="130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350" dirty="0">
                <a:solidFill>
                  <a:srgbClr val="91908E"/>
                </a:solidFill>
                <a:latin typeface="Tahoma"/>
                <a:cs typeface="Tahoma"/>
              </a:rPr>
              <a:t>МАРТА</a:t>
            </a:r>
            <a:r>
              <a:rPr sz="2000" spc="120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180" dirty="0">
                <a:solidFill>
                  <a:srgbClr val="91908E"/>
                </a:solidFill>
                <a:latin typeface="Tahoma"/>
                <a:cs typeface="Tahoma"/>
              </a:rPr>
              <a:t>2022</a:t>
            </a:r>
            <a:r>
              <a:rPr sz="2000" spc="130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320" dirty="0">
                <a:solidFill>
                  <a:srgbClr val="91908E"/>
                </a:solidFill>
                <a:latin typeface="Tahoma"/>
                <a:cs typeface="Tahoma"/>
              </a:rPr>
              <a:t>ГОДА</a:t>
            </a:r>
            <a:r>
              <a:rPr sz="2000" spc="110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120" dirty="0">
                <a:solidFill>
                  <a:srgbClr val="91908E"/>
                </a:solidFill>
                <a:latin typeface="Tahoma"/>
                <a:cs typeface="Tahoma"/>
              </a:rPr>
              <a:t>№</a:t>
            </a:r>
            <a:r>
              <a:rPr sz="2000" spc="130" dirty="0">
                <a:solidFill>
                  <a:srgbClr val="91908E"/>
                </a:solidFill>
                <a:latin typeface="Tahoma"/>
                <a:cs typeface="Tahoma"/>
              </a:rPr>
              <a:t> </a:t>
            </a:r>
            <a:r>
              <a:rPr sz="2000" spc="150" dirty="0">
                <a:solidFill>
                  <a:srgbClr val="91908E"/>
                </a:solidFill>
                <a:latin typeface="Tahoma"/>
                <a:cs typeface="Tahoma"/>
              </a:rPr>
              <a:t>398)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30007" y="2270251"/>
          <a:ext cx="10062210" cy="41019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61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160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7340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8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Цель</a:t>
                      </a:r>
                      <a:r>
                        <a:rPr sz="18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предоставления</a:t>
                      </a:r>
                      <a:r>
                        <a:rPr sz="18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субсидии: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61594" marB="0">
                    <a:lnB w="6350">
                      <a:solidFill>
                        <a:srgbClr val="91908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71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Частичная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компенсация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затрат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работодателя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выплату</a:t>
                      </a:r>
                    </a:p>
                    <a:p>
                      <a:pPr marL="156210" marR="74104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заработной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платы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трудоустроенным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работникам,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которые </a:t>
                      </a:r>
                      <a:r>
                        <a:rPr sz="1800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соответствуют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определенным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критериям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91908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689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Вид</a:t>
                      </a:r>
                      <a:r>
                        <a:rPr sz="18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хозяйствующего</a:t>
                      </a:r>
                      <a:r>
                        <a:rPr sz="18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субъекта: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6350">
                      <a:solidFill>
                        <a:srgbClr val="91908E"/>
                      </a:solidFill>
                      <a:prstDash val="solid"/>
                    </a:lnT>
                    <a:lnB w="6350">
                      <a:solidFill>
                        <a:srgbClr val="91908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443230" indent="-28765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44386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Юридические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лица;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43230" indent="-28765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44386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Индивидуальные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предприниматели;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  <a:tabLst>
                          <a:tab pos="47879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+	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Некоммерческие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организации.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T w="6350">
                      <a:solidFill>
                        <a:srgbClr val="91908E"/>
                      </a:solidFill>
                      <a:prstDash val="solid"/>
                    </a:lnT>
                    <a:lnB w="6350">
                      <a:solidFill>
                        <a:srgbClr val="91908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9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71755" marR="13328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Условия </a:t>
                      </a:r>
                      <a:r>
                        <a:rPr sz="18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участия для </a:t>
                      </a:r>
                      <a:r>
                        <a:rPr sz="1800" b="1" spc="-39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работодателей: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6350">
                      <a:solidFill>
                        <a:srgbClr val="91908E"/>
                      </a:solidFill>
                      <a:prstDash val="solid"/>
                    </a:lnT>
                    <a:lnB w="6350">
                      <a:solidFill>
                        <a:srgbClr val="91908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3230" indent="-287655">
                        <a:lnSpc>
                          <a:spcPct val="100000"/>
                        </a:lnSpc>
                        <a:spcBef>
                          <a:spcPts val="1019"/>
                        </a:spcBef>
                        <a:buFont typeface="Wingdings"/>
                        <a:buChar char=""/>
                        <a:tabLst>
                          <a:tab pos="44386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государственной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регистрации,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осуществленной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43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января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2022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года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43230" marR="360045" indent="-2870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44386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Отсутствие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неисполненной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обязанности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уплате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налогов, </a:t>
                      </a:r>
                      <a:r>
                        <a:rPr sz="1800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сборов,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страховых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взносов,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пеней,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штрафов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процентов,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4323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превышающее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10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тыс.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рублей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91908E"/>
                      </a:solidFill>
                      <a:prstDash val="solid"/>
                    </a:lnT>
                    <a:lnB w="6350">
                      <a:solidFill>
                        <a:srgbClr val="91908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8863" y="707263"/>
            <a:ext cx="1047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999999"/>
                </a:solidFill>
                <a:latin typeface="Tahoma"/>
                <a:cs typeface="Tahoma"/>
              </a:rPr>
              <a:t>3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1408" y="623443"/>
            <a:ext cx="63868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10" dirty="0"/>
              <a:t>Критерии</a:t>
            </a:r>
            <a:r>
              <a:rPr spc="120" dirty="0"/>
              <a:t> </a:t>
            </a:r>
            <a:r>
              <a:rPr spc="245" dirty="0"/>
              <a:t>для</a:t>
            </a:r>
            <a:r>
              <a:rPr spc="120" dirty="0"/>
              <a:t> </a:t>
            </a:r>
            <a:r>
              <a:rPr spc="270" dirty="0"/>
              <a:t>трудоустраиваемых</a:t>
            </a:r>
            <a:r>
              <a:rPr spc="95" dirty="0"/>
              <a:t> </a:t>
            </a:r>
            <a:r>
              <a:rPr spc="270" dirty="0"/>
              <a:t>граждан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1209" y="1383030"/>
          <a:ext cx="10539730" cy="5122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9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399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215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0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Молодежь</a:t>
                      </a:r>
                      <a:r>
                        <a:rPr sz="2000" b="1" spc="-4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sz="20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лет: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12700">
                      <a:solidFill>
                        <a:srgbClr val="76707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20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Возможность</a:t>
                      </a:r>
                      <a:r>
                        <a:rPr sz="20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заключения</a:t>
                      </a:r>
                      <a:r>
                        <a:rPr sz="20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ТД: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12700">
                      <a:solidFill>
                        <a:srgbClr val="76707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9673">
                <a:tc rowSpan="5">
                  <a:txBody>
                    <a:bodyPr/>
                    <a:lstStyle/>
                    <a:p>
                      <a:pPr marL="358775" indent="-287655">
                        <a:lnSpc>
                          <a:spcPct val="100000"/>
                        </a:lnSpc>
                        <a:spcBef>
                          <a:spcPts val="2020"/>
                        </a:spcBef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2000" spc="-20" dirty="0">
                          <a:latin typeface="Calibri"/>
                          <a:cs typeface="Calibri"/>
                        </a:rPr>
                        <a:t>Граждане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инвалидностью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ОВЗ;</a:t>
                      </a:r>
                    </a:p>
                    <a:p>
                      <a:pPr marL="358775" marR="347980" indent="-2870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Незанятые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месяцев</a:t>
                      </a:r>
                      <a:r>
                        <a:rPr sz="2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даты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окончания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военной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службы;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358775" indent="-28765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имеющие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среднего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профессионального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или</a:t>
                      </a:r>
                    </a:p>
                    <a:p>
                      <a:pPr marL="35877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высшего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образования;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358775" marR="688975" indent="-2870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Незанятые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более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месяцев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даты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выдачи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документа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образовании;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358775" indent="-28765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Освободившиеся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из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мест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лишения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свободы;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358775" marR="307975" indent="-2870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Дети-сироты,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дети,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оставшиеся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без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попечения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родителей;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358775" indent="-28765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Состоящие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учете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комиссии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делам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35877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несовершеннолетних;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358775" indent="-28765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Имеющие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несовершеннолетних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детей.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5654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Лица,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которыми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согласно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ТК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РФ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возможно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заключить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трудовой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договор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92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654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20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Зарегистрированы</a:t>
                      </a:r>
                      <a:r>
                        <a:rPr sz="2000" b="1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ЦЗН: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12700">
                      <a:solidFill>
                        <a:srgbClr val="76707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604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654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9367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На дату направления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ЦЗН к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работодателю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являлись: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415290" indent="-34353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415290" algn="l"/>
                          <a:tab pos="415925" algn="l"/>
                        </a:tabLst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безработными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гражданами;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415290" indent="-34353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"/>
                        <a:tabLst>
                          <a:tab pos="415290" algn="l"/>
                          <a:tab pos="415925" algn="l"/>
                        </a:tabLst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ищущими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работу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состоящие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415290">
                        <a:lnSpc>
                          <a:spcPct val="100000"/>
                        </a:lnSpc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трудовых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отношениях.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05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654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Незанятые: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12700">
                      <a:solidFill>
                        <a:srgbClr val="76707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169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654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26416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дату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заключения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ТД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не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имели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работы,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являлись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ИП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плательщиком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НПД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8863" y="707263"/>
            <a:ext cx="11811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125" dirty="0">
                <a:solidFill>
                  <a:srgbClr val="999999"/>
                </a:solidFill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1408" y="623443"/>
            <a:ext cx="3965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295" dirty="0"/>
              <a:t>Предоставление</a:t>
            </a:r>
            <a:r>
              <a:rPr spc="75" dirty="0"/>
              <a:t> </a:t>
            </a:r>
            <a:r>
              <a:rPr spc="310" dirty="0"/>
              <a:t>субсидии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15515" y="5464869"/>
            <a:ext cx="419497" cy="364179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00050" y="1455547"/>
          <a:ext cx="11320780" cy="5011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7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537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72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50" dirty="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СРОКИ</a:t>
                      </a:r>
                      <a:r>
                        <a:rPr sz="18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ВЫПЛАТЫ: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1270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91908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РАЗМЕР</a:t>
                      </a:r>
                      <a:r>
                        <a:rPr sz="18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СУБСИДИИ: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12700">
                      <a:solidFill>
                        <a:srgbClr val="767070"/>
                      </a:solidFill>
                      <a:prstDash val="solid"/>
                    </a:lnT>
                    <a:lnB w="6350">
                      <a:solidFill>
                        <a:srgbClr val="91908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811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750" dirty="0">
                        <a:latin typeface="Times New Roman"/>
                        <a:cs typeface="Times New Roman"/>
                      </a:endParaRPr>
                    </a:p>
                    <a:p>
                      <a:pPr marL="358140" indent="-2870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5877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истечении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первого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месяца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работы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3581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гражданина;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358140" marR="1268095" indent="-2870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5877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истечении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третьего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месяца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работы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гражданина;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Wingdings"/>
                        <a:buChar char=""/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35814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"/>
                        <a:tabLst>
                          <a:tab pos="35877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истечении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шестого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месяца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работы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3581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гражданина.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91908E"/>
                      </a:solidFill>
                      <a:prstDash val="solid"/>
                    </a:lnT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58775" indent="-28702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1800" spc="-40" dirty="0">
                          <a:latin typeface="Calibri"/>
                          <a:cs typeface="Calibri"/>
                        </a:rPr>
                        <a:t>МРОТ,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увеличенный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сумму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страховых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взносов;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Wingdings"/>
                        <a:buChar char=""/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5877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"/>
                        <a:tabLst>
                          <a:tab pos="35941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Фактическая численность</a:t>
                      </a:r>
                      <a:r>
                        <a:rPr sz="1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трудоустроенных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граждан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91908E"/>
                      </a:solidFill>
                      <a:prstDash val="solid"/>
                    </a:lnT>
                    <a:lnB w="6350">
                      <a:solidFill>
                        <a:srgbClr val="91908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460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91908E"/>
                      </a:solidFill>
                      <a:prstDash val="solid"/>
                    </a:lnT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752475" algn="ctr">
                        <a:lnSpc>
                          <a:spcPct val="100000"/>
                        </a:lnSpc>
                      </a:pPr>
                      <a:r>
                        <a:rPr sz="40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40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057</a:t>
                      </a:r>
                      <a:r>
                        <a:rPr sz="40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40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руб.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767070"/>
                      </a:solidFill>
                      <a:prstDash val="solid"/>
                    </a:lnL>
                    <a:lnR w="12700">
                      <a:solidFill>
                        <a:srgbClr val="767070"/>
                      </a:solidFill>
                      <a:prstDash val="solid"/>
                    </a:lnR>
                    <a:lnT w="6350">
                      <a:solidFill>
                        <a:srgbClr val="91908E"/>
                      </a:solidFill>
                      <a:prstDash val="solid"/>
                    </a:lnT>
                    <a:lnB w="12700">
                      <a:solidFill>
                        <a:srgbClr val="7670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8863" y="707263"/>
            <a:ext cx="1047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20" dirty="0">
                <a:solidFill>
                  <a:srgbClr val="999999"/>
                </a:solidFill>
                <a:latin typeface="Tahoma"/>
                <a:cs typeface="Tahoma"/>
              </a:rPr>
              <a:t>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1408" y="623443"/>
            <a:ext cx="700405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315" dirty="0"/>
              <a:t>Информация</a:t>
            </a:r>
            <a:r>
              <a:rPr spc="95" dirty="0"/>
              <a:t> </a:t>
            </a:r>
            <a:r>
              <a:rPr spc="245" dirty="0"/>
              <a:t>для</a:t>
            </a:r>
            <a:r>
              <a:rPr spc="110" dirty="0"/>
              <a:t> </a:t>
            </a:r>
            <a:r>
              <a:rPr spc="265" dirty="0"/>
              <a:t>работодателей</a:t>
            </a:r>
            <a:r>
              <a:rPr spc="114" dirty="0"/>
              <a:t> </a:t>
            </a:r>
            <a:r>
              <a:rPr spc="305" dirty="0"/>
              <a:t>размещена</a:t>
            </a:r>
            <a:r>
              <a:rPr spc="105" dirty="0"/>
              <a:t> </a:t>
            </a:r>
            <a:r>
              <a:rPr spc="229" dirty="0"/>
              <a:t>на </a:t>
            </a:r>
            <a:r>
              <a:rPr spc="-610" dirty="0"/>
              <a:t> </a:t>
            </a:r>
            <a:r>
              <a:rPr spc="265" dirty="0"/>
              <a:t>портале</a:t>
            </a:r>
            <a:r>
              <a:rPr spc="105" dirty="0"/>
              <a:t> </a:t>
            </a:r>
            <a:r>
              <a:rPr spc="210" dirty="0"/>
              <a:t>«Работа</a:t>
            </a:r>
            <a:r>
              <a:rPr spc="120" dirty="0"/>
              <a:t> </a:t>
            </a:r>
            <a:r>
              <a:rPr spc="165" dirty="0"/>
              <a:t>в</a:t>
            </a:r>
            <a:r>
              <a:rPr spc="114" dirty="0"/>
              <a:t> </a:t>
            </a:r>
            <a:r>
              <a:rPr spc="275" dirty="0"/>
              <a:t>России»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03" y="1370711"/>
            <a:ext cx="8220329" cy="399961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690364" y="5410301"/>
            <a:ext cx="73298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https://trudvsem.ru/information-pages/support-program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8863" y="707263"/>
            <a:ext cx="11112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70" dirty="0">
                <a:solidFill>
                  <a:srgbClr val="999999"/>
                </a:solidFill>
                <a:latin typeface="Tahoma"/>
                <a:cs typeface="Tahoma"/>
              </a:rPr>
              <a:t>6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1408" y="352755"/>
            <a:ext cx="502856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235" dirty="0"/>
              <a:t>Как</a:t>
            </a:r>
            <a:r>
              <a:rPr spc="120" dirty="0"/>
              <a:t> </a:t>
            </a:r>
            <a:r>
              <a:rPr spc="280" dirty="0"/>
              <a:t>принять</a:t>
            </a:r>
            <a:r>
              <a:rPr spc="110" dirty="0"/>
              <a:t> </a:t>
            </a:r>
            <a:r>
              <a:rPr spc="240" dirty="0"/>
              <a:t>участие</a:t>
            </a:r>
            <a:r>
              <a:rPr spc="120" dirty="0"/>
              <a:t> </a:t>
            </a:r>
            <a:r>
              <a:rPr spc="170" dirty="0"/>
              <a:t>в</a:t>
            </a:r>
            <a:r>
              <a:rPr spc="130" dirty="0"/>
              <a:t> </a:t>
            </a:r>
            <a:r>
              <a:rPr spc="320" dirty="0"/>
              <a:t>программе</a:t>
            </a:r>
          </a:p>
          <a:p>
            <a:pPr marL="12700">
              <a:lnSpc>
                <a:spcPct val="100000"/>
              </a:lnSpc>
            </a:pPr>
            <a:r>
              <a:rPr spc="260" dirty="0"/>
              <a:t>На</a:t>
            </a:r>
            <a:r>
              <a:rPr spc="110" dirty="0"/>
              <a:t> </a:t>
            </a:r>
            <a:r>
              <a:rPr spc="265" dirty="0"/>
              <a:t>портале</a:t>
            </a:r>
            <a:r>
              <a:rPr spc="110" dirty="0"/>
              <a:t> </a:t>
            </a:r>
            <a:r>
              <a:rPr spc="210" dirty="0"/>
              <a:t>«Работа</a:t>
            </a:r>
            <a:r>
              <a:rPr spc="95" dirty="0"/>
              <a:t> </a:t>
            </a:r>
            <a:r>
              <a:rPr spc="165" dirty="0"/>
              <a:t>в</a:t>
            </a:r>
            <a:r>
              <a:rPr spc="120" dirty="0"/>
              <a:t> </a:t>
            </a:r>
            <a:r>
              <a:rPr spc="275" dirty="0"/>
              <a:t>России»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6604" y="1273697"/>
            <a:ext cx="5409754" cy="546433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698363" y="2503677"/>
            <a:ext cx="45739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https://trudvsem.ru/auth/login?to=/auth/manager/services/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98363" y="5860491"/>
            <a:ext cx="1781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https://fss.gov.ru/new/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8863" y="707263"/>
            <a:ext cx="1085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45" dirty="0">
                <a:solidFill>
                  <a:srgbClr val="999999"/>
                </a:solidFill>
                <a:latin typeface="Tahoma"/>
                <a:cs typeface="Tahoma"/>
              </a:rPr>
              <a:t>7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1408" y="444753"/>
            <a:ext cx="533844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235" dirty="0"/>
              <a:t>Как</a:t>
            </a:r>
            <a:r>
              <a:rPr spc="114" dirty="0"/>
              <a:t> </a:t>
            </a:r>
            <a:r>
              <a:rPr spc="240" dirty="0"/>
              <a:t>подать</a:t>
            </a:r>
            <a:r>
              <a:rPr spc="114" dirty="0"/>
              <a:t> </a:t>
            </a:r>
            <a:r>
              <a:rPr spc="280" dirty="0"/>
              <a:t>заявление</a:t>
            </a:r>
            <a:r>
              <a:rPr spc="90" dirty="0"/>
              <a:t> </a:t>
            </a:r>
            <a:r>
              <a:rPr spc="229" dirty="0"/>
              <a:t>на</a:t>
            </a:r>
            <a:r>
              <a:rPr spc="110" dirty="0"/>
              <a:t> </a:t>
            </a:r>
            <a:r>
              <a:rPr spc="285" dirty="0"/>
              <a:t>получение </a:t>
            </a:r>
            <a:r>
              <a:rPr spc="-610" dirty="0"/>
              <a:t> </a:t>
            </a:r>
            <a:r>
              <a:rPr spc="310" dirty="0"/>
              <a:t>субсидии</a:t>
            </a:r>
            <a:r>
              <a:rPr spc="85" dirty="0"/>
              <a:t> </a:t>
            </a:r>
            <a:r>
              <a:rPr spc="275" dirty="0"/>
              <a:t>через</a:t>
            </a:r>
            <a:r>
              <a:rPr spc="135" dirty="0"/>
              <a:t> </a:t>
            </a:r>
            <a:r>
              <a:rPr spc="345" dirty="0"/>
              <a:t>ФСС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057" y="1383157"/>
            <a:ext cx="8490839" cy="396049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775575" y="5356047"/>
            <a:ext cx="3524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https://fss.gov.ru/new/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8800" y="15240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dirty="0">
                <a:latin typeface="+mj-lt"/>
              </a:rPr>
              <a:t>Подробно с информацией о порядке выплаты субсидии и о категориях участников можно ознакомиться на Портале «Работа в России» по ссылке: </a:t>
            </a:r>
            <a:r>
              <a:rPr lang="en-US" u="sng" dirty="0">
                <a:latin typeface="+mj-lt"/>
                <a:hlinkClick r:id="rId2"/>
              </a:rPr>
              <a:t>https</a:t>
            </a:r>
            <a:r>
              <a:rPr lang="ru-RU" u="sng" dirty="0">
                <a:latin typeface="+mj-lt"/>
                <a:hlinkClick r:id="rId2"/>
              </a:rPr>
              <a:t>://</a:t>
            </a:r>
            <a:r>
              <a:rPr lang="en-US" u="sng" dirty="0" err="1">
                <a:latin typeface="+mj-lt"/>
                <a:hlinkClick r:id="rId2"/>
              </a:rPr>
              <a:t>trudvsem</a:t>
            </a:r>
            <a:r>
              <a:rPr lang="ru-RU" u="sng" dirty="0">
                <a:latin typeface="+mj-lt"/>
                <a:hlinkClick r:id="rId2"/>
              </a:rPr>
              <a:t>.</a:t>
            </a:r>
            <a:r>
              <a:rPr lang="en-US" u="sng" dirty="0" err="1">
                <a:latin typeface="+mj-lt"/>
                <a:hlinkClick r:id="rId2"/>
              </a:rPr>
              <a:t>ru</a:t>
            </a:r>
            <a:r>
              <a:rPr lang="ru-RU" u="sng" dirty="0">
                <a:latin typeface="+mj-lt"/>
                <a:hlinkClick r:id="rId2"/>
              </a:rPr>
              <a:t>/</a:t>
            </a:r>
            <a:r>
              <a:rPr lang="en-US" u="sng" dirty="0">
                <a:latin typeface="+mj-lt"/>
                <a:hlinkClick r:id="rId2"/>
              </a:rPr>
              <a:t>information</a:t>
            </a:r>
            <a:r>
              <a:rPr lang="ru-RU" u="sng" dirty="0">
                <a:latin typeface="+mj-lt"/>
                <a:hlinkClick r:id="rId2"/>
              </a:rPr>
              <a:t>-</a:t>
            </a:r>
            <a:r>
              <a:rPr lang="en-US" u="sng" dirty="0">
                <a:latin typeface="+mj-lt"/>
                <a:hlinkClick r:id="rId2"/>
              </a:rPr>
              <a:t>pages</a:t>
            </a:r>
            <a:r>
              <a:rPr lang="ru-RU" u="sng" dirty="0">
                <a:latin typeface="+mj-lt"/>
                <a:hlinkClick r:id="rId2"/>
              </a:rPr>
              <a:t>/</a:t>
            </a:r>
            <a:r>
              <a:rPr lang="en-US" u="sng" dirty="0">
                <a:latin typeface="+mj-lt"/>
                <a:hlinkClick r:id="rId2"/>
              </a:rPr>
              <a:t>support</a:t>
            </a:r>
            <a:r>
              <a:rPr lang="ru-RU" u="sng" dirty="0">
                <a:latin typeface="+mj-lt"/>
                <a:hlinkClick r:id="rId2"/>
              </a:rPr>
              <a:t>-</a:t>
            </a:r>
            <a:r>
              <a:rPr lang="en-US" u="sng" dirty="0">
                <a:latin typeface="+mj-lt"/>
                <a:hlinkClick r:id="rId2"/>
              </a:rPr>
              <a:t>program</a:t>
            </a:r>
            <a:r>
              <a:rPr lang="ru-RU" dirty="0">
                <a:latin typeface="+mj-lt"/>
              </a:rPr>
              <a:t>.</a:t>
            </a:r>
          </a:p>
          <a:p>
            <a:pPr fontAlgn="t"/>
            <a:r>
              <a:rPr lang="ru-RU" dirty="0">
                <a:latin typeface="+mj-lt"/>
              </a:rPr>
              <a:t> </a:t>
            </a:r>
          </a:p>
          <a:p>
            <a:pPr fontAlgn="t"/>
            <a:r>
              <a:rPr lang="ru-RU" dirty="0">
                <a:latin typeface="+mj-lt"/>
              </a:rPr>
              <a:t>По возникшим вопросам можно обращаться:</a:t>
            </a:r>
          </a:p>
          <a:p>
            <a:pPr fontAlgn="t"/>
            <a:r>
              <a:rPr lang="ru-RU" dirty="0">
                <a:latin typeface="+mj-lt"/>
              </a:rPr>
              <a:t> в ГКУ МО «Наро-Фоминский ЦЗН», расположенный по адресу: 143300, Московская область, город Наро-Фоминск, улица Ленина, дом 12, телефоны: +7(496)344-86-99, +7(496)343-92-92, +7(496)343-83-29, эл. почта: </a:t>
            </a:r>
            <a:r>
              <a:rPr lang="ru-RU" u="sng" dirty="0">
                <a:latin typeface="+mj-lt"/>
                <a:hlinkClick r:id="rId3"/>
              </a:rPr>
              <a:t>naro-fominsk.czn@mosreg.ru</a:t>
            </a:r>
            <a:r>
              <a:rPr lang="ru-RU" dirty="0">
                <a:latin typeface="+mj-lt"/>
              </a:rPr>
              <a:t>. Часы работы: понедельник-четверг с 09:00 до 17:00 (обед — 13:00-13:45), пятница — с 09:00 до 15:45. Суббота и воскресенье — выходной;</a:t>
            </a:r>
          </a:p>
          <a:p>
            <a:r>
              <a:rPr lang="ru-RU" dirty="0">
                <a:latin typeface="+mj-lt"/>
              </a:rPr>
              <a:t> в отдел по труду Управления  по инвестициям и поддержке предпринимательства Администрации Одинцовского городского округа, горячая линия: 8(495)599-62-60.</a:t>
            </a:r>
          </a:p>
          <a:p>
            <a:pPr fontAlgn="t"/>
            <a:r>
              <a:rPr lang="ru-RU" dirty="0">
                <a:latin typeface="+mj-lt"/>
              </a:rPr>
              <a:t> </a:t>
            </a:r>
          </a:p>
          <a:p>
            <a:pPr fontAlgn="t"/>
            <a:r>
              <a:rPr lang="ru-RU" dirty="0"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12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370</Words>
  <Application>Microsoft Office PowerPoint</Application>
  <PresentationFormat>Произвольный</PresentationFormat>
  <Paragraphs>89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Постановление Правительства Российской Федерации от 13 МАРТА 2021 №362</vt:lpstr>
      <vt:lpstr>Критерии для трудоустраиваемых граждан</vt:lpstr>
      <vt:lpstr>Предоставление субсидии</vt:lpstr>
      <vt:lpstr>Информация для работодателей размещена на  портале «Работа в России»</vt:lpstr>
      <vt:lpstr>Как принять участие в программе На портале «Работа в России»</vt:lpstr>
      <vt:lpstr>Как подать заявление на получение  субсидии через ФСС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Маркова Ирина Алексеевна</dc:creator>
  <cp:lastModifiedBy>Филимонова Наталья Александровна</cp:lastModifiedBy>
  <cp:revision>5</cp:revision>
  <dcterms:created xsi:type="dcterms:W3CDTF">2022-05-11T11:41:44Z</dcterms:created>
  <dcterms:modified xsi:type="dcterms:W3CDTF">2022-05-11T12:13:53Z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2022-05-11T00:00:00Z</vt:filetime>
  </property>
</Properties>
</file>