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374" r:id="rId3"/>
    <p:sldId id="378" r:id="rId4"/>
    <p:sldId id="379" r:id="rId5"/>
    <p:sldId id="376" r:id="rId6"/>
    <p:sldId id="377" r:id="rId7"/>
    <p:sldId id="375" r:id="rId8"/>
    <p:sldId id="380" r:id="rId9"/>
    <p:sldId id="381" r:id="rId10"/>
    <p:sldId id="390" r:id="rId11"/>
    <p:sldId id="384" r:id="rId12"/>
    <p:sldId id="385" r:id="rId13"/>
    <p:sldId id="386" r:id="rId14"/>
    <p:sldId id="347" r:id="rId15"/>
    <p:sldId id="350" r:id="rId16"/>
    <p:sldId id="372" r:id="rId17"/>
    <p:sldId id="370" r:id="rId18"/>
    <p:sldId id="371" r:id="rId19"/>
    <p:sldId id="369" r:id="rId20"/>
    <p:sldId id="282" r:id="rId21"/>
    <p:sldId id="367" r:id="rId22"/>
    <p:sldId id="368" r:id="rId23"/>
    <p:sldId id="365" r:id="rId24"/>
    <p:sldId id="366" r:id="rId25"/>
    <p:sldId id="388" r:id="rId26"/>
    <p:sldId id="389" r:id="rId27"/>
    <p:sldId id="387" r:id="rId28"/>
    <p:sldId id="383" r:id="rId29"/>
    <p:sldId id="391" r:id="rId30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CA6E6C"/>
    <a:srgbClr val="FFFFCC"/>
    <a:srgbClr val="D07C7A"/>
    <a:srgbClr val="D97B1D"/>
    <a:srgbClr val="2A6F27"/>
    <a:srgbClr val="C6605E"/>
    <a:srgbClr val="9B85B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76" autoAdjust="0"/>
  </p:normalViewPr>
  <p:slideViewPr>
    <p:cSldViewPr>
      <p:cViewPr varScale="1">
        <p:scale>
          <a:sx n="138" d="100"/>
          <a:sy n="138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809996405308893E-3"/>
                  <c:y val="-1.408287885092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904998202654446E-3"/>
                  <c:y val="-3.52071971273144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 </a:t>
                    </a:r>
                    <a:r>
                      <a:rPr lang="en-US" dirty="0" smtClean="0"/>
                      <a:t>41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2495506636114E-3"/>
                  <c:y val="-3.520719712731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761396884660655E-3"/>
                  <c:y val="-2.81657577018515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'Основные параметры'!$C$7:$F$7</c:f>
              <c:numCache>
                <c:formatCode>General</c:formatCode>
                <c:ptCount val="4"/>
                <c:pt idx="0">
                  <c:v>19986</c:v>
                </c:pt>
                <c:pt idx="1">
                  <c:v>20413</c:v>
                </c:pt>
                <c:pt idx="2">
                  <c:v>14691</c:v>
                </c:pt>
                <c:pt idx="3">
                  <c:v>7214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742998921592669E-2"/>
                  <c:y val="-4.57693562655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998921592669E-2"/>
                  <c:y val="-4.2248636552777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348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52499101327223E-2"/>
                  <c:y val="-4.22489137748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8248831725389E-2"/>
                  <c:y val="-3.872791684004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'Основные параметры'!$C$8:$F$8</c:f>
              <c:numCache>
                <c:formatCode>General</c:formatCode>
                <c:ptCount val="4"/>
                <c:pt idx="0">
                  <c:v>20046</c:v>
                </c:pt>
                <c:pt idx="1">
                  <c:v>21348</c:v>
                </c:pt>
                <c:pt idx="2">
                  <c:v>14691</c:v>
                </c:pt>
                <c:pt idx="3">
                  <c:v>8145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3714994607963344E-3"/>
                  <c:y val="0.16547382649837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57249191194501E-2"/>
                  <c:y val="0.204020652673313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93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1161999281061881E-2"/>
                  <c:y val="0.17955670534930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93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'Основные параметры'!$C$9:$F$9</c:f>
              <c:numCache>
                <c:formatCode>General</c:formatCode>
                <c:ptCount val="4"/>
                <c:pt idx="0">
                  <c:v>-60</c:v>
                </c:pt>
                <c:pt idx="1">
                  <c:v>-935</c:v>
                </c:pt>
                <c:pt idx="3">
                  <c:v>-931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128"/>
        <c:shape val="cylinder"/>
        <c:axId val="87692416"/>
        <c:axId val="87693952"/>
        <c:axId val="0"/>
      </c:bar3DChart>
      <c:catAx>
        <c:axId val="8769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87693952"/>
        <c:crosses val="autoZero"/>
        <c:auto val="1"/>
        <c:lblAlgn val="ctr"/>
        <c:lblOffset val="100"/>
        <c:noMultiLvlLbl val="0"/>
      </c:catAx>
      <c:valAx>
        <c:axId val="8769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69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36660632478736E-2"/>
          <c:y val="0.15849250200299317"/>
          <c:w val="0.81793934660854672"/>
          <c:h val="0.78700687316392293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4"/>
            <c:bubble3D val="0"/>
            <c:spPr>
              <a:solidFill>
                <a:srgbClr val="FAFDC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7"/>
            <c:bubble3D val="0"/>
            <c:spPr>
              <a:solidFill>
                <a:srgbClr val="C6605E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8.109750468902148E-2"/>
                  <c:y val="-0.23594549998628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783971715561016E-2"/>
                  <c:y val="-1.2937257184320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470772038400955E-2"/>
                  <c:y val="6.1234901966712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625856114026545E-2"/>
                  <c:y val="-6.6146014421550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93034434082489E-3"/>
                  <c:y val="-3.870752772696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26493869962161E-2"/>
                  <c:y val="-3.647116697656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6113213727886445E-2"/>
                  <c:y val="7.773062135619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5302744139540052E-2"/>
                  <c:y val="-7.447481267604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769685312743028E-2"/>
                  <c:y val="-3.7260396668228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7533051883124093E-2"/>
                  <c:y val="7.802697616060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1919847958070018E-2"/>
                  <c:y val="-1.800804220646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1621411723483716"/>
                  <c:y val="1.146361913094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'программы исполн'!$A$2:$A$17</c:f>
              <c:strCache>
                <c:ptCount val="16"/>
                <c:pt idx="0">
                  <c:v> Развитие образования </c:v>
                </c:pt>
                <c:pt idx="1">
                  <c:v> Развитие культуры </c:v>
                </c:pt>
                <c:pt idx="2">
                  <c:v> Молодежь </c:v>
                </c:pt>
                <c:pt idx="3">
                  <c:v> Физическая культура и спорт </c:v>
                </c:pt>
                <c:pt idx="4">
                  <c:v> Управление мун. финансами  </c:v>
                </c:pt>
                <c:pt idx="5">
                  <c:v> Снижение администр. барьеров</c:v>
                </c:pt>
                <c:pt idx="6">
                  <c:v> Развитие земельно-имущественного комплекса </c:v>
                </c:pt>
                <c:pt idx="7">
                  <c:v> Развитие инженерной инфраструктуры и энергоэффективности</c:v>
                </c:pt>
                <c:pt idx="8">
                  <c:v> Охрана окружающей среды </c:v>
                </c:pt>
                <c:pt idx="9">
                  <c:v> Предпринимательство </c:v>
                </c:pt>
                <c:pt idx="10">
                  <c:v> Развитие дорожно-транспортной системы </c:v>
                </c:pt>
                <c:pt idx="11">
                  <c:v> Жилище</c:v>
                </c:pt>
                <c:pt idx="12">
                  <c:v> Безопасность </c:v>
                </c:pt>
                <c:pt idx="13">
                  <c:v> Муниципальное управление </c:v>
                </c:pt>
                <c:pt idx="14">
                  <c:v> Сельское хозяйство </c:v>
                </c:pt>
                <c:pt idx="15">
                  <c:v>Формирование современной городской среды</c:v>
                </c:pt>
              </c:strCache>
            </c:strRef>
          </c:cat>
          <c:val>
            <c:numRef>
              <c:f>'программы исполн'!$C$2:$C$17</c:f>
              <c:numCache>
                <c:formatCode>General</c:formatCode>
                <c:ptCount val="16"/>
                <c:pt idx="0" formatCode="#,##0">
                  <c:v>7909</c:v>
                </c:pt>
                <c:pt idx="1">
                  <c:v>994</c:v>
                </c:pt>
                <c:pt idx="2">
                  <c:v>9</c:v>
                </c:pt>
                <c:pt idx="3">
                  <c:v>658</c:v>
                </c:pt>
                <c:pt idx="4">
                  <c:v>334</c:v>
                </c:pt>
                <c:pt idx="5">
                  <c:v>364</c:v>
                </c:pt>
                <c:pt idx="6">
                  <c:v>137</c:v>
                </c:pt>
                <c:pt idx="7">
                  <c:v>467</c:v>
                </c:pt>
                <c:pt idx="8">
                  <c:v>11</c:v>
                </c:pt>
                <c:pt idx="9">
                  <c:v>83</c:v>
                </c:pt>
                <c:pt idx="10">
                  <c:v>887</c:v>
                </c:pt>
                <c:pt idx="11">
                  <c:v>596</c:v>
                </c:pt>
                <c:pt idx="12">
                  <c:v>90</c:v>
                </c:pt>
                <c:pt idx="13" formatCode="#,##0">
                  <c:v>1170</c:v>
                </c:pt>
                <c:pt idx="14">
                  <c:v>10</c:v>
                </c:pt>
                <c:pt idx="15">
                  <c:v>680</c:v>
                </c:pt>
              </c:numCache>
            </c:numRef>
          </c:val>
        </c:ser>
        <c:ser>
          <c:idx val="0"/>
          <c:order val="0"/>
          <c:cat>
            <c:strRef>
              <c:f>'программы исполн'!$A$2:$A$17</c:f>
              <c:strCache>
                <c:ptCount val="16"/>
                <c:pt idx="0">
                  <c:v> Развитие образования </c:v>
                </c:pt>
                <c:pt idx="1">
                  <c:v> Развитие культуры </c:v>
                </c:pt>
                <c:pt idx="2">
                  <c:v> Молодежь </c:v>
                </c:pt>
                <c:pt idx="3">
                  <c:v> Физическая культура и спорт </c:v>
                </c:pt>
                <c:pt idx="4">
                  <c:v> Управление мун. финансами  </c:v>
                </c:pt>
                <c:pt idx="5">
                  <c:v> Снижение администр. барьеров</c:v>
                </c:pt>
                <c:pt idx="6">
                  <c:v> Развитие земельно-имущественного комплекса </c:v>
                </c:pt>
                <c:pt idx="7">
                  <c:v> Развитие инженерной инфраструктуры и энергоэффективности</c:v>
                </c:pt>
                <c:pt idx="8">
                  <c:v> Охрана окружающей среды </c:v>
                </c:pt>
                <c:pt idx="9">
                  <c:v> Предпринимательство </c:v>
                </c:pt>
                <c:pt idx="10">
                  <c:v> Развитие дорожно-транспортной системы </c:v>
                </c:pt>
                <c:pt idx="11">
                  <c:v> Жилище</c:v>
                </c:pt>
                <c:pt idx="12">
                  <c:v> Безопасность </c:v>
                </c:pt>
                <c:pt idx="13">
                  <c:v> Муниципальное управление </c:v>
                </c:pt>
                <c:pt idx="14">
                  <c:v> Сельское хозяйство </c:v>
                </c:pt>
                <c:pt idx="15">
                  <c:v>Формирование современной городской среды</c:v>
                </c:pt>
              </c:strCache>
            </c:strRef>
          </c:cat>
          <c:val>
            <c:numRef>
              <c:f>'программы исполн'!$B$2:$B$17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69259655620646"/>
          <c:y val="4.0533991471250377E-2"/>
          <c:w val="0.39447325061749761"/>
          <c:h val="0.91090748600287996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974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803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образ+культура'!$A$1:$B$1</c:f>
              <c:numCache>
                <c:formatCode>General</c:formatCode>
                <c:ptCount val="2"/>
                <c:pt idx="0">
                  <c:v>1974</c:v>
                </c:pt>
                <c:pt idx="1">
                  <c:v>1803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образ+культура'!$A$2:$B$2</c:f>
              <c:numCache>
                <c:formatCode>General</c:formatCode>
                <c:ptCount val="2"/>
                <c:pt idx="0">
                  <c:v>219</c:v>
                </c:pt>
                <c:pt idx="1">
                  <c:v>198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398156296579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97366137971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образ+культура'!$A$3:$B$3</c:f>
              <c:numCache>
                <c:formatCode>General</c:formatCode>
                <c:ptCount val="2"/>
                <c:pt idx="0">
                  <c:v>6274</c:v>
                </c:pt>
                <c:pt idx="1">
                  <c:v>5908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gapDepth val="0"/>
        <c:shape val="cylinder"/>
        <c:axId val="90776320"/>
        <c:axId val="90777856"/>
        <c:axId val="0"/>
      </c:bar3DChart>
      <c:catAx>
        <c:axId val="9077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90777856"/>
        <c:crosses val="autoZero"/>
        <c:auto val="1"/>
        <c:lblAlgn val="ctr"/>
        <c:lblOffset val="100"/>
        <c:noMultiLvlLbl val="0"/>
      </c:catAx>
      <c:valAx>
        <c:axId val="9077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7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образ+культура'!$A$5:$B$5</c:f>
              <c:numCache>
                <c:formatCode>General</c:formatCode>
                <c:ptCount val="2"/>
                <c:pt idx="0">
                  <c:v>287</c:v>
                </c:pt>
                <c:pt idx="1">
                  <c:v>286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образ+культура'!$A$6:$B$6</c:f>
              <c:numCache>
                <c:formatCode>General</c:formatCode>
                <c:ptCount val="2"/>
                <c:pt idx="0">
                  <c:v>136</c:v>
                </c:pt>
                <c:pt idx="1">
                  <c:v>136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3.83411505001859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15081416074543E-3"/>
                  <c:y val="-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образ+культура'!$A$7:$B$7</c:f>
              <c:numCache>
                <c:formatCode>General</c:formatCode>
                <c:ptCount val="2"/>
                <c:pt idx="0">
                  <c:v>575</c:v>
                </c:pt>
                <c:pt idx="1">
                  <c:v>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gapDepth val="0"/>
        <c:shape val="cylinder"/>
        <c:axId val="105405056"/>
        <c:axId val="105435520"/>
        <c:axId val="0"/>
      </c:bar3DChart>
      <c:catAx>
        <c:axId val="105405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05435520"/>
        <c:crosses val="autoZero"/>
        <c:auto val="1"/>
        <c:lblAlgn val="ctr"/>
        <c:lblOffset val="100"/>
        <c:noMultiLvlLbl val="0"/>
      </c:catAx>
      <c:valAx>
        <c:axId val="10543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0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'зарплата культ'!$A$1:$E$1</c:f>
              <c:numCache>
                <c:formatCode>0.0</c:formatCode>
                <c:ptCount val="5"/>
                <c:pt idx="0">
                  <c:v>46</c:v>
                </c:pt>
                <c:pt idx="1">
                  <c:v>49.1</c:v>
                </c:pt>
                <c:pt idx="3">
                  <c:v>50.6</c:v>
                </c:pt>
                <c:pt idx="4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30"/>
        <c:shape val="cylinder"/>
        <c:axId val="105363328"/>
        <c:axId val="105364864"/>
        <c:axId val="0"/>
      </c:bar3DChart>
      <c:catAx>
        <c:axId val="105363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5364864"/>
        <c:crosses val="autoZero"/>
        <c:auto val="1"/>
        <c:lblAlgn val="ctr"/>
        <c:lblOffset val="100"/>
        <c:noMultiLvlLbl val="0"/>
      </c:catAx>
      <c:valAx>
        <c:axId val="10536486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0536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20"/>
      <c:rotY val="4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26314039421813E-2"/>
          <c:y val="5.1400554097404488E-2"/>
          <c:w val="0.93889952227966145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Лист1!$A$2:$E$2</c:f>
              <c:numCache>
                <c:formatCode>General</c:formatCode>
                <c:ptCount val="5"/>
                <c:pt idx="0">
                  <c:v>51.4</c:v>
                </c:pt>
                <c:pt idx="1">
                  <c:v>56.1</c:v>
                </c:pt>
                <c:pt idx="3">
                  <c:v>62.1</c:v>
                </c:pt>
                <c:pt idx="4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gapDepth val="68"/>
        <c:shape val="cylinder"/>
        <c:axId val="38279040"/>
        <c:axId val="38280576"/>
        <c:axId val="0"/>
      </c:bar3DChart>
      <c:catAx>
        <c:axId val="38279040"/>
        <c:scaling>
          <c:orientation val="minMax"/>
        </c:scaling>
        <c:delete val="1"/>
        <c:axPos val="b"/>
        <c:majorTickMark val="out"/>
        <c:minorTickMark val="none"/>
        <c:tickLblPos val="nextTo"/>
        <c:crossAx val="38280576"/>
        <c:crosses val="autoZero"/>
        <c:auto val="1"/>
        <c:lblAlgn val="ctr"/>
        <c:lblOffset val="100"/>
        <c:noMultiLvlLbl val="0"/>
      </c:catAx>
      <c:valAx>
        <c:axId val="3828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7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Лист1!$A$4:$E$4</c:f>
              <c:numCache>
                <c:formatCode>General</c:formatCode>
                <c:ptCount val="5"/>
                <c:pt idx="0">
                  <c:v>50</c:v>
                </c:pt>
                <c:pt idx="1">
                  <c:v>51.5</c:v>
                </c:pt>
                <c:pt idx="3">
                  <c:v>51.1</c:v>
                </c:pt>
                <c:pt idx="4">
                  <c:v>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80"/>
        <c:shape val="cylinder"/>
        <c:axId val="105597184"/>
        <c:axId val="105607168"/>
        <c:axId val="0"/>
      </c:bar3DChart>
      <c:catAx>
        <c:axId val="105597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607168"/>
        <c:crossesAt val="0"/>
        <c:auto val="1"/>
        <c:lblAlgn val="ctr"/>
        <c:lblOffset val="100"/>
        <c:noMultiLvlLbl val="0"/>
      </c:catAx>
      <c:valAx>
        <c:axId val="1056071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cs typeface="Arial" pitchFamily="34" charset="0"/>
              </a:defRPr>
            </a:pPr>
            <a:endParaRPr lang="ru-RU"/>
          </a:p>
        </c:txPr>
        <c:crossAx val="10559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'зплата образ'!$A$6:$E$6</c:f>
              <c:numCache>
                <c:formatCode>General</c:formatCode>
                <c:ptCount val="5"/>
                <c:pt idx="0">
                  <c:v>55.7</c:v>
                </c:pt>
                <c:pt idx="1">
                  <c:v>58.1</c:v>
                </c:pt>
                <c:pt idx="3">
                  <c:v>60.1</c:v>
                </c:pt>
                <c:pt idx="4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116"/>
        <c:shape val="cylinder"/>
        <c:axId val="105560320"/>
        <c:axId val="105562112"/>
        <c:axId val="0"/>
      </c:bar3DChart>
      <c:catAx>
        <c:axId val="10556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562112"/>
        <c:crossesAt val="0"/>
        <c:auto val="1"/>
        <c:lblAlgn val="ctr"/>
        <c:lblOffset val="100"/>
        <c:noMultiLvlLbl val="0"/>
      </c:catAx>
      <c:valAx>
        <c:axId val="10556211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6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724215580056505E-2"/>
          <c:w val="0.6025526491478046"/>
          <c:h val="0.843014042019841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1B0DE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'Образование зп'!$D$18:$D$20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'Образование зп'!$E$18:$E$20</c:f>
              <c:numCache>
                <c:formatCode>General</c:formatCode>
                <c:ptCount val="3"/>
                <c:pt idx="0">
                  <c:v>2694.5</c:v>
                </c:pt>
                <c:pt idx="1">
                  <c:v>4117.5</c:v>
                </c:pt>
                <c:pt idx="2">
                  <c:v>368.1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157896764865775"/>
          <c:y val="0.12595914855649737"/>
          <c:w val="0.20886807578160144"/>
          <c:h val="0.63154418197725282"/>
        </c:manualLayout>
      </c:layout>
      <c:overlay val="0"/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5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5581676788493262"/>
                  <c:y val="-0.1822719613224040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dirty="0" smtClean="0"/>
                      <a:t>1</a:t>
                    </a:r>
                    <a:r>
                      <a:rPr lang="ru-RU" sz="1800" b="1" dirty="0" smtClean="0"/>
                      <a:t> </a:t>
                    </a:r>
                    <a:r>
                      <a:rPr lang="en-US" sz="1800" b="1" dirty="0" smtClean="0"/>
                      <a:t>404</a:t>
                    </a:r>
                    <a:endParaRPr lang="ru-RU" sz="1800" b="1" dirty="0" smtClean="0"/>
                  </a:p>
                  <a:p>
                    <a:pPr>
                      <a:defRPr sz="1800" b="1"/>
                    </a:pPr>
                    <a:r>
                      <a:rPr lang="en-US" sz="1800" b="1" dirty="0" smtClean="0"/>
                      <a:t> </a:t>
                    </a:r>
                    <a:r>
                      <a:rPr lang="ru-RU" sz="1800" b="1" dirty="0" smtClean="0"/>
                      <a:t>9,6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'нац проекты'!$D$8:$D$9</c:f>
              <c:numCache>
                <c:formatCode>General</c:formatCode>
                <c:ptCount val="2"/>
                <c:pt idx="0">
                  <c:v>13287</c:v>
                </c:pt>
                <c:pt idx="1">
                  <c:v>1404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0"/>
    </a:sp3d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4.775556094850470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4.775556094850470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догл!$C$5:$C$6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догл!$D$5:$D$6</c:f>
              <c:numCache>
                <c:formatCode>General</c:formatCode>
                <c:ptCount val="2"/>
                <c:pt idx="0">
                  <c:v>914</c:v>
                </c:pt>
                <c:pt idx="1">
                  <c:v>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shape val="cylinder"/>
        <c:axId val="39210368"/>
        <c:axId val="39216256"/>
        <c:axId val="0"/>
      </c:bar3DChart>
      <c:catAx>
        <c:axId val="3921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9216256"/>
        <c:crosses val="autoZero"/>
        <c:auto val="1"/>
        <c:lblAlgn val="ctr"/>
        <c:lblOffset val="100"/>
        <c:noMultiLvlLbl val="0"/>
      </c:catAx>
      <c:valAx>
        <c:axId val="392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1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38884947953907E-2"/>
          <c:y val="5.1400554097404488E-2"/>
          <c:w val="0.92486525514081308"/>
          <c:h val="0.831469558010617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'Динамика роста доходов'!$C$6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952499101327223E-2"/>
                  <c:y val="-3.1030344256014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899</a:t>
                    </a:r>
                    <a:endParaRPr lang="ru-RU" dirty="0" smtClean="0"/>
                  </a:p>
                  <a:p>
                    <a:r>
                      <a:rPr lang="ru-RU" dirty="0" smtClean="0"/>
                      <a:t>71,5%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998921592669E-2"/>
                  <c:y val="-9.3091032768043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305</a:t>
                    </a:r>
                    <a:endParaRPr lang="ru-RU" dirty="0" smtClean="0"/>
                  </a:p>
                  <a:p>
                    <a:r>
                      <a:rPr lang="ru-RU" dirty="0" smtClean="0"/>
                      <a:t>62,0%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8248831725389E-2"/>
                  <c:y val="-5.2751585235224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135</a:t>
                    </a:r>
                    <a:endParaRPr lang="ru-RU" dirty="0" smtClean="0"/>
                  </a:p>
                  <a:p>
                    <a:r>
                      <a:rPr lang="ru-RU" dirty="0" smtClean="0"/>
                      <a:t>62,7%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8248831725389E-2"/>
                  <c:y val="-7.13697917888333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250</a:t>
                    </a:r>
                    <a:endParaRPr lang="ru-RU" dirty="0" smtClean="0"/>
                  </a:p>
                  <a:p>
                    <a:r>
                      <a:rPr lang="ru-RU" dirty="0" smtClean="0"/>
                      <a:t>56,3%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33498741858113E-2"/>
                  <c:y val="-6.82667573632319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26</a:t>
                    </a:r>
                    <a:r>
                      <a:rPr lang="ru-RU" dirty="0" smtClean="0"/>
                      <a:t>5</a:t>
                    </a:r>
                  </a:p>
                  <a:p>
                    <a:r>
                      <a:rPr lang="ru-RU" dirty="0" smtClean="0"/>
                      <a:t>55,2%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роста доходов'!$D$5:$H$5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роста доходов'!$D$6:$H$6</c:f>
              <c:numCache>
                <c:formatCode>General</c:formatCode>
                <c:ptCount val="5"/>
                <c:pt idx="0">
                  <c:v>10899</c:v>
                </c:pt>
                <c:pt idx="1">
                  <c:v>9305</c:v>
                </c:pt>
                <c:pt idx="2">
                  <c:v>11135</c:v>
                </c:pt>
                <c:pt idx="3">
                  <c:v>11250</c:v>
                </c:pt>
                <c:pt idx="4">
                  <c:v>11265</c:v>
                </c:pt>
              </c:numCache>
            </c:numRef>
          </c:val>
        </c:ser>
        <c:ser>
          <c:idx val="1"/>
          <c:order val="1"/>
          <c:tx>
            <c:strRef>
              <c:f>'Динамика роста доходов'!$C$7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3952499101327199E-2"/>
                  <c:y val="5.688830729077964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340</a:t>
                    </a:r>
                    <a:endParaRPr lang="ru-RU" smtClean="0"/>
                  </a:p>
                  <a:p>
                    <a:r>
                      <a:rPr lang="ru-RU" smtClean="0"/>
                      <a:t>28,5%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998921592669E-2"/>
                  <c:y val="-1.24121377024057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710</a:t>
                    </a:r>
                    <a:endParaRPr lang="ru-RU" dirty="0" smtClean="0"/>
                  </a:p>
                  <a:p>
                    <a:r>
                      <a:rPr lang="ru-RU" dirty="0" smtClean="0"/>
                      <a:t>38,0%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8248831725389E-2"/>
                  <c:y val="-2.17212409792101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628</a:t>
                    </a:r>
                    <a:endParaRPr lang="ru-RU" dirty="0" smtClean="0"/>
                  </a:p>
                  <a:p>
                    <a:r>
                      <a:rPr lang="ru-RU" dirty="0" smtClean="0"/>
                      <a:t>37,3%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47749011459945E-2"/>
                  <c:y val="9.3091032768043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</a:t>
                    </a:r>
                    <a:r>
                      <a:rPr lang="en-US" dirty="0" smtClean="0"/>
                      <a:t>736</a:t>
                    </a:r>
                    <a:endParaRPr lang="ru-RU" dirty="0" smtClean="0"/>
                  </a:p>
                  <a:p>
                    <a:r>
                      <a:rPr lang="ru-RU" dirty="0" smtClean="0"/>
                      <a:t>43,7%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33498741858113E-2"/>
                  <c:y val="6.20606885120290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152</a:t>
                    </a:r>
                    <a:endParaRPr lang="ru-RU" dirty="0" smtClean="0"/>
                  </a:p>
                  <a:p>
                    <a:r>
                      <a:rPr lang="ru-RU" dirty="0" smtClean="0"/>
                      <a:t>44,8%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роста доходов'!$D$5:$H$5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роста доходов'!$D$7:$H$7</c:f>
              <c:numCache>
                <c:formatCode>General</c:formatCode>
                <c:ptCount val="5"/>
                <c:pt idx="0">
                  <c:v>4340</c:v>
                </c:pt>
                <c:pt idx="1">
                  <c:v>5710</c:v>
                </c:pt>
                <c:pt idx="2">
                  <c:v>6628</c:v>
                </c:pt>
                <c:pt idx="3">
                  <c:v>8736</c:v>
                </c:pt>
                <c:pt idx="4">
                  <c:v>9152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gapDepth val="132"/>
        <c:shape val="cylinder"/>
        <c:axId val="34576256"/>
        <c:axId val="34577792"/>
        <c:axId val="0"/>
      </c:bar3DChart>
      <c:catAx>
        <c:axId val="345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4577792"/>
        <c:crosses val="autoZero"/>
        <c:auto val="1"/>
        <c:lblAlgn val="ctr"/>
        <c:lblOffset val="100"/>
        <c:noMultiLvlLbl val="0"/>
      </c:catAx>
      <c:valAx>
        <c:axId val="3457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7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26266825749549788"/>
                  <c:y val="-2.7777809268357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4022613687712949"/>
                  <c:y val="-2.983823792821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догл!$F$15:$F$16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догл!$G$15:$G$16</c:f>
              <c:numCache>
                <c:formatCode>General</c:formatCode>
                <c:ptCount val="2"/>
                <c:pt idx="0">
                  <c:v>38.1</c:v>
                </c:pt>
                <c:pt idx="1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958208"/>
        <c:axId val="38959744"/>
        <c:axId val="0"/>
      </c:bar3DChart>
      <c:catAx>
        <c:axId val="38958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8959744"/>
        <c:crosses val="autoZero"/>
        <c:auto val="1"/>
        <c:lblAlgn val="ctr"/>
        <c:lblOffset val="100"/>
        <c:noMultiLvlLbl val="0"/>
      </c:catAx>
      <c:valAx>
        <c:axId val="3895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8208"/>
        <c:crosses val="autoZero"/>
        <c:crossBetween val="between"/>
        <c:majorUnit val="0.8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04551019065151E-2"/>
          <c:y val="3.7505409613111919E-2"/>
          <c:w val="0.94959544898093484"/>
          <c:h val="0.852785375544851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'Динамика расх консолидир'!$B$4</c:f>
              <c:strCache>
                <c:ptCount val="1"/>
                <c:pt idx="0">
                  <c:v>Собств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557247811627686E-2"/>
                  <c:y val="6.7561978140242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57247811627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47747325322696E-2"/>
                  <c:y val="-6.7561978140242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714985410851071E-3"/>
                  <c:y val="-1.689049453506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52497568475178E-2"/>
                  <c:y val="-6.7561978140242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расх консолидир'!$C$3:$G$3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расх консолидир'!$C$4:$G$4</c:f>
              <c:numCache>
                <c:formatCode>General</c:formatCode>
                <c:ptCount val="5"/>
                <c:pt idx="0">
                  <c:v>10988</c:v>
                </c:pt>
                <c:pt idx="1">
                  <c:v>11751</c:v>
                </c:pt>
                <c:pt idx="2">
                  <c:v>12480</c:v>
                </c:pt>
                <c:pt idx="3">
                  <c:v>11744</c:v>
                </c:pt>
                <c:pt idx="4">
                  <c:v>12517</c:v>
                </c:pt>
              </c:numCache>
            </c:numRef>
          </c:val>
        </c:ser>
        <c:ser>
          <c:idx val="1"/>
          <c:order val="1"/>
          <c:tx>
            <c:strRef>
              <c:f>'Динамика расх консолидир'!$B$5</c:f>
              <c:strCache>
                <c:ptCount val="1"/>
                <c:pt idx="0">
                  <c:v>бюджетов др ур</c:v>
                </c:pt>
              </c:strCache>
            </c:strRef>
          </c:tx>
          <c:spPr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25572478116276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7149854108510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42997082170214E-2"/>
                  <c:y val="-1.013429672103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619980547801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619980547801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расх консолидир'!$C$3:$G$3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расх консолидир'!$C$5:$G$5</c:f>
              <c:numCache>
                <c:formatCode>General</c:formatCode>
                <c:ptCount val="5"/>
                <c:pt idx="0">
                  <c:v>4605</c:v>
                </c:pt>
                <c:pt idx="1">
                  <c:v>6079</c:v>
                </c:pt>
                <c:pt idx="2">
                  <c:v>5819</c:v>
                </c:pt>
                <c:pt idx="3">
                  <c:v>8302</c:v>
                </c:pt>
                <c:pt idx="4">
                  <c:v>8831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34818304"/>
        <c:axId val="34844672"/>
        <c:axId val="0"/>
      </c:bar3DChart>
      <c:catAx>
        <c:axId val="348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844672"/>
        <c:crosses val="autoZero"/>
        <c:auto val="1"/>
        <c:lblAlgn val="ctr"/>
        <c:lblOffset val="100"/>
        <c:noMultiLvlLbl val="0"/>
      </c:catAx>
      <c:valAx>
        <c:axId val="3484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1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12055874388749E-2"/>
          <c:y val="5.1400698438232709E-2"/>
          <c:w val="0.94898793194640241"/>
          <c:h val="0.9203470399533392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133212395969274E-3"/>
                  <c:y val="-1.1887115458834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10453730680007E-2"/>
                  <c:y val="-3.96237181961161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ru-RU" baseline="0" dirty="0" smtClean="0"/>
                      <a:t> 265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45698736624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10453730680007E-2"/>
                  <c:y val="-7.924743639223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133212395969274E-3"/>
                  <c:y val="1.1887115458834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61887485138466E-2"/>
                  <c:y val="-2.91640767812510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14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Лист7!$B$8:$I$8</c:f>
              <c:numCache>
                <c:formatCode>General</c:formatCode>
                <c:ptCount val="8"/>
                <c:pt idx="0">
                  <c:v>10882</c:v>
                </c:pt>
                <c:pt idx="1">
                  <c:v>11266</c:v>
                </c:pt>
                <c:pt idx="3">
                  <c:v>4915</c:v>
                </c:pt>
                <c:pt idx="4">
                  <c:v>5124</c:v>
                </c:pt>
                <c:pt idx="6">
                  <c:v>5967</c:v>
                </c:pt>
                <c:pt idx="7">
                  <c:v>6142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1845698736624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780762336523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61887485138466E-2"/>
                  <c:y val="-3.9623718196116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10453730680007E-2"/>
                  <c:y val="-7.26426441855218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133212395969274E-3"/>
                  <c:y val="-1.110263114873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45698736624621E-2"/>
                  <c:y val="-7.40175409915844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073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Лист7!$B$9:$I$9</c:f>
              <c:numCache>
                <c:formatCode>General</c:formatCode>
                <c:ptCount val="8"/>
                <c:pt idx="0">
                  <c:v>9677</c:v>
                </c:pt>
                <c:pt idx="1">
                  <c:v>9152</c:v>
                </c:pt>
                <c:pt idx="3">
                  <c:v>10065</c:v>
                </c:pt>
                <c:pt idx="4">
                  <c:v>9567</c:v>
                </c:pt>
                <c:pt idx="6">
                  <c:v>1121</c:v>
                </c:pt>
                <c:pt idx="7">
                  <c:v>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shape val="cylinder"/>
        <c:axId val="105511552"/>
        <c:axId val="19935616"/>
        <c:axId val="0"/>
      </c:bar3DChart>
      <c:catAx>
        <c:axId val="105511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9935616"/>
        <c:crosses val="autoZero"/>
        <c:auto val="1"/>
        <c:lblAlgn val="ctr"/>
        <c:lblOffset val="100"/>
        <c:noMultiLvlLbl val="0"/>
      </c:catAx>
      <c:valAx>
        <c:axId val="1993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1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04556556619899E-2"/>
          <c:y val="3.9379774555384911E-2"/>
          <c:w val="0.94959544344338009"/>
          <c:h val="0.8717639570693931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33431849087036E-2"/>
                  <c:y val="-2.837537832674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63770703300501E-2"/>
                  <c:y val="-4.589146376534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60677708426934E-2"/>
                  <c:y val="-4.965691207179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006185989747137E-2"/>
                  <c:y val="-3.54692229084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575847135533668E-2"/>
                  <c:y val="-2.48284560358981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</a:t>
                    </a:r>
                    <a:r>
                      <a:rPr lang="en-US" dirty="0" smtClean="0"/>
                      <a:t>52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291016562640502E-2"/>
                  <c:y val="-3.901614519926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'Исп консол по расходам'!$A$5:$H$5</c:f>
              <c:strCache>
                <c:ptCount val="8"/>
                <c:pt idx="0">
                  <c:v>План</c:v>
                </c:pt>
                <c:pt idx="1">
                  <c:v>Факт</c:v>
                </c:pt>
                <c:pt idx="3">
                  <c:v>План</c:v>
                </c:pt>
                <c:pt idx="4">
                  <c:v>Факт</c:v>
                </c:pt>
                <c:pt idx="6">
                  <c:v>План</c:v>
                </c:pt>
                <c:pt idx="7">
                  <c:v>Факт</c:v>
                </c:pt>
              </c:strCache>
            </c:strRef>
          </c:cat>
          <c:val>
            <c:numRef>
              <c:f>'Исп консол по расходам'!$A$6:$H$6</c:f>
              <c:numCache>
                <c:formatCode>General</c:formatCode>
                <c:ptCount val="8"/>
                <c:pt idx="0">
                  <c:v>22559</c:v>
                </c:pt>
                <c:pt idx="1">
                  <c:v>21348</c:v>
                </c:pt>
                <c:pt idx="3">
                  <c:v>15542</c:v>
                </c:pt>
                <c:pt idx="4">
                  <c:v>14691</c:v>
                </c:pt>
                <c:pt idx="6">
                  <c:v>8527</c:v>
                </c:pt>
                <c:pt idx="7">
                  <c:v>8145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shape val="cylinder"/>
        <c:axId val="21586688"/>
        <c:axId val="21588224"/>
        <c:axId val="0"/>
      </c:bar3DChart>
      <c:catAx>
        <c:axId val="2158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1588224"/>
        <c:crosses val="autoZero"/>
        <c:auto val="1"/>
        <c:lblAlgn val="ctr"/>
        <c:lblOffset val="100"/>
        <c:noMultiLvlLbl val="0"/>
      </c:catAx>
      <c:valAx>
        <c:axId val="2158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8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24531928125216E-2"/>
          <c:y val="2.6439409601044721E-2"/>
          <c:w val="0.94357546807187476"/>
          <c:h val="0.9449105620498167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7388521776140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6484506416346E-2"/>
                  <c:y val="-4.2038851180811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88521776140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1463358531368E-2"/>
                  <c:y val="-8.407770236162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расходы'!$C$10:$G$10</c:f>
              <c:numCache>
                <c:formatCode>#,##0</c:formatCode>
                <c:ptCount val="5"/>
                <c:pt idx="0">
                  <c:v>4915</c:v>
                </c:pt>
                <c:pt idx="1">
                  <c:v>5124</c:v>
                </c:pt>
                <c:pt idx="3">
                  <c:v>5679</c:v>
                </c:pt>
                <c:pt idx="4">
                  <c:v>5401</c:v>
                </c:pt>
              </c:numCache>
            </c:numRef>
          </c:val>
        </c:ser>
        <c:ser>
          <c:idx val="1"/>
          <c:order val="1"/>
          <c:spPr>
            <a:pattFill prst="horzBrick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1.2420372697243342E-2"/>
                  <c:y val="4.2038851180811751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64845064163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62409966967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356670855038015E-2"/>
                  <c:y val="1.68155404723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расходы'!$C$11:$G$11</c:f>
              <c:numCache>
                <c:formatCode>#,##0</c:formatCode>
                <c:ptCount val="5"/>
                <c:pt idx="0">
                  <c:v>300</c:v>
                </c:pt>
                <c:pt idx="1">
                  <c:v>300</c:v>
                </c:pt>
                <c:pt idx="3">
                  <c:v>9863</c:v>
                </c:pt>
                <c:pt idx="4">
                  <c:v>9290</c:v>
                </c:pt>
              </c:numCache>
            </c:numRef>
          </c:val>
        </c:ser>
        <c:ser>
          <c:idx val="2"/>
          <c:order val="2"/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6146484506416346E-2"/>
                  <c:y val="-1.68155404723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6484506416346E-2"/>
                  <c:y val="-1.68155404723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расходы'!$C$12:$G$12</c:f>
              <c:numCache>
                <c:formatCode>#,##0</c:formatCode>
                <c:ptCount val="5"/>
                <c:pt idx="0">
                  <c:v>9915</c:v>
                </c:pt>
                <c:pt idx="1">
                  <c:v>9417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182"/>
        <c:shape val="cylinder"/>
        <c:axId val="22061824"/>
        <c:axId val="22063360"/>
        <c:axId val="0"/>
      </c:bar3DChart>
      <c:catAx>
        <c:axId val="22061824"/>
        <c:scaling>
          <c:orientation val="minMax"/>
        </c:scaling>
        <c:delete val="1"/>
        <c:axPos val="b"/>
        <c:majorTickMark val="out"/>
        <c:minorTickMark val="none"/>
        <c:tickLblPos val="nextTo"/>
        <c:crossAx val="22063360"/>
        <c:crosses val="autoZero"/>
        <c:auto val="1"/>
        <c:lblAlgn val="ctr"/>
        <c:lblOffset val="100"/>
        <c:noMultiLvlLbl val="0"/>
      </c:catAx>
      <c:valAx>
        <c:axId val="220633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206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4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46429481515099E-3"/>
          <c:y val="5.2357029774469495E-2"/>
          <c:w val="0.96657188719600495"/>
          <c:h val="0.9314685521053216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35"/>
          <c:dPt>
            <c:idx val="1"/>
            <c:bubble3D val="0"/>
            <c:explosion val="31"/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6"/>
            <c:bubble3D val="0"/>
            <c:spPr>
              <a:solidFill>
                <a:srgbClr val="FAFDC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-9.8960122755127444E-2"/>
                  <c:y val="-0.2866000999888901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33,3%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14517912249232"/>
                  <c:y val="9.676233316366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115426923553151E-2"/>
                  <c:y val="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66035804142295"/>
                  <c:y val="3.002530968781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788221486063339E-2"/>
                  <c:y val="-6.121932632485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87626186087202E-2"/>
                  <c:y val="6.86027446539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349260006709073E-2"/>
                  <c:y val="9.325943618851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Структура!$A$6:$A$12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Арендная плата за землю</c:v>
                </c:pt>
                <c:pt idx="3">
                  <c:v>Доходы от продажи материальных и нематериальных активов</c:v>
                </c:pt>
                <c:pt idx="4">
                  <c:v>Доходы от сдачи в аренду имущества (аренда помещений)</c:v>
                </c:pt>
                <c:pt idx="5">
                  <c:v>Плата за право, установку и эксплуатацию рекламной конструкции</c:v>
                </c:pt>
                <c:pt idx="6">
                  <c:v>Иные доходы</c:v>
                </c:pt>
              </c:strCache>
            </c:strRef>
          </c:cat>
          <c:val>
            <c:numRef>
              <c:f>Структура!$B$6:$B$12</c:f>
              <c:numCache>
                <c:formatCode>#,##0.0</c:formatCode>
                <c:ptCount val="7"/>
                <c:pt idx="0">
                  <c:v>33.299999999999997</c:v>
                </c:pt>
                <c:pt idx="1">
                  <c:v>31.1</c:v>
                </c:pt>
                <c:pt idx="2">
                  <c:v>11.3</c:v>
                </c:pt>
                <c:pt idx="3">
                  <c:v>7.9</c:v>
                </c:pt>
                <c:pt idx="4">
                  <c:v>2.1</c:v>
                </c:pt>
                <c:pt idx="5">
                  <c:v>3.3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10409449254878"/>
          <c:y val="2.5976961326828049E-3"/>
          <c:w val="0.69858797980978171"/>
          <c:h val="0.816419601057887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0.15684617698301981"/>
                  <c:y val="0.1134275352152926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14 </a:t>
                    </a:r>
                    <a:r>
                      <a:rPr lang="en-US" sz="2000" b="1" dirty="0" smtClean="0"/>
                      <a:t>40</a:t>
                    </a:r>
                    <a:r>
                      <a:rPr lang="ru-RU" sz="2000" b="1" dirty="0" smtClean="0"/>
                      <a:t>0</a:t>
                    </a:r>
                    <a:r>
                      <a:rPr lang="ru-RU" sz="2000" b="1" baseline="0" dirty="0" smtClean="0"/>
                      <a:t> </a:t>
                    </a:r>
                  </a:p>
                  <a:p>
                    <a:r>
                      <a:rPr lang="ru-RU" sz="2000" b="1" baseline="0" dirty="0" smtClean="0"/>
                      <a:t>(</a:t>
                    </a:r>
                    <a:r>
                      <a:rPr lang="en-US" sz="2000" b="1" dirty="0" smtClean="0"/>
                      <a:t>98%</a:t>
                    </a:r>
                    <a:r>
                      <a:rPr lang="ru-RU" sz="2000" b="1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428845997735476E-2"/>
                  <c:y val="-9.493450553104816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/>
                      <a:t>291 </a:t>
                    </a:r>
                    <a:r>
                      <a:rPr lang="ru-RU" sz="2000" b="1" smtClean="0"/>
                      <a:t>(</a:t>
                    </a:r>
                    <a:r>
                      <a:rPr lang="en-US" sz="2000" b="1" smtClean="0"/>
                      <a:t>2%</a:t>
                    </a:r>
                    <a:r>
                      <a:rPr lang="ru-RU" sz="2000" b="1" smtClean="0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'Программные не программные'!$B$6:$B$7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'Программные не программные'!$C$6:$C$7</c:f>
              <c:numCache>
                <c:formatCode>General</c:formatCode>
                <c:ptCount val="2"/>
                <c:pt idx="0" formatCode="#,##0">
                  <c:v>14406</c:v>
                </c:pt>
                <c:pt idx="1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7108230324649216E-2"/>
          <c:y val="0.85276266633412845"/>
          <c:w val="0.93011574605221359"/>
          <c:h val="0.1193256745592567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44444444444441E-3"/>
          <c:y val="8.1831881734206413E-2"/>
          <c:w val="0.97638888888888886"/>
          <c:h val="0.90205803182947153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8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9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</a:t>
                    </a:r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084339457567804"/>
                  <c:y val="5.4304437504281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9434820647419066E-2"/>
                  <c:y val="7.9023398949165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9809273840769904E-2"/>
                  <c:y val="1.0790713486552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1001312335958053E-2"/>
                  <c:y val="-6.23881490652344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326771653543256E-3"/>
                  <c:y val="-2.1307428652613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5184601924759457E-2"/>
                  <c:y val="3.18558565872494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9.0451881014873142E-2"/>
                  <c:y val="1.1718248541846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00"/>
              </a:sp3d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'расходы структура'!$A$1:$A$11</c:f>
              <c:strCache>
                <c:ptCount val="11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оборона, национальная безопасность и правоохранительная деятельность</c:v>
                </c:pt>
                <c:pt idx="8">
                  <c:v>Обслуживание муниципального долга</c:v>
                </c:pt>
                <c:pt idx="9">
                  <c:v>Здравоохранение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'расходы структура'!$C$1:$C$11</c:f>
              <c:numCache>
                <c:formatCode>0.00</c:formatCode>
                <c:ptCount val="11"/>
                <c:pt idx="0">
                  <c:v>61.482957669048929</c:v>
                </c:pt>
                <c:pt idx="1">
                  <c:v>8.5623969213853766</c:v>
                </c:pt>
                <c:pt idx="2">
                  <c:v>11.132490379329301</c:v>
                </c:pt>
                <c:pt idx="3">
                  <c:v>6.4046179219351291</c:v>
                </c:pt>
                <c:pt idx="4">
                  <c:v>4.6728971962616823</c:v>
                </c:pt>
                <c:pt idx="5">
                  <c:v>4.5285871357888947</c:v>
                </c:pt>
                <c:pt idx="6">
                  <c:v>1.7248488180318857</c:v>
                </c:pt>
                <c:pt idx="7">
                  <c:v>0.61847168774051675</c:v>
                </c:pt>
                <c:pt idx="8">
                  <c:v>0.25426058273776803</c:v>
                </c:pt>
                <c:pt idx="9">
                  <c:v>0.23364485981308411</c:v>
                </c:pt>
                <c:pt idx="10">
                  <c:v>0.38482682792743267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'расходы структура'!$A$1:$A$11</c:f>
              <c:strCache>
                <c:ptCount val="11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оборона, национальная безопасность и правоохранительная деятельность</c:v>
                </c:pt>
                <c:pt idx="8">
                  <c:v>Обслуживание муниципального долга</c:v>
                </c:pt>
                <c:pt idx="9">
                  <c:v>Здравоохранение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'расходы структура'!$B$1:$B$11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>
          <a:bevelT w="6350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0"/>
    </a:sp3d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0.40225</cdr:x>
      <cdr:y>0.12788</cdr:y>
    </cdr:from>
    <cdr:to>
      <cdr:x>0.46451</cdr:x>
      <cdr:y>0.21922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839068" y="504056"/>
          <a:ext cx="28466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0.39062</cdr:x>
      <cdr:y>0.20095</cdr:y>
    </cdr:from>
    <cdr:to>
      <cdr:x>0.42187</cdr:x>
      <cdr:y>0.21922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1785918" y="792088"/>
          <a:ext cx="142876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0.60308</cdr:x>
      <cdr:y>0.07311</cdr:y>
    </cdr:from>
    <cdr:to>
      <cdr:x>0.79812</cdr:x>
      <cdr:y>0.98916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53036" y="231420"/>
          <a:ext cx="1440160" cy="289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Удельный вес</a:t>
          </a: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75%</a:t>
          </a:r>
        </a:p>
        <a:p xmlns:a="http://schemas.openxmlformats.org/drawingml/2006/main">
          <a:pPr algn="ctr"/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3%</a:t>
          </a: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22%</a:t>
          </a:r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0.49545</cdr:x>
      <cdr:y>0.77907</cdr:y>
    </cdr:from>
    <cdr:to>
      <cdr:x>0.98671</cdr:x>
      <cdr:y>0.78132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641118" y="1466926"/>
          <a:ext cx="4601879" cy="4237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0.49312</cdr:x>
      <cdr:y>0.76865</cdr:y>
    </cdr:from>
    <cdr:to>
      <cdr:x>0.63753</cdr:x>
      <cdr:y>0.94178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709531" y="1997868"/>
          <a:ext cx="1379172" cy="449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0.81421</cdr:x>
      <cdr:y>0.33416</cdr:y>
    </cdr:from>
    <cdr:to>
      <cdr:x>0.86562</cdr:x>
      <cdr:y>0.47268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775981" y="629195"/>
          <a:ext cx="490986" cy="2608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0.81721</cdr:x>
      <cdr:y>0.14478</cdr:y>
    </cdr:from>
    <cdr:to>
      <cdr:x>0.86863</cdr:x>
      <cdr:y>0.2833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655228" y="272609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0.93594</cdr:x>
      <cdr:y>0.35429</cdr:y>
    </cdr:from>
    <cdr:to>
      <cdr:x>0.98976</cdr:x>
      <cdr:y>0.49281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767424" y="667099"/>
          <a:ext cx="50415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cdr:txBody>
    </cdr:sp>
  </cdr:relSizeAnchor>
  <cdr:relSizeAnchor xmlns:cdr="http://schemas.openxmlformats.org/drawingml/2006/chartDrawing">
    <cdr:from>
      <cdr:x>0.93733</cdr:x>
      <cdr:y>0.14822</cdr:y>
    </cdr:from>
    <cdr:to>
      <cdr:x>0.98875</cdr:x>
      <cdr:y>0.28674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780395" y="279094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0.81751</cdr:x>
      <cdr:y>0.58889</cdr:y>
    </cdr:from>
    <cdr:to>
      <cdr:x>0.86892</cdr:x>
      <cdr:y>0.72741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807550" y="1108834"/>
          <a:ext cx="490986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0.9412</cdr:x>
      <cdr:y>0.58215</cdr:y>
    </cdr:from>
    <cdr:to>
      <cdr:x>0.99262</cdr:x>
      <cdr:y>0.72067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8816729" y="1096141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0.93013</cdr:x>
      <cdr:y>0.78262</cdr:y>
    </cdr:from>
    <cdr:to>
      <cdr:x>1</cdr:x>
      <cdr:y>0.92994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8712968" y="1473610"/>
          <a:ext cx="654533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0.77751</cdr:x>
      <cdr:y>0.77872</cdr:y>
    </cdr:from>
    <cdr:to>
      <cdr:x>0.90569</cdr:x>
      <cdr:y>0.92604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7283355" y="1466261"/>
          <a:ext cx="1200695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132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7" y="2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901119FA-580D-4469-8373-3D6F7155851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65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7" y="6456365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EE48BC0A-677A-41C5-B562-E76BFE481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4" y="0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03A9C0E0-FBC4-4BE8-8A1C-178F9CAA401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218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4" y="6456218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7691CC7A-5C36-4C87-8205-484FBE75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6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C36-C25A-4DEF-98BF-658640B42A87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DD8-C8F2-45F3-8165-219106DD505A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2F6-900D-4783-B935-2ED53648EA70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371-46D8-4CF4-BF61-E9911171B52C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BB81-2398-4AEA-824C-A7A167AC2ADA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755-7726-400C-A6D6-EBDA4F3C67DE}" type="datetime1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9E3-129F-421C-AADA-7A463F94EC50}" type="datetime1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9EF-46E2-4CAA-908C-35D672E30DB9}" type="datetime1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BD7-0C9C-42E3-895D-0EB57E245E4A}" type="datetime1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FDE-2479-4359-A7EC-5F5706E57375}" type="datetime1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1D95-6C31-4061-BA51-6D5EA0264E57}" type="datetime1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C0BC-DB1E-4563-99CA-3924E16CBC92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i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_15-02.png"/>
          <p:cNvPicPr>
            <a:picLocks noChangeAspect="1"/>
          </p:cNvPicPr>
          <p:nvPr/>
        </p:nvPicPr>
        <p:blipFill>
          <a:blip r:embed="rId2"/>
          <a:srcRect l="258" t="3744"/>
          <a:stretch>
            <a:fillRect/>
          </a:stretch>
        </p:blipFill>
        <p:spPr>
          <a:xfrm>
            <a:off x="1" y="28731"/>
            <a:ext cx="9144000" cy="5143500"/>
          </a:xfrm>
          <a:prstGeom prst="rect">
            <a:avLst/>
          </a:prstGeom>
        </p:spPr>
      </p:pic>
      <p:sp>
        <p:nvSpPr>
          <p:cNvPr id="3" name="Заголовок 17"/>
          <p:cNvSpPr txBox="1">
            <a:spLocks/>
          </p:cNvSpPr>
          <p:nvPr/>
        </p:nvSpPr>
        <p:spPr>
          <a:xfrm>
            <a:off x="214282" y="357172"/>
            <a:ext cx="8448913" cy="49244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ОДИНЦОВСКИЙ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ГОРОДСКОЙ ОКРУГ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07" y="1563638"/>
            <a:ext cx="7457482" cy="1523494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сполнение бюджета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Одинцовского муниципального района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Московской области за 2019 год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7144" y="3684127"/>
            <a:ext cx="4572000" cy="507831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Докладчик Л.В. Тарасова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285734"/>
            <a:ext cx="660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безвозмездных поступлений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Одинцовского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6545" y="983046"/>
            <a:ext cx="8756013" cy="3821071"/>
            <a:chOff x="208474" y="987574"/>
            <a:chExt cx="8756013" cy="3821071"/>
          </a:xfrm>
        </p:grpSpPr>
        <p:sp>
          <p:nvSpPr>
            <p:cNvPr id="11" name="Блок-схема: документ 10"/>
            <p:cNvSpPr/>
            <p:nvPr/>
          </p:nvSpPr>
          <p:spPr>
            <a:xfrm>
              <a:off x="6020992" y="2214602"/>
              <a:ext cx="2943495" cy="709007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123" tIns="163974" rIns="104123" bIns="52062" rtlCol="0" anchor="ctr"/>
            <a:lstStyle/>
            <a:p>
              <a:pPr algn="ctr" defTabSz="1041034"/>
              <a:r>
                <a:rPr lang="ru-RU" sz="1400" b="1" dirty="0">
                  <a:solidFill>
                    <a:srgbClr val="002060"/>
                  </a:solidFill>
                </a:rPr>
                <a:t>Доходы от возврата остатков субсидий, субвенций и иных МБТ, возврат 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остатков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Блок-схема: несколько документов 11"/>
            <p:cNvSpPr/>
            <p:nvPr/>
          </p:nvSpPr>
          <p:spPr>
            <a:xfrm>
              <a:off x="6100108" y="3047265"/>
              <a:ext cx="2456576" cy="658331"/>
            </a:xfrm>
            <a:prstGeom prst="flowChartMulti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123" tIns="52062" rIns="104123" bIns="52062" rtlCol="0" anchor="ctr"/>
            <a:lstStyle/>
            <a:p>
              <a:pPr defTabSz="1041034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План      </a:t>
              </a:r>
              <a:r>
                <a:rPr lang="ru-RU" sz="1600" b="1" dirty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58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1041034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Факт      </a:t>
              </a:r>
              <a:r>
                <a:rPr lang="ru-RU" sz="1600" b="1" dirty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58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08474" y="987574"/>
              <a:ext cx="7588828" cy="3821071"/>
              <a:chOff x="8996" y="1194197"/>
              <a:chExt cx="9001286" cy="6165222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826256" y="1194197"/>
                <a:ext cx="4463096" cy="119088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600" b="1" dirty="0">
                    <a:solidFill>
                      <a:srgbClr val="4E9CD6">
                        <a:lumMod val="50000"/>
                      </a:srgbClr>
                    </a:solidFill>
                  </a:rPr>
                  <a:t>Безвозмездные поступления</a:t>
                </a:r>
              </a:p>
              <a:p>
                <a:pPr algn="ctr" defTabSz="1041034"/>
                <a:r>
                  <a:rPr lang="ru-RU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План </a:t>
                </a:r>
                <a:r>
                  <a:rPr lang="en-US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10 065</a:t>
                </a:r>
                <a:endParaRPr lang="ru-RU" sz="1600" b="1" dirty="0">
                  <a:solidFill>
                    <a:srgbClr val="71B0DE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1034"/>
                <a:r>
                  <a:rPr lang="ru-RU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Факт </a:t>
                </a:r>
                <a:r>
                  <a:rPr lang="en-US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9 567</a:t>
                </a:r>
                <a:endParaRPr lang="ru-RU" sz="1600" b="1" dirty="0">
                  <a:solidFill>
                    <a:srgbClr val="71B0DE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Стрелка вниз 17"/>
              <p:cNvSpPr/>
              <p:nvPr/>
            </p:nvSpPr>
            <p:spPr>
              <a:xfrm rot="2107044">
                <a:off x="2587934" y="2448771"/>
                <a:ext cx="589465" cy="793922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Блок-схема: документ 19"/>
              <p:cNvSpPr/>
              <p:nvPr/>
            </p:nvSpPr>
            <p:spPr>
              <a:xfrm>
                <a:off x="1052024" y="3224887"/>
                <a:ext cx="2689264" cy="1083954"/>
              </a:xfrm>
              <a:prstGeom prst="flowChartDocumen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600" b="1" dirty="0">
                    <a:solidFill>
                      <a:srgbClr val="002060"/>
                    </a:solidFill>
                  </a:rPr>
                  <a:t>От бюджетов других уровней</a:t>
                </a:r>
              </a:p>
            </p:txBody>
          </p:sp>
          <p:sp>
            <p:nvSpPr>
              <p:cNvPr id="21" name="Блок-схема: документ 20"/>
              <p:cNvSpPr/>
              <p:nvPr/>
            </p:nvSpPr>
            <p:spPr>
              <a:xfrm>
                <a:off x="3932642" y="3224376"/>
                <a:ext cx="2789420" cy="1093572"/>
              </a:xfrm>
              <a:prstGeom prst="flowChartDocumen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600" b="1" dirty="0">
                    <a:solidFill>
                      <a:srgbClr val="002060"/>
                    </a:solidFill>
                  </a:rPr>
                  <a:t>Прочие безвозмездные поступления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8996" y="5765435"/>
                <a:ext cx="1383653" cy="639768"/>
              </a:xfrm>
              <a:prstGeom prst="roundRec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400" dirty="0">
                    <a:solidFill>
                      <a:srgbClr val="002060"/>
                    </a:solidFill>
                  </a:rPr>
                  <a:t>Субсидии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508772" y="5758253"/>
                <a:ext cx="1538364" cy="654132"/>
              </a:xfrm>
              <a:prstGeom prst="roundRec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400" dirty="0">
                    <a:solidFill>
                      <a:srgbClr val="002060"/>
                    </a:solidFill>
                  </a:rPr>
                  <a:t>Субвенции</a:t>
                </a:r>
              </a:p>
            </p:txBody>
          </p:sp>
          <p:sp>
            <p:nvSpPr>
              <p:cNvPr id="24" name="Стрелка вниз 23"/>
              <p:cNvSpPr/>
              <p:nvPr/>
            </p:nvSpPr>
            <p:spPr>
              <a:xfrm rot="20115351">
                <a:off x="3372382" y="5119437"/>
                <a:ext cx="252628" cy="576065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157257" y="5759975"/>
                <a:ext cx="1515773" cy="640992"/>
              </a:xfrm>
              <a:prstGeom prst="roundRec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400" dirty="0" smtClean="0">
                    <a:solidFill>
                      <a:srgbClr val="002060"/>
                    </a:solidFill>
                  </a:rPr>
                  <a:t>Иные МБТ</a:t>
                </a:r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Стрелка вниз 25"/>
              <p:cNvSpPr/>
              <p:nvPr/>
            </p:nvSpPr>
            <p:spPr>
              <a:xfrm rot="21286294">
                <a:off x="2134366" y="5277285"/>
                <a:ext cx="252628" cy="439748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Стрелка вниз 26"/>
              <p:cNvSpPr/>
              <p:nvPr/>
            </p:nvSpPr>
            <p:spPr>
              <a:xfrm rot="2690481">
                <a:off x="871974" y="5254589"/>
                <a:ext cx="252628" cy="485140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Блок-схема: несколько документов 27"/>
              <p:cNvSpPr/>
              <p:nvPr/>
            </p:nvSpPr>
            <p:spPr>
              <a:xfrm>
                <a:off x="603533" y="4403506"/>
                <a:ext cx="3137756" cy="965076"/>
              </a:xfrm>
              <a:prstGeom prst="flowChartMultidocumen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План   9 915 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Факт   9 417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1082" y="6718427"/>
                <a:ext cx="1371556" cy="6409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План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1 935 Факт 1 510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552346" y="6718427"/>
                <a:ext cx="1467615" cy="6409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План   5 520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Факт 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5 463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201839" y="6718427"/>
                <a:ext cx="1471190" cy="6409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План 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2 460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Факт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2 444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Стрелка вниз 31"/>
              <p:cNvSpPr/>
              <p:nvPr/>
            </p:nvSpPr>
            <p:spPr>
              <a:xfrm>
                <a:off x="603529" y="6412385"/>
                <a:ext cx="247536" cy="276027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Стрелка вниз 32"/>
              <p:cNvSpPr/>
              <p:nvPr/>
            </p:nvSpPr>
            <p:spPr>
              <a:xfrm>
                <a:off x="2129251" y="6442400"/>
                <a:ext cx="247536" cy="276027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Стрелка вниз 33"/>
              <p:cNvSpPr/>
              <p:nvPr/>
            </p:nvSpPr>
            <p:spPr>
              <a:xfrm>
                <a:off x="3617520" y="6442400"/>
                <a:ext cx="247536" cy="276027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Стрелка вниз 34"/>
              <p:cNvSpPr/>
              <p:nvPr/>
            </p:nvSpPr>
            <p:spPr>
              <a:xfrm>
                <a:off x="2772542" y="4145260"/>
                <a:ext cx="274593" cy="248484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Блок-схема: несколько документов 35"/>
              <p:cNvSpPr/>
              <p:nvPr/>
            </p:nvSpPr>
            <p:spPr>
              <a:xfrm>
                <a:off x="3937434" y="4517987"/>
                <a:ext cx="2648674" cy="850595"/>
              </a:xfrm>
              <a:prstGeom prst="flowChartMultidocumen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План   208 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Факт   208  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Стрелка вниз 36"/>
              <p:cNvSpPr/>
              <p:nvPr/>
            </p:nvSpPr>
            <p:spPr>
              <a:xfrm>
                <a:off x="5256976" y="4250985"/>
                <a:ext cx="274593" cy="248484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>
                <a:off x="8735689" y="4269503"/>
                <a:ext cx="274593" cy="248484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>
                <a:off x="4962243" y="2427460"/>
                <a:ext cx="589465" cy="746512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 rot="19929244">
                <a:off x="6771902" y="2404118"/>
                <a:ext cx="589465" cy="793923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991128" y="864580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3" y="331113"/>
            <a:ext cx="6744869" cy="597436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2019 год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1128" y="864580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42484"/>
              </p:ext>
            </p:extLst>
          </p:nvPr>
        </p:nvGraphicFramePr>
        <p:xfrm>
          <a:off x="285720" y="1080024"/>
          <a:ext cx="8524524" cy="384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6825824" y="1131590"/>
            <a:ext cx="1512122" cy="5827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14 691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03802" y="301508"/>
            <a:ext cx="7048919" cy="574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за 2019 год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16638"/>
              </p:ext>
            </p:extLst>
          </p:nvPr>
        </p:nvGraphicFramePr>
        <p:xfrm>
          <a:off x="4807835" y="992874"/>
          <a:ext cx="4274439" cy="39363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14074"/>
                <a:gridCol w="694898"/>
                <a:gridCol w="765467"/>
              </a:tblGrid>
              <a:tr h="36350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</a:rPr>
                        <a:t>Сумма,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млн.руб.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Удельный вес,%</a:t>
                      </a:r>
                      <a:endParaRPr lang="ru-RU" sz="1200" b="1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8 947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61,5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1 246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30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 и 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1 620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Национальная экономика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932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87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659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Социальная политика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251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849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Национальная оборона, национальная безопасность и правоохранительная деятельность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9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Обслуживание муниципального долга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Здравоохранение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</a:rPr>
                        <a:t>14 552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731210"/>
              </p:ext>
            </p:extLst>
          </p:nvPr>
        </p:nvGraphicFramePr>
        <p:xfrm>
          <a:off x="0" y="987574"/>
          <a:ext cx="4572000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513365" y="1362170"/>
            <a:ext cx="224800" cy="3257000"/>
            <a:chOff x="4513365" y="1362170"/>
            <a:chExt cx="224800" cy="3257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513365" y="1362170"/>
              <a:ext cx="216024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18925" y="1621589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17557" y="1952312"/>
              <a:ext cx="216024" cy="2160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13365" y="2313908"/>
              <a:ext cx="216024" cy="216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22141" y="2571750"/>
              <a:ext cx="216024" cy="2160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22141" y="2787774"/>
              <a:ext cx="216024" cy="216024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22141" y="3075806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522141" y="3413526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22141" y="3867894"/>
              <a:ext cx="216024" cy="216024"/>
            </a:xfrm>
            <a:prstGeom prst="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2141" y="4155926"/>
              <a:ext cx="216024" cy="2160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22141" y="4403146"/>
              <a:ext cx="216024" cy="216024"/>
            </a:xfrm>
            <a:prstGeom prst="rect">
              <a:avLst/>
            </a:prstGeom>
            <a:solidFill>
              <a:srgbClr val="00B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16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48570"/>
              </p:ext>
            </p:extLst>
          </p:nvPr>
        </p:nvGraphicFramePr>
        <p:xfrm>
          <a:off x="4393421" y="900483"/>
          <a:ext cx="4698985" cy="40371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98859"/>
                <a:gridCol w="576064"/>
                <a:gridCol w="591680"/>
                <a:gridCol w="832382"/>
              </a:tblGrid>
              <a:tr h="15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Наименование 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План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Факт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% исполнения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</a:rPr>
                        <a:t>образования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8 467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7 909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93,4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</a:rPr>
                        <a:t>культуры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45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Молодежь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Физическая </a:t>
                      </a:r>
                      <a:r>
                        <a:rPr lang="ru-RU" sz="1100" b="1" u="none" strike="noStrike" dirty="0">
                          <a:effectLst/>
                        </a:rPr>
                        <a:t>культура и спорт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мун</a:t>
                      </a:r>
                      <a:r>
                        <a:rPr lang="ru-RU" sz="1100" b="1" u="none" strike="noStrike" dirty="0" smtClean="0">
                          <a:effectLst/>
                        </a:rPr>
                        <a:t>.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финансами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341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334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97,9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417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Снижение административных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 барьеров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380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364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2682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земельно-имущественного </a:t>
                      </a:r>
                      <a:r>
                        <a:rPr lang="ru-RU" sz="1100" b="1" u="none" strike="noStrike" dirty="0">
                          <a:effectLst/>
                        </a:rPr>
                        <a:t>комплекса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144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287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Развитие инженерной инфраструктуры и энергоэффективности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467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Охрана </a:t>
                      </a:r>
                      <a:r>
                        <a:rPr lang="ru-RU" sz="1100" b="1" u="none" strike="noStrike" dirty="0">
                          <a:effectLst/>
                        </a:rPr>
                        <a:t>окружающей среды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Предпринимательство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304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</a:rPr>
                        <a:t>дорожно-транспортной системы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907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Жилище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685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596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Безопасность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Муниципальное </a:t>
                      </a:r>
                      <a:r>
                        <a:rPr lang="ru-RU" sz="1100" b="1" u="none" strike="noStrike" dirty="0">
                          <a:effectLst/>
                        </a:rPr>
                        <a:t>управление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233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1 170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Сельское </a:t>
                      </a:r>
                      <a:r>
                        <a:rPr lang="ru-RU" sz="1100" b="1" u="none" strike="noStrike" dirty="0">
                          <a:effectLst/>
                        </a:rPr>
                        <a:t>хозяйство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</a:tr>
              <a:tr h="304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Формирование современной городской среды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686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680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6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В С Е Г О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15 217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14 400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69633"/>
              </p:ext>
            </p:extLst>
          </p:nvPr>
        </p:nvGraphicFramePr>
        <p:xfrm>
          <a:off x="-232717" y="1131590"/>
          <a:ext cx="466070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54645" y="205194"/>
            <a:ext cx="7109843" cy="843657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расходов бюджета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разрезе муниципальных программ за 2019 год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39952" y="1124291"/>
            <a:ext cx="144016" cy="353310"/>
            <a:chOff x="4139952" y="1124291"/>
            <a:chExt cx="144016" cy="35331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39952" y="1498955"/>
            <a:ext cx="144373" cy="401505"/>
            <a:chOff x="4131568" y="1076096"/>
            <a:chExt cx="144373" cy="40150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131568" y="1076096"/>
              <a:ext cx="144016" cy="1626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31925" y="1314939"/>
              <a:ext cx="144016" cy="1626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139952" y="1925407"/>
            <a:ext cx="144016" cy="325324"/>
            <a:chOff x="4125919" y="1152277"/>
            <a:chExt cx="144016" cy="32532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125919" y="1152277"/>
              <a:ext cx="144016" cy="162662"/>
            </a:xfrm>
            <a:prstGeom prst="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25919" y="1314939"/>
              <a:ext cx="144016" cy="1626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132668" y="2345005"/>
            <a:ext cx="151300" cy="497459"/>
            <a:chOff x="4139952" y="1124291"/>
            <a:chExt cx="151300" cy="49745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47236" y="1459088"/>
              <a:ext cx="144016" cy="162662"/>
            </a:xfrm>
            <a:prstGeom prst="rect">
              <a:avLst/>
            </a:prstGeom>
            <a:solidFill>
              <a:srgbClr val="CA6E6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42090" y="2931790"/>
            <a:ext cx="144016" cy="353310"/>
            <a:chOff x="4139952" y="1124291"/>
            <a:chExt cx="144016" cy="35331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142090" y="3354515"/>
            <a:ext cx="144016" cy="434641"/>
            <a:chOff x="4139952" y="1042960"/>
            <a:chExt cx="144016" cy="43464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139952" y="1042960"/>
              <a:ext cx="144016" cy="1626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2668" y="3853901"/>
            <a:ext cx="144016" cy="353310"/>
            <a:chOff x="4139952" y="1124291"/>
            <a:chExt cx="144016" cy="35331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130855" y="4230499"/>
            <a:ext cx="145829" cy="434641"/>
            <a:chOff x="4139952" y="1124291"/>
            <a:chExt cx="145829" cy="43464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41765" y="1396270"/>
              <a:ext cx="144016" cy="1626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29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3351" y="339929"/>
            <a:ext cx="8480466" cy="4434039"/>
            <a:chOff x="213351" y="339929"/>
            <a:chExt cx="8480466" cy="443403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13351" y="339929"/>
              <a:ext cx="8480466" cy="4434039"/>
              <a:chOff x="-3321" y="151887"/>
              <a:chExt cx="10417724" cy="6796556"/>
            </a:xfrm>
          </p:grpSpPr>
          <p:cxnSp>
            <p:nvCxnSpPr>
              <p:cNvPr id="21" name="Прямая со стрелкой 20"/>
              <p:cNvCxnSpPr>
                <a:endCxn id="9" idx="1"/>
              </p:cNvCxnSpPr>
              <p:nvPr/>
            </p:nvCxnSpPr>
            <p:spPr>
              <a:xfrm>
                <a:off x="2564277" y="5214748"/>
                <a:ext cx="949299" cy="123740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2797382" y="4138972"/>
                <a:ext cx="710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2582096" y="1693184"/>
                <a:ext cx="863600" cy="482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4" name="Прямая со стрелкой 23"/>
              <p:cNvCxnSpPr/>
              <p:nvPr/>
            </p:nvCxnSpPr>
            <p:spPr>
              <a:xfrm flipV="1">
                <a:off x="2568893" y="1135324"/>
                <a:ext cx="876301" cy="762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2809402" y="2803309"/>
                <a:ext cx="680299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" name="Прямая со стрелкой 26"/>
              <p:cNvCxnSpPr/>
              <p:nvPr/>
            </p:nvCxnSpPr>
            <p:spPr>
              <a:xfrm flipV="1">
                <a:off x="2820371" y="3524157"/>
                <a:ext cx="695059" cy="126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8" name="Прямая со стрелкой 27"/>
              <p:cNvCxnSpPr>
                <a:endCxn id="46" idx="1"/>
              </p:cNvCxnSpPr>
              <p:nvPr/>
            </p:nvCxnSpPr>
            <p:spPr>
              <a:xfrm>
                <a:off x="2797382" y="5173472"/>
                <a:ext cx="730283" cy="4388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29" name="Группа 28"/>
              <p:cNvGrpSpPr/>
              <p:nvPr/>
            </p:nvGrpSpPr>
            <p:grpSpPr>
              <a:xfrm>
                <a:off x="-3321" y="151887"/>
                <a:ext cx="10417724" cy="6796556"/>
                <a:chOff x="-3321" y="151887"/>
                <a:chExt cx="10417724" cy="6796556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-3321" y="151887"/>
                  <a:ext cx="10417724" cy="6796556"/>
                  <a:chOff x="-310831" y="17035"/>
                  <a:chExt cx="10393305" cy="6625928"/>
                </a:xfrm>
              </p:grpSpPr>
              <p:sp>
                <p:nvSpPr>
                  <p:cNvPr id="34" name="Блок-схема: магнитный диск 33"/>
                  <p:cNvSpPr/>
                  <p:nvPr/>
                </p:nvSpPr>
                <p:spPr>
                  <a:xfrm>
                    <a:off x="-310831" y="995491"/>
                    <a:ext cx="2790826" cy="4657725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51000">
                        <a:srgbClr val="FFFFFF"/>
                      </a:gs>
                      <a:gs pos="100000">
                        <a:schemeClr val="accent5">
                          <a:lumMod val="20000"/>
                          <a:lumOff val="8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convex"/>
                  </a:sp3d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spcBef>
                        <a:spcPts val="0"/>
                      </a:spcBef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ru-RU" sz="1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«</a:t>
                    </a:r>
                    <a:r>
                      <a:rPr kumimoji="0" lang="ru-RU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Развитие образования </a:t>
                    </a:r>
                    <a:endPara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ea typeface="Calibri"/>
                      <a:cs typeface="Arial" pitchFamily="34" charset="0"/>
                    </a:endParaRPr>
                  </a:p>
                  <a:p>
                    <a:pPr marL="0" marR="0" lvl="0" indent="0" algn="ctr" defTabSz="914400" eaLnBrk="1" fontAlgn="auto" latinLnBrk="0" hangingPunct="1">
                      <a:spcBef>
                        <a:spcPts val="0"/>
                      </a:spcBef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в Одинцовском муниципальном районе </a:t>
                    </a:r>
                    <a:r>
                      <a:rPr kumimoji="0" lang="ru-RU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Московской </a:t>
                    </a:r>
                    <a:r>
                      <a:rPr kumimoji="0" lang="ru-RU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области»</a:t>
                    </a:r>
                    <a:endPara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ea typeface="Calibri"/>
                      <a:cs typeface="Arial" pitchFamily="34" charset="0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b="1" i="1" kern="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7 </a:t>
                    </a:r>
                    <a:r>
                      <a:rPr lang="ru-RU" b="1" i="1" kern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909</a:t>
                    </a:r>
                    <a:r>
                      <a:rPr kumimoji="0" lang="ru-RU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 </a:t>
                    </a:r>
                    <a:r>
                      <a:rPr kumimoji="0" lang="ru-RU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млн. руб.</a:t>
                    </a:r>
                    <a:endParaRPr kumimoji="0" lang="ru-RU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3191932" y="17035"/>
                    <a:ext cx="6862796" cy="544769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72 муниципальных учреждения </a:t>
                    </a:r>
                    <a:r>
                      <a:rPr kumimoji="0" lang="ru-RU" sz="13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дошкольного образования </a:t>
                    </a:r>
                    <a:endPara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400" b="1" kern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2 674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Скругленный прямоугольник 35"/>
                  <p:cNvSpPr/>
                  <p:nvPr/>
                </p:nvSpPr>
                <p:spPr>
                  <a:xfrm>
                    <a:off x="3203712" y="601325"/>
                    <a:ext cx="6851016" cy="544769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>
                      <a:defRPr/>
                    </a:pP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48 </a:t>
                    </a:r>
                    <a:r>
                      <a:rPr lang="ru-RU" sz="1300" b="1" i="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муниципальных общеобразовательных </a:t>
                    </a:r>
                    <a:r>
                      <a:rPr kumimoji="0" lang="ru-RU" sz="13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учреждений </a:t>
                    </a:r>
                    <a:endPara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1400" b="1" kern="0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rPr>
                      <a:t>4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 254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" name="Скругленный прямоугольник 36"/>
                  <p:cNvSpPr/>
                  <p:nvPr/>
                </p:nvSpPr>
                <p:spPr>
                  <a:xfrm>
                    <a:off x="3191933" y="2925291"/>
                    <a:ext cx="6862797" cy="650589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Выплата компенсации родительской платы за присмотр и уход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400" b="1" kern="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rPr>
                      <a:t>97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8" name="Скругленный прямоугольник 37"/>
                  <p:cNvSpPr/>
                  <p:nvPr/>
                </p:nvSpPr>
                <p:spPr>
                  <a:xfrm>
                    <a:off x="3197821" y="2293246"/>
                    <a:ext cx="6851017" cy="593848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2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Обеспечение </a:t>
                    </a:r>
                    <a:r>
                      <a:rPr kumimoji="0" lang="ru-RU" sz="13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деятельности Управления образования</a:t>
                    </a:r>
                    <a:endParaRPr kumimoji="0" lang="ru-RU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1400" b="1" kern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rPr>
                      <a:t>83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39" name="Скругленный прямоугольник 38"/>
                  <p:cNvSpPr/>
                  <p:nvPr/>
                </p:nvSpPr>
                <p:spPr>
                  <a:xfrm>
                    <a:off x="3211878" y="5702550"/>
                    <a:ext cx="6870596" cy="940413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324000" rIns="91440" bIns="360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/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40" name="Скругленный прямоугольник 39"/>
                  <p:cNvSpPr/>
                  <p:nvPr/>
                </p:nvSpPr>
                <p:spPr>
                  <a:xfrm>
                    <a:off x="3203712" y="1209430"/>
                    <a:ext cx="6851016" cy="434788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BD0D9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endParaRPr>
                  </a:p>
                </p:txBody>
              </p:sp>
            </p:grp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3489701" y="3871475"/>
                  <a:ext cx="6887871" cy="565086"/>
                </a:xfrm>
                <a:prstGeom prst="roundRect">
                  <a:avLst/>
                </a:prstGeom>
                <a:solidFill>
                  <a:srgbClr val="F9FBFD"/>
                </a:solidFill>
                <a:ln w="95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7150" dist="38100" dir="5400000" algn="ctr" rotWithShape="0">
                    <a:srgbClr val="A5C249">
                      <a:shade val="9000"/>
                      <a:satMod val="105000"/>
                      <a:alpha val="4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Организация отдыха, </a:t>
                  </a:r>
                  <a:r>
                    <a: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оздоровления </a:t>
                  </a:r>
                  <a:r>
                    <a:rPr kumimoji="0" lang="ru-RU" sz="13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и занятости детей </a:t>
                  </a:r>
                  <a:endParaRPr kumimoji="0" lang="ru-RU" sz="13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b="1" kern="0" noProof="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/>
                      <a:ea typeface="Times New Roman"/>
                    </a:rPr>
                    <a:t>34</a:t>
                  </a: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 </a:t>
                  </a:r>
                  <a:r>
                    <a:rPr kumimoji="0" 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млн. руб.</a:t>
                  </a: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3516364" y="4537222"/>
                  <a:ext cx="6870232" cy="724101"/>
                </a:xfrm>
                <a:prstGeom prst="roundRect">
                  <a:avLst/>
                </a:prstGeom>
                <a:solidFill>
                  <a:srgbClr val="F9FBFD"/>
                </a:solidFill>
                <a:ln w="95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Строительство и капитальный ремонт образовательных учреждений 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b="1" kern="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/>
                      <a:ea typeface="Times New Roman"/>
                    </a:rPr>
                    <a:t>229 </a:t>
                  </a: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млн</a:t>
                  </a:r>
                  <a:r>
                    <a:rPr kumimoji="0" 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. руб.</a:t>
                  </a: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0" name="Прямая со стрелкой 29"/>
              <p:cNvCxnSpPr/>
              <p:nvPr/>
            </p:nvCxnSpPr>
            <p:spPr>
              <a:xfrm>
                <a:off x="2820459" y="2206478"/>
                <a:ext cx="680299" cy="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20" name="Прямоугольник 19"/>
            <p:cNvSpPr/>
            <p:nvPr/>
          </p:nvSpPr>
          <p:spPr>
            <a:xfrm>
              <a:off x="419715" y="1428832"/>
              <a:ext cx="2008391" cy="5385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170446" y="1132758"/>
            <a:ext cx="5433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3 муниципальных учреждения дополнительного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79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млн.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руб.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83542" y="1514830"/>
            <a:ext cx="5590119" cy="290958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BD0D9">
                <a:shade val="9000"/>
                <a:satMod val="105000"/>
                <a:alpha val="4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74686" y="1449300"/>
            <a:ext cx="4062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2 </a:t>
            </a:r>
            <a:r>
              <a:rPr lang="ru-RU" sz="13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муниципальных </a:t>
            </a:r>
            <a:r>
              <a:rPr lang="ru-RU" sz="13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прочих </a:t>
            </a:r>
            <a:r>
              <a:rPr lang="ru-RU" sz="13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учреждения 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46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млн.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руб.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87722" y="3706193"/>
            <a:ext cx="5592657" cy="392251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300" b="1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Субсидии частным образовательным организациям </a:t>
            </a:r>
          </a:p>
          <a:p>
            <a:pPr lvl="0" algn="ctr"/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399 млн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303484" y="571123"/>
            <a:ext cx="745048" cy="65895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Прямая со стрелкой 47"/>
          <p:cNvCxnSpPr/>
          <p:nvPr/>
        </p:nvCxnSpPr>
        <p:spPr>
          <a:xfrm>
            <a:off x="2498356" y="3437100"/>
            <a:ext cx="593003" cy="0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Прямоугольник 8"/>
          <p:cNvSpPr/>
          <p:nvPr/>
        </p:nvSpPr>
        <p:spPr>
          <a:xfrm>
            <a:off x="3076253" y="4111634"/>
            <a:ext cx="552724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200" b="1" i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Обеспечение  переданных государственных полномочий в сфере образования и организации деятельности комиссий по делам несовершеннолетних и защите их прав  </a:t>
            </a:r>
            <a:r>
              <a:rPr lang="ru-RU" sz="1100" b="1" i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14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58499"/>
              </p:ext>
            </p:extLst>
          </p:nvPr>
        </p:nvGraphicFramePr>
        <p:xfrm>
          <a:off x="827584" y="858563"/>
          <a:ext cx="7383834" cy="316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357002"/>
            <a:ext cx="735808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района на реализацию муниципальной программы «Развитие образования в Одинцовском муниципальном районе» в 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3024555" y="887391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8 467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298170" y="1061915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7 909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64692" y="4290084"/>
            <a:ext cx="12810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05203" y="4273160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738179" y="4176677"/>
            <a:ext cx="220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бюджетов поселений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90%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3763" y="4320030"/>
            <a:ext cx="128104" cy="144016"/>
          </a:xfrm>
          <a:prstGeom prst="rect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588224" y="95419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673663" y="4929204"/>
            <a:ext cx="40433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39394" y="4188005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бюджета района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91%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442" y="4201092"/>
            <a:ext cx="25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вышестоящих бюджетов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94%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 flipV="1">
            <a:off x="2656386" y="555526"/>
            <a:ext cx="1002788" cy="871762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2728684" y="931470"/>
            <a:ext cx="963978" cy="792088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" name="Прямая со стрелкой 20"/>
          <p:cNvCxnSpPr>
            <a:endCxn id="16" idx="1"/>
          </p:cNvCxnSpPr>
          <p:nvPr/>
        </p:nvCxnSpPr>
        <p:spPr>
          <a:xfrm flipV="1">
            <a:off x="2726575" y="1427288"/>
            <a:ext cx="966087" cy="678302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Прямая со стрелкой 21"/>
          <p:cNvCxnSpPr>
            <a:endCxn id="20" idx="1"/>
          </p:cNvCxnSpPr>
          <p:nvPr/>
        </p:nvCxnSpPr>
        <p:spPr>
          <a:xfrm flipV="1">
            <a:off x="2732818" y="1981159"/>
            <a:ext cx="926356" cy="517245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 flipV="1">
            <a:off x="2726575" y="2556003"/>
            <a:ext cx="932599" cy="151929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 flipV="1">
            <a:off x="2732818" y="3075806"/>
            <a:ext cx="925195" cy="29130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Прямая со стрелкой 28"/>
          <p:cNvCxnSpPr>
            <a:endCxn id="15" idx="1"/>
          </p:cNvCxnSpPr>
          <p:nvPr/>
        </p:nvCxnSpPr>
        <p:spPr>
          <a:xfrm>
            <a:off x="2738793" y="3363838"/>
            <a:ext cx="941467" cy="482476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2" name="Прямая со стрелкой 31"/>
          <p:cNvCxnSpPr/>
          <p:nvPr/>
        </p:nvCxnSpPr>
        <p:spPr>
          <a:xfrm>
            <a:off x="2695558" y="3846312"/>
            <a:ext cx="962455" cy="597646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1" name="Блок-схема: магнитный диск 30"/>
          <p:cNvSpPr/>
          <p:nvPr/>
        </p:nvSpPr>
        <p:spPr>
          <a:xfrm>
            <a:off x="474763" y="1031646"/>
            <a:ext cx="2277188" cy="3340304"/>
          </a:xfrm>
          <a:prstGeom prst="flowChartMagneticDisk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51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«Развитие культуры </a:t>
            </a:r>
            <a:endParaRPr lang="ru-RU" sz="1400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r>
              <a:rPr lang="ru-RU" sz="1400" b="1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Одинцовском муниципальном районе Московской области» </a:t>
            </a:r>
            <a:endParaRPr lang="ru-RU" sz="1400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r>
              <a:rPr lang="ru-RU" sz="1000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8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noProof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994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млн</a:t>
            </a: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руб.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0328" y="713038"/>
            <a:ext cx="8240992" cy="3484126"/>
            <a:chOff x="255612" y="466854"/>
            <a:chExt cx="9860054" cy="5458957"/>
          </a:xfrm>
          <a:solidFill>
            <a:srgbClr val="F9FBFD"/>
          </a:solidFill>
        </p:grpSpPr>
        <p:grpSp>
          <p:nvGrpSpPr>
            <p:cNvPr id="6" name="Группа 5"/>
            <p:cNvGrpSpPr/>
            <p:nvPr/>
          </p:nvGrpSpPr>
          <p:grpSpPr>
            <a:xfrm>
              <a:off x="3976535" y="466854"/>
              <a:ext cx="6139131" cy="5458957"/>
              <a:chOff x="3966421" y="470160"/>
              <a:chExt cx="6123514" cy="5497602"/>
            </a:xfrm>
            <a:grpFill/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66422" y="470160"/>
                <a:ext cx="6123513" cy="752756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9 музыкальных школ и школ искусств      </a:t>
                </a:r>
                <a:endParaRPr lang="ru-RU" sz="1300" i="1" kern="0" dirty="0" smtClean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356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966421" y="3697575"/>
                <a:ext cx="6123514" cy="1093523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Расходы на МБУ «Культурно-спортивный  центр Одинцовского муниципального района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», МБУ </a:t>
                </a:r>
                <a:r>
                  <a:rPr lang="ru-RU" sz="1300" i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ОПКСиО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ОМР</a:t>
                </a:r>
                <a:endParaRPr lang="ru-RU" sz="1300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253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400" b="1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66421" y="4860551"/>
                <a:ext cx="6123514" cy="1107211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Обеспечение деятельности Комитета по делам культуры, туризму и молодежной политике </a:t>
                </a:r>
                <a:endParaRPr lang="ru-RU" sz="1300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20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r>
                  <a:rPr lang="ru-RU" sz="900" kern="0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81222" y="1222916"/>
                <a:ext cx="6108713" cy="74851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Мероприятия в сфере культуры</a:t>
                </a:r>
                <a:endParaRPr lang="ru-RU" sz="1300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68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14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55612" y="1637394"/>
              <a:ext cx="2495894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b="1" kern="0" dirty="0">
                  <a:solidFill>
                    <a:srgbClr val="1F497D"/>
                  </a:solidFill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lang="ru-RU" sz="9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667858" y="4232836"/>
            <a:ext cx="5143462" cy="643400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36" tIns="35768" rIns="71536" bIns="3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3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Межбюджетные трансферты на районные полномочия по содержанию сельских библиотек</a:t>
            </a:r>
            <a:endParaRPr lang="ru-RU" sz="1300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4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59174" y="2281669"/>
            <a:ext cx="5152146" cy="47675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81630" tIns="40815" rIns="81630" bIns="40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проведение текущего ремонта </a:t>
            </a:r>
          </a:p>
          <a:p>
            <a:pPr algn="ctr"/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6 млн. руб</a:t>
            </a:r>
            <a:r>
              <a:rPr lang="ru-RU" sz="1400" b="1" i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59174" y="1709546"/>
            <a:ext cx="5152146" cy="54322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81630" tIns="40815" rIns="81630" bIns="40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оборудования </a:t>
            </a:r>
          </a:p>
          <a:p>
            <a:pPr algn="ctr"/>
            <a:r>
              <a:rPr lang="ru-RU" i="1" kern="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38 млн.руб</a:t>
            </a:r>
            <a:r>
              <a:rPr lang="ru-RU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90553" y="220567"/>
            <a:ext cx="5099680" cy="481561"/>
          </a:xfrm>
          <a:prstGeom prst="roundRect">
            <a:avLst/>
          </a:prstGeom>
          <a:solidFill>
            <a:srgbClr val="F9FBFD"/>
          </a:solidFill>
          <a:ln w="31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81630" tIns="40815" rIns="81630" bIns="40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Благоустройство и создание парков</a:t>
            </a:r>
          </a:p>
          <a:p>
            <a:pPr algn="ctr"/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249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6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73663" y="4929204"/>
            <a:ext cx="40433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056524"/>
              </p:ext>
            </p:extLst>
          </p:nvPr>
        </p:nvGraphicFramePr>
        <p:xfrm>
          <a:off x="2419595" y="1027807"/>
          <a:ext cx="33123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6765" y="186322"/>
            <a:ext cx="710123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района на реализацию муниципальной программы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«Развитие культуры</a:t>
            </a:r>
            <a:r>
              <a:rPr lang="ru-RU" sz="2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Одинцовском муниципальном районе» в 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3346905" y="944775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998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417579" y="924140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994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64692" y="4290084"/>
            <a:ext cx="12810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05203" y="4273160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738179" y="4176677"/>
            <a:ext cx="220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бюджетов поселений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3763" y="4320030"/>
            <a:ext cx="128104" cy="144016"/>
          </a:xfrm>
          <a:prstGeom prst="rect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524328" y="95419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676456" y="4929204"/>
            <a:ext cx="40153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39394" y="4188005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бюджета района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442" y="4201092"/>
            <a:ext cx="25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вышестоящих бюджетов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437061" y="939310"/>
            <a:ext cx="1440160" cy="289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58%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13%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29%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61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7508" y="251421"/>
            <a:ext cx="8557523" cy="4419478"/>
            <a:chOff x="0" y="148000"/>
            <a:chExt cx="10092654" cy="58337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148000"/>
              <a:ext cx="10092654" cy="5833705"/>
              <a:chOff x="0" y="149047"/>
              <a:chExt cx="10066982" cy="5875002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76976" y="149047"/>
                <a:ext cx="6047215" cy="489445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9 </a:t>
                </a: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спортивных школ 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458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sz="16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9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97831" y="638492"/>
                <a:ext cx="6047215" cy="413831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МКУС ФОКСИ «Одинец»</a:t>
                </a:r>
                <a:r>
                  <a:rPr lang="en-US" sz="1300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15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14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976976" y="1070264"/>
                <a:ext cx="6090006" cy="613537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Мероприятия в сфере физической 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культуры и </a:t>
                </a: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спорта </a:t>
                </a:r>
                <a:endParaRPr lang="ru-RU" sz="1300" i="1" kern="0" dirty="0" smtClean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21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14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0" y="838200"/>
                <a:ext cx="2790825" cy="5185849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1400" b="1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«Физическая культура и спорт в Одинцовском муниципальном районе Московской области» </a:t>
                </a:r>
                <a:endParaRPr lang="ru-RU" sz="900" b="1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 </a:t>
                </a:r>
                <a:endPara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900" b="1" i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658 </a:t>
                </a:r>
                <a:r>
                  <a:rPr lang="ru-RU" sz="1900" b="1" i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9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65997" y="1435100"/>
              <a:ext cx="2489978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1600" b="1" kern="0" dirty="0">
                  <a:solidFill>
                    <a:srgbClr val="1F497D"/>
                  </a:solidFill>
                  <a:latin typeface="Arial" pitchFamily="34" charset="0"/>
                  <a:ea typeface="Calibri"/>
                  <a:cs typeface="Arial" pitchFamily="34" charset="0"/>
                </a:rPr>
                <a:t>Муниципальная программа</a:t>
              </a:r>
              <a:endParaRPr lang="ru-RU" sz="900" kern="0" dirty="0">
                <a:solidFill>
                  <a:sysClr val="window" lastClr="FFFFFF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665822" y="1853567"/>
            <a:ext cx="5159105" cy="52709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доступности занятий инвалидов и маломобильных групп населения 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1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5823" y="3363838"/>
            <a:ext cx="5160230" cy="52709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Комитета физической культуры и спорта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17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9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65822" y="4360744"/>
            <a:ext cx="5150304" cy="443254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Ремонтные работы и приобретение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оборудования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9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715609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24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руб.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3" name="Рисунок 22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4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48094" y="1410384"/>
            <a:ext cx="5172626" cy="443183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спортивного инвентаря в рамках национального проекта  </a:t>
            </a:r>
            <a:r>
              <a:rPr lang="ru-RU" sz="1400" b="1" kern="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 млн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65822" y="2879008"/>
            <a:ext cx="5150306" cy="484830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Установка плоскостных спортивных сооружений (футбольное поле (мини-стадион))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23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65824" y="3890935"/>
            <a:ext cx="5150304" cy="494342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Реконструкция центрального стадиона</a:t>
            </a:r>
            <a:endParaRPr lang="ru-RU" sz="9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715609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93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руб.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 flipV="1">
            <a:off x="2421580" y="435514"/>
            <a:ext cx="1216590" cy="622378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 flipV="1">
            <a:off x="2555776" y="775260"/>
            <a:ext cx="1100122" cy="451239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Прямая со стрелкой 30"/>
          <p:cNvCxnSpPr>
            <a:endCxn id="17" idx="1"/>
          </p:cNvCxnSpPr>
          <p:nvPr/>
        </p:nvCxnSpPr>
        <p:spPr>
          <a:xfrm flipV="1">
            <a:off x="2649669" y="1175175"/>
            <a:ext cx="988501" cy="348364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Прямая со стрелкой 33"/>
          <p:cNvCxnSpPr>
            <a:endCxn id="25" idx="1"/>
          </p:cNvCxnSpPr>
          <p:nvPr/>
        </p:nvCxnSpPr>
        <p:spPr>
          <a:xfrm flipV="1">
            <a:off x="2649669" y="1631976"/>
            <a:ext cx="998425" cy="204253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Прямая со стрелкой 36"/>
          <p:cNvCxnSpPr>
            <a:endCxn id="19" idx="1"/>
          </p:cNvCxnSpPr>
          <p:nvPr/>
        </p:nvCxnSpPr>
        <p:spPr>
          <a:xfrm flipV="1">
            <a:off x="2649669" y="2117115"/>
            <a:ext cx="1016153" cy="106921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8" name="Прямая со стрелкой 37"/>
          <p:cNvCxnSpPr/>
          <p:nvPr/>
        </p:nvCxnSpPr>
        <p:spPr>
          <a:xfrm>
            <a:off x="2629925" y="2554411"/>
            <a:ext cx="1026026" cy="5918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>
            <a:off x="2649669" y="2914451"/>
            <a:ext cx="988554" cy="189633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0" name="Прямая со стрелкой 49"/>
          <p:cNvCxnSpPr/>
          <p:nvPr/>
        </p:nvCxnSpPr>
        <p:spPr>
          <a:xfrm>
            <a:off x="2649669" y="3346499"/>
            <a:ext cx="998425" cy="28088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4" name="Прямая со стрелкой 53"/>
          <p:cNvCxnSpPr>
            <a:endCxn id="21" idx="1"/>
          </p:cNvCxnSpPr>
          <p:nvPr/>
        </p:nvCxnSpPr>
        <p:spPr>
          <a:xfrm>
            <a:off x="2649669" y="4132984"/>
            <a:ext cx="1016153" cy="44938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2649669" y="3778547"/>
            <a:ext cx="1026028" cy="342220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0" name="Прямоугольник 29"/>
          <p:cNvSpPr/>
          <p:nvPr/>
        </p:nvSpPr>
        <p:spPr>
          <a:xfrm>
            <a:off x="8676456" y="4929204"/>
            <a:ext cx="40153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75697" y="2395315"/>
            <a:ext cx="5159105" cy="51913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по реализации ВФСК «Готов к труду и обороне» (ГТО)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 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990917"/>
              </p:ext>
            </p:extLst>
          </p:nvPr>
        </p:nvGraphicFramePr>
        <p:xfrm>
          <a:off x="555573" y="1099543"/>
          <a:ext cx="6030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6458" y="167207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работников муниципальных учреждений культуры Одинцовского муниципального района 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584" y="25717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46</a:t>
            </a:r>
            <a:r>
              <a:rPr lang="en-US" sz="1200" b="1" dirty="0" smtClean="0"/>
              <a:t>,</a:t>
            </a:r>
            <a:r>
              <a:rPr lang="ru-RU" sz="1200" b="1" dirty="0" smtClean="0"/>
              <a:t>0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0983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49</a:t>
            </a:r>
            <a:r>
              <a:rPr lang="en-US" sz="1200" b="1" dirty="0" smtClean="0"/>
              <a:t>,1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8873" y="24332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50</a:t>
            </a:r>
            <a:r>
              <a:rPr lang="en-US" sz="1200" b="1" dirty="0" smtClean="0"/>
              <a:t>,</a:t>
            </a:r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15851" y="24337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58</a:t>
            </a:r>
            <a:r>
              <a:rPr lang="en-US" sz="1200" b="1" dirty="0" smtClean="0"/>
              <a:t>,</a:t>
            </a:r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79344" y="4315972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67432" y="4221348"/>
            <a:ext cx="3569077" cy="461665"/>
            <a:chOff x="267432" y="4221348"/>
            <a:chExt cx="3569077" cy="46166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7432" y="4282588"/>
              <a:ext cx="145704" cy="1545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136" y="4221348"/>
              <a:ext cx="3423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Средняя заработная плата в Московской области 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(Указной показатель)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9824" y="36041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412510" y="36048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38884" y="363133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4890440"/>
            <a:ext cx="39951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5423" y="362398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10,0%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18,0%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538942" y="1116564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655122" y="1179942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3,1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6,7%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7,6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15,0%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3463" y="4206276"/>
            <a:ext cx="332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работников культуры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2" y="273741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60400" y="336069"/>
            <a:ext cx="7241912" cy="54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исполнения консолидированного бюджета Одинцовского муниципального района за 2019 год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869924"/>
              </p:ext>
            </p:extLst>
          </p:nvPr>
        </p:nvGraphicFramePr>
        <p:xfrm>
          <a:off x="17537" y="978976"/>
          <a:ext cx="9102312" cy="36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035819" y="4546278"/>
            <a:ext cx="3956666" cy="341645"/>
            <a:chOff x="378147" y="6944790"/>
            <a:chExt cx="5395423" cy="51364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78147" y="7055747"/>
              <a:ext cx="288032" cy="31782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22354" y="7063673"/>
              <a:ext cx="288032" cy="3178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848" y="6944790"/>
              <a:ext cx="1171818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Доходы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8393" y="6949437"/>
              <a:ext cx="1245177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Расходы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31098" y="4567404"/>
            <a:ext cx="1181797" cy="338554"/>
            <a:chOff x="378146" y="7051280"/>
            <a:chExt cx="1611533" cy="509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78146" y="7150647"/>
              <a:ext cx="288033" cy="3178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59" y="7051280"/>
              <a:ext cx="1305420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Дефицит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365439" y="1146237"/>
            <a:ext cx="2297930" cy="549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8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</a:p>
          <a:p>
            <a:pPr algn="ctr" defTabSz="995446"/>
            <a:r>
              <a:rPr lang="ru-RU" sz="18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 1 </a:t>
            </a:r>
            <a:r>
              <a:rPr lang="ru-RU" sz="18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488</a:t>
            </a:r>
            <a:endParaRPr lang="ru-RU" sz="1800" b="1" dirty="0">
              <a:solidFill>
                <a:srgbClr val="C660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5547" y="410917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3" y="41132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76056" y="410371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34239" y="410371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171069" y="884850"/>
            <a:ext cx="4821417" cy="62261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  <a:r>
              <a:rPr lang="ru-RU" sz="1600" b="1" dirty="0" smtClean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rgbClr val="C660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211421" y="1661099"/>
            <a:ext cx="2539869" cy="62261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 smtClean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Бюджет района</a:t>
            </a:r>
            <a:endParaRPr lang="ru-RU" sz="1600" b="1" dirty="0">
              <a:solidFill>
                <a:srgbClr val="C660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431099" y="2283718"/>
            <a:ext cx="2007728" cy="31131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 smtClean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Бюджет поселения</a:t>
            </a:r>
            <a:endParaRPr lang="ru-RU" sz="1600" b="1" dirty="0">
              <a:solidFill>
                <a:srgbClr val="C660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513255"/>
              </p:ext>
            </p:extLst>
          </p:nvPr>
        </p:nvGraphicFramePr>
        <p:xfrm>
          <a:off x="669954" y="1038933"/>
          <a:ext cx="5816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54280" y="186322"/>
            <a:ext cx="718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муниципальных учреждений общего образования Одинцовского муниципального района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584" y="25717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51,4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0983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56,1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8873" y="24332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62,1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15851" y="24337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66,7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82588"/>
            <a:ext cx="145704" cy="154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79344" y="4315972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13136" y="4221348"/>
            <a:ext cx="34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Московской области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(Указной показатель)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824" y="36041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412510" y="36048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38884" y="363133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1129" y="4890440"/>
            <a:ext cx="424843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5423" y="362398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20,8%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18,9%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538942" y="1116564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655122" y="1179942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4,7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9,1%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4,6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7,4%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3463" y="4206276"/>
            <a:ext cx="411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школ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93647"/>
              </p:ext>
            </p:extLst>
          </p:nvPr>
        </p:nvGraphicFramePr>
        <p:xfrm>
          <a:off x="251520" y="908751"/>
          <a:ext cx="6480720" cy="296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528" y="113662"/>
            <a:ext cx="728547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учреждений дошкольного</a:t>
            </a:r>
            <a:r>
              <a:rPr lang="ru-RU" sz="20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57592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 smtClean="0"/>
              <a:t>0</a:t>
            </a:r>
            <a:r>
              <a:rPr lang="en-US" sz="1200" b="1" dirty="0" smtClean="0"/>
              <a:t>,</a:t>
            </a:r>
            <a:r>
              <a:rPr lang="ru-RU" sz="1200" b="1" dirty="0" smtClean="0"/>
              <a:t>0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32438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 smtClean="0"/>
              <a:t>1</a:t>
            </a:r>
            <a:r>
              <a:rPr lang="en-US" sz="1200" b="1" dirty="0" smtClean="0"/>
              <a:t>,</a:t>
            </a:r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8873" y="24332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51</a:t>
            </a:r>
            <a:r>
              <a:rPr lang="en-US" sz="1200" b="1" dirty="0" smtClean="0"/>
              <a:t>,1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2611" y="242862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54</a:t>
            </a:r>
            <a:r>
              <a:rPr lang="en-US" sz="1200" b="1" dirty="0" smtClean="0"/>
              <a:t>,</a:t>
            </a:r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82588"/>
            <a:ext cx="145704" cy="154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4303626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13136" y="4203716"/>
            <a:ext cx="294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сфере общего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(Указной показатель)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200" y="37426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10919" y="374227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28873" y="37422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4890440"/>
            <a:ext cx="39951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3184" y="374226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2,2%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6%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395599" y="923500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533651" y="1024641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1,5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3%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3,5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6,8%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8016" y="4203716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детских садов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07469"/>
              </p:ext>
            </p:extLst>
          </p:nvPr>
        </p:nvGraphicFramePr>
        <p:xfrm>
          <a:off x="285720" y="987574"/>
          <a:ext cx="6120680" cy="295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291308"/>
            <a:ext cx="7290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муниципальных учреждений дополнительного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Одинцовского муниципального района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9393" y="257592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/>
              <a:t>5</a:t>
            </a:r>
            <a:r>
              <a:rPr lang="en-US" sz="1200" b="1" dirty="0" smtClean="0"/>
              <a:t>,</a:t>
            </a:r>
            <a:r>
              <a:rPr lang="ru-RU" sz="1200" b="1" dirty="0" smtClean="0"/>
              <a:t>7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55903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 smtClean="0"/>
              <a:t>8</a:t>
            </a:r>
            <a:r>
              <a:rPr lang="en-US" sz="1200" b="1" dirty="0" smtClean="0"/>
              <a:t>,</a:t>
            </a:r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05002" y="243742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60</a:t>
            </a:r>
            <a:r>
              <a:rPr lang="en-US" sz="1200" b="1" dirty="0" smtClean="0"/>
              <a:t>,1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02420" y="242862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6</a:t>
            </a:r>
            <a:r>
              <a:rPr lang="ru-RU" sz="1200" b="1" dirty="0" smtClean="0"/>
              <a:t>4</a:t>
            </a:r>
            <a:r>
              <a:rPr lang="en-US" sz="1200" b="1" dirty="0" smtClean="0"/>
              <a:t>,</a:t>
            </a:r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82588"/>
            <a:ext cx="145704" cy="154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88525" y="4286652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76376" y="4185627"/>
            <a:ext cx="4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сфере дополнительного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(Указной показатель)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200" y="37426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10919" y="374227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28873" y="37422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3184" y="374226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7,9%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11,2%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395599" y="923500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533651" y="1024641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2,4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4,3%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4,5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7,5%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52577" y="4185627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дополнительного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образования 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05272"/>
              </p:ext>
            </p:extLst>
          </p:nvPr>
        </p:nvGraphicFramePr>
        <p:xfrm>
          <a:off x="-396552" y="886981"/>
          <a:ext cx="9367501" cy="18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672032" y="48663"/>
            <a:ext cx="6897328" cy="635786"/>
          </a:xfrm>
          <a:prstGeom prst="rect">
            <a:avLst/>
          </a:prstGeom>
        </p:spPr>
        <p:txBody>
          <a:bodyPr vert="horz" lIns="80402" tIns="40201" rIns="80402" bIns="4020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Одинцовского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1 обучающегося в образовательных организациях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 расходов капитального характера, строек 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обеспечивающих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расходов) за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01430" y="424070"/>
            <a:ext cx="864096" cy="281242"/>
          </a:xfrm>
          <a:prstGeom prst="rect">
            <a:avLst/>
          </a:prstGeom>
        </p:spPr>
        <p:txBody>
          <a:bodyPr wrap="square" lIns="80402" tIns="40201" rIns="80402" bIns="4020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040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6404" y="2343455"/>
            <a:ext cx="1224136" cy="2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402" tIns="40201" rIns="80402" bIns="4020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4000"/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149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41613"/>
            <a:ext cx="445737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402" tIns="40201" rIns="80402" bIns="4020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4000"/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1 ребёнка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42063" y="3223096"/>
            <a:ext cx="8382431" cy="536655"/>
            <a:chOff x="466072" y="4076868"/>
            <a:chExt cx="8382431" cy="7391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694,5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166,6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ребёнка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35896" y="4077596"/>
              <a:ext cx="1872208" cy="7384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178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76379" y="2882778"/>
            <a:ext cx="1910682" cy="27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5628" y="2872653"/>
            <a:ext cx="1966941" cy="243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0213" y="2829274"/>
            <a:ext cx="2529612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1 ребёнка в год </a:t>
            </a:r>
          </a:p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1" y="2841780"/>
            <a:ext cx="2304256" cy="2214246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58472" y="2769901"/>
            <a:ext cx="2620318" cy="2214246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869" y="2819210"/>
            <a:ext cx="2304256" cy="2214246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33171" y="3825135"/>
            <a:ext cx="8387302" cy="525580"/>
            <a:chOff x="466072" y="4076868"/>
            <a:chExt cx="8387302" cy="723897"/>
          </a:xfrm>
          <a:solidFill>
            <a:srgbClr val="FFCC99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117,5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693134" y="4077597"/>
              <a:ext cx="2160240" cy="70564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99,4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35896" y="4077597"/>
              <a:ext cx="1872208" cy="723168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443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учащийся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38129" y="4425773"/>
            <a:ext cx="8382431" cy="525580"/>
            <a:chOff x="466072" y="4076868"/>
            <a:chExt cx="8382431" cy="723897"/>
          </a:xfrm>
          <a:solidFill>
            <a:srgbClr val="00FFCC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368,4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65,8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635896" y="4077596"/>
              <a:ext cx="1872208" cy="72316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597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учащихся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688125" y="788131"/>
            <a:ext cx="1340120" cy="229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организаций, всего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73210" y="1166697"/>
            <a:ext cx="491044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88227" y="1574708"/>
            <a:ext cx="476026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1730" y="1983122"/>
            <a:ext cx="447741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35948" y="641153"/>
            <a:ext cx="1484525" cy="1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10480" y="808610"/>
            <a:ext cx="1459664" cy="1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87213" y="808609"/>
            <a:ext cx="1147606" cy="1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</a:p>
        </p:txBody>
      </p:sp>
      <p:pic>
        <p:nvPicPr>
          <p:cNvPr id="44" name="Рисунок 4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3449"/>
            <a:ext cx="1500198" cy="590535"/>
          </a:xfrm>
          <a:prstGeom prst="rect">
            <a:avLst/>
          </a:prstGeom>
        </p:spPr>
      </p:pic>
      <p:sp>
        <p:nvSpPr>
          <p:cNvPr id="45" name="Заголовок 17"/>
          <p:cNvSpPr txBox="1">
            <a:spLocks/>
          </p:cNvSpPr>
          <p:nvPr/>
        </p:nvSpPr>
        <p:spPr>
          <a:xfrm>
            <a:off x="35496" y="131989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733478" y="4946286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07132" y="144549"/>
            <a:ext cx="7044971" cy="438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715609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оздоровительной кампании детей</a:t>
            </a:r>
            <a:b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Одинцовском муниципальном районе в </a:t>
            </a: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2019 </a:t>
            </a: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году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01297" y="822130"/>
            <a:ext cx="6192688" cy="638083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Всего расходов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34,1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3 196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208" y="1778502"/>
            <a:ext cx="3263450" cy="296439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Приобретение путёвок в загородные оздоровительные лагеря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24,1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оплата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564 путёвки: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Московская область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165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Краснодарский край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150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Крым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162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Парк «Патриот»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87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5233" y="1778502"/>
            <a:ext cx="2745206" cy="2955312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Бригады по ремонту и благоустройству образовательных учреждений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4,8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47 бригад –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800 учащихся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661" y="1778502"/>
            <a:ext cx="2571528" cy="2960517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Лагеря с дневным пребыванием детей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5,2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числе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50 оздоровительных лагеря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1 832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учащихся.</a:t>
            </a:r>
          </a:p>
        </p:txBody>
      </p:sp>
      <p:cxnSp>
        <p:nvCxnSpPr>
          <p:cNvPr id="11" name="Прямая соединительная линия 10"/>
          <p:cNvCxnSpPr>
            <a:endCxn id="8" idx="0"/>
          </p:cNvCxnSpPr>
          <p:nvPr/>
        </p:nvCxnSpPr>
        <p:spPr>
          <a:xfrm flipH="1">
            <a:off x="1831933" y="1366768"/>
            <a:ext cx="523385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53622" y="1460213"/>
            <a:ext cx="0" cy="31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5"/>
            <a:endCxn id="10" idx="0"/>
          </p:cNvCxnSpPr>
          <p:nvPr/>
        </p:nvCxnSpPr>
        <p:spPr>
          <a:xfrm>
            <a:off x="6987087" y="1366768"/>
            <a:ext cx="656338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3449"/>
            <a:ext cx="1500198" cy="590535"/>
          </a:xfrm>
          <a:prstGeom prst="rect">
            <a:avLst/>
          </a:prstGeom>
        </p:spPr>
      </p:pic>
      <p:sp>
        <p:nvSpPr>
          <p:cNvPr id="16" name="Заголовок 17"/>
          <p:cNvSpPr txBox="1">
            <a:spLocks/>
          </p:cNvSpPr>
          <p:nvPr/>
        </p:nvSpPr>
        <p:spPr>
          <a:xfrm>
            <a:off x="35496" y="131989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41531"/>
              </p:ext>
            </p:extLst>
          </p:nvPr>
        </p:nvGraphicFramePr>
        <p:xfrm>
          <a:off x="195137" y="867589"/>
          <a:ext cx="8784978" cy="38810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29865"/>
                <a:gridCol w="908450"/>
                <a:gridCol w="1250765"/>
                <a:gridCol w="631966"/>
                <a:gridCol w="543851"/>
                <a:gridCol w="720081"/>
              </a:tblGrid>
              <a:tr h="1387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Число получателей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Размер поддержки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</a:rPr>
                        <a:t>ВСЕГО (тыс. руб.)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в том числе: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район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бюджет Московской области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Бесплатное и льготное питание детей льготных категорий в ДОУ и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24 239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141/70,5 руб. в день;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70 </a:t>
                      </a:r>
                      <a:r>
                        <a:rPr lang="ru-RU" sz="1000" u="none" strike="noStrike" dirty="0">
                          <a:effectLst/>
                        </a:rPr>
                        <a:t>руб. в день;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50 </a:t>
                      </a:r>
                      <a:r>
                        <a:rPr lang="ru-RU" sz="1000" u="none" strike="noStrike" dirty="0">
                          <a:effectLst/>
                        </a:rPr>
                        <a:t>руб. в день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270 740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101 713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169 027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27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Обеспечение полноценным питанием беременных женщин, корящих матерей, а также детей в возрасте до трех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5 360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в зависимости от обращения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33 748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33 748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27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Ежемесячная выплата одиноким матерям, имеющим детей в возрасте от 1,5 до 6,5 лет, не обеспеченных местами в ДОУ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3 000 </a:t>
                      </a:r>
                      <a:r>
                        <a:rPr lang="ru-RU" sz="1000" u="none" strike="noStrike" dirty="0">
                          <a:effectLst/>
                        </a:rPr>
                        <a:t>руб. в месяц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402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183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1100" u="none" strike="noStrike" dirty="0" smtClean="0">
                          <a:effectLst/>
                        </a:rPr>
                        <a:t>жильем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детей-сирот </a:t>
                      </a:r>
                      <a:r>
                        <a:rPr lang="ru-RU" sz="1100" u="none" strike="noStrike" dirty="0">
                          <a:effectLst/>
                        </a:rPr>
                        <a:t>и детей, оставшихся без попечения </a:t>
                      </a:r>
                      <a:r>
                        <a:rPr lang="ru-RU" sz="1100" u="none" strike="noStrike" dirty="0" smtClean="0">
                          <a:effectLst/>
                        </a:rPr>
                        <a:t>родителей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3 717,2  </a:t>
                      </a:r>
                      <a:r>
                        <a:rPr lang="ru-RU" sz="1000" u="none" strike="noStrike" dirty="0">
                          <a:effectLst/>
                        </a:rPr>
                        <a:t>тыс. руб. в среднем стоимость 1 </a:t>
                      </a:r>
                      <a:r>
                        <a:rPr lang="ru-RU" sz="1000" u="none" strike="noStrike" dirty="0" smtClean="0">
                          <a:effectLst/>
                        </a:rPr>
                        <a:t>квартиры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70 627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70 627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27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Ежемесячная выплата семьям с детьми, получающим субсидию на оплату коммунальных услуг и имеющим доход ниже прожиточного минимума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1000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36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Субсидия на оплату жилого помещения и коммунальных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3 940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15 176 </a:t>
                      </a:r>
                      <a:r>
                        <a:rPr lang="ru-RU" sz="1000" u="none" strike="noStrike" dirty="0">
                          <a:effectLst/>
                        </a:rPr>
                        <a:t>руб. в среднем на </a:t>
                      </a:r>
                      <a:r>
                        <a:rPr lang="ru-RU" sz="1000" u="none" strike="noStrike">
                          <a:effectLst/>
                        </a:rPr>
                        <a:t>1 </a:t>
                      </a:r>
                      <a:r>
                        <a:rPr lang="ru-RU" sz="1000" u="none" strike="noStrike" smtClean="0">
                          <a:effectLst/>
                        </a:rPr>
                        <a:t>семью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59 797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59 797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4161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Компенсация расходов льготным категориям граждан района (федеральным и региональным) за приобретение лекарства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16 316 </a:t>
                      </a:r>
                      <a:r>
                        <a:rPr lang="ru-RU" sz="1000" u="none" strike="noStrike" dirty="0">
                          <a:effectLst/>
                        </a:rPr>
                        <a:t>руб. в среднем на 1 обращение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5 776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5 776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27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Компенсация детям-инвалидам на приобретение низкобелковых продуктов лечебного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5 689 </a:t>
                      </a:r>
                      <a:r>
                        <a:rPr lang="ru-RU" sz="1000" u="none" strike="noStrike" dirty="0">
                          <a:effectLst/>
                        </a:rPr>
                        <a:t>руб. в месяц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441 766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108 567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333 199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54645" y="205194"/>
            <a:ext cx="7109843" cy="597436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в Одинцовском муниципальном районе в 2019 году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6458" y="167207"/>
            <a:ext cx="716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реализацию национальных проектов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бюджете Одинцовского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6456" y="4890440"/>
            <a:ext cx="39951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14743"/>
              </p:ext>
            </p:extLst>
          </p:nvPr>
        </p:nvGraphicFramePr>
        <p:xfrm>
          <a:off x="5386502" y="1275606"/>
          <a:ext cx="3556606" cy="30070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67470"/>
                <a:gridCol w="894686"/>
                <a:gridCol w="683130"/>
                <a:gridCol w="711320"/>
              </a:tblGrid>
              <a:tr h="586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нацпроекта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Буквенное обозначение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Сумма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млн. 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Удельный</a:t>
                      </a:r>
                      <a:r>
                        <a:rPr lang="ru-RU" sz="1000" baseline="0" dirty="0" smtClean="0"/>
                        <a:t> вес, %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Жилье и городская среда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1 281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Демография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Цифровая экономика РФ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Экология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57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1 404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872131"/>
              </p:ext>
            </p:extLst>
          </p:nvPr>
        </p:nvGraphicFramePr>
        <p:xfrm>
          <a:off x="57590" y="661546"/>
          <a:ext cx="5328913" cy="379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71944" y="828502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1043946"/>
            <a:ext cx="175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A6E6C"/>
                </a:solidFill>
                <a:latin typeface="Arial" pitchFamily="34" charset="0"/>
                <a:cs typeface="Arial" pitchFamily="34" charset="0"/>
              </a:rPr>
              <a:t>Расходы всего </a:t>
            </a:r>
          </a:p>
          <a:p>
            <a:pPr algn="ctr"/>
            <a:r>
              <a:rPr lang="ru-RU" sz="2000" b="1" dirty="0" smtClean="0">
                <a:solidFill>
                  <a:srgbClr val="CA6E6C"/>
                </a:solidFill>
                <a:latin typeface="Arial" pitchFamily="34" charset="0"/>
                <a:cs typeface="Arial" pitchFamily="34" charset="0"/>
              </a:rPr>
              <a:t>14 691</a:t>
            </a:r>
            <a:endParaRPr lang="ru-RU" sz="2000" b="1" dirty="0">
              <a:solidFill>
                <a:srgbClr val="CA6E6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0232" y="4160111"/>
            <a:ext cx="1491457" cy="276999"/>
            <a:chOff x="267432" y="4221348"/>
            <a:chExt cx="1491457" cy="276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7432" y="4282588"/>
              <a:ext cx="145704" cy="154521"/>
            </a:xfrm>
            <a:prstGeom prst="rect">
              <a:avLst/>
            </a:prstGeom>
            <a:solidFill>
              <a:srgbClr val="CA6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136" y="4221348"/>
              <a:ext cx="1345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Расходы бюджета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825" y="4527382"/>
            <a:ext cx="4129102" cy="276999"/>
            <a:chOff x="267432" y="4221348"/>
            <a:chExt cx="4129102" cy="27699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67432" y="4282588"/>
              <a:ext cx="145704" cy="1545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136" y="4221348"/>
              <a:ext cx="3983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Расходы бюджета на реализацию национальных проектов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6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079657"/>
              </p:ext>
            </p:extLst>
          </p:nvPr>
        </p:nvGraphicFramePr>
        <p:xfrm>
          <a:off x="236600" y="1315944"/>
          <a:ext cx="4367322" cy="381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67432" y="713283"/>
            <a:ext cx="4336490" cy="87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муниципального долга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района за 2019 год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45610"/>
              </p:ext>
            </p:extLst>
          </p:nvPr>
        </p:nvGraphicFramePr>
        <p:xfrm>
          <a:off x="4603922" y="1370544"/>
          <a:ext cx="493663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23928" y="1315944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42834" y="699541"/>
            <a:ext cx="4070826" cy="87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 муниципального долга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района за 2019 год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3666" y="1315944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912564" y="2931790"/>
            <a:ext cx="897680" cy="5827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96,1%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833" y="285734"/>
            <a:ext cx="703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проведённой работы по взысканию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налоговым 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неналоговым платежам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консолидированный бюджет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за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0505" y="876270"/>
            <a:ext cx="8777482" cy="4006414"/>
            <a:chOff x="-125565" y="980276"/>
            <a:chExt cx="10955414" cy="682637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043" y="5283996"/>
              <a:ext cx="2955405" cy="14394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172872" y="4806079"/>
              <a:ext cx="2144414" cy="546135"/>
            </a:xfrm>
            <a:prstGeom prst="rect">
              <a:avLst/>
            </a:prstGeom>
            <a:noFill/>
          </p:spPr>
          <p:txBody>
            <a:bodyPr wrap="square" lIns="104068" tIns="52034" rIns="104068" bIns="52034" rtlCol="0">
              <a:spAutoFit/>
            </a:bodyPr>
            <a:lstStyle/>
            <a:p>
              <a:pPr algn="ctr" defTabSz="1040483"/>
              <a:r>
                <a: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Детский сад 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283" y="980276"/>
              <a:ext cx="2427566" cy="22886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236585" y="3249540"/>
              <a:ext cx="2582737" cy="615681"/>
            </a:xfrm>
            <a:prstGeom prst="rect">
              <a:avLst/>
            </a:prstGeom>
            <a:noFill/>
          </p:spPr>
          <p:txBody>
            <a:bodyPr wrap="square" lIns="104068" tIns="52034" rIns="104068" bIns="52034" rtlCol="0">
              <a:spAutoFit/>
            </a:bodyPr>
            <a:lstStyle/>
            <a:p>
              <a:pPr algn="ctr" defTabSz="1040483"/>
              <a:r>
                <a:rPr lang="ru-RU" sz="1600" b="1" dirty="0">
                  <a:solidFill>
                    <a:srgbClr val="005696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13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-125565" y="1604079"/>
              <a:ext cx="10011545" cy="6202568"/>
              <a:chOff x="-125565" y="1604079"/>
              <a:chExt cx="10011545" cy="6202568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575" y="1619966"/>
                <a:ext cx="1385698" cy="1306429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54" y="4806078"/>
                <a:ext cx="3907400" cy="2333122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771" y="1604079"/>
                <a:ext cx="1395503" cy="131567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2514" y="1653718"/>
                <a:ext cx="1395503" cy="1315673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025" y="1653718"/>
                <a:ext cx="1395503" cy="131567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371733" y="3904939"/>
                <a:ext cx="1441651" cy="561741"/>
              </a:xfrm>
              <a:prstGeom prst="rect">
                <a:avLst/>
              </a:prstGeom>
              <a:noFill/>
            </p:spPr>
            <p:txBody>
              <a:bodyPr wrap="square" lIns="104068" tIns="52034" rIns="104068" bIns="52034" rtlCol="0">
                <a:spAutoFit/>
              </a:bodyPr>
              <a:lstStyle/>
              <a:p>
                <a:pPr defTabSz="1040483"/>
                <a:r>
                  <a:rPr lang="ru-RU" sz="1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Должник</a:t>
                </a:r>
              </a:p>
            </p:txBody>
          </p:sp>
          <p:sp>
            <p:nvSpPr>
              <p:cNvPr id="26" name="Стрелка вправо 25"/>
              <p:cNvSpPr/>
              <p:nvPr/>
            </p:nvSpPr>
            <p:spPr>
              <a:xfrm>
                <a:off x="3841023" y="5951695"/>
                <a:ext cx="1315084" cy="27942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908984" y="3283886"/>
                <a:ext cx="858765" cy="337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813383" y="5284010"/>
                <a:ext cx="1431559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335 </a:t>
                </a:r>
                <a:endPara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0483"/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-125565" y="2892613"/>
                <a:ext cx="2180040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Администрация</a:t>
                </a:r>
                <a:r>
                  <a:rPr lang="en-US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района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894120" y="2969406"/>
                <a:ext cx="1868103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Налоговые органы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425928" y="3157826"/>
                <a:ext cx="1868103" cy="588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Служба </a:t>
                </a:r>
              </a:p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судебных приставов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944391" y="2969392"/>
                <a:ext cx="2182434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Администрации поселений</a:t>
                </a:r>
              </a:p>
            </p:txBody>
          </p:sp>
          <p:sp>
            <p:nvSpPr>
              <p:cNvPr id="33" name="Стрелка вправо 32"/>
              <p:cNvSpPr/>
              <p:nvPr/>
            </p:nvSpPr>
            <p:spPr>
              <a:xfrm>
                <a:off x="6888265" y="2474752"/>
                <a:ext cx="1258160" cy="27942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741313" y="1738509"/>
                <a:ext cx="1431559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+2 238</a:t>
                </a:r>
                <a:endPara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0483"/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8330" y="5283996"/>
                <a:ext cx="1526744" cy="1439406"/>
              </a:xfrm>
              <a:prstGeom prst="rect">
                <a:avLst/>
              </a:prstGeom>
            </p:spPr>
          </p:pic>
          <p:sp>
            <p:nvSpPr>
              <p:cNvPr id="36" name="Стрелка вправо 35"/>
              <p:cNvSpPr/>
              <p:nvPr/>
            </p:nvSpPr>
            <p:spPr>
              <a:xfrm>
                <a:off x="6564255" y="5972639"/>
                <a:ext cx="1068772" cy="27942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125565" y="6651573"/>
                <a:ext cx="5419597" cy="1155074"/>
              </a:xfrm>
              <a:prstGeom prst="rect">
                <a:avLst/>
              </a:prstGeom>
              <a:noFill/>
            </p:spPr>
            <p:txBody>
              <a:bodyPr wrap="square" lIns="104068" tIns="52034" rIns="104068" bIns="52034" rtlCol="0">
                <a:spAutoFit/>
              </a:bodyPr>
              <a:lstStyle/>
              <a:p>
                <a:pPr algn="ctr" defTabSz="1040483"/>
                <a:r>
                  <a:rPr lang="ru-RU" sz="1800" b="1" dirty="0" smtClean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Комиссия Администрации Одинцовского муниципального района</a:t>
                </a:r>
                <a:endParaRPr lang="ru-RU" sz="1800" b="1" dirty="0">
                  <a:solidFill>
                    <a:srgbClr val="00569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38535" y="6789951"/>
                <a:ext cx="1369456" cy="382324"/>
              </a:xfrm>
              <a:prstGeom prst="rect">
                <a:avLst/>
              </a:prstGeom>
              <a:noFill/>
            </p:spPr>
            <p:txBody>
              <a:bodyPr wrap="square" lIns="104068" tIns="52034" rIns="104068" bIns="52034" rtlCol="0">
                <a:spAutoFit/>
              </a:bodyPr>
              <a:lstStyle/>
              <a:p>
                <a:pPr algn="ctr" defTabSz="1040483"/>
                <a:r>
                  <a:rPr lang="ru-RU" sz="18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Бюджет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382864" y="5522917"/>
                <a:ext cx="1431559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41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4086" y="3747873"/>
                <a:ext cx="1259436" cy="1187391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855257" y="4022917"/>
                <a:ext cx="6030723" cy="912348"/>
              </a:xfrm>
              <a:prstGeom prst="rect">
                <a:avLst/>
              </a:prstGeom>
              <a:noFill/>
            </p:spPr>
            <p:txBody>
              <a:bodyPr wrap="none" lIns="104068" tIns="52034" rIns="104068" bIns="52034" rtlCol="0">
                <a:spAutoFit/>
              </a:bodyPr>
              <a:lstStyle/>
              <a:p>
                <a:pPr defTabSz="1040483"/>
                <a:r>
                  <a:rPr lang="ru-RU" sz="2700" b="1" i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Всего взыскано </a:t>
                </a:r>
                <a:r>
                  <a:rPr lang="ru-RU" sz="27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2 573 млн</a:t>
                </a:r>
                <a:r>
                  <a:rPr lang="ru-RU" sz="2700" b="1" i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руб.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1211" y="915566"/>
            <a:ext cx="870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Администрации Одинцовского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округа: </a:t>
            </a:r>
            <a:r>
              <a:rPr lang="ru-RU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www.odin.ru</a:t>
            </a:r>
            <a:endParaRPr lang="ru-RU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Официальное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печатное издание: газета 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Одинцовская неделя»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8042" r="18455" b="3739"/>
          <a:stretch/>
        </p:blipFill>
        <p:spPr bwMode="auto">
          <a:xfrm rot="21235625">
            <a:off x="1164375" y="2705954"/>
            <a:ext cx="2108382" cy="156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https://pp.userapi.com/c841632/v841632167/3d129/Sh_vO3R6z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67">
            <a:off x="4269292" y="2666411"/>
            <a:ext cx="2810737" cy="18747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" name="Picture 2" descr="https://pp.userapi.com/c840329/v840329109/6b95f/pTbjv_BRoR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46960"/>
            <a:ext cx="1467345" cy="2079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TextBox 23"/>
          <p:cNvSpPr txBox="1"/>
          <p:nvPr/>
        </p:nvSpPr>
        <p:spPr>
          <a:xfrm>
            <a:off x="1828706" y="84569"/>
            <a:ext cx="6959193" cy="830997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Источники размещения </a:t>
            </a:r>
            <a:r>
              <a:rPr lang="ru-RU" i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информации </a:t>
            </a:r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бюджете </a:t>
            </a:r>
          </a:p>
        </p:txBody>
      </p:sp>
    </p:spTree>
    <p:extLst>
      <p:ext uri="{BB962C8B-B14F-4D97-AF65-F5344CB8AC3E}">
        <p14:creationId xmlns:p14="http://schemas.microsoft.com/office/powerpoint/2010/main" val="12349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8793" y="355758"/>
            <a:ext cx="717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консолидированного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2015-20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426" y="956951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87535"/>
              </p:ext>
            </p:extLst>
          </p:nvPr>
        </p:nvGraphicFramePr>
        <p:xfrm>
          <a:off x="0" y="727043"/>
          <a:ext cx="9102312" cy="406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39180" y="4260246"/>
            <a:ext cx="8237919" cy="673104"/>
            <a:chOff x="294730" y="6111025"/>
            <a:chExt cx="8237919" cy="9909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2936" y="6758513"/>
              <a:ext cx="252582" cy="3434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294730" y="6111025"/>
              <a:ext cx="2899489" cy="26162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81491" y="6715311"/>
              <a:ext cx="271356" cy="361184"/>
            </a:xfrm>
            <a:prstGeom prst="rect">
              <a:avLst/>
            </a:prstGeom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496482" y="6391514"/>
              <a:ext cx="4009349" cy="211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5502222" y="6744145"/>
              <a:ext cx="3030427" cy="3323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Безвозмездные поступления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xtBox 1"/>
          <p:cNvSpPr txBox="1"/>
          <p:nvPr/>
        </p:nvSpPr>
        <p:spPr>
          <a:xfrm>
            <a:off x="1287948" y="4670701"/>
            <a:ext cx="4009349" cy="2862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Налоговые и неналоговые доходы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21208428">
            <a:off x="1600596" y="1060498"/>
            <a:ext cx="6123558" cy="634165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3" tIns="52062" rIns="104123" bIns="5206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800" b="1" dirty="0">
                <a:cs typeface="Arial" panose="020B0604020202020204" pitchFamily="34" charset="0"/>
              </a:rPr>
              <a:t>Рост в </a:t>
            </a:r>
            <a:r>
              <a:rPr lang="ru-RU" sz="1800" b="1" dirty="0" smtClean="0">
                <a:cs typeface="Arial" panose="020B0604020202020204" pitchFamily="34" charset="0"/>
              </a:rPr>
              <a:t>1,3 </a:t>
            </a:r>
            <a:r>
              <a:rPr lang="ru-RU" sz="1800" b="1" dirty="0">
                <a:cs typeface="Arial" panose="020B0604020202020204" pitchFamily="34" charset="0"/>
              </a:rPr>
              <a:t>раза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ru-RU" sz="1800" b="1" dirty="0">
                <a:cs typeface="Arial" panose="020B0604020202020204" pitchFamily="34" charset="0"/>
              </a:rPr>
              <a:t>или на </a:t>
            </a:r>
            <a:r>
              <a:rPr lang="ru-RU" sz="1800" b="1" dirty="0" smtClean="0">
                <a:cs typeface="Arial" panose="020B0604020202020204" pitchFamily="34" charset="0"/>
              </a:rPr>
              <a:t>5 178 млн.руб.</a:t>
            </a:r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3850" y="134461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20 417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139759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19 986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7814" y="157263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17 763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0436" y="194845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15 015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61801" y="197109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15 239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649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597910"/>
              </p:ext>
            </p:extLst>
          </p:nvPr>
        </p:nvGraphicFramePr>
        <p:xfrm>
          <a:off x="-1" y="940533"/>
          <a:ext cx="9102313" cy="375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8793" y="355758"/>
            <a:ext cx="717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консолидированного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2015-20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426" y="956951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9180" y="4260246"/>
            <a:ext cx="8237919" cy="673104"/>
            <a:chOff x="294730" y="6111025"/>
            <a:chExt cx="8237919" cy="9909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2936" y="6758513"/>
              <a:ext cx="252582" cy="3434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294730" y="6111025"/>
              <a:ext cx="2899489" cy="26162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81491" y="6715311"/>
              <a:ext cx="271356" cy="361184"/>
            </a:xfrm>
            <a:prstGeom prst="rect">
              <a:avLst/>
            </a:prstGeom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496482" y="6391514"/>
              <a:ext cx="4009349" cy="211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5502222" y="6744145"/>
              <a:ext cx="3030427" cy="3323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Средства бюджетов других уровней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xtBox 1"/>
          <p:cNvSpPr txBox="1"/>
          <p:nvPr/>
        </p:nvSpPr>
        <p:spPr>
          <a:xfrm>
            <a:off x="1287948" y="4670701"/>
            <a:ext cx="4009349" cy="2862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Собственные средства бюджета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21208428">
            <a:off x="1600596" y="1060498"/>
            <a:ext cx="6123558" cy="634165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3" tIns="52062" rIns="104123" bIns="5206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800" b="1" dirty="0">
                <a:cs typeface="Arial" panose="020B0604020202020204" pitchFamily="34" charset="0"/>
              </a:rPr>
              <a:t>Рост в </a:t>
            </a:r>
            <a:r>
              <a:rPr lang="ru-RU" sz="1800" b="1" dirty="0" smtClean="0">
                <a:cs typeface="Arial" panose="020B0604020202020204" pitchFamily="34" charset="0"/>
              </a:rPr>
              <a:t>1,4 </a:t>
            </a:r>
            <a:r>
              <a:rPr lang="ru-RU" sz="1800" b="1" dirty="0">
                <a:cs typeface="Arial" panose="020B0604020202020204" pitchFamily="34" charset="0"/>
              </a:rPr>
              <a:t>раза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ru-RU" sz="1800" b="1" dirty="0">
                <a:cs typeface="Arial" panose="020B0604020202020204" pitchFamily="34" charset="0"/>
              </a:rPr>
              <a:t>или на </a:t>
            </a:r>
            <a:r>
              <a:rPr lang="ru-RU" sz="1800" b="1" dirty="0" smtClean="0">
                <a:cs typeface="Arial" panose="020B0604020202020204" pitchFamily="34" charset="0"/>
              </a:rPr>
              <a:t>5 755 млн.руб.</a:t>
            </a:r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4288" y="135059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21 348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139759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20 046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7814" y="157263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18 299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0435" y="173614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17 830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61801" y="197109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15 593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622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66248"/>
              </p:ext>
            </p:extLst>
          </p:nvPr>
        </p:nvGraphicFramePr>
        <p:xfrm>
          <a:off x="-324544" y="973682"/>
          <a:ext cx="9649072" cy="343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229938"/>
            <a:ext cx="695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Исполнение консолидированного бюджета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Одинцовского муниципального  района по доходам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 2019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год</a:t>
            </a:r>
            <a:endParaRPr lang="ru-RU" b="1" baseline="30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0089" y="861180"/>
            <a:ext cx="3982273" cy="43013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</a:t>
            </a:r>
            <a:r>
              <a:rPr lang="en-US" sz="1600" b="1" dirty="0">
                <a:solidFill>
                  <a:srgbClr val="CA6E6C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047362" y="1343342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870742" y="2092962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поселений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320965" y="1076249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1 509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1 488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7992" y="876269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53250" y="4585626"/>
            <a:ext cx="7154880" cy="343578"/>
            <a:chOff x="378148" y="6980340"/>
            <a:chExt cx="7154880" cy="34357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8148" y="7006095"/>
              <a:ext cx="288032" cy="31782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55967" y="7006096"/>
              <a:ext cx="288032" cy="317822"/>
            </a:xfrm>
            <a:prstGeom prst="rect">
              <a:avLst/>
            </a:prstGeom>
            <a:pattFill prst="wd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6180" y="6980340"/>
              <a:ext cx="31899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Налоговые и неналоговые доходы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2540" y="6980340"/>
              <a:ext cx="2720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Безвозмездные поступления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848467" y="4274550"/>
            <a:ext cx="1759601" cy="323275"/>
            <a:chOff x="1853588" y="3841638"/>
            <a:chExt cx="1759601" cy="323275"/>
          </a:xfrm>
        </p:grpSpPr>
        <p:sp>
          <p:nvSpPr>
            <p:cNvPr id="24" name="TextBox 23"/>
            <p:cNvSpPr txBox="1"/>
            <p:nvPr/>
          </p:nvSpPr>
          <p:spPr>
            <a:xfrm>
              <a:off x="1853588" y="385713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59832" y="384163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74160" y="4286369"/>
            <a:ext cx="1759601" cy="311454"/>
            <a:chOff x="1853588" y="3742805"/>
            <a:chExt cx="1759601" cy="773516"/>
          </a:xfrm>
        </p:grpSpPr>
        <p:sp>
          <p:nvSpPr>
            <p:cNvPr id="28" name="TextBox 27"/>
            <p:cNvSpPr txBox="1"/>
            <p:nvPr/>
          </p:nvSpPr>
          <p:spPr>
            <a:xfrm>
              <a:off x="1853588" y="3751937"/>
              <a:ext cx="561372" cy="764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3742805"/>
              <a:ext cx="553357" cy="764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41718" y="4259052"/>
            <a:ext cx="1582820" cy="323275"/>
            <a:chOff x="1853588" y="3841638"/>
            <a:chExt cx="1854623" cy="323275"/>
          </a:xfrm>
        </p:grpSpPr>
        <p:sp>
          <p:nvSpPr>
            <p:cNvPr id="31" name="TextBox 30"/>
            <p:cNvSpPr txBox="1"/>
            <p:nvPr/>
          </p:nvSpPr>
          <p:spPr>
            <a:xfrm>
              <a:off x="1853588" y="3857136"/>
              <a:ext cx="65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3841638"/>
              <a:ext cx="648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76456" y="156120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20 559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45751" y="157113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20 417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77137" y="138587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99,3%</a:t>
            </a:r>
            <a:endParaRPr lang="ru-RU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881870" y="208905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14 980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819738" y="211160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14 691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37516" y="186369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98,1%</a:t>
            </a:r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17178" y="259413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101,8%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41718" y="28941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7 088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92551" y="28941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7 214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7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12132"/>
              </p:ext>
            </p:extLst>
          </p:nvPr>
        </p:nvGraphicFramePr>
        <p:xfrm>
          <a:off x="-252536" y="1295437"/>
          <a:ext cx="9354849" cy="350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759195" y="265948"/>
            <a:ext cx="7128792" cy="63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консолидированного бюджета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в 2019 году по расходам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3669" y="976096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98693" y="972646"/>
            <a:ext cx="3982273" cy="43013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</a:t>
            </a:r>
            <a:r>
              <a:rPr lang="en-US" sz="1600" b="1" dirty="0">
                <a:solidFill>
                  <a:srgbClr val="CA6E6C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992607" y="1613115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320965" y="1191540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1 509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1 488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851586" y="2226896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поселений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7137" y="138587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94,9%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61448" y="205761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94,5%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277385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95,5%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75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595102"/>
              </p:ext>
            </p:extLst>
          </p:nvPr>
        </p:nvGraphicFramePr>
        <p:xfrm>
          <a:off x="-828600" y="959123"/>
          <a:ext cx="10225136" cy="302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5993" y="285734"/>
            <a:ext cx="717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доходов и расходов бюджета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источникам</a:t>
            </a:r>
            <a:endParaRPr lang="ru-RU" sz="16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4587" y="119059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14 980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39355" y="11618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14 691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853588" y="3841638"/>
            <a:ext cx="1759601" cy="323275"/>
            <a:chOff x="1853588" y="3841638"/>
            <a:chExt cx="1759601" cy="323275"/>
          </a:xfrm>
        </p:grpSpPr>
        <p:sp>
          <p:nvSpPr>
            <p:cNvPr id="18" name="TextBox 17"/>
            <p:cNvSpPr txBox="1"/>
            <p:nvPr/>
          </p:nvSpPr>
          <p:spPr>
            <a:xfrm>
              <a:off x="1853588" y="385713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9832" y="384163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11103" y="111076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15 542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74787" y="1190590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14 691</a:t>
            </a:r>
          </a:p>
          <a:p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23025" y="835407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07504" y="4134135"/>
            <a:ext cx="8380557" cy="726635"/>
            <a:chOff x="294730" y="5924466"/>
            <a:chExt cx="8380557" cy="106977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6150" y="5924466"/>
              <a:ext cx="108012" cy="1618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294730" y="6111025"/>
              <a:ext cx="2899489" cy="26162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поступления, их них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6150" y="6473870"/>
              <a:ext cx="108012" cy="178528"/>
            </a:xfrm>
            <a:prstGeom prst="rect">
              <a:avLst/>
            </a:prstGeom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0357" y="6752772"/>
              <a:ext cx="108012" cy="154847"/>
            </a:xfrm>
            <a:prstGeom prst="rect">
              <a:avLst/>
            </a:prstGeom>
            <a:pattFill prst="horzBri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"/>
            <p:cNvSpPr txBox="1"/>
            <p:nvPr/>
          </p:nvSpPr>
          <p:spPr>
            <a:xfrm>
              <a:off x="496482" y="6391514"/>
              <a:ext cx="4009349" cy="211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от бюджетов других уровней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504332" y="6665888"/>
              <a:ext cx="4974974" cy="25306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Иные безвозмездные поступления, доходы от возврата остатков субсидий, </a:t>
              </a:r>
            </a:p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субвенций и иных МБТ, возврат остатков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1"/>
            <p:cNvSpPr txBox="1"/>
            <p:nvPr/>
          </p:nvSpPr>
          <p:spPr>
            <a:xfrm>
              <a:off x="5644860" y="6661895"/>
              <a:ext cx="3030427" cy="3323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за счет средств бюджетов других уровней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41748" y="3905765"/>
            <a:ext cx="1643849" cy="312521"/>
            <a:chOff x="5641748" y="3905765"/>
            <a:chExt cx="1643849" cy="312521"/>
          </a:xfrm>
        </p:grpSpPr>
        <p:sp>
          <p:nvSpPr>
            <p:cNvPr id="48" name="TextBox 47"/>
            <p:cNvSpPr txBox="1"/>
            <p:nvPr/>
          </p:nvSpPr>
          <p:spPr>
            <a:xfrm>
              <a:off x="6732240" y="390576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41748" y="3910509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</p:grpSp>
      <p:sp>
        <p:nvSpPr>
          <p:cNvPr id="50" name="TextBox 1"/>
          <p:cNvSpPr txBox="1"/>
          <p:nvPr/>
        </p:nvSpPr>
        <p:spPr>
          <a:xfrm>
            <a:off x="5019304" y="4272383"/>
            <a:ext cx="3030427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за счет собственных средств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319310" y="4062465"/>
            <a:ext cx="4009349" cy="214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07981" y="4357194"/>
            <a:ext cx="108012" cy="109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23229" y="4699675"/>
            <a:ext cx="108012" cy="109948"/>
          </a:xfrm>
          <a:prstGeom prst="rect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4274" y="829616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Исполнено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88057" y="82125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Исполнено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877618" y="192367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64,1%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907273" y="300379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34,9%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39668" y="28191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36,8%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910312" y="199568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63,2%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298255" y="105085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98,1%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350564" y="100592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94,5%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936929" y="25626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1,0%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64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329198"/>
            <a:ext cx="722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по отдельным доходным источникам за 2019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1421" y="848777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14905"/>
              </p:ext>
            </p:extLst>
          </p:nvPr>
        </p:nvGraphicFramePr>
        <p:xfrm>
          <a:off x="267432" y="1064221"/>
          <a:ext cx="8501121" cy="381412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87325"/>
                <a:gridCol w="1179297"/>
                <a:gridCol w="1043551"/>
                <a:gridCol w="1052035"/>
                <a:gridCol w="938913"/>
              </a:tblGrid>
              <a:tr h="5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доходов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Уточненный план 2019 года                     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Факт 2019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Отклонение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выполнения плана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ВСЕГО налоговые и неналоговые доходы, в том числе: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4 915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5 124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1. Налоговые доходы, из них: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3 350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3 422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налог на доходы физических лиц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1 658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1 709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налоги на совокупный доход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1 576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1 592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государственная пошлина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102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иные налоговые доходы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2. Неналоговые доходы, из них: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1 565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1 702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доходы от использования имущества, в том числе: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810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857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47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106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 *</a:t>
                      </a:r>
                      <a:r>
                        <a:rPr lang="ru-RU" sz="900" u="none" strike="noStrike" dirty="0">
                          <a:effectLst/>
                        </a:rPr>
                        <a:t>доходы о сдачи в аренду земельных участков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543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577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34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106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 *</a:t>
                      </a:r>
                      <a:r>
                        <a:rPr lang="ru-RU" sz="900" u="none" strike="noStrike" dirty="0">
                          <a:effectLst/>
                        </a:rPr>
                        <a:t>доходы от сдачи в аренду муниципального имущества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311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 </a:t>
                      </a:r>
                      <a:r>
                        <a:rPr lang="ru-RU" sz="900" u="none" strike="noStrike" dirty="0">
                          <a:effectLst/>
                        </a:rPr>
                        <a:t>плата за право и установку и эксплуатацию рекламных конструкций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163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170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104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3110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доходы о продажи материальных и нематериальных активов, в том числе: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385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404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</a:t>
                      </a:r>
                      <a:r>
                        <a:rPr lang="ru-RU" sz="900" u="none" strike="noStrike" dirty="0">
                          <a:effectLst/>
                        </a:rPr>
                        <a:t>доходы от реализации имущества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275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290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311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</a:t>
                      </a:r>
                      <a:r>
                        <a:rPr lang="ru-RU" sz="900" u="none" strike="noStrike" dirty="0">
                          <a:effectLst/>
                        </a:rPr>
                        <a:t>доходы от продажи земельных участков и платы за увеличение площади земельных участков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114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</a:t>
                      </a:r>
                      <a:r>
                        <a:rPr lang="ru-RU" sz="900" u="none" strike="noStrike" dirty="0">
                          <a:effectLst/>
                        </a:rPr>
                        <a:t>иные неналоговые доходы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370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441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470" y="257760"/>
            <a:ext cx="695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налоговых и неналоговых доходов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53250" y="3376120"/>
            <a:ext cx="144635" cy="1296594"/>
            <a:chOff x="560784" y="4656950"/>
            <a:chExt cx="279141" cy="221765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76666" y="4656950"/>
              <a:ext cx="252629" cy="23817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7274" y="5014278"/>
              <a:ext cx="252629" cy="2381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9050" y="5289083"/>
              <a:ext cx="252628" cy="23817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9049" y="5612287"/>
              <a:ext cx="252629" cy="23817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7296" y="5965703"/>
              <a:ext cx="252629" cy="2381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9049" y="6231779"/>
              <a:ext cx="252627" cy="2381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0784" y="6636433"/>
              <a:ext cx="252627" cy="238176"/>
            </a:xfrm>
            <a:prstGeom prst="rect">
              <a:avLst/>
            </a:prstGeom>
            <a:solidFill>
              <a:srgbClr val="FAF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1288"/>
              </p:ext>
            </p:extLst>
          </p:nvPr>
        </p:nvGraphicFramePr>
        <p:xfrm>
          <a:off x="1259632" y="3336987"/>
          <a:ext cx="6840760" cy="15537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65005"/>
                <a:gridCol w="895635"/>
                <a:gridCol w="1080120"/>
              </a:tblGrid>
              <a:tr h="1926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33,3%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1 709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31,1%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1 592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Арендная плата за землю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11,3%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577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7,9%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404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Доходы от сдачи в аренду имущества (аренда помещений)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2,1%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Плата за право, установку и эксплуатацию рекламной конструкции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3,3%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Иные доходы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11,0%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565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67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100%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5 124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151461"/>
              </p:ext>
            </p:extLst>
          </p:nvPr>
        </p:nvGraphicFramePr>
        <p:xfrm>
          <a:off x="611560" y="729738"/>
          <a:ext cx="7416824" cy="264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538594" y="876269"/>
            <a:ext cx="7156433" cy="2294979"/>
            <a:chOff x="1994958" y="890745"/>
            <a:chExt cx="7156433" cy="229497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247519" y="2539393"/>
              <a:ext cx="567635" cy="285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НДФЛ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94958" y="1342601"/>
              <a:ext cx="105407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Налоги на совокупный</a:t>
              </a:r>
            </a:p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 доход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683394" y="1594629"/>
              <a:ext cx="1467997" cy="307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ru-RU" sz="1000" b="1" dirty="0">
                  <a:solidFill>
                    <a:schemeClr val="tx1"/>
                  </a:solidFill>
                </a:rPr>
                <a:t>Доходы от продажи </a:t>
              </a:r>
              <a:endParaRPr lang="ru-RU" sz="1000" b="1" dirty="0" smtClean="0">
                <a:solidFill>
                  <a:schemeClr val="tx1"/>
                </a:solidFill>
              </a:endParaRPr>
            </a:p>
            <a:p>
              <a:pPr fontAlgn="ctr"/>
              <a:r>
                <a:rPr lang="ru-RU" sz="1000" b="1" dirty="0" smtClean="0">
                  <a:solidFill>
                    <a:schemeClr val="tx1"/>
                  </a:solidFill>
                </a:rPr>
                <a:t>материальных </a:t>
              </a:r>
              <a:r>
                <a:rPr lang="ru-RU" sz="1000" b="1" dirty="0">
                  <a:solidFill>
                    <a:schemeClr val="tx1"/>
                  </a:solidFill>
                </a:rPr>
                <a:t>и </a:t>
              </a:r>
              <a:endParaRPr lang="ru-RU" sz="1000" b="1" dirty="0" smtClean="0">
                <a:solidFill>
                  <a:schemeClr val="tx1"/>
                </a:solidFill>
              </a:endParaRPr>
            </a:p>
            <a:p>
              <a:pPr fontAlgn="ctr"/>
              <a:r>
                <a:rPr lang="ru-RU" sz="1000" b="1" dirty="0" smtClean="0">
                  <a:solidFill>
                    <a:schemeClr val="tx1"/>
                  </a:solidFill>
                </a:rPr>
                <a:t>нематериальных </a:t>
              </a:r>
              <a:r>
                <a:rPr lang="ru-RU" sz="1000" b="1" dirty="0">
                  <a:solidFill>
                    <a:schemeClr val="tx1"/>
                  </a:solidFill>
                </a:rPr>
                <a:t>активов</a:t>
              </a:r>
              <a:endParaRPr lang="ru-RU" sz="1000" b="1" dirty="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610263" y="890745"/>
              <a:ext cx="1796315" cy="353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 smtClean="0">
                  <a:solidFill>
                    <a:schemeClr val="tx1"/>
                  </a:solidFill>
                </a:rPr>
                <a:t>Арендная плата за землю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684548" y="1921062"/>
              <a:ext cx="12428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Аренда </a:t>
              </a:r>
            </a:p>
            <a:p>
              <a:pPr algn="ctr"/>
              <a:r>
                <a:rPr lang="ru-RU" sz="1000" b="1" dirty="0" smtClean="0"/>
                <a:t>имущества </a:t>
              </a:r>
              <a:endParaRPr lang="ru-RU" sz="10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8984" y="2539393"/>
              <a:ext cx="9288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Рекламные</a:t>
              </a:r>
            </a:p>
            <a:p>
              <a:pPr algn="ctr"/>
              <a:r>
                <a:rPr lang="ru-RU" sz="1000" b="1" dirty="0" smtClean="0"/>
                <a:t> конструкции</a:t>
              </a:r>
              <a:endParaRPr lang="ru-RU" sz="10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807741" y="2939503"/>
              <a:ext cx="100811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/>
                <a:t>Иные доходы</a:t>
              </a:r>
              <a:endParaRPr lang="ru-RU" sz="10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471056" y="3160676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2680</Words>
  <Application>Microsoft Office PowerPoint</Application>
  <PresentationFormat>Экран (16:9)</PresentationFormat>
  <Paragraphs>960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Одинцовского муниципального района на 1 обучающегося в образовательных организациях  (без расходов капитального характера, строек и обеспечивающих расходов) за 2019 год</vt:lpstr>
      <vt:lpstr>Проведение оздоровительной кампании детей в Одинцовском муниципальном районе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Синдияшкин  Максим Викторович</cp:lastModifiedBy>
  <cp:revision>345</cp:revision>
  <cp:lastPrinted>2020-04-16T08:18:15Z</cp:lastPrinted>
  <dcterms:created xsi:type="dcterms:W3CDTF">2019-05-10T09:42:21Z</dcterms:created>
  <dcterms:modified xsi:type="dcterms:W3CDTF">2020-04-21T16:03:22Z</dcterms:modified>
</cp:coreProperties>
</file>