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343" r:id="rId3"/>
    <p:sldId id="321" r:id="rId4"/>
    <p:sldId id="290" r:id="rId5"/>
    <p:sldId id="325" r:id="rId6"/>
    <p:sldId id="319" r:id="rId7"/>
    <p:sldId id="323" r:id="rId8"/>
    <p:sldId id="327" r:id="rId9"/>
    <p:sldId id="326" r:id="rId10"/>
    <p:sldId id="332" r:id="rId11"/>
    <p:sldId id="324" r:id="rId12"/>
    <p:sldId id="322" r:id="rId13"/>
    <p:sldId id="337" r:id="rId14"/>
    <p:sldId id="330" r:id="rId15"/>
    <p:sldId id="338" r:id="rId16"/>
    <p:sldId id="336" r:id="rId17"/>
    <p:sldId id="331" r:id="rId18"/>
    <p:sldId id="342" r:id="rId19"/>
    <p:sldId id="307" r:id="rId20"/>
    <p:sldId id="346" r:id="rId21"/>
    <p:sldId id="347" r:id="rId22"/>
    <p:sldId id="348" r:id="rId23"/>
    <p:sldId id="350" r:id="rId24"/>
    <p:sldId id="339" r:id="rId25"/>
    <p:sldId id="344" r:id="rId26"/>
    <p:sldId id="345" r:id="rId27"/>
    <p:sldId id="329" r:id="rId28"/>
    <p:sldId id="328" r:id="rId29"/>
    <p:sldId id="340" r:id="rId30"/>
    <p:sldId id="351" r:id="rId31"/>
    <p:sldId id="352" r:id="rId32"/>
  </p:sldIdLst>
  <p:sldSz cx="10693400" cy="7561263"/>
  <p:notesSz cx="6797675" cy="9926638"/>
  <p:defaultTextStyle>
    <a:defPPr>
      <a:defRPr lang="ru-RU"/>
    </a:defPPr>
    <a:lvl1pPr marL="0" algn="l" defTabSz="98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491540" algn="l" defTabSz="98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983085" algn="l" defTabSz="98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474629" algn="l" defTabSz="98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966173" algn="l" defTabSz="98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457718" algn="l" defTabSz="98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949255" algn="l" defTabSz="98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440803" algn="l" defTabSz="98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3932347" algn="l" defTabSz="9830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95570"/>
    <a:srgbClr val="F60830"/>
    <a:srgbClr val="BA0624"/>
    <a:srgbClr val="A50021"/>
    <a:srgbClr val="990000"/>
    <a:srgbClr val="CC0000"/>
    <a:srgbClr val="FF9933"/>
    <a:srgbClr val="FF7C8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37"/>
  </p:normalViewPr>
  <p:slideViewPr>
    <p:cSldViewPr>
      <p:cViewPr>
        <p:scale>
          <a:sx n="100" d="100"/>
          <a:sy n="100" d="100"/>
        </p:scale>
        <p:origin x="-1332" y="-72"/>
      </p:cViewPr>
      <p:guideLst>
        <p:guide orient="horz" pos="2382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ODIN-S14F\Base_fku\WORK\el_obesp\&#1055;&#1091;&#1073;&#1083;&#1057;&#1083;&#1091;&#1096;\&#1041;&#1102;&#1076;&#1078;&#1077;&#1090;%202016\&#1080;&#1089;&#1087;&#1086;&#1083;&#1085;&#1077;&#1085;&#1080;&#1077;%202016%20&#1075;&#1086;&#1076;&#1072;\&#1080;&#1089;&#1087;&#1086;&#1083;&#1085;&#1077;&#1085;&#1080;&#1077;2016&#1088;&#1072;&#1089;&#1093;&#1086;&#1076;&#1099;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ODIN-S14F\Base_fku\WORK\el_obesp\&#1055;&#1091;&#1073;&#1083;&#1057;&#1083;&#1091;&#1096;\&#1041;&#1102;&#1076;&#1078;&#1077;&#1090;%202016\&#1080;&#1089;&#1087;&#1086;&#1083;&#1085;&#1077;&#1085;&#1080;&#1077;%202016%20&#1075;&#1086;&#1076;&#1072;\&#1080;&#1089;&#1087;&#1086;&#1083;&#1085;&#1077;&#1085;&#1080;&#1077;2016&#1088;&#1072;&#1089;&#1093;&#1086;&#1076;&#1099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230016588195179E-2"/>
          <c:y val="0.11958088024130567"/>
          <c:w val="0.94039024399587789"/>
          <c:h val="0.8551231643230334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9933"/>
            </a:solidFill>
          </c:spPr>
          <c:invertIfNegative val="0"/>
          <c:dLbls>
            <c:dLbl>
              <c:idx val="0"/>
              <c:layout>
                <c:manualLayout>
                  <c:x val="-3.649019840707343E-3"/>
                  <c:y val="-2.069668706337550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</a:t>
                    </a:r>
                    <a:r>
                      <a:rPr lang="ru-RU" sz="1600" dirty="0" smtClean="0"/>
                      <a:t>7 763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490198407073543E-3"/>
                  <c:y val="-1.6097607259740028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</a:t>
                    </a:r>
                    <a:r>
                      <a:rPr lang="ru-RU" sz="1600" dirty="0" smtClean="0"/>
                      <a:t>9 986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163399469024515E-3"/>
                  <c:y val="-2.299631895930611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</a:t>
                    </a:r>
                    <a:r>
                      <a:rPr lang="ru-RU" sz="1600" dirty="0" smtClean="0"/>
                      <a:t>3 900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163399469024515E-3"/>
                  <c:y val="-2.299631895930611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7</a:t>
                    </a:r>
                    <a:r>
                      <a:rPr lang="ru-RU" sz="1600" dirty="0" smtClean="0"/>
                      <a:t> 581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'Осн парам исп бюдж'!$B$3:$E$3</c:f>
              <c:numCache>
                <c:formatCode>General</c:formatCode>
                <c:ptCount val="4"/>
                <c:pt idx="0">
                  <c:v>17763</c:v>
                </c:pt>
                <c:pt idx="1">
                  <c:v>19986</c:v>
                </c:pt>
                <c:pt idx="2">
                  <c:v>13900</c:v>
                </c:pt>
                <c:pt idx="3">
                  <c:v>7581</c:v>
                </c:pt>
              </c:numCache>
            </c:numRef>
          </c:val>
        </c:ser>
        <c:ser>
          <c:idx val="1"/>
          <c:order val="1"/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9.730719575219612E-3"/>
                  <c:y val="-2.069686813675313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</a:t>
                    </a:r>
                    <a:r>
                      <a:rPr lang="ru-RU" sz="1600" dirty="0" smtClean="0"/>
                      <a:t>8 299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512328203731322E-2"/>
                  <c:y val="-1.8672365952499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20 046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28759256634319E-2"/>
                  <c:y val="-1.839705516744489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</a:t>
                    </a:r>
                    <a:r>
                      <a:rPr lang="ru-RU" sz="1600" dirty="0" smtClean="0"/>
                      <a:t>3 716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79739415926966E-2"/>
                  <c:y val="-6.8988956877918334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7</a:t>
                    </a:r>
                    <a:r>
                      <a:rPr lang="ru-RU" sz="1600" dirty="0" smtClean="0"/>
                      <a:t> 825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'Осн парам исп бюдж'!$B$4:$E$4</c:f>
              <c:numCache>
                <c:formatCode>General</c:formatCode>
                <c:ptCount val="4"/>
                <c:pt idx="0">
                  <c:v>18299</c:v>
                </c:pt>
                <c:pt idx="1">
                  <c:v>20046</c:v>
                </c:pt>
                <c:pt idx="2">
                  <c:v>13716</c:v>
                </c:pt>
                <c:pt idx="3">
                  <c:v>7825</c:v>
                </c:pt>
              </c:numCache>
            </c:numRef>
          </c:val>
        </c:ser>
        <c:ser>
          <c:idx val="2"/>
          <c:order val="2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1.581241930973187E-2"/>
                  <c:y val="0.1126825265245385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-</a:t>
                    </a:r>
                    <a:r>
                      <a:rPr lang="ru-RU" sz="1600" dirty="0" smtClean="0"/>
                      <a:t>535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143796283171595E-3"/>
                  <c:y val="0.1103825320653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47059522122153E-2"/>
                  <c:y val="-2.98950389869159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+</a:t>
                    </a:r>
                    <a:r>
                      <a:rPr lang="en-US" dirty="0" smtClean="0"/>
                      <a:t>184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143796283171595E-3"/>
                  <c:y val="0.108082718679641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-244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'Осн парам исп бюдж'!$B$5:$E$5</c:f>
              <c:numCache>
                <c:formatCode>General</c:formatCode>
                <c:ptCount val="4"/>
                <c:pt idx="0">
                  <c:v>-535</c:v>
                </c:pt>
                <c:pt idx="1">
                  <c:v>-60</c:v>
                </c:pt>
                <c:pt idx="2">
                  <c:v>184</c:v>
                </c:pt>
                <c:pt idx="3">
                  <c:v>-244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9998592"/>
        <c:axId val="349877888"/>
        <c:axId val="0"/>
      </c:bar3DChart>
      <c:catAx>
        <c:axId val="349998592"/>
        <c:scaling>
          <c:orientation val="minMax"/>
        </c:scaling>
        <c:delete val="1"/>
        <c:axPos val="b"/>
        <c:majorTickMark val="out"/>
        <c:minorTickMark val="none"/>
        <c:tickLblPos val="nextTo"/>
        <c:crossAx val="349877888"/>
        <c:crosses val="autoZero"/>
        <c:auto val="1"/>
        <c:lblAlgn val="ctr"/>
        <c:lblOffset val="100"/>
        <c:noMultiLvlLbl val="0"/>
      </c:catAx>
      <c:valAx>
        <c:axId val="349877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999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8817253932894E-2"/>
          <c:y val="0.13475406602761991"/>
          <c:w val="0.82800562616009643"/>
          <c:h val="0.84409706661806616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762000" h="762000"/>
              <a:bevelB w="762000" h="762000"/>
            </a:sp3d>
          </c:spPr>
          <c:explosion val="6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1"/>
            <c:bubble3D val="0"/>
            <c:spPr>
              <a:solidFill>
                <a:srgbClr val="FFCC99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3"/>
            <c:bubble3D val="0"/>
            <c:spPr>
              <a:solidFill>
                <a:srgbClr val="00CC66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5"/>
            <c:bubble3D val="0"/>
            <c:spPr>
              <a:solidFill>
                <a:srgbClr val="CCFF66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6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7"/>
            <c:bubble3D val="0"/>
            <c:spPr>
              <a:solidFill>
                <a:schemeClr val="tx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8"/>
            <c:bubble3D val="0"/>
            <c:spPr>
              <a:solidFill>
                <a:srgbClr val="CC99FF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9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10"/>
            <c:bubble3D val="0"/>
            <c:spPr>
              <a:solidFill>
                <a:srgbClr val="FFFF99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12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13"/>
            <c:bubble3D val="0"/>
            <c:spPr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14"/>
            <c:bubble3D val="0"/>
            <c:spPr>
              <a:solidFill>
                <a:srgbClr val="FF9999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Lbls>
            <c:dLbl>
              <c:idx val="0"/>
              <c:layout>
                <c:manualLayout>
                  <c:x val="0.1322235575400818"/>
                  <c:y val="-0.1750888478059241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497354512096246"/>
                  <c:y val="9.2466941875372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315419056985953E-3"/>
                  <c:y val="1.1221131484766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17180208016984E-2"/>
                  <c:y val="8.229890811133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209421224642183E-2"/>
                  <c:y val="1.3358534444986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095135868580963E-2"/>
                  <c:y val="2.78734634978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5218061201461082E-4"/>
                  <c:y val="2.8864302218604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4026456272132802E-2"/>
                  <c:y val="6.8497695012663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810671388330878E-2"/>
                  <c:y val="1.4726672067647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7457225009960631E-3"/>
                  <c:y val="3.74693074052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12050657123035387"/>
                  <c:y val="6.2477920680473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0907639873729853"/>
                  <c:y val="2.5434127793541043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9.1054447735245039E-3"/>
                  <c:y val="2.7757059452819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3369347167698021E-2"/>
                  <c:y val="8.7413820436930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7668237149392752E-3"/>
                  <c:y val="-2.938203495491761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3.9514624714067199E-2"/>
                  <c:y val="8.3675159688874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4464061811769907E-2"/>
                  <c:y val="-4.6898659200163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МП!$B$4:$B$19</c:f>
              <c:numCache>
                <c:formatCode>#,##0</c:formatCode>
                <c:ptCount val="16"/>
                <c:pt idx="0">
                  <c:v>7832.3</c:v>
                </c:pt>
                <c:pt idx="1">
                  <c:v>1624.9</c:v>
                </c:pt>
                <c:pt idx="2">
                  <c:v>10</c:v>
                </c:pt>
                <c:pt idx="3">
                  <c:v>544.79999999999995</c:v>
                </c:pt>
                <c:pt idx="4">
                  <c:v>344.8</c:v>
                </c:pt>
                <c:pt idx="5">
                  <c:v>298.3</c:v>
                </c:pt>
                <c:pt idx="6">
                  <c:v>112.1</c:v>
                </c:pt>
                <c:pt idx="7">
                  <c:v>555.29999999999995</c:v>
                </c:pt>
                <c:pt idx="8">
                  <c:v>5.7</c:v>
                </c:pt>
                <c:pt idx="9">
                  <c:v>77.2</c:v>
                </c:pt>
                <c:pt idx="10">
                  <c:v>791.4</c:v>
                </c:pt>
                <c:pt idx="11">
                  <c:v>442.9</c:v>
                </c:pt>
                <c:pt idx="12">
                  <c:v>67.5</c:v>
                </c:pt>
                <c:pt idx="13">
                  <c:v>904.5</c:v>
                </c:pt>
                <c:pt idx="14">
                  <c:v>8.1</c:v>
                </c:pt>
                <c:pt idx="15">
                  <c:v>43.1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8992600574512486"/>
          <c:y val="8.3735702275277782E-2"/>
          <c:w val="0.10073999907121919"/>
          <c:h val="0.87663074889306936"/>
        </c:manualLayout>
      </c:layout>
      <c:overlay val="0"/>
      <c:txPr>
        <a:bodyPr/>
        <a:lstStyle/>
        <a:p>
          <a:pPr rtl="0">
            <a:defRPr sz="1600">
              <a:solidFill>
                <a:srgbClr val="FFFFFF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2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Образование!$B$9</c:f>
              <c:strCache>
                <c:ptCount val="1"/>
                <c:pt idx="0">
                  <c:v>Поселения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2952170359321792E-2"/>
                  <c:y val="5.0472804994342747E-3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dirty="0" smtClean="0"/>
                      <a:t>1 843</a:t>
                    </a:r>
                    <a:endParaRPr lang="en-US" sz="18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200224157002357E-2"/>
                  <c:y val="5.0472804994343666E-3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dirty="0" smtClean="0"/>
                      <a:t>1 796</a:t>
                    </a:r>
                    <a:endParaRPr lang="en-US" sz="18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Образование!$C$8:$D$8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Образование!$C$9:$D$9</c:f>
              <c:numCache>
                <c:formatCode>General</c:formatCode>
                <c:ptCount val="2"/>
                <c:pt idx="0">
                  <c:v>1843</c:v>
                </c:pt>
                <c:pt idx="1">
                  <c:v>1796</c:v>
                </c:pt>
              </c:numCache>
            </c:numRef>
          </c:val>
        </c:ser>
        <c:ser>
          <c:idx val="1"/>
          <c:order val="1"/>
          <c:tx>
            <c:strRef>
              <c:f>Образование!$B$10</c:f>
              <c:strCache>
                <c:ptCount val="1"/>
              </c:strCache>
            </c:strRef>
          </c:tx>
          <c:spPr>
            <a:solidFill>
              <a:srgbClr val="0084CA">
                <a:lumMod val="20000"/>
                <a:lumOff val="80000"/>
              </a:srgbClr>
            </a:solidFill>
          </c:spPr>
          <c:invertIfNegative val="0"/>
          <c:dLbls>
            <c:dLbl>
              <c:idx val="2"/>
              <c:layout>
                <c:manualLayout>
                  <c:x val="1.0872080696520849E-2"/>
                  <c:y val="-3.1259312946429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Образование!$C$8:$D$8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Образование!$C$10:$D$10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Образование!$B$11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dLbl>
              <c:idx val="0"/>
              <c:layout>
                <c:manualLayout>
                  <c:x val="2.4160179325601886E-2"/>
                  <c:y val="-2.52364024971718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84206224442169E-2"/>
                  <c:y val="5.0472804994343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Образование!$C$8:$D$8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Образование!$C$11:$D$11</c:f>
              <c:numCache>
                <c:formatCode>General</c:formatCode>
                <c:ptCount val="2"/>
                <c:pt idx="0">
                  <c:v>296</c:v>
                </c:pt>
                <c:pt idx="1">
                  <c:v>283</c:v>
                </c:pt>
              </c:numCache>
            </c:numRef>
          </c:val>
        </c:ser>
        <c:ser>
          <c:idx val="3"/>
          <c:order val="3"/>
          <c:tx>
            <c:strRef>
              <c:f>Образование!$B$12</c:f>
              <c:strCache>
                <c:ptCount val="1"/>
              </c:strCache>
            </c:strRef>
          </c:tx>
          <c:spPr>
            <a:noFill/>
          </c:spPr>
          <c:invertIfNegative val="0"/>
          <c:cat>
            <c:numRef>
              <c:f>Образование!$C$8:$D$8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Образование!$C$12:$D$12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Образование!$B$13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6576197258162074E-2"/>
                  <c:y val="-1.00945609988686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5 903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408233123282454E-2"/>
                  <c:y val="-2.52364024971718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ru-RU" baseline="0" dirty="0" smtClean="0"/>
                      <a:t> 753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Образование!$C$8:$D$8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Образование!$C$13:$D$13</c:f>
              <c:numCache>
                <c:formatCode>General</c:formatCode>
                <c:ptCount val="2"/>
                <c:pt idx="0">
                  <c:v>5903</c:v>
                </c:pt>
                <c:pt idx="1">
                  <c:v>5753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shape val="cylinder"/>
        <c:axId val="61771776"/>
        <c:axId val="353123072"/>
        <c:axId val="0"/>
      </c:bar3DChart>
      <c:catAx>
        <c:axId val="61771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3123072"/>
        <c:crosses val="autoZero"/>
        <c:auto val="1"/>
        <c:lblAlgn val="ctr"/>
        <c:lblOffset val="100"/>
        <c:noMultiLvlLbl val="0"/>
      </c:catAx>
      <c:valAx>
        <c:axId val="353123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771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FF993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1.6912123919260114E-2"/>
                  <c:y val="2.42850258912795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53615047338728E-2"/>
                  <c:y val="9.86218945556485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288097365132945E-2"/>
                  <c:y val="3.8856423867399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Лист1!$B$1:$C$1</c:f>
              <c:numCache>
                <c:formatCode>General</c:formatCode>
                <c:ptCount val="2"/>
                <c:pt idx="0">
                  <c:v>492</c:v>
                </c:pt>
                <c:pt idx="1">
                  <c:v>477</c:v>
                </c:pt>
              </c:numCache>
            </c:numRef>
          </c:val>
        </c:ser>
        <c:ser>
          <c:idx val="1"/>
          <c:order val="1"/>
          <c:spPr>
            <a:solidFill>
              <a:srgbClr val="FF9933"/>
            </a:solidFill>
          </c:spPr>
          <c:invertIfNegative val="0"/>
          <c:dLbls>
            <c:dLbl>
              <c:idx val="0"/>
              <c:layout>
                <c:manualLayout>
                  <c:x val="1.6912123919260114E-2"/>
                  <c:y val="-4.85700517825582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1.2080088513757224E-2"/>
                  <c:y val="4.857196398932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Лист1!$B$2:$C$2</c:f>
              <c:numCache>
                <c:formatCode>General</c:formatCode>
                <c:ptCount val="2"/>
                <c:pt idx="0">
                  <c:v>17</c:v>
                </c:pt>
                <c:pt idx="1">
                  <c:v>14</c:v>
                </c:pt>
              </c:numCache>
            </c:numRef>
          </c:val>
        </c:ser>
        <c:ser>
          <c:idx val="2"/>
          <c:order val="2"/>
          <c:spPr>
            <a:solidFill>
              <a:srgbClr val="00B7ED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6912123919260114E-2"/>
                  <c:y val="-4.8570051782559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1.2080088513757224E-2"/>
                  <c:y val="-4.8570051782559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Лист1!$B$3:$C$3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053615047338728E-2"/>
                  <c:y val="2.42850258912795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591232779781342E-2"/>
                  <c:y val="-3.5184773013212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080088513757224E-2"/>
                  <c:y val="-1.4570824314091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Лист1!$B$4:$C$4</c:f>
              <c:numCache>
                <c:formatCode>General</c:formatCode>
                <c:ptCount val="2"/>
                <c:pt idx="0">
                  <c:v>1141</c:v>
                </c:pt>
                <c:pt idx="1">
                  <c:v>1134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cylinder"/>
        <c:axId val="63254016"/>
        <c:axId val="355358336"/>
        <c:axId val="0"/>
      </c:bar3DChart>
      <c:catAx>
        <c:axId val="63254016"/>
        <c:scaling>
          <c:orientation val="minMax"/>
        </c:scaling>
        <c:delete val="1"/>
        <c:axPos val="b"/>
        <c:majorTickMark val="out"/>
        <c:minorTickMark val="none"/>
        <c:tickLblPos val="nextTo"/>
        <c:crossAx val="355358336"/>
        <c:crosses val="autoZero"/>
        <c:auto val="1"/>
        <c:lblAlgn val="ctr"/>
        <c:lblOffset val="100"/>
        <c:noMultiLvlLbl val="0"/>
      </c:catAx>
      <c:valAx>
        <c:axId val="355358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2540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7ED">
                  <a:lumMod val="60000"/>
                  <a:lumOff val="4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7ED">
                  <a:lumMod val="60000"/>
                  <a:lumOff val="4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9966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9966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9966"/>
              </a:solidFill>
            </c:spPr>
          </c:dPt>
          <c:dLbls>
            <c:dLbl>
              <c:idx val="0"/>
              <c:layout>
                <c:manualLayout>
                  <c:x val="1.1871010058711426E-2"/>
                  <c:y val="2.989310038997550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046161537606933E-2"/>
                  <c:y val="-1.4946550194987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6272721834326E-2"/>
                  <c:y val="-5.9786200779951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871010058711426E-2"/>
                  <c:y val="-2.0925170272982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Лист1!$A$4:$E$4</c:f>
              <c:numCache>
                <c:formatCode>General</c:formatCode>
                <c:ptCount val="5"/>
                <c:pt idx="0">
                  <c:v>46</c:v>
                </c:pt>
                <c:pt idx="1">
                  <c:v>51.4</c:v>
                </c:pt>
                <c:pt idx="3">
                  <c:v>55.9</c:v>
                </c:pt>
                <c:pt idx="4">
                  <c:v>62.1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shape val="cylinder"/>
        <c:axId val="63546880"/>
        <c:axId val="136835008"/>
        <c:axId val="0"/>
      </c:bar3DChart>
      <c:catAx>
        <c:axId val="63546880"/>
        <c:scaling>
          <c:orientation val="minMax"/>
        </c:scaling>
        <c:delete val="1"/>
        <c:axPos val="b"/>
        <c:majorTickMark val="out"/>
        <c:minorTickMark val="none"/>
        <c:tickLblPos val="nextTo"/>
        <c:crossAx val="136835008"/>
        <c:crosses val="autoZero"/>
        <c:auto val="1"/>
        <c:lblAlgn val="ctr"/>
        <c:lblOffset val="100"/>
        <c:noMultiLvlLbl val="0"/>
      </c:catAx>
      <c:valAx>
        <c:axId val="136835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5468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FF996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7ED">
                  <a:lumMod val="60000"/>
                  <a:lumOff val="4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7ED">
                  <a:lumMod val="60000"/>
                  <a:lumOff val="40000"/>
                </a:srgbClr>
              </a:solidFill>
            </c:spPr>
          </c:dPt>
          <c:dPt>
            <c:idx val="2"/>
            <c:invertIfNegative val="0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1.1431343019499891E-2"/>
                  <c:y val="-9.0904102137081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974410250712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1.4697441025071289E-2"/>
                  <c:y val="-6.0602734758054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963539030642687E-2"/>
                  <c:y val="-2.7271230641124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Лист1!$A$7:$E$7</c:f>
              <c:numCache>
                <c:formatCode>General</c:formatCode>
                <c:ptCount val="5"/>
                <c:pt idx="0">
                  <c:v>43.8</c:v>
                </c:pt>
                <c:pt idx="1">
                  <c:v>47.8</c:v>
                </c:pt>
                <c:pt idx="2">
                  <c:v>1</c:v>
                </c:pt>
                <c:pt idx="3">
                  <c:v>44.3</c:v>
                </c:pt>
                <c:pt idx="4">
                  <c:v>51.1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shape val="cylinder"/>
        <c:axId val="64056832"/>
        <c:axId val="136837312"/>
        <c:axId val="0"/>
      </c:bar3DChart>
      <c:catAx>
        <c:axId val="64056832"/>
        <c:scaling>
          <c:orientation val="minMax"/>
        </c:scaling>
        <c:delete val="1"/>
        <c:axPos val="b"/>
        <c:majorTickMark val="out"/>
        <c:minorTickMark val="none"/>
        <c:tickLblPos val="nextTo"/>
        <c:crossAx val="136837312"/>
        <c:crosses val="autoZero"/>
        <c:auto val="1"/>
        <c:lblAlgn val="ctr"/>
        <c:lblOffset val="100"/>
        <c:noMultiLvlLbl val="0"/>
      </c:catAx>
      <c:valAx>
        <c:axId val="136837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0568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7ED">
                  <a:lumMod val="60000"/>
                  <a:lumOff val="4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7ED">
                  <a:lumMod val="60000"/>
                  <a:lumOff val="40000"/>
                </a:srgbClr>
              </a:solidFill>
            </c:spPr>
          </c:dPt>
          <c:dPt>
            <c:idx val="2"/>
            <c:invertIfNegative val="0"/>
            <c:bubble3D val="0"/>
            <c:spPr>
              <a:noFill/>
            </c:spPr>
          </c:dPt>
          <c:dPt>
            <c:idx val="3"/>
            <c:invertIfNegative val="0"/>
            <c:bubble3D val="0"/>
            <c:spPr>
              <a:solidFill>
                <a:srgbClr val="FF9966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9966"/>
              </a:solidFill>
            </c:spPr>
          </c:dPt>
          <c:dLbls>
            <c:dLbl>
              <c:idx val="0"/>
              <c:layout>
                <c:manualLayout>
                  <c:x val="9.7084014110562639E-3"/>
                  <c:y val="-2.8816135583775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445352147416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1.2944535214741685E-2"/>
                  <c:y val="-5.7632271167550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180669018427105E-2"/>
                  <c:y val="-2.8816135583775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Лист1!$A$10:$E$10</c:f>
              <c:numCache>
                <c:formatCode>General</c:formatCode>
                <c:ptCount val="5"/>
                <c:pt idx="0">
                  <c:v>51.5</c:v>
                </c:pt>
                <c:pt idx="1">
                  <c:v>55.7</c:v>
                </c:pt>
                <c:pt idx="2">
                  <c:v>1</c:v>
                </c:pt>
                <c:pt idx="3">
                  <c:v>54.1</c:v>
                </c:pt>
                <c:pt idx="4">
                  <c:v>60.1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shape val="cylinder"/>
        <c:axId val="63962112"/>
        <c:axId val="353123648"/>
        <c:axId val="0"/>
      </c:bar3DChart>
      <c:catAx>
        <c:axId val="63962112"/>
        <c:scaling>
          <c:orientation val="minMax"/>
        </c:scaling>
        <c:delete val="1"/>
        <c:axPos val="b"/>
        <c:majorTickMark val="out"/>
        <c:minorTickMark val="none"/>
        <c:tickLblPos val="nextTo"/>
        <c:crossAx val="353123648"/>
        <c:crosses val="autoZero"/>
        <c:auto val="1"/>
        <c:lblAlgn val="ctr"/>
        <c:lblOffset val="100"/>
        <c:noMultiLvlLbl val="0"/>
      </c:catAx>
      <c:valAx>
        <c:axId val="35312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9621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00B7ED">
                <a:lumMod val="60000"/>
                <a:lumOff val="40000"/>
              </a:srgb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9966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9966"/>
              </a:solidFill>
            </c:spPr>
          </c:dPt>
          <c:dLbls>
            <c:dLbl>
              <c:idx val="0"/>
              <c:layout>
                <c:manualLayout>
                  <c:x val="1.4697441025071289E-2"/>
                  <c:y val="-3.584251956196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963539030642687E-2"/>
                  <c:y val="-5.514233778763296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4313430194998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064392022285589E-2"/>
                  <c:y val="-5.5142337787632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Лист1!$A$13:$E$13</c:f>
              <c:numCache>
                <c:formatCode>General</c:formatCode>
                <c:ptCount val="5"/>
                <c:pt idx="0">
                  <c:v>41.6</c:v>
                </c:pt>
                <c:pt idx="1">
                  <c:v>46</c:v>
                </c:pt>
                <c:pt idx="3">
                  <c:v>40.5</c:v>
                </c:pt>
                <c:pt idx="4">
                  <c:v>50.6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85661696"/>
        <c:axId val="63595072"/>
        <c:axId val="0"/>
      </c:bar3DChart>
      <c:catAx>
        <c:axId val="85661696"/>
        <c:scaling>
          <c:orientation val="minMax"/>
        </c:scaling>
        <c:delete val="1"/>
        <c:axPos val="b"/>
        <c:majorTickMark val="out"/>
        <c:minorTickMark val="none"/>
        <c:tickLblPos val="nextTo"/>
        <c:crossAx val="63595072"/>
        <c:crosses val="autoZero"/>
        <c:auto val="1"/>
        <c:lblAlgn val="ctr"/>
        <c:lblOffset val="100"/>
        <c:noMultiLvlLbl val="0"/>
      </c:catAx>
      <c:valAx>
        <c:axId val="63595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6616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722777618616746E-2"/>
          <c:w val="0.59058455401621213"/>
          <c:h val="0.8227793799900275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762000" h="762000"/>
              <a:bevelB w="762000" h="762000"/>
            </a:sp3d>
          </c:spPr>
          <c:dPt>
            <c:idx val="0"/>
            <c:bubble3D val="0"/>
            <c:spPr>
              <a:solidFill>
                <a:srgbClr val="71B0DE">
                  <a:lumMod val="60000"/>
                  <a:lumOff val="40000"/>
                </a:srgbClr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2"/>
            <c:bubble3D val="0"/>
            <c:spPr>
              <a:solidFill>
                <a:srgbClr val="00FFCC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631,3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212,7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'Образование зп'!$D$18:$D$20</c:f>
              <c:strCache>
                <c:ptCount val="3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'Образование зп'!$E$18:$E$20</c:f>
              <c:numCache>
                <c:formatCode>General</c:formatCode>
                <c:ptCount val="3"/>
                <c:pt idx="0">
                  <c:v>2631.3</c:v>
                </c:pt>
                <c:pt idx="1">
                  <c:v>4212.7</c:v>
                </c:pt>
                <c:pt idx="2">
                  <c:v>383.1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782279093884314"/>
          <c:y val="0.17317319589532712"/>
          <c:w val="0.20886807578160144"/>
          <c:h val="0.63154418197725282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00B7ED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2.8134960559931727E-2"/>
                  <c:y val="-0.437334957254268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970567264678047E-2"/>
                  <c:y val="-0.333755625272994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Лист2!$A$1:$B$1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Лист2!$A$2:$B$2</c:f>
              <c:numCache>
                <c:formatCode>General</c:formatCode>
                <c:ptCount val="2"/>
                <c:pt idx="0">
                  <c:v>609</c:v>
                </c:pt>
                <c:pt idx="1">
                  <c:v>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6326272"/>
        <c:axId val="355373568"/>
        <c:axId val="0"/>
      </c:bar3DChart>
      <c:catAx>
        <c:axId val="86326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55373568"/>
        <c:crosses val="autoZero"/>
        <c:auto val="1"/>
        <c:lblAlgn val="ctr"/>
        <c:lblOffset val="100"/>
        <c:noMultiLvlLbl val="0"/>
      </c:catAx>
      <c:valAx>
        <c:axId val="355373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3262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</c:spPr>
          </c:dPt>
          <c:dPt>
            <c:idx val="1"/>
            <c:invertIfNegative val="0"/>
            <c:bubble3D val="0"/>
            <c:spPr>
              <a:noFill/>
            </c:spPr>
          </c:dPt>
          <c:dPt>
            <c:idx val="2"/>
            <c:invertIfNegative val="0"/>
            <c:bubble3D val="0"/>
            <c:spPr>
              <a:solidFill>
                <a:srgbClr val="FF9933"/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35246899716471536"/>
                  <c:y val="-2.4207549923646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в Microsoft PowerPoint]Лист3'!$A$4:$C$4</c:f>
              <c:numCache>
                <c:formatCode>General</c:formatCode>
                <c:ptCount val="3"/>
                <c:pt idx="0">
                  <c:v>63.1</c:v>
                </c:pt>
                <c:pt idx="1">
                  <c:v>0</c:v>
                </c:pt>
                <c:pt idx="2">
                  <c:v>65.400000000000006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cylinder"/>
        <c:axId val="105107456"/>
        <c:axId val="355357760"/>
        <c:axId val="0"/>
      </c:bar3DChart>
      <c:catAx>
        <c:axId val="105107456"/>
        <c:scaling>
          <c:orientation val="minMax"/>
        </c:scaling>
        <c:delete val="1"/>
        <c:axPos val="l"/>
        <c:majorTickMark val="out"/>
        <c:minorTickMark val="none"/>
        <c:tickLblPos val="nextTo"/>
        <c:crossAx val="355357760"/>
        <c:crosses val="autoZero"/>
        <c:auto val="1"/>
        <c:lblAlgn val="ctr"/>
        <c:lblOffset val="100"/>
        <c:noMultiLvlLbl val="0"/>
      </c:catAx>
      <c:valAx>
        <c:axId val="3553577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51074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FF9933"/>
            </a:solidFill>
          </c:spPr>
          <c:invertIfNegative val="0"/>
          <c:dLbls>
            <c:dLbl>
              <c:idx val="0"/>
              <c:layout>
                <c:manualLayout>
                  <c:x val="1.1023080768803466E-2"/>
                  <c:y val="-2.1059019976221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4726542729820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97441025071289E-2"/>
                  <c:y val="-8.16037024078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596588033428383E-2"/>
                  <c:y val="-3.685328495838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147014529249837E-2"/>
                  <c:y val="-0.102662722384080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'расходы консол'!$A$4:$E$4</c:f>
              <c:numCache>
                <c:formatCode>#,##0</c:formatCode>
                <c:ptCount val="5"/>
                <c:pt idx="0">
                  <c:v>10853</c:v>
                </c:pt>
                <c:pt idx="1">
                  <c:v>10899</c:v>
                </c:pt>
                <c:pt idx="2">
                  <c:v>9305</c:v>
                </c:pt>
                <c:pt idx="3">
                  <c:v>11135</c:v>
                </c:pt>
                <c:pt idx="4">
                  <c:v>11250</c:v>
                </c:pt>
              </c:numCache>
            </c:numRef>
          </c:val>
        </c:ser>
        <c:ser>
          <c:idx val="1"/>
          <c:order val="1"/>
          <c:spPr>
            <a:pattFill prst="wdDnDiag">
              <a:fgClr>
                <a:srgbClr val="FF9933"/>
              </a:fgClr>
              <a:bgClr>
                <a:sysClr val="window" lastClr="FFFFFF"/>
              </a:bgClr>
            </a:pattFill>
          </c:spPr>
          <c:invertIfNegative val="0"/>
          <c:dLbls>
            <c:dLbl>
              <c:idx val="0"/>
              <c:layout>
                <c:manualLayout>
                  <c:x val="1.5922227777160562E-2"/>
                  <c:y val="-3.4220907461360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472654272982014E-2"/>
                  <c:y val="-3.4220907461360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147014529249837E-2"/>
                  <c:y val="-3.9485662455415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47867520892739E-2"/>
                  <c:y val="-3.15885299643323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6 628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697441025071289E-2"/>
                  <c:y val="-1.31618874851384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8 736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'расходы консол'!$A$5:$E$5</c:f>
              <c:numCache>
                <c:formatCode>#,##0</c:formatCode>
                <c:ptCount val="5"/>
                <c:pt idx="0">
                  <c:v>3940</c:v>
                </c:pt>
                <c:pt idx="1">
                  <c:v>4340</c:v>
                </c:pt>
                <c:pt idx="2">
                  <c:v>5710</c:v>
                </c:pt>
                <c:pt idx="3">
                  <c:v>6629</c:v>
                </c:pt>
                <c:pt idx="4">
                  <c:v>8736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shape val="cylinder"/>
        <c:axId val="354029056"/>
        <c:axId val="349877312"/>
        <c:axId val="0"/>
      </c:bar3DChart>
      <c:catAx>
        <c:axId val="354029056"/>
        <c:scaling>
          <c:orientation val="minMax"/>
        </c:scaling>
        <c:delete val="1"/>
        <c:axPos val="b"/>
        <c:majorTickMark val="out"/>
        <c:minorTickMark val="none"/>
        <c:tickLblPos val="nextTo"/>
        <c:crossAx val="349877312"/>
        <c:crosses val="autoZero"/>
        <c:auto val="1"/>
        <c:lblAlgn val="ctr"/>
        <c:lblOffset val="100"/>
        <c:noMultiLvlLbl val="0"/>
      </c:catAx>
      <c:valAx>
        <c:axId val="3498773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540290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2203859417689462E-2"/>
                  <c:y val="4.9996269963323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03859417689485E-2"/>
                  <c:y val="2.4998134981661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2038594176894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446313012272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6280086837667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'расходы консол'!$A$4:$E$4</c:f>
              <c:numCache>
                <c:formatCode>#,##0</c:formatCode>
                <c:ptCount val="5"/>
                <c:pt idx="0">
                  <c:v>10152</c:v>
                </c:pt>
                <c:pt idx="1">
                  <c:v>10988</c:v>
                </c:pt>
                <c:pt idx="2">
                  <c:v>11751</c:v>
                </c:pt>
                <c:pt idx="3">
                  <c:v>12480</c:v>
                </c:pt>
                <c:pt idx="4">
                  <c:v>11744</c:v>
                </c:pt>
              </c:numCache>
            </c:numRef>
          </c:val>
        </c:ser>
        <c:ser>
          <c:idx val="1"/>
          <c:order val="1"/>
          <c:spPr>
            <a:pattFill prst="wdDnDiag">
              <a:fgClr>
                <a:srgbClr val="4E9CD6"/>
              </a:fgClr>
              <a:bgClr>
                <a:sysClr val="window" lastClr="FFFFFF"/>
              </a:bgClr>
            </a:pattFill>
          </c:spPr>
          <c:invertIfNegative val="0"/>
          <c:dLbls>
            <c:dLbl>
              <c:idx val="0"/>
              <c:layout>
                <c:manualLayout>
                  <c:x val="8.5427015923826167E-3"/>
                  <c:y val="-5.38096946003242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424245359458433E-2"/>
                  <c:y val="-8.0714541900486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85403184765278E-2"/>
                  <c:y val="8.0714541900486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0854031847652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305789126534137E-2"/>
                  <c:y val="-5.38096946003242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'расходы консол'!$A$5:$E$5</c:f>
              <c:numCache>
                <c:formatCode>#,##0</c:formatCode>
                <c:ptCount val="5"/>
                <c:pt idx="0">
                  <c:v>3479</c:v>
                </c:pt>
                <c:pt idx="1">
                  <c:v>4605</c:v>
                </c:pt>
                <c:pt idx="2">
                  <c:v>6079</c:v>
                </c:pt>
                <c:pt idx="3">
                  <c:v>5819</c:v>
                </c:pt>
                <c:pt idx="4">
                  <c:v>8302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shape val="cylinder"/>
        <c:axId val="354786816"/>
        <c:axId val="349876736"/>
        <c:axId val="0"/>
      </c:bar3DChart>
      <c:catAx>
        <c:axId val="354786816"/>
        <c:scaling>
          <c:orientation val="minMax"/>
        </c:scaling>
        <c:delete val="1"/>
        <c:axPos val="b"/>
        <c:majorTickMark val="out"/>
        <c:minorTickMark val="none"/>
        <c:tickLblPos val="nextTo"/>
        <c:crossAx val="349876736"/>
        <c:crosses val="autoZero"/>
        <c:auto val="1"/>
        <c:lblAlgn val="ctr"/>
        <c:lblOffset val="100"/>
        <c:noMultiLvlLbl val="0"/>
      </c:catAx>
      <c:valAx>
        <c:axId val="3498767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547868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FF993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772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250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352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50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42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743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'Исполнение КБ'!$B$7:$I$7</c:f>
              <c:numCache>
                <c:formatCode>General</c:formatCode>
                <c:ptCount val="8"/>
                <c:pt idx="0">
                  <c:v>10772</c:v>
                </c:pt>
                <c:pt idx="1">
                  <c:v>11250</c:v>
                </c:pt>
                <c:pt idx="3">
                  <c:v>4352</c:v>
                </c:pt>
                <c:pt idx="4">
                  <c:v>4507</c:v>
                </c:pt>
                <c:pt idx="6">
                  <c:v>6420</c:v>
                </c:pt>
                <c:pt idx="7">
                  <c:v>6743</c:v>
                </c:pt>
              </c:numCache>
            </c:numRef>
          </c:val>
        </c:ser>
        <c:ser>
          <c:idx val="1"/>
          <c:order val="1"/>
          <c:spPr>
            <a:pattFill prst="wdUpDiag">
              <a:fgClr>
                <a:srgbClr val="FF9933"/>
              </a:fgClr>
              <a:bgClr>
                <a:sysClr val="window" lastClr="FFFFFF"/>
              </a:bgClr>
            </a:patt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8 960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736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 567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39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'Исполнение КБ'!$B$8:$I$8</c:f>
              <c:numCache>
                <c:formatCode>General</c:formatCode>
                <c:ptCount val="8"/>
                <c:pt idx="0">
                  <c:v>8960</c:v>
                </c:pt>
                <c:pt idx="1">
                  <c:v>8736</c:v>
                </c:pt>
                <c:pt idx="3">
                  <c:v>9567</c:v>
                </c:pt>
                <c:pt idx="4">
                  <c:v>9393</c:v>
                </c:pt>
                <c:pt idx="6">
                  <c:v>906</c:v>
                </c:pt>
                <c:pt idx="7">
                  <c:v>838</c:v>
                </c:pt>
              </c:numCache>
            </c:numRef>
          </c:val>
        </c:ser>
        <c:ser>
          <c:idx val="2"/>
          <c:order val="2"/>
          <c:invertIfNegative val="0"/>
          <c:val>
            <c:numRef>
              <c:f>'Исполнение КБ'!$B$9:$I$9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60"/>
        <c:shape val="cylinder"/>
        <c:axId val="357374976"/>
        <c:axId val="355368960"/>
        <c:axId val="0"/>
      </c:bar3DChart>
      <c:catAx>
        <c:axId val="357374976"/>
        <c:scaling>
          <c:orientation val="minMax"/>
        </c:scaling>
        <c:delete val="1"/>
        <c:axPos val="b"/>
        <c:majorTickMark val="out"/>
        <c:minorTickMark val="none"/>
        <c:tickLblPos val="nextTo"/>
        <c:crossAx val="355368960"/>
        <c:crosses val="autoZero"/>
        <c:auto val="1"/>
        <c:lblAlgn val="ctr"/>
        <c:lblOffset val="100"/>
        <c:noMultiLvlLbl val="0"/>
      </c:catAx>
      <c:valAx>
        <c:axId val="35536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73749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5507436570428"/>
          <c:y val="5.1400554097404488E-2"/>
          <c:w val="0.84791579177602805"/>
          <c:h val="0.875071687349855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'Исполнение КБ'!$A$2</c:f>
              <c:strCache>
                <c:ptCount val="1"/>
                <c:pt idx="0">
                  <c:v>план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7587413659018728E-2"/>
                  <c:y val="-4.1161444886577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130357163380314E-2"/>
                  <c:y val="-3.4009135807706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163399469024514E-2"/>
                  <c:y val="-3.5761545394354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'Исполнение КБ'!$B$1:$D$1</c:f>
              <c:strCache>
                <c:ptCount val="3"/>
                <c:pt idx="0">
                  <c:v>Консолидированный бюджет района</c:v>
                </c:pt>
                <c:pt idx="1">
                  <c:v>Бюджет района</c:v>
                </c:pt>
                <c:pt idx="2">
                  <c:v>Бюджет поселений</c:v>
                </c:pt>
              </c:strCache>
            </c:strRef>
          </c:cat>
          <c:val>
            <c:numRef>
              <c:f>'Исполнение КБ'!$B$2:$D$2</c:f>
              <c:numCache>
                <c:formatCode>#,##0</c:formatCode>
                <c:ptCount val="3"/>
                <c:pt idx="0">
                  <c:v>20700</c:v>
                </c:pt>
                <c:pt idx="1">
                  <c:v>14058</c:v>
                </c:pt>
                <c:pt idx="2">
                  <c:v>8155</c:v>
                </c:pt>
              </c:numCache>
            </c:numRef>
          </c:val>
        </c:ser>
        <c:ser>
          <c:idx val="1"/>
          <c:order val="1"/>
          <c:tx>
            <c:strRef>
              <c:f>'Исполнение КБ'!$A$3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1.5165747867095227E-2"/>
                  <c:y val="-3.37408772860872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20 046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79739415926966E-2"/>
                  <c:y val="-4.2913854473224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96079362829417E-2"/>
                  <c:y val="-3.5761545394354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'Исполнение КБ'!$B$1:$D$1</c:f>
              <c:strCache>
                <c:ptCount val="3"/>
                <c:pt idx="0">
                  <c:v>Консолидированный бюджет района</c:v>
                </c:pt>
                <c:pt idx="1">
                  <c:v>Бюджет района</c:v>
                </c:pt>
                <c:pt idx="2">
                  <c:v>Бюджет поселений</c:v>
                </c:pt>
              </c:strCache>
            </c:strRef>
          </c:cat>
          <c:val>
            <c:numRef>
              <c:f>'Исполнение КБ'!$B$3:$D$3</c:f>
              <c:numCache>
                <c:formatCode>#,##0</c:formatCode>
                <c:ptCount val="3"/>
                <c:pt idx="0" formatCode="General">
                  <c:v>20046</c:v>
                </c:pt>
                <c:pt idx="1">
                  <c:v>13716</c:v>
                </c:pt>
                <c:pt idx="2">
                  <c:v>7825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gapDepth val="156"/>
        <c:shape val="cylinder"/>
        <c:axId val="372938752"/>
        <c:axId val="355371264"/>
        <c:axId val="0"/>
      </c:bar3DChart>
      <c:catAx>
        <c:axId val="372938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5371264"/>
        <c:crosses val="autoZero"/>
        <c:auto val="1"/>
        <c:lblAlgn val="ctr"/>
        <c:lblOffset val="100"/>
        <c:noMultiLvlLbl val="0"/>
      </c:catAx>
      <c:valAx>
        <c:axId val="3553712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72938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FFCC9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9933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1.3662409966967676E-2"/>
                  <c:y val="1.033736733532681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5987081247623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050931743108356E-2"/>
                  <c:y val="-1.6915887414779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840745394486684E-2"/>
                  <c:y val="-1.9735201983909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'Исполнение КБ'!$A$7:$E$7</c:f>
              <c:numCache>
                <c:formatCode>#,##0</c:formatCode>
                <c:ptCount val="5"/>
                <c:pt idx="0">
                  <c:v>4352</c:v>
                </c:pt>
                <c:pt idx="1">
                  <c:v>4507</c:v>
                </c:pt>
                <c:pt idx="3">
                  <c:v>4803</c:v>
                </c:pt>
                <c:pt idx="4">
                  <c:v>4691</c:v>
                </c:pt>
              </c:numCache>
            </c:numRef>
          </c:val>
        </c:ser>
        <c:ser>
          <c:idx val="1"/>
          <c:order val="1"/>
          <c:spPr>
            <a:pattFill prst="wdUpDiag">
              <a:fgClr>
                <a:srgbClr val="92D050"/>
              </a:fgClr>
              <a:bgClr>
                <a:sysClr val="window" lastClr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sphere">
                <a:fgClr>
                  <a:srgbClr val="FF6600"/>
                </a:fgClr>
                <a:bgClr>
                  <a:sysClr val="window" lastClr="FFFFFF"/>
                </a:bgClr>
              </a:pattFill>
            </c:spPr>
          </c:dPt>
          <c:dPt>
            <c:idx val="1"/>
            <c:invertIfNegative val="0"/>
            <c:bubble3D val="0"/>
            <c:spPr>
              <a:pattFill prst="sphere">
                <a:fgClr>
                  <a:srgbClr val="FF6600"/>
                </a:fgClr>
                <a:bgClr>
                  <a:sysClr val="window" lastClr="FFFFFF"/>
                </a:bgClr>
              </a:pattFill>
            </c:spPr>
          </c:dPt>
          <c:dPt>
            <c:idx val="3"/>
            <c:invertIfNegative val="0"/>
            <c:bubble3D val="0"/>
            <c:spPr>
              <a:pattFill prst="wdUpDiag">
                <a:fgClr>
                  <a:srgbClr val="00B0F0"/>
                </a:fgClr>
                <a:bgClr>
                  <a:sysClr val="window" lastClr="FFFFFF"/>
                </a:bgClr>
              </a:pattFill>
            </c:spPr>
          </c:dPt>
          <c:dPt>
            <c:idx val="4"/>
            <c:invertIfNegative val="0"/>
            <c:bubble3D val="0"/>
            <c:spPr>
              <a:pattFill prst="wdUpDiag">
                <a:fgClr>
                  <a:srgbClr val="00B0F0"/>
                </a:fgClr>
                <a:bgClr>
                  <a:sysClr val="window" lastClr="FFFFFF"/>
                </a:bgClr>
              </a:pattFill>
            </c:spPr>
          </c:dPt>
          <c:dLbls>
            <c:dLbl>
              <c:idx val="0"/>
              <c:layout>
                <c:manualLayout>
                  <c:x val="1.1178335427519007E-2"/>
                  <c:y val="-1.1277258276519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324819933935353E-2"/>
                  <c:y val="-1.1277258276519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630559045865015E-2"/>
                  <c:y val="-1.4096572845649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808894473384022E-2"/>
                  <c:y val="-1.6915887414779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'Исполнение КБ'!$A$8:$E$8</c:f>
              <c:numCache>
                <c:formatCode>#,##0</c:formatCode>
                <c:ptCount val="5"/>
                <c:pt idx="0">
                  <c:v>419</c:v>
                </c:pt>
                <c:pt idx="1">
                  <c:v>419</c:v>
                </c:pt>
                <c:pt idx="3">
                  <c:v>9255</c:v>
                </c:pt>
                <c:pt idx="4">
                  <c:v>9025</c:v>
                </c:pt>
              </c:numCache>
            </c:numRef>
          </c:val>
        </c:ser>
        <c:ser>
          <c:idx val="2"/>
          <c:order val="2"/>
          <c:spPr>
            <a:pattFill prst="wdUpDiag">
              <a:fgClr>
                <a:srgbClr val="FF9933"/>
              </a:fgClr>
              <a:bgClr>
                <a:sysClr val="window" lastClr="FFFFFF"/>
              </a:bgClr>
            </a:pattFill>
          </c:spPr>
          <c:invertIfNegative val="0"/>
          <c:dLbls>
            <c:dLbl>
              <c:idx val="0"/>
              <c:layout>
                <c:manualLayout>
                  <c:x val="2.4840745394486684E-2"/>
                  <c:y val="-3.1012460260429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598708124762349E-2"/>
                  <c:y val="-2.8193145691299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38852177614068E-2"/>
                  <c:y val="-2.459946931003137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996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662409966967676E-2"/>
                  <c:y val="-2.951936317203764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510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'Исполнение КБ'!$A$9:$E$9</c:f>
              <c:numCache>
                <c:formatCode>#,##0</c:formatCode>
                <c:ptCount val="5"/>
                <c:pt idx="0">
                  <c:v>9148</c:v>
                </c:pt>
                <c:pt idx="1">
                  <c:v>8974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gapDepth val="164"/>
        <c:shape val="cylinder"/>
        <c:axId val="354398208"/>
        <c:axId val="355376448"/>
        <c:axId val="0"/>
      </c:bar3DChart>
      <c:catAx>
        <c:axId val="354398208"/>
        <c:scaling>
          <c:orientation val="minMax"/>
        </c:scaling>
        <c:delete val="1"/>
        <c:axPos val="b"/>
        <c:majorTickMark val="out"/>
        <c:minorTickMark val="none"/>
        <c:tickLblPos val="nextTo"/>
        <c:crossAx val="355376448"/>
        <c:crosses val="autoZero"/>
        <c:auto val="1"/>
        <c:lblAlgn val="ctr"/>
        <c:lblOffset val="100"/>
        <c:noMultiLvlLbl val="0"/>
      </c:catAx>
      <c:valAx>
        <c:axId val="3553764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543982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762727218343264E-2"/>
          <c:y val="0.11582078735437665"/>
          <c:w val="0.83769111124404982"/>
          <c:h val="0.784764871086675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762000" h="762000"/>
              <a:bevelB w="762000" h="762000"/>
            </a:sp3d>
          </c:spPr>
          <c:explosion val="25"/>
          <c:dPt>
            <c:idx val="0"/>
            <c:bubble3D val="0"/>
            <c:explosion val="21"/>
          </c:dPt>
          <c:dPt>
            <c:idx val="2"/>
            <c:bubble3D val="0"/>
            <c:explosion val="23"/>
          </c:dPt>
          <c:dPt>
            <c:idx val="6"/>
            <c:bubble3D val="0"/>
            <c:spPr>
              <a:solidFill>
                <a:srgbClr val="FFFFCC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Lbls>
            <c:dLbl>
              <c:idx val="0"/>
              <c:layout>
                <c:manualLayout>
                  <c:x val="5.9314736748714542E-2"/>
                  <c:y val="-5.00410292723495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31,0</a:t>
                    </a:r>
                    <a:r>
                      <a:rPr lang="ru-RU" dirty="0" smtClean="0"/>
                      <a:t>% </a:t>
                    </a:r>
                  </a:p>
                  <a:p>
                    <a:r>
                      <a:rPr lang="ru-RU" sz="1200" dirty="0" smtClean="0"/>
                      <a:t>НДФЛ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324463948450173E-3"/>
                  <c:y val="-1.62378598760344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30,6</a:t>
                    </a:r>
                    <a:r>
                      <a:rPr lang="ru-RU" dirty="0" smtClean="0"/>
                      <a:t>% </a:t>
                    </a:r>
                  </a:p>
                  <a:p>
                    <a:r>
                      <a:rPr lang="ru-RU" sz="1200" dirty="0" smtClean="0"/>
                      <a:t>Налог на совокупный доход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39019851279543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13,6</a:t>
                    </a:r>
                    <a:r>
                      <a:rPr lang="ru-RU" dirty="0" smtClean="0"/>
                      <a:t>%</a:t>
                    </a:r>
                  </a:p>
                  <a:p>
                    <a:r>
                      <a:rPr lang="ru-RU" sz="1200" dirty="0" smtClean="0"/>
                      <a:t>Арендная плата за землю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413600695062545E-2"/>
                  <c:y val="2.0168339142812358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10,5</a:t>
                    </a:r>
                    <a:r>
                      <a:rPr lang="ru-RU" dirty="0" smtClean="0"/>
                      <a:t>%</a:t>
                    </a:r>
                  </a:p>
                  <a:p>
                    <a:r>
                      <a:rPr lang="ru-RU" sz="1200" dirty="0" smtClean="0"/>
                      <a:t>Доходы от продажи материальных и нематериальных активов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318675763804336E-2"/>
                  <c:y val="-2.51515658361217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3,6</a:t>
                    </a:r>
                    <a:r>
                      <a:rPr lang="ru-RU" dirty="0" smtClean="0"/>
                      <a:t>%</a:t>
                    </a:r>
                  </a:p>
                  <a:p>
                    <a:r>
                      <a:rPr lang="ru-RU" sz="1200" dirty="0" smtClean="0"/>
                      <a:t>Аренда имущества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3301647576387284E-2"/>
                  <c:y val="5.87003637814405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3,7</a:t>
                    </a:r>
                    <a:r>
                      <a:rPr lang="ru-RU" dirty="0" smtClean="0"/>
                      <a:t>%</a:t>
                    </a:r>
                  </a:p>
                  <a:p>
                    <a:r>
                      <a:rPr lang="ru-RU" sz="1200" dirty="0" smtClean="0"/>
                      <a:t>Рекламные конструкции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1729009189893367E-2"/>
                  <c:y val="3.88835170011216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7,0</a:t>
                    </a:r>
                    <a:r>
                      <a:rPr lang="ru-RU" dirty="0" smtClean="0"/>
                      <a:t>%</a:t>
                    </a:r>
                  </a:p>
                  <a:p>
                    <a:r>
                      <a:rPr lang="ru-RU" sz="1200" dirty="0" smtClean="0"/>
                      <a:t>Иные</a:t>
                    </a:r>
                    <a:r>
                      <a:rPr lang="ru-RU" sz="1200" baseline="0" dirty="0" smtClean="0"/>
                      <a:t> доходы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'структура доходов'!$B$1:$B$7</c:f>
              <c:numCache>
                <c:formatCode>0.0</c:formatCode>
                <c:ptCount val="7"/>
                <c:pt idx="0">
                  <c:v>31</c:v>
                </c:pt>
                <c:pt idx="1">
                  <c:v>30.6</c:v>
                </c:pt>
                <c:pt idx="2">
                  <c:v>13.6</c:v>
                </c:pt>
                <c:pt idx="3">
                  <c:v>10.5</c:v>
                </c:pt>
                <c:pt idx="4">
                  <c:v>3.6</c:v>
                </c:pt>
                <c:pt idx="5">
                  <c:v>3.7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1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770476864038947E-2"/>
          <c:y val="0"/>
          <c:w val="0.86096435351465406"/>
          <c:h val="0.8612561310328724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28000">
                    <a:schemeClr val="accent5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5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762000" h="762000" prst="coolSlant"/>
                <a:bevelB w="762000" h="7620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Lbls>
            <c:dLbl>
              <c:idx val="0"/>
              <c:layout>
                <c:manualLayout>
                  <c:x val="0.18901448095385998"/>
                  <c:y val="3.50788316052188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3 663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412196292869325"/>
                  <c:y val="-0.3016084283110476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МП!$A$21:$A$22</c:f>
              <c:strCache>
                <c:ptCount val="2"/>
                <c:pt idx="0">
                  <c:v>Программные расходы</c:v>
                </c:pt>
                <c:pt idx="1">
                  <c:v>Непрограммные  направления деятельности</c:v>
                </c:pt>
              </c:strCache>
            </c:strRef>
          </c:cat>
          <c:val>
            <c:numRef>
              <c:f>МП!$B$21:$B$22</c:f>
              <c:numCache>
                <c:formatCode>General</c:formatCode>
                <c:ptCount val="2"/>
                <c:pt idx="0" formatCode="#,##0">
                  <c:v>11680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r"/>
      <c:layout>
        <c:manualLayout>
          <c:xMode val="edge"/>
          <c:yMode val="edge"/>
          <c:x val="0"/>
          <c:y val="0.85965326341911352"/>
          <c:w val="0.9050328552301975"/>
          <c:h val="0.11583277371190705"/>
        </c:manualLayout>
      </c:layout>
      <c:overlay val="0"/>
      <c:txPr>
        <a:bodyPr/>
        <a:lstStyle/>
        <a:p>
          <a:pPr rtl="0">
            <a:defRPr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482171917498954E-2"/>
          <c:y val="0.14582207097047672"/>
          <c:w val="0.86910269751459079"/>
          <c:h val="0.8296192563379574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762000" h="762000"/>
              <a:bevelB w="762000" h="838200"/>
            </a:sp3d>
          </c:spPr>
          <c:explosion val="25"/>
          <c:dPt>
            <c:idx val="1"/>
            <c:bubble3D val="0"/>
            <c:spPr>
              <a:solidFill>
                <a:srgbClr val="FF00FF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838200"/>
              </a:sp3d>
            </c:spPr>
          </c:dPt>
          <c:dPt>
            <c:idx val="2"/>
            <c:bubble3D val="0"/>
            <c:spPr>
              <a:solidFill>
                <a:srgbClr val="FFFFCC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838200"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838200"/>
              </a:sp3d>
            </c:spPr>
          </c:dPt>
          <c:dPt>
            <c:idx val="4"/>
            <c:bubble3D val="0"/>
            <c:spPr>
              <a:solidFill>
                <a:srgbClr val="CCFF99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838200"/>
              </a:sp3d>
            </c:spPr>
          </c:dPt>
          <c:dPt>
            <c:idx val="5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838200"/>
              </a:sp3d>
            </c:spPr>
          </c:dPt>
          <c:dPt>
            <c:idx val="6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838200"/>
              </a:sp3d>
            </c:spPr>
          </c:dPt>
          <c:dPt>
            <c:idx val="7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838200"/>
              </a:sp3d>
            </c:spPr>
          </c:dPt>
          <c:dPt>
            <c:idx val="8"/>
            <c:bubble3D val="0"/>
            <c:spPr>
              <a:solidFill>
                <a:srgbClr val="FF9999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838200"/>
              </a:sp3d>
            </c:spPr>
          </c:dPt>
          <c:dPt>
            <c:idx val="9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838200"/>
              </a:sp3d>
            </c:spPr>
          </c:dPt>
          <c:dPt>
            <c:idx val="10"/>
            <c:bubble3D val="0"/>
            <c:spPr>
              <a:solidFill>
                <a:srgbClr val="CCCCFF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838200"/>
              </a:sp3d>
            </c:spPr>
          </c:dPt>
          <c:dLbls>
            <c:dLbl>
              <c:idx val="0"/>
              <c:layout>
                <c:manualLayout>
                  <c:x val="-5.5560096497214592E-2"/>
                  <c:y val="-0.4305211127335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274253051492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97883758907477E-3"/>
                  <c:y val="-9.3768645467396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218623817693621E-2"/>
                  <c:y val="-1.07028915741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005186558218677E-2"/>
                  <c:y val="4.02564707425435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2261268022373933E-4"/>
                  <c:y val="-5.810478672953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838215254994344E-2"/>
                  <c:y val="-4.4210758553032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0226539454800469E-3"/>
                  <c:y val="-6.580269907117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2000531686955482E-2"/>
                  <c:y val="-2.7850417039616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9992415808674979E-3"/>
                  <c:y val="0.11923753754823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1846778929325312E-2"/>
                  <c:y val="3.1431775437649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'Структура Р и П'!$A$5:$A$16</c:f>
              <c:strCache>
                <c:ptCount val="12"/>
                <c:pt idx="0">
                  <c:v>Образование </c:v>
                </c:pt>
                <c:pt idx="1">
                  <c:v>Культура, кинематография</c:v>
                </c:pt>
                <c:pt idx="2">
                  <c:v>Общегосударственные вопросы и охрана окружающей среды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Физкультура и спорт</c:v>
                </c:pt>
                <c:pt idx="6">
                  <c:v>Социальная политика</c:v>
                </c:pt>
                <c:pt idx="7">
                  <c:v>Национальная оборона, национальная безопасность и правоохранительная деятельность</c:v>
                </c:pt>
                <c:pt idx="8">
                  <c:v>Обслуживание муниципального долга</c:v>
                </c:pt>
                <c:pt idx="9">
                  <c:v>Здравоохранение </c:v>
                </c:pt>
                <c:pt idx="10">
                  <c:v>СМИ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'Структура Р и П'!$B$5:$B$16</c:f>
              <c:numCache>
                <c:formatCode>0.0%</c:formatCode>
                <c:ptCount val="12"/>
                <c:pt idx="0">
                  <c:v>0.63100000000000001</c:v>
                </c:pt>
                <c:pt idx="1">
                  <c:v>9.6000000000000002E-2</c:v>
                </c:pt>
                <c:pt idx="2">
                  <c:v>9.5000000000000001E-2</c:v>
                </c:pt>
                <c:pt idx="3">
                  <c:v>5.8999999999999997E-2</c:v>
                </c:pt>
                <c:pt idx="4">
                  <c:v>4.4999999999999998E-2</c:v>
                </c:pt>
                <c:pt idx="5">
                  <c:v>0.04</c:v>
                </c:pt>
                <c:pt idx="6">
                  <c:v>1.7999999999999999E-2</c:v>
                </c:pt>
                <c:pt idx="7">
                  <c:v>6.0000000000000001E-3</c:v>
                </c:pt>
                <c:pt idx="8">
                  <c:v>5.0000000000000001E-3</c:v>
                </c:pt>
                <c:pt idx="9">
                  <c:v>3.0000000000000001E-3</c:v>
                </c:pt>
                <c:pt idx="10">
                  <c:v>3.0000000000000001E-3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0.16078</cdr:x>
      <cdr:y>0.71642</cdr:y>
    </cdr:from>
    <cdr:to>
      <cdr:x>0.24896</cdr:x>
      <cdr:y>0.90595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67106" y="34563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73,4%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0.32069</cdr:x>
      <cdr:y>0.77612</cdr:y>
    </cdr:from>
    <cdr:to>
      <cdr:x>0.40887</cdr:x>
      <cdr:y>0.85074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25254" y="3744416"/>
          <a:ext cx="914352" cy="36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71,5%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0.32069</cdr:x>
      <cdr:y>0.40211</cdr:y>
    </cdr:from>
    <cdr:to>
      <cdr:x>0.40887</cdr:x>
      <cdr:y>0.47024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25254" y="1939999"/>
          <a:ext cx="914352" cy="3286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28,5%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0.47483</cdr:x>
      <cdr:y>0.44781</cdr:y>
    </cdr:from>
    <cdr:to>
      <cdr:x>0.56302</cdr:x>
      <cdr:y>0.5117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923533" y="2160462"/>
          <a:ext cx="914456" cy="308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38,0%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0.48021</cdr:x>
      <cdr:y>0.74627</cdr:y>
    </cdr:from>
    <cdr:to>
      <cdr:x>0.5684</cdr:x>
      <cdr:y>0.83582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79418" y="3600400"/>
          <a:ext cx="9144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62,0%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0.63717</cdr:x>
      <cdr:y>0.38612</cdr:y>
    </cdr:from>
    <cdr:to>
      <cdr:x>0.71687</cdr:x>
      <cdr:y>0.46268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06886" y="1862869"/>
          <a:ext cx="826441" cy="369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37,3%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0.64689</cdr:x>
      <cdr:y>0.71642</cdr:y>
    </cdr:from>
    <cdr:to>
      <cdr:x>0.73507</cdr:x>
      <cdr:y>0.90595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707666" y="34563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62,7%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0.79152</cdr:x>
      <cdr:y>0.33436</cdr:y>
    </cdr:from>
    <cdr:to>
      <cdr:x>0.87971</cdr:x>
      <cdr:y>0.40771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207440" y="1613120"/>
          <a:ext cx="914455" cy="353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43,7%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0.80642</cdr:x>
      <cdr:y>0.70149</cdr:y>
    </cdr:from>
    <cdr:to>
      <cdr:x>0.89461</cdr:x>
      <cdr:y>0.89102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361934" y="33843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56,3%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0.20438</cdr:x>
      <cdr:y>0.24008</cdr:y>
    </cdr:from>
    <cdr:to>
      <cdr:x>0.34307</cdr:x>
      <cdr:y>0.32265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16225" y="1368152"/>
          <a:ext cx="1368152" cy="4705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1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(99,6%)</a:t>
          </a:r>
          <a:endParaRPr lang="ru-RU" sz="2100" b="1" i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0.71533</cdr:x>
      <cdr:y>0.01247</cdr:y>
    </cdr:from>
    <cdr:to>
      <cdr:x>0.86861</cdr:x>
      <cdr:y>0.12037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56784" y="67319"/>
          <a:ext cx="1512152" cy="582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13 716</a:t>
          </a:r>
          <a:endParaRPr lang="ru-RU" sz="3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0.49917</cdr:x>
      <cdr:y>0.77913</cdr:y>
    </cdr:from>
    <cdr:to>
      <cdr:x>0.99043</cdr:x>
      <cdr:y>0.78138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5575027" y="2232762"/>
          <a:ext cx="5486713" cy="64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0.49312</cdr:x>
      <cdr:y>0.76865</cdr:y>
    </cdr:from>
    <cdr:to>
      <cdr:x>0.63753</cdr:x>
      <cdr:y>0.94178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709531" y="1997868"/>
          <a:ext cx="1379172" cy="4499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Всего: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0.81442</cdr:x>
      <cdr:y>0.4005</cdr:y>
    </cdr:from>
    <cdr:to>
      <cdr:x>0.86583</cdr:x>
      <cdr:y>0.53902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9095980" y="1147722"/>
          <a:ext cx="574181" cy="3969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0.81442</cdr:x>
      <cdr:y>0.19272</cdr:y>
    </cdr:from>
    <cdr:to>
      <cdr:x>0.86584</cdr:x>
      <cdr:y>0.33124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095924" y="552280"/>
          <a:ext cx="574293" cy="396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71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0.9258</cdr:x>
      <cdr:y>0.39824</cdr:y>
    </cdr:from>
    <cdr:to>
      <cdr:x>0.97722</cdr:x>
      <cdr:y>0.53676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10339932" y="1141236"/>
          <a:ext cx="574292" cy="3969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</a:p>
      </cdr:txBody>
    </cdr:sp>
  </cdr:relSizeAnchor>
  <cdr:relSizeAnchor xmlns:cdr="http://schemas.openxmlformats.org/drawingml/2006/chartDrawing">
    <cdr:from>
      <cdr:x>0.9321</cdr:x>
      <cdr:y>0.19272</cdr:y>
    </cdr:from>
    <cdr:to>
      <cdr:x>0.98352</cdr:x>
      <cdr:y>0.33124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10410348" y="552280"/>
          <a:ext cx="574292" cy="3969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0.81698</cdr:x>
      <cdr:y>0.60949</cdr:y>
    </cdr:from>
    <cdr:to>
      <cdr:x>0.86839</cdr:x>
      <cdr:y>0.74801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7802454" y="1584176"/>
          <a:ext cx="4910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0.92741</cdr:x>
      <cdr:y>0.60949</cdr:y>
    </cdr:from>
    <cdr:to>
      <cdr:x>0.97883</cdr:x>
      <cdr:y>0.74801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8857149" y="1584176"/>
          <a:ext cx="4910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</a:p>
      </cdr:txBody>
    </cdr:sp>
  </cdr:relSizeAnchor>
  <cdr:relSizeAnchor xmlns:cdr="http://schemas.openxmlformats.org/drawingml/2006/chartDrawing">
    <cdr:from>
      <cdr:x>0.91667</cdr:x>
      <cdr:y>0.76283</cdr:y>
    </cdr:from>
    <cdr:to>
      <cdr:x>0.99757</cdr:x>
      <cdr:y>0.91015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10238006" y="2186062"/>
          <a:ext cx="903544" cy="4221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0.78284</cdr:x>
      <cdr:y>0.7695</cdr:y>
    </cdr:from>
    <cdr:to>
      <cdr:x>0.91102</cdr:x>
      <cdr:y>0.91682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8743236" y="2129994"/>
          <a:ext cx="1431598" cy="407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133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6" y="6"/>
            <a:ext cx="2945659" cy="496332"/>
          </a:xfrm>
          <a:prstGeom prst="rect">
            <a:avLst/>
          </a:prstGeom>
        </p:spPr>
        <p:txBody>
          <a:bodyPr vert="horz" lIns="91106" tIns="45554" rIns="91106" bIns="455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60" y="6"/>
            <a:ext cx="2945659" cy="496332"/>
          </a:xfrm>
          <a:prstGeom prst="rect">
            <a:avLst/>
          </a:prstGeom>
        </p:spPr>
        <p:txBody>
          <a:bodyPr vert="horz" lIns="91106" tIns="45554" rIns="91106" bIns="45554" rtlCol="0"/>
          <a:lstStyle>
            <a:lvl1pPr algn="r">
              <a:defRPr sz="1200"/>
            </a:lvl1pPr>
          </a:lstStyle>
          <a:p>
            <a:fld id="{98664F25-28E8-8843-A91B-7FDEB613CB97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6" y="9428586"/>
            <a:ext cx="2945659" cy="496332"/>
          </a:xfrm>
          <a:prstGeom prst="rect">
            <a:avLst/>
          </a:prstGeom>
        </p:spPr>
        <p:txBody>
          <a:bodyPr vert="horz" lIns="91106" tIns="45554" rIns="91106" bIns="455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60" y="9428586"/>
            <a:ext cx="2945659" cy="496332"/>
          </a:xfrm>
          <a:prstGeom prst="rect">
            <a:avLst/>
          </a:prstGeom>
        </p:spPr>
        <p:txBody>
          <a:bodyPr vert="horz" lIns="91106" tIns="45554" rIns="91106" bIns="45554" rtlCol="0" anchor="b"/>
          <a:lstStyle>
            <a:lvl1pPr algn="r">
              <a:defRPr sz="1200"/>
            </a:lvl1pPr>
          </a:lstStyle>
          <a:p>
            <a:fld id="{5903C26E-9D6E-604C-9D4A-96AE98814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039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6" y="6"/>
            <a:ext cx="2945659" cy="496332"/>
          </a:xfrm>
          <a:prstGeom prst="rect">
            <a:avLst/>
          </a:prstGeom>
        </p:spPr>
        <p:txBody>
          <a:bodyPr vert="horz" lIns="91106" tIns="45554" rIns="91106" bIns="455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60" y="6"/>
            <a:ext cx="2945659" cy="496332"/>
          </a:xfrm>
          <a:prstGeom prst="rect">
            <a:avLst/>
          </a:prstGeom>
        </p:spPr>
        <p:txBody>
          <a:bodyPr vert="horz" lIns="91106" tIns="45554" rIns="91106" bIns="45554" rtlCol="0"/>
          <a:lstStyle>
            <a:lvl1pPr algn="r">
              <a:defRPr sz="1200"/>
            </a:lvl1pPr>
          </a:lstStyle>
          <a:p>
            <a:fld id="{F1352738-61C2-4EE9-8CC0-2AD83197C127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6" tIns="45554" rIns="91106" bIns="455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176"/>
            <a:ext cx="5438140" cy="4466987"/>
          </a:xfrm>
          <a:prstGeom prst="rect">
            <a:avLst/>
          </a:prstGeom>
        </p:spPr>
        <p:txBody>
          <a:bodyPr vert="horz" lIns="91106" tIns="45554" rIns="91106" bIns="4555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6" y="9428586"/>
            <a:ext cx="2945659" cy="496332"/>
          </a:xfrm>
          <a:prstGeom prst="rect">
            <a:avLst/>
          </a:prstGeom>
        </p:spPr>
        <p:txBody>
          <a:bodyPr vert="horz" lIns="91106" tIns="45554" rIns="91106" bIns="455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60" y="9428586"/>
            <a:ext cx="2945659" cy="496332"/>
          </a:xfrm>
          <a:prstGeom prst="rect">
            <a:avLst/>
          </a:prstGeom>
        </p:spPr>
        <p:txBody>
          <a:bodyPr vert="horz" lIns="91106" tIns="45554" rIns="91106" bIns="45554" rtlCol="0" anchor="b"/>
          <a:lstStyle>
            <a:lvl1pPr algn="r">
              <a:defRPr sz="1200"/>
            </a:lvl1pPr>
          </a:lstStyle>
          <a:p>
            <a:fld id="{17F3B564-F6E7-447A-883C-516408C42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536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02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1379" algn="l" defTabSz="902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02812" algn="l" defTabSz="902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54237" algn="l" defTabSz="902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05651" algn="l" defTabSz="902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57069" algn="l" defTabSz="902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08484" algn="l" defTabSz="902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59891" algn="l" defTabSz="902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11304" algn="l" defTabSz="9028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DA55F-8C5A-4631-A47E-3DB3BC83C06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3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7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2" y="428472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9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0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2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fld id="{FBF546CC-1B3B-4484-9D1E-3E5A2E4FF1CB}" type="datetime1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fld id="{66CEDF0E-81A5-4058-9686-D70884E0EF05}" type="datetime1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7" y="302809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2" y="302809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fld id="{05F06D1D-60FB-40FC-A4B2-EB88B1AD53F6}" type="datetime1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908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3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0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6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3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87"/>
            <a:ext cx="2495127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fld id="{75726E8C-95B9-422B-8708-BDA58D1CE837}" type="datetime1">
              <a:rPr lang="ru-RU" smtClean="0">
                <a:solidFill>
                  <a:srgbClr val="FFFFFF"/>
                </a:solidFill>
              </a:rPr>
              <a:t>08.04.2019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87"/>
            <a:ext cx="3386243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96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87"/>
            <a:ext cx="2495127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fld id="{7D88B465-7FDB-4788-BE35-EBD58A5D27ED}" type="datetime1">
              <a:rPr lang="ru-RU" smtClean="0">
                <a:solidFill>
                  <a:srgbClr val="FFFFFF"/>
                </a:solidFill>
              </a:rPr>
              <a:t>08.04.2019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87"/>
            <a:ext cx="3386243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6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28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7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4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1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68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35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02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69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36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87"/>
            <a:ext cx="2495127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fld id="{9595C4E8-DA13-4B85-87F1-7C8D6B29DDFF}" type="datetime1">
              <a:rPr lang="ru-RU" smtClean="0">
                <a:solidFill>
                  <a:srgbClr val="FFFFFF"/>
                </a:solidFill>
              </a:rPr>
              <a:t>08.04.2019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87"/>
            <a:ext cx="3386243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69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87"/>
            <a:ext cx="2495127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fld id="{7CF4CD63-DCF4-4C30-9DFF-F82911633603}" type="datetime1">
              <a:rPr lang="ru-RU" smtClean="0">
                <a:solidFill>
                  <a:srgbClr val="FFFFFF"/>
                </a:solidFill>
              </a:rPr>
              <a:t>08.04.2019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87"/>
            <a:ext cx="3386243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53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703" indent="0">
              <a:buNone/>
              <a:defRPr sz="2200" b="1"/>
            </a:lvl2pPr>
            <a:lvl3pPr marL="993407" indent="0">
              <a:buNone/>
              <a:defRPr sz="2100" b="1"/>
            </a:lvl3pPr>
            <a:lvl4pPr marL="1490109" indent="0">
              <a:buNone/>
              <a:defRPr sz="1700" b="1"/>
            </a:lvl4pPr>
            <a:lvl5pPr marL="1986818" indent="0">
              <a:buNone/>
              <a:defRPr sz="1700" b="1"/>
            </a:lvl5pPr>
            <a:lvl6pPr marL="2483524" indent="0">
              <a:buNone/>
              <a:defRPr sz="1700" b="1"/>
            </a:lvl6pPr>
            <a:lvl7pPr marL="2980222" indent="0">
              <a:buNone/>
              <a:defRPr sz="1700" b="1"/>
            </a:lvl7pPr>
            <a:lvl8pPr marL="3476930" indent="0">
              <a:buNone/>
              <a:defRPr sz="1700" b="1"/>
            </a:lvl8pPr>
            <a:lvl9pPr marL="397363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703" indent="0">
              <a:buNone/>
              <a:defRPr sz="2200" b="1"/>
            </a:lvl2pPr>
            <a:lvl3pPr marL="993407" indent="0">
              <a:buNone/>
              <a:defRPr sz="2100" b="1"/>
            </a:lvl3pPr>
            <a:lvl4pPr marL="1490109" indent="0">
              <a:buNone/>
              <a:defRPr sz="1700" b="1"/>
            </a:lvl4pPr>
            <a:lvl5pPr marL="1986818" indent="0">
              <a:buNone/>
              <a:defRPr sz="1700" b="1"/>
            </a:lvl5pPr>
            <a:lvl6pPr marL="2483524" indent="0">
              <a:buNone/>
              <a:defRPr sz="1700" b="1"/>
            </a:lvl6pPr>
            <a:lvl7pPr marL="2980222" indent="0">
              <a:buNone/>
              <a:defRPr sz="1700" b="1"/>
            </a:lvl7pPr>
            <a:lvl8pPr marL="3476930" indent="0">
              <a:buNone/>
              <a:defRPr sz="1700" b="1"/>
            </a:lvl8pPr>
            <a:lvl9pPr marL="397363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1" y="7008187"/>
            <a:ext cx="2495127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fld id="{D795F94B-12EC-40CE-BDC2-305E4D611769}" type="datetime1">
              <a:rPr lang="ru-RU" smtClean="0">
                <a:solidFill>
                  <a:srgbClr val="FFFFFF"/>
                </a:solidFill>
              </a:rPr>
              <a:t>08.04.2019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82" y="7008187"/>
            <a:ext cx="3386243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51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1" y="7008187"/>
            <a:ext cx="2495127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fld id="{25742785-3F67-445B-86DA-AE1E546CFA6B}" type="datetime1">
              <a:rPr lang="ru-RU" smtClean="0">
                <a:solidFill>
                  <a:srgbClr val="FFFFFF"/>
                </a:solidFill>
              </a:rPr>
              <a:t>08.04.2019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82" y="7008187"/>
            <a:ext cx="3386243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81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1" y="7008187"/>
            <a:ext cx="2495127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fld id="{F61EA34E-34C3-4ED4-8165-91C5E3968CCA}" type="datetime1">
              <a:rPr lang="ru-RU" smtClean="0">
                <a:solidFill>
                  <a:srgbClr val="FFFFFF"/>
                </a:solidFill>
              </a:rPr>
              <a:t>08.04.2019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82" y="7008187"/>
            <a:ext cx="3386243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00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5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4" y="301052"/>
            <a:ext cx="5977906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5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703" indent="0">
              <a:buNone/>
              <a:defRPr sz="1300"/>
            </a:lvl2pPr>
            <a:lvl3pPr marL="993407" indent="0">
              <a:buNone/>
              <a:defRPr sz="1100"/>
            </a:lvl3pPr>
            <a:lvl4pPr marL="1490109" indent="0">
              <a:buNone/>
              <a:defRPr sz="1000"/>
            </a:lvl4pPr>
            <a:lvl5pPr marL="1986818" indent="0">
              <a:buNone/>
              <a:defRPr sz="1000"/>
            </a:lvl5pPr>
            <a:lvl6pPr marL="2483524" indent="0">
              <a:buNone/>
              <a:defRPr sz="1000"/>
            </a:lvl6pPr>
            <a:lvl7pPr marL="2980222" indent="0">
              <a:buNone/>
              <a:defRPr sz="1000"/>
            </a:lvl7pPr>
            <a:lvl8pPr marL="3476930" indent="0">
              <a:buNone/>
              <a:defRPr sz="1000"/>
            </a:lvl8pPr>
            <a:lvl9pPr marL="397363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87"/>
            <a:ext cx="2495127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fld id="{2FBBADF1-C81E-4AC8-8D45-CE643102E305}" type="datetime1">
              <a:rPr lang="ru-RU" smtClean="0">
                <a:solidFill>
                  <a:srgbClr val="FFFFFF"/>
                </a:solidFill>
              </a:rPr>
              <a:t>08.04.2019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87"/>
            <a:ext cx="3386243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1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fld id="{CE75AB09-FF89-41B7-AC31-DDC30EB4F20F}" type="datetime1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6703" indent="0">
              <a:buNone/>
              <a:defRPr sz="3000"/>
            </a:lvl2pPr>
            <a:lvl3pPr marL="993407" indent="0">
              <a:buNone/>
              <a:defRPr sz="2600"/>
            </a:lvl3pPr>
            <a:lvl4pPr marL="1490109" indent="0">
              <a:buNone/>
              <a:defRPr sz="2200"/>
            </a:lvl4pPr>
            <a:lvl5pPr marL="1986818" indent="0">
              <a:buNone/>
              <a:defRPr sz="2200"/>
            </a:lvl5pPr>
            <a:lvl6pPr marL="2483524" indent="0">
              <a:buNone/>
              <a:defRPr sz="2200"/>
            </a:lvl6pPr>
            <a:lvl7pPr marL="2980222" indent="0">
              <a:buNone/>
              <a:defRPr sz="2200"/>
            </a:lvl7pPr>
            <a:lvl8pPr marL="3476930" indent="0">
              <a:buNone/>
              <a:defRPr sz="2200"/>
            </a:lvl8pPr>
            <a:lvl9pPr marL="3973635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6703" indent="0">
              <a:buNone/>
              <a:defRPr sz="1300"/>
            </a:lvl2pPr>
            <a:lvl3pPr marL="993407" indent="0">
              <a:buNone/>
              <a:defRPr sz="1100"/>
            </a:lvl3pPr>
            <a:lvl4pPr marL="1490109" indent="0">
              <a:buNone/>
              <a:defRPr sz="1000"/>
            </a:lvl4pPr>
            <a:lvl5pPr marL="1986818" indent="0">
              <a:buNone/>
              <a:defRPr sz="1000"/>
            </a:lvl5pPr>
            <a:lvl6pPr marL="2483524" indent="0">
              <a:buNone/>
              <a:defRPr sz="1000"/>
            </a:lvl6pPr>
            <a:lvl7pPr marL="2980222" indent="0">
              <a:buNone/>
              <a:defRPr sz="1000"/>
            </a:lvl7pPr>
            <a:lvl8pPr marL="3476930" indent="0">
              <a:buNone/>
              <a:defRPr sz="1000"/>
            </a:lvl8pPr>
            <a:lvl9pPr marL="397363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87"/>
            <a:ext cx="2495127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fld id="{28251402-2159-4118-8B03-C71806BFC253}" type="datetime1">
              <a:rPr lang="ru-RU" smtClean="0">
                <a:solidFill>
                  <a:srgbClr val="FFFFFF"/>
                </a:solidFill>
              </a:rPr>
              <a:t>08.04.2019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87"/>
            <a:ext cx="3386243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1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87"/>
            <a:ext cx="2495127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fld id="{59A0DC7C-4F04-4122-A987-4B2544D36AF8}" type="datetime1">
              <a:rPr lang="ru-RU" smtClean="0">
                <a:solidFill>
                  <a:srgbClr val="FFFFFF"/>
                </a:solidFill>
              </a:rPr>
              <a:t>08.04.2019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87"/>
            <a:ext cx="3386243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78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87"/>
            <a:ext cx="2495127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fld id="{EEF3D3A1-D02C-4420-862F-B733C2144FDB}" type="datetime1">
              <a:rPr lang="ru-RU" smtClean="0">
                <a:solidFill>
                  <a:srgbClr val="FFFFFF"/>
                </a:solidFill>
              </a:rPr>
              <a:t>08.04.2019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87"/>
            <a:ext cx="3386243" cy="402567"/>
          </a:xfrm>
          <a:prstGeom prst="rect">
            <a:avLst/>
          </a:prstGeom>
        </p:spPr>
        <p:txBody>
          <a:bodyPr lIns="91232" tIns="45617" rIns="91232" bIns="45617"/>
          <a:lstStyle/>
          <a:p>
            <a:pPr defTabSz="993407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3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4" y="4858892"/>
            <a:ext cx="9089390" cy="1501752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4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15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830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4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61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577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492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408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323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fld id="{767A7F5C-FAB0-4FA6-A4B7-8FE3205130D3}" type="datetime1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fld id="{5EAD8D0F-E16A-46E4-B76A-87D999775A01}" type="datetime1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5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1540" indent="0">
              <a:buNone/>
              <a:defRPr sz="2200" b="1"/>
            </a:lvl2pPr>
            <a:lvl3pPr marL="983085" indent="0">
              <a:buNone/>
              <a:defRPr sz="2100" b="1"/>
            </a:lvl3pPr>
            <a:lvl4pPr marL="1474629" indent="0">
              <a:buNone/>
              <a:defRPr sz="1700" b="1"/>
            </a:lvl4pPr>
            <a:lvl5pPr marL="1966173" indent="0">
              <a:buNone/>
              <a:defRPr sz="1700" b="1"/>
            </a:lvl5pPr>
            <a:lvl6pPr marL="2457718" indent="0">
              <a:buNone/>
              <a:defRPr sz="1700" b="1"/>
            </a:lvl6pPr>
            <a:lvl7pPr marL="2949255" indent="0">
              <a:buNone/>
              <a:defRPr sz="1700" b="1"/>
            </a:lvl7pPr>
            <a:lvl8pPr marL="3440803" indent="0">
              <a:buNone/>
              <a:defRPr sz="1700" b="1"/>
            </a:lvl8pPr>
            <a:lvl9pPr marL="393234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5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1540" indent="0">
              <a:buNone/>
              <a:defRPr sz="2200" b="1"/>
            </a:lvl2pPr>
            <a:lvl3pPr marL="983085" indent="0">
              <a:buNone/>
              <a:defRPr sz="2100" b="1"/>
            </a:lvl3pPr>
            <a:lvl4pPr marL="1474629" indent="0">
              <a:buNone/>
              <a:defRPr sz="1700" b="1"/>
            </a:lvl4pPr>
            <a:lvl5pPr marL="1966173" indent="0">
              <a:buNone/>
              <a:defRPr sz="1700" b="1"/>
            </a:lvl5pPr>
            <a:lvl6pPr marL="2457718" indent="0">
              <a:buNone/>
              <a:defRPr sz="1700" b="1"/>
            </a:lvl6pPr>
            <a:lvl7pPr marL="2949255" indent="0">
              <a:buNone/>
              <a:defRPr sz="1700" b="1"/>
            </a:lvl7pPr>
            <a:lvl8pPr marL="3440803" indent="0">
              <a:buNone/>
              <a:defRPr sz="1700" b="1"/>
            </a:lvl8pPr>
            <a:lvl9pPr marL="393234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fld id="{F16DD9E2-D476-4963-8FCB-208FC3A08B98}" type="datetime1">
              <a:rPr lang="ru-RU" smtClean="0"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fld id="{5798F759-D698-4ABE-A83C-CA529516D448}" type="datetime1">
              <a:rPr lang="ru-RU" smtClean="0"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fld id="{D714D44E-B494-4A7E-AB11-DD298D7B31E8}" type="datetime1">
              <a:rPr lang="ru-RU" smtClean="0"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54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4" y="301052"/>
            <a:ext cx="5977906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54" y="1582267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1540" indent="0">
              <a:buNone/>
              <a:defRPr sz="1300"/>
            </a:lvl2pPr>
            <a:lvl3pPr marL="983085" indent="0">
              <a:buNone/>
              <a:defRPr sz="1100"/>
            </a:lvl3pPr>
            <a:lvl4pPr marL="1474629" indent="0">
              <a:buNone/>
              <a:defRPr sz="1000"/>
            </a:lvl4pPr>
            <a:lvl5pPr marL="1966173" indent="0">
              <a:buNone/>
              <a:defRPr sz="1000"/>
            </a:lvl5pPr>
            <a:lvl6pPr marL="2457718" indent="0">
              <a:buNone/>
              <a:defRPr sz="1000"/>
            </a:lvl6pPr>
            <a:lvl7pPr marL="2949255" indent="0">
              <a:buNone/>
              <a:defRPr sz="1000"/>
            </a:lvl7pPr>
            <a:lvl8pPr marL="3440803" indent="0">
              <a:buNone/>
              <a:defRPr sz="1000"/>
            </a:lvl8pPr>
            <a:lvl9pPr marL="393234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fld id="{67BD7C9C-7203-47F5-8461-1FC33AB5ADCD}" type="datetime1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7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1540" indent="0">
              <a:buNone/>
              <a:defRPr sz="3000"/>
            </a:lvl2pPr>
            <a:lvl3pPr marL="983085" indent="0">
              <a:buNone/>
              <a:defRPr sz="2600"/>
            </a:lvl3pPr>
            <a:lvl4pPr marL="1474629" indent="0">
              <a:buNone/>
              <a:defRPr sz="2200"/>
            </a:lvl4pPr>
            <a:lvl5pPr marL="1966173" indent="0">
              <a:buNone/>
              <a:defRPr sz="2200"/>
            </a:lvl5pPr>
            <a:lvl6pPr marL="2457718" indent="0">
              <a:buNone/>
              <a:defRPr sz="2200"/>
            </a:lvl6pPr>
            <a:lvl7pPr marL="2949255" indent="0">
              <a:buNone/>
              <a:defRPr sz="2200"/>
            </a:lvl7pPr>
            <a:lvl8pPr marL="3440803" indent="0">
              <a:buNone/>
              <a:defRPr sz="2200"/>
            </a:lvl8pPr>
            <a:lvl9pPr marL="3932347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1540" indent="0">
              <a:buNone/>
              <a:defRPr sz="1300"/>
            </a:lvl2pPr>
            <a:lvl3pPr marL="983085" indent="0">
              <a:buNone/>
              <a:defRPr sz="1100"/>
            </a:lvl3pPr>
            <a:lvl4pPr marL="1474629" indent="0">
              <a:buNone/>
              <a:defRPr sz="1000"/>
            </a:lvl4pPr>
            <a:lvl5pPr marL="1966173" indent="0">
              <a:buNone/>
              <a:defRPr sz="1000"/>
            </a:lvl5pPr>
            <a:lvl6pPr marL="2457718" indent="0">
              <a:buNone/>
              <a:defRPr sz="1000"/>
            </a:lvl6pPr>
            <a:lvl7pPr marL="2949255" indent="0">
              <a:buNone/>
              <a:defRPr sz="1000"/>
            </a:lvl7pPr>
            <a:lvl8pPr marL="3440803" indent="0">
              <a:buNone/>
              <a:defRPr sz="1000"/>
            </a:lvl8pPr>
            <a:lvl9pPr marL="393234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fld id="{775CD755-2FD9-4931-B965-84DE9AD1DD1D}" type="datetime1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lIns="90287" tIns="45144" rIns="90287" bIns="45144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Untitled-1-0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09" y="1112"/>
            <a:ext cx="10692384" cy="7559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2802"/>
            <a:ext cx="9624060" cy="1260211"/>
          </a:xfrm>
          <a:prstGeom prst="rect">
            <a:avLst/>
          </a:prstGeom>
        </p:spPr>
        <p:txBody>
          <a:bodyPr vert="horz" lIns="98318" tIns="49200" rIns="98318" bIns="4920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764296"/>
            <a:ext cx="9624060" cy="4990084"/>
          </a:xfrm>
          <a:prstGeom prst="rect">
            <a:avLst/>
          </a:prstGeom>
        </p:spPr>
        <p:txBody>
          <a:bodyPr vert="horz" lIns="98318" tIns="49200" rIns="98318" bIns="4920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67180" y="6834526"/>
            <a:ext cx="648072" cy="402567"/>
          </a:xfrm>
          <a:prstGeom prst="rect">
            <a:avLst/>
          </a:prstGeom>
        </p:spPr>
        <p:txBody>
          <a:bodyPr vert="horz" lIns="98318" tIns="49200" rIns="98318" bIns="49200" rtlCol="0" anchor="ctr"/>
          <a:lstStyle>
            <a:lvl1pPr algn="r">
              <a:defRPr sz="16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10181F9E-76D0-446F-A865-7ED60D87A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8308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8677" indent="-368677" algn="l" defTabSz="98308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98758" indent="-307211" algn="l" defTabSz="983085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855" indent="-245776" algn="l" defTabSz="98308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0396" indent="-245776" algn="l" defTabSz="98308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1943" indent="-245776" algn="l" defTabSz="98308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03489" indent="-245776" algn="l" defTabSz="9830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95030" indent="-245776" algn="l" defTabSz="9830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86573" indent="-245776" algn="l" defTabSz="9830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78113" indent="-245776" algn="l" defTabSz="9830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1540" algn="l" defTabSz="98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3085" algn="l" defTabSz="98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74629" algn="l" defTabSz="98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66173" algn="l" defTabSz="98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57718" algn="l" defTabSz="98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49255" algn="l" defTabSz="98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40803" algn="l" defTabSz="98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32347" algn="l" defTabSz="983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Untitled-1-0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09" y="1112"/>
            <a:ext cx="10692384" cy="7559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9342" tIns="49680" rIns="99342" bIns="4968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342" tIns="49680" rIns="99342" bIns="4968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67180" y="6834462"/>
            <a:ext cx="648072" cy="402567"/>
          </a:xfrm>
          <a:prstGeom prst="rect">
            <a:avLst/>
          </a:prstGeom>
        </p:spPr>
        <p:txBody>
          <a:bodyPr vert="horz" lIns="99342" tIns="49680" rIns="99342" bIns="49680" rtlCol="0" anchor="ctr"/>
          <a:lstStyle>
            <a:lvl1pPr algn="r">
              <a:defRPr sz="16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defTabSz="993407"/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 defTabSz="993407"/>
              <a:t>‹#›</a:t>
            </a:fld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3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93407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536" indent="-372536" algn="l" defTabSz="993407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7144" indent="-310442" algn="l" defTabSz="993407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1764" indent="-248353" algn="l" defTabSz="99340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8461" indent="-248353" algn="l" defTabSz="99340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5169" indent="-248353" algn="l" defTabSz="99340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1874" indent="-248353" algn="l" defTabSz="9934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8576" indent="-248353" algn="l" defTabSz="9934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5282" indent="-248353" algn="l" defTabSz="9934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1987" indent="-248353" algn="l" defTabSz="9934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4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703" algn="l" defTabSz="9934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407" algn="l" defTabSz="9934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109" algn="l" defTabSz="9934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6818" algn="l" defTabSz="9934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3524" algn="l" defTabSz="9934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0222" algn="l" defTabSz="9934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6930" algn="l" defTabSz="9934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3635" algn="l" defTabSz="9934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odin.ru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139" y="1875220"/>
            <a:ext cx="10020913" cy="2036623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7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ИСПОЛНЕНИЕ </a:t>
            </a:r>
            <a:r>
              <a:rPr lang="ru-RU" sz="37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БЮДЖЕТА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7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ОДИНЦОВСКОГО МУНИЦИПАЛЬНОГО РАЙОНА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7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МОСКОВСКОЙ </a:t>
            </a:r>
            <a:r>
              <a:rPr lang="ru-RU" sz="27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ОБЛАСТИ </a:t>
            </a:r>
            <a:r>
              <a:rPr lang="ru-RU" sz="27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 </a:t>
            </a: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</a:t>
            </a:r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 год 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62557" y="5289083"/>
            <a:ext cx="9852495" cy="59776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lIns="104306" tIns="52153" rIns="104306" bIns="52153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3200" dirty="0">
                <a:solidFill>
                  <a:srgbClr val="DBF5F9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Докладчик: Тарасова Людмила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3864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21" y="239999"/>
            <a:ext cx="8714964" cy="1122646"/>
          </a:xfrm>
        </p:spPr>
        <p:txBody>
          <a:bodyPr anchor="ctr" anchorCtr="0">
            <a:normAutofit/>
          </a:bodyPr>
          <a:lstStyle/>
          <a:p>
            <a:pPr algn="l"/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бюджет Одинцовского муниципального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в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26256" y="1194197"/>
            <a:ext cx="4463096" cy="1190882"/>
          </a:xfrm>
          <a:prstGeom prst="round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r>
              <a:rPr lang="ru-RU" b="1" dirty="0">
                <a:solidFill>
                  <a:srgbClr val="4E9CD6">
                    <a:lumMod val="50000"/>
                  </a:srgbClr>
                </a:solidFill>
              </a:rPr>
              <a:t>Безвозмездные поступления</a:t>
            </a:r>
          </a:p>
          <a:p>
            <a:pPr algn="ctr" defTabSz="1041034"/>
            <a:r>
              <a:rPr lang="ru-RU" b="1" dirty="0">
                <a:solidFill>
                  <a:srgbClr val="71B0D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en-US" b="1" dirty="0">
                <a:solidFill>
                  <a:srgbClr val="71B0D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1B0D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1B0D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9 567 </a:t>
            </a:r>
            <a:endParaRPr lang="ru-RU" b="1" dirty="0">
              <a:solidFill>
                <a:srgbClr val="71B0DE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41034"/>
            <a:r>
              <a:rPr lang="ru-RU" b="1" dirty="0">
                <a:solidFill>
                  <a:srgbClr val="71B0D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Факт </a:t>
            </a:r>
            <a:r>
              <a:rPr lang="en-US" b="1" dirty="0">
                <a:solidFill>
                  <a:srgbClr val="71B0D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1B0D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9 393</a:t>
            </a:r>
            <a:endParaRPr lang="ru-RU" b="1" dirty="0">
              <a:solidFill>
                <a:srgbClr val="71B0DE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2107044">
            <a:off x="2587934" y="2448771"/>
            <a:ext cx="589465" cy="793922"/>
          </a:xfrm>
          <a:prstGeom prst="downArrow">
            <a:avLst/>
          </a:prstGeom>
          <a:gradFill>
            <a:gsLst>
              <a:gs pos="0">
                <a:srgbClr val="F17D5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1052024" y="3224887"/>
            <a:ext cx="2689264" cy="1083954"/>
          </a:xfrm>
          <a:prstGeom prst="flowChartDocumen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r>
              <a:rPr lang="ru-RU" b="1" dirty="0">
                <a:solidFill>
                  <a:srgbClr val="002060"/>
                </a:solidFill>
              </a:rPr>
              <a:t>От бюджетов других уровней</a:t>
            </a: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3932642" y="3224376"/>
            <a:ext cx="2648674" cy="1093572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r>
              <a:rPr lang="ru-RU" b="1" dirty="0">
                <a:solidFill>
                  <a:srgbClr val="002060"/>
                </a:solidFill>
              </a:rPr>
              <a:t>Прочие безвозмездные поступления</a:t>
            </a: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6903359" y="3173983"/>
            <a:ext cx="3491348" cy="1143969"/>
          </a:xfrm>
          <a:prstGeom prst="flowChartDocumen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163974" rIns="104123" bIns="52062" rtlCol="0" anchor="ctr"/>
          <a:lstStyle/>
          <a:p>
            <a:pPr algn="ctr" defTabSz="1041034"/>
            <a:r>
              <a:rPr lang="ru-RU" sz="1600" b="1" dirty="0">
                <a:solidFill>
                  <a:srgbClr val="002060"/>
                </a:solidFill>
              </a:rPr>
              <a:t>Доходы от возврата остатков субсидий, субвенций и иных МБТ, возврат </a:t>
            </a:r>
            <a:r>
              <a:rPr lang="ru-RU" sz="1600" b="1" dirty="0" smtClean="0">
                <a:solidFill>
                  <a:srgbClr val="002060"/>
                </a:solidFill>
              </a:rPr>
              <a:t>остатков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996" y="5765435"/>
            <a:ext cx="1383653" cy="63976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r>
              <a:rPr lang="ru-RU" sz="1800" dirty="0">
                <a:solidFill>
                  <a:srgbClr val="002060"/>
                </a:solidFill>
              </a:rPr>
              <a:t>Субсидии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08772" y="5758253"/>
            <a:ext cx="1538364" cy="65413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r>
              <a:rPr lang="ru-RU" sz="1800" dirty="0">
                <a:solidFill>
                  <a:srgbClr val="002060"/>
                </a:solidFill>
              </a:rPr>
              <a:t>Субвенции</a:t>
            </a:r>
          </a:p>
        </p:txBody>
      </p:sp>
      <p:sp>
        <p:nvSpPr>
          <p:cNvPr id="26" name="Стрелка вниз 25"/>
          <p:cNvSpPr/>
          <p:nvPr/>
        </p:nvSpPr>
        <p:spPr>
          <a:xfrm rot="20115351">
            <a:off x="3372382" y="5119437"/>
            <a:ext cx="252628" cy="576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57257" y="5759974"/>
            <a:ext cx="1200894" cy="64099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r>
              <a:rPr lang="ru-RU" dirty="0">
                <a:solidFill>
                  <a:srgbClr val="002060"/>
                </a:solidFill>
              </a:rPr>
              <a:t>Иные</a:t>
            </a:r>
          </a:p>
          <a:p>
            <a:pPr algn="ctr" defTabSz="1041034"/>
            <a:r>
              <a:rPr lang="ru-RU" dirty="0">
                <a:solidFill>
                  <a:srgbClr val="002060"/>
                </a:solidFill>
              </a:rPr>
              <a:t>МБТ</a:t>
            </a:r>
          </a:p>
        </p:txBody>
      </p:sp>
      <p:sp>
        <p:nvSpPr>
          <p:cNvPr id="28" name="Стрелка вниз 27"/>
          <p:cNvSpPr/>
          <p:nvPr/>
        </p:nvSpPr>
        <p:spPr>
          <a:xfrm rot="21286294">
            <a:off x="2134366" y="5277285"/>
            <a:ext cx="252628" cy="439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srgbClr val="002060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 rot="2690481">
            <a:off x="871974" y="5254589"/>
            <a:ext cx="252628" cy="485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srgbClr val="002060"/>
              </a:solidFill>
            </a:endParaRPr>
          </a:p>
        </p:txBody>
      </p:sp>
      <p:sp>
        <p:nvSpPr>
          <p:cNvPr id="30" name="Блок-схема: несколько документов 29"/>
          <p:cNvSpPr/>
          <p:nvPr/>
        </p:nvSpPr>
        <p:spPr>
          <a:xfrm>
            <a:off x="603533" y="4403506"/>
            <a:ext cx="3137757" cy="965076"/>
          </a:xfrm>
          <a:prstGeom prst="flowChartMultidocumen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defTabSz="1041034"/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 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9 148 </a:t>
            </a: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41034"/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  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8 974</a:t>
            </a: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082" y="6718427"/>
            <a:ext cx="1371556" cy="640992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1 822 Факт 1 797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52346" y="6718427"/>
            <a:ext cx="1467615" cy="640992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5 334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41034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5 202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01839" y="6718427"/>
            <a:ext cx="1471190" cy="640992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1 992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41034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1 975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603529" y="6412385"/>
            <a:ext cx="247536" cy="276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srgbClr val="00206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2129251" y="6442400"/>
            <a:ext cx="247536" cy="276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srgbClr val="002060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3617520" y="6442400"/>
            <a:ext cx="247536" cy="276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srgbClr val="002060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2745370" y="4193711"/>
            <a:ext cx="274593" cy="248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srgbClr val="002060"/>
              </a:solidFill>
            </a:endParaRPr>
          </a:p>
        </p:txBody>
      </p:sp>
      <p:sp>
        <p:nvSpPr>
          <p:cNvPr id="39" name="Блок-схема: несколько документов 38"/>
          <p:cNvSpPr/>
          <p:nvPr/>
        </p:nvSpPr>
        <p:spPr>
          <a:xfrm>
            <a:off x="3937434" y="4517987"/>
            <a:ext cx="2648674" cy="850595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defTabSz="1041034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459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41034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459 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лок-схема: несколько документов 39"/>
          <p:cNvSpPr/>
          <p:nvPr/>
        </p:nvSpPr>
        <p:spPr>
          <a:xfrm>
            <a:off x="6997200" y="4517467"/>
            <a:ext cx="2913802" cy="1062204"/>
          </a:xfrm>
          <a:prstGeom prst="flowChartMultidocumen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defTabSz="1041034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         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ˮ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ˮ</a:t>
            </a:r>
            <a:r>
              <a:rPr lang="ru-RU" b="1" dirty="0" smtClean="0">
                <a:solidFill>
                  <a:srgbClr val="002060"/>
                </a:solidFill>
                <a:latin typeface="Arial"/>
                <a:cs typeface="Arial"/>
              </a:rPr>
              <a:t>40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41034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           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ˮ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ˮ</a:t>
            </a:r>
            <a:r>
              <a:rPr lang="ru-RU" b="1" dirty="0" smtClean="0">
                <a:solidFill>
                  <a:srgbClr val="002060"/>
                </a:solidFill>
                <a:latin typeface="Arial"/>
                <a:cs typeface="Arial"/>
              </a:rPr>
              <a:t>40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5414414" y="4279265"/>
            <a:ext cx="274593" cy="248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srgbClr val="002060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8735689" y="4269503"/>
            <a:ext cx="274593" cy="248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srgbClr val="002060"/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4962243" y="2427460"/>
            <a:ext cx="589465" cy="746512"/>
          </a:xfrm>
          <a:prstGeom prst="downArrow">
            <a:avLst/>
          </a:prstGeom>
          <a:gradFill>
            <a:gsLst>
              <a:gs pos="0">
                <a:srgbClr val="F17D5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 rot="19929244">
            <a:off x="7144300" y="2346626"/>
            <a:ext cx="589465" cy="793922"/>
          </a:xfrm>
          <a:prstGeom prst="downArrow">
            <a:avLst/>
          </a:prstGeom>
          <a:gradFill>
            <a:gsLst>
              <a:gs pos="0">
                <a:srgbClr val="F17D5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rtlCol="0" anchor="ctr"/>
          <a:lstStyle/>
          <a:p>
            <a:pPr algn="ctr" defTabSz="1041034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27297" y="1798101"/>
            <a:ext cx="967410" cy="351362"/>
          </a:xfrm>
          <a:prstGeom prst="rect">
            <a:avLst/>
          </a:prstGeom>
          <a:noFill/>
        </p:spPr>
        <p:txBody>
          <a:bodyPr wrap="none" lIns="104123" tIns="52062" rIns="104123" bIns="52062" rtlCol="0">
            <a:spAutoFit/>
          </a:bodyPr>
          <a:lstStyle/>
          <a:p>
            <a:pPr defTabSz="1041034"/>
            <a:r>
              <a:rPr lang="ru-RU" sz="1600" b="1" i="1" dirty="0" err="1">
                <a:solidFill>
                  <a:srgbClr val="4E9C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b="1" i="1" dirty="0">
                <a:solidFill>
                  <a:srgbClr val="4E9C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55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515271"/>
              </p:ext>
            </p:extLst>
          </p:nvPr>
        </p:nvGraphicFramePr>
        <p:xfrm>
          <a:off x="306140" y="1421965"/>
          <a:ext cx="9865097" cy="540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9307140" y="1481039"/>
            <a:ext cx="1208293" cy="382324"/>
          </a:xfrm>
          <a:prstGeom prst="rect">
            <a:avLst/>
          </a:prstGeom>
        </p:spPr>
        <p:txBody>
          <a:bodyPr wrap="square" lIns="103977" tIns="51989" rIns="103977" bIns="5198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i="1" dirty="0">
                <a:solidFill>
                  <a:srgbClr val="0F6FC6">
                    <a:lumMod val="50000"/>
                  </a:srgbClr>
                </a:solidFill>
                <a:latin typeface="Times New Roman"/>
              </a:rPr>
              <a:t>млн.руб.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02884" y="3683964"/>
            <a:ext cx="1010512" cy="43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77" tIns="51989" rIns="103977" bIns="51989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0,4%)</a:t>
            </a:r>
            <a:endParaRPr lang="ru-RU" sz="21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157" y="540271"/>
            <a:ext cx="5400600" cy="751324"/>
          </a:xfrm>
          <a:prstGeom prst="rect">
            <a:avLst/>
          </a:prstGeom>
          <a:noFill/>
        </p:spPr>
        <p:txBody>
          <a:bodyPr wrap="square" lIns="103977" tIns="51989" rIns="103977" bIns="51989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Одинцовского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b="1" i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2018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0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6812" y="348665"/>
            <a:ext cx="5879968" cy="867675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Одинцовского муниципального района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2018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9575" y="4255690"/>
            <a:ext cx="21602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08118" y="4490528"/>
            <a:ext cx="216024" cy="216024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17140" y="4706552"/>
            <a:ext cx="216024" cy="216024"/>
          </a:xfrm>
          <a:prstGeom prst="rect">
            <a:avLst/>
          </a:prstGeom>
          <a:solidFill>
            <a:srgbClr val="FEF5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17140" y="4943421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95356" y="5202445"/>
            <a:ext cx="216024" cy="216024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99575" y="5452537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97506" y="5668561"/>
            <a:ext cx="216024" cy="2160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08118" y="6036815"/>
            <a:ext cx="216024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97506" y="6387252"/>
            <a:ext cx="216024" cy="216024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540932"/>
              </p:ext>
            </p:extLst>
          </p:nvPr>
        </p:nvGraphicFramePr>
        <p:xfrm>
          <a:off x="533164" y="4236700"/>
          <a:ext cx="9865097" cy="309782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044237"/>
                <a:gridCol w="1410430"/>
                <a:gridCol w="1410430"/>
              </a:tblGrid>
              <a:tr h="22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8 650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22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22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и охрана окружающей среды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22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22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22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22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43156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оборона, национальная безопасность и правоохранительная деятельность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22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муниципального долга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22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22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lang="ru-RU" sz="150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массовой информации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22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13 716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955212" y="7096272"/>
            <a:ext cx="648072" cy="402567"/>
          </a:xfrm>
        </p:spPr>
        <p:txBody>
          <a:bodyPr/>
          <a:lstStyle/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11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669521"/>
              </p:ext>
            </p:extLst>
          </p:nvPr>
        </p:nvGraphicFramePr>
        <p:xfrm>
          <a:off x="1602284" y="612279"/>
          <a:ext cx="756084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90553" y="6638325"/>
            <a:ext cx="216024" cy="2160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9575" y="6889212"/>
            <a:ext cx="216024" cy="216024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019108" y="3780631"/>
            <a:ext cx="1441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лн.руб.</a:t>
            </a: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390975"/>
              </p:ext>
            </p:extLst>
          </p:nvPr>
        </p:nvGraphicFramePr>
        <p:xfrm>
          <a:off x="108148" y="861492"/>
          <a:ext cx="574260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365094"/>
              </p:ext>
            </p:extLst>
          </p:nvPr>
        </p:nvGraphicFramePr>
        <p:xfrm>
          <a:off x="5706740" y="1044327"/>
          <a:ext cx="4824536" cy="6356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3867"/>
                <a:gridCol w="836299"/>
                <a:gridCol w="569748"/>
                <a:gridCol w="854622"/>
              </a:tblGrid>
              <a:tr h="466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042,4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7 832,3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культуры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1 649,9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1 624,9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Молодежь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спорт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546,9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544,8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муниципальными финансами 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344,8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</a:t>
                      </a:r>
                      <a:r>
                        <a:rPr lang="ru-RU" sz="13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барьеров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298,3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земельно-имущественного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комплекса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112,1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инженерной инфраструктуры и энергоэффективности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555,3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4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окружающей среды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Предпринимательство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77,2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2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дорожно-транспортной системы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791,4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Жилище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446,6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442,9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67,5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904,5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43,1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 Е Г О  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13 988,5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13 662,9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90116" y="324247"/>
            <a:ext cx="5760640" cy="1074490"/>
          </a:xfrm>
          <a:prstGeom prst="rect">
            <a:avLst/>
          </a:prstGeom>
          <a:noFill/>
        </p:spPr>
        <p:txBody>
          <a:bodyPr wrap="square" lIns="103977" tIns="51989" rIns="103977" bIns="51989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расходов бюджета Одинцовского муниципального района в разрезе муниципальных программ за 2018 год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2524" y="1548383"/>
            <a:ext cx="1441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лн.руб.</a:t>
            </a: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021391" y="7020991"/>
            <a:ext cx="648072" cy="402567"/>
          </a:xfrm>
        </p:spPr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1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14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8218" y="1037306"/>
            <a:ext cx="10271364" cy="6328110"/>
            <a:chOff x="0" y="226907"/>
            <a:chExt cx="10342518" cy="6576759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0" y="226907"/>
              <a:ext cx="10342518" cy="6576759"/>
              <a:chOff x="0" y="226907"/>
              <a:chExt cx="10342518" cy="6576759"/>
            </a:xfrm>
          </p:grpSpPr>
          <p:cxnSp>
            <p:nvCxnSpPr>
              <p:cNvPr id="11" name="Прямая со стрелкой 10"/>
              <p:cNvCxnSpPr>
                <a:endCxn id="29" idx="1"/>
              </p:cNvCxnSpPr>
              <p:nvPr/>
            </p:nvCxnSpPr>
            <p:spPr>
              <a:xfrm>
                <a:off x="2532204" y="5357758"/>
                <a:ext cx="963386" cy="1033335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2" name="Прямая со стрелкой 11"/>
              <p:cNvCxnSpPr/>
              <p:nvPr/>
            </p:nvCxnSpPr>
            <p:spPr>
              <a:xfrm>
                <a:off x="2820371" y="4799325"/>
                <a:ext cx="655374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3" name="Прямая со стрелкой 12"/>
              <p:cNvCxnSpPr/>
              <p:nvPr/>
            </p:nvCxnSpPr>
            <p:spPr>
              <a:xfrm flipV="1">
                <a:off x="2582096" y="1693184"/>
                <a:ext cx="863600" cy="482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4" name="Прямая со стрелкой 13"/>
              <p:cNvCxnSpPr/>
              <p:nvPr/>
            </p:nvCxnSpPr>
            <p:spPr>
              <a:xfrm flipV="1">
                <a:off x="2568893" y="1135324"/>
                <a:ext cx="876301" cy="762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5" name="Прямая со стрелкой 14"/>
              <p:cNvCxnSpPr/>
              <p:nvPr/>
            </p:nvCxnSpPr>
            <p:spPr>
              <a:xfrm flipV="1">
                <a:off x="2101777" y="490948"/>
                <a:ext cx="1358900" cy="13589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9DD9"/>
                </a:solidFill>
                <a:prstDash val="solid"/>
                <a:tailEnd type="arrow"/>
              </a:ln>
              <a:effectLst>
                <a:outerShdw blurRad="57150" dist="38100" dir="5400000" algn="ctr" rotWithShape="0">
                  <a:srgbClr val="009DD9">
                    <a:shade val="9000"/>
                    <a:satMod val="105000"/>
                    <a:alpha val="48000"/>
                  </a:srgbClr>
                </a:outerShdw>
              </a:effectLst>
            </p:spPr>
          </p:cxnSp>
          <p:cxnSp>
            <p:nvCxnSpPr>
              <p:cNvPr id="16" name="Прямая со стрелкой 15"/>
              <p:cNvCxnSpPr/>
              <p:nvPr/>
            </p:nvCxnSpPr>
            <p:spPr>
              <a:xfrm>
                <a:off x="2809402" y="2978933"/>
                <a:ext cx="680299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7" name="Прямая со стрелкой 16"/>
              <p:cNvCxnSpPr>
                <a:endCxn id="22" idx="1"/>
              </p:cNvCxnSpPr>
              <p:nvPr/>
            </p:nvCxnSpPr>
            <p:spPr>
              <a:xfrm flipV="1">
                <a:off x="2800530" y="4235495"/>
                <a:ext cx="695059" cy="1262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8" name="Прямая со стрелкой 17"/>
              <p:cNvCxnSpPr/>
              <p:nvPr/>
            </p:nvCxnSpPr>
            <p:spPr>
              <a:xfrm>
                <a:off x="2797382" y="5173472"/>
                <a:ext cx="710291" cy="17570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grpSp>
            <p:nvGrpSpPr>
              <p:cNvPr id="19" name="Группа 18"/>
              <p:cNvGrpSpPr/>
              <p:nvPr/>
            </p:nvGrpSpPr>
            <p:grpSpPr>
              <a:xfrm>
                <a:off x="0" y="226907"/>
                <a:ext cx="10342518" cy="6576759"/>
                <a:chOff x="0" y="226907"/>
                <a:chExt cx="10342518" cy="6576759"/>
              </a:xfrm>
            </p:grpSpPr>
            <p:grpSp>
              <p:nvGrpSpPr>
                <p:cNvPr id="21" name="Группа 20"/>
                <p:cNvGrpSpPr/>
                <p:nvPr/>
              </p:nvGrpSpPr>
              <p:grpSpPr>
                <a:xfrm>
                  <a:off x="0" y="226907"/>
                  <a:ext cx="10342518" cy="6576759"/>
                  <a:chOff x="-307518" y="90172"/>
                  <a:chExt cx="10318274" cy="6411648"/>
                </a:xfrm>
              </p:grpSpPr>
              <p:sp>
                <p:nvSpPr>
                  <p:cNvPr id="24" name="Блок-схема: магнитный диск 23"/>
                  <p:cNvSpPr/>
                  <p:nvPr/>
                </p:nvSpPr>
                <p:spPr>
                  <a:xfrm>
                    <a:off x="-307518" y="1039668"/>
                    <a:ext cx="2790825" cy="4657725"/>
                  </a:xfrm>
                  <a:prstGeom prst="flowChartMagneticDisk">
                    <a:avLst/>
                  </a:prstGeom>
                  <a:gradFill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51000">
                        <a:srgbClr val="FFFFFF"/>
                      </a:gs>
                      <a:gs pos="100000">
                        <a:schemeClr val="accent5">
                          <a:lumMod val="20000"/>
                          <a:lumOff val="80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 prst="convex"/>
                  </a:sp3d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kumimoji="0" lang="ru-RU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«Развитие образования </a:t>
                    </a:r>
                    <a:endParaRPr kumimoji="0" lang="ru-RU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в Одинцовском муниципальном районе </a:t>
                    </a:r>
                    <a:r>
                      <a:rPr kumimoji="0" lang="ru-RU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Московской </a:t>
                    </a:r>
                    <a:r>
                      <a:rPr kumimoji="0" lang="ru-RU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области»</a:t>
                    </a:r>
                    <a:endParaRPr kumimoji="0" lang="ru-RU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2400" b="1" i="1" kern="0" noProof="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rPr>
                      <a:t>7 </a:t>
                    </a:r>
                    <a:r>
                      <a:rPr lang="ru-RU" sz="2400" b="1" i="1" kern="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rPr>
                      <a:t>832,3</a:t>
                    </a:r>
                    <a:r>
                      <a:rPr kumimoji="0" lang="ru-RU" sz="24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kumimoji="0" lang="ru-RU" sz="2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млн. руб</a:t>
                    </a:r>
                    <a:r>
                      <a:rPr kumimoji="0" lang="ru-RU" sz="2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.</a:t>
                    </a:r>
                    <a:endParaRPr kumimoji="0" lang="ru-RU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25" name="Скругленный прямоугольник 24"/>
                  <p:cNvSpPr/>
                  <p:nvPr/>
                </p:nvSpPr>
                <p:spPr>
                  <a:xfrm>
                    <a:off x="3149238" y="90172"/>
                    <a:ext cx="6829070" cy="544770"/>
                  </a:xfrm>
                  <a:prstGeom prst="roundRect">
                    <a:avLst/>
                  </a:prstGeom>
                  <a:gradFill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35000">
                        <a:srgbClr val="FFFFFF"/>
                      </a:gs>
                      <a:gs pos="100000">
                        <a:srgbClr val="9BBB59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9BBB59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71 муниципальное учреждение </a:t>
                    </a:r>
                    <a:r>
                      <a:rPr kumimoji="0" lang="ru-RU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дошкольного образования </a:t>
                    </a:r>
                    <a:endParaRPr kumimoji="0" lang="ru-RU" sz="18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1800" b="1" kern="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a:t>2 503,2</a:t>
                    </a:r>
                    <a:r>
                      <a:rPr kumimoji="0" lang="ru-R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a:t> </a:t>
                    </a:r>
                    <a:r>
                      <a: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a:t>млн. руб.</a:t>
                    </a:r>
                    <a:endParaRPr kumimoji="0" lang="ru-RU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 pitchFamily="18" charset="0"/>
                      <a:ea typeface="Times New Roman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Скругленный прямоугольник 25"/>
                  <p:cNvSpPr/>
                  <p:nvPr/>
                </p:nvSpPr>
                <p:spPr>
                  <a:xfrm>
                    <a:off x="3162975" y="672393"/>
                    <a:ext cx="6817226" cy="544770"/>
                  </a:xfrm>
                  <a:prstGeom prst="roundRect">
                    <a:avLst/>
                  </a:prstGeom>
                  <a:gradFill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35000">
                        <a:srgbClr val="FFFFFF"/>
                      </a:gs>
                      <a:gs pos="100000">
                        <a:srgbClr val="FFFFFF"/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79646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 algn="ctr" defTabSz="914400">
                      <a:defRPr/>
                    </a:pPr>
                    <a:r>
                      <a:rPr kumimoji="0" lang="ru-RU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50 </a:t>
                    </a:r>
                    <a:r>
                      <a:rPr lang="ru-RU" sz="1800" b="1" i="1" kern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муниципальных общеобразовательных </a:t>
                    </a:r>
                    <a:r>
                      <a:rPr kumimoji="0" lang="ru-RU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учреждений </a:t>
                    </a:r>
                    <a:endParaRPr kumimoji="0" lang="ru-RU" sz="18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 </a:t>
                    </a:r>
                    <a:r>
                      <a:rPr lang="ru-RU" sz="2000" b="1" kern="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rPr>
                      <a:t>3</a:t>
                    </a:r>
                    <a:r>
                      <a:rPr kumimoji="0" lang="ru-RU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 </a:t>
                    </a:r>
                    <a:r>
                      <a:rPr lang="ru-RU" sz="2000" b="1" kern="0" noProof="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rPr>
                      <a:t>976,0</a:t>
                    </a:r>
                    <a:r>
                      <a:rPr kumimoji="0" lang="ru-RU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 </a:t>
                    </a:r>
                    <a:r>
                      <a:rPr kumimoji="0" lang="ru-RU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млн. руб.</a:t>
                    </a:r>
                    <a:endPara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7" name="Скругленный прямоугольник 26"/>
                  <p:cNvSpPr/>
                  <p:nvPr/>
                </p:nvSpPr>
                <p:spPr>
                  <a:xfrm>
                    <a:off x="3176731" y="3097256"/>
                    <a:ext cx="6834025" cy="575207"/>
                  </a:xfrm>
                  <a:prstGeom prst="roundRect">
                    <a:avLst/>
                  </a:prstGeom>
                  <a:gradFill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35000">
                        <a:srgbClr val="FFFFFF"/>
                      </a:gs>
                      <a:gs pos="100000">
                        <a:srgbClr val="8064A2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8064A2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 </a:t>
                    </a:r>
                    <a:r>
                      <a:rPr kumimoji="0" lang="ru-RU" sz="16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Выплата компенсации родительской платы за присмотр и уход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2000" b="1" kern="0" noProof="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rPr>
                      <a:t>87,1</a:t>
                    </a:r>
                    <a:r>
                      <a:rPr kumimoji="0" lang="ru-RU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 </a:t>
                    </a:r>
                    <a:r>
                      <a:rPr kumimoji="0" lang="ru-RU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млн. руб</a:t>
                    </a:r>
                    <a:r>
                      <a:rPr kumimoji="0" lang="ru-RU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.</a:t>
                    </a:r>
                    <a:endPara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8" name="Скругленный прямоугольник 27"/>
                  <p:cNvSpPr/>
                  <p:nvPr/>
                </p:nvSpPr>
                <p:spPr>
                  <a:xfrm>
                    <a:off x="3151978" y="2469239"/>
                    <a:ext cx="6834904" cy="593848"/>
                  </a:xfrm>
                  <a:prstGeom prst="roundRect">
                    <a:avLst/>
                  </a:prstGeom>
                  <a:gradFill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35000">
                        <a:srgbClr val="FFFFFF"/>
                      </a:gs>
                      <a:gs pos="100000">
                        <a:srgbClr val="9BBB59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9BBB59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6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Обеспечение </a:t>
                    </a:r>
                    <a:r>
                      <a:rPr kumimoji="0" lang="ru-RU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деятельности Управления образования</a:t>
                    </a:r>
                    <a:endParaRPr kumimoji="0" lang="ru-RU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 </a:t>
                    </a:r>
                    <a:r>
                      <a:rPr lang="ru-RU" sz="2000" b="1" kern="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rPr>
                      <a:t>68,2</a:t>
                    </a:r>
                    <a:r>
                      <a:rPr kumimoji="0" lang="ru-RU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 </a:t>
                    </a:r>
                    <a:r>
                      <a:rPr kumimoji="0" lang="ru-RU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млн. руб.</a:t>
                    </a:r>
                    <a:endPara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rPr>
                      <a:t> </a:t>
                    </a:r>
                  </a:p>
                </p:txBody>
              </p:sp>
              <p:sp>
                <p:nvSpPr>
                  <p:cNvPr id="29" name="Скругленный прямоугольник 28"/>
                  <p:cNvSpPr/>
                  <p:nvPr/>
                </p:nvSpPr>
                <p:spPr>
                  <a:xfrm>
                    <a:off x="3179878" y="5697393"/>
                    <a:ext cx="6800323" cy="804427"/>
                  </a:xfrm>
                  <a:prstGeom prst="roundRect">
                    <a:avLst/>
                  </a:prstGeom>
                  <a:gradFill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35000">
                        <a:srgbClr val="FFFFFF"/>
                      </a:gs>
                      <a:gs pos="100000">
                        <a:srgbClr val="C0504D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C0504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324000" rIns="91440" bIns="360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 algn="ctr" defTabSz="914400">
                      <a:spcAft>
                        <a:spcPts val="1000"/>
                      </a:spcAft>
                    </a:pPr>
                    <a:endParaRPr kumimoji="0" lang="ru-RU" sz="14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endParaRPr>
                  </a:p>
                  <a:p>
                    <a:pPr lvl="0" algn="ctr" defTabSz="914400"/>
                    <a:r>
                      <a:rPr kumimoji="0" lang="ru-RU" sz="14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Обеспечение  переданных государственных полномочий в сфере образования</a:t>
                    </a:r>
                    <a:r>
                      <a:rPr kumimoji="0" lang="ru-RU" sz="1400" b="1" i="1" u="none" strike="noStrike" kern="0" cap="none" spc="0" normalizeH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 и организации деятельности комиссий по делам несовершеннолетних и защите </a:t>
                    </a:r>
                    <a:r>
                      <a:rPr lang="ru-RU" sz="1400" b="1" i="1" kern="0" dirty="0" smtClean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  <a:cs typeface="Times New Roman"/>
                      </a:rPr>
                      <a:t>их прав       </a:t>
                    </a:r>
                    <a:r>
                      <a:rPr lang="ru-RU" sz="2000" b="1" kern="0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rPr>
                      <a:t>13,2 млн. руб.</a:t>
                    </a:r>
                  </a:p>
                  <a:p>
                    <a:pPr lvl="0" algn="ctr" defTabSz="914400">
                      <a:spcAft>
                        <a:spcPts val="1000"/>
                      </a:spcAft>
                    </a:pPr>
                    <a:endParaRPr kumimoji="0" lang="ru-RU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30" name="Скругленный прямоугольник 29"/>
                  <p:cNvSpPr/>
                  <p:nvPr/>
                </p:nvSpPr>
                <p:spPr>
                  <a:xfrm>
                    <a:off x="3174003" y="1937243"/>
                    <a:ext cx="6793779" cy="434788"/>
                  </a:xfrm>
                  <a:prstGeom prst="roundRect">
                    <a:avLst/>
                  </a:prstGeom>
                  <a:gradFill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68000">
                        <a:srgbClr val="FFFFFF"/>
                      </a:gs>
                      <a:gs pos="100000">
                        <a:srgbClr val="0BD0D9">
                          <a:tint val="50000"/>
                          <a:satMod val="150000"/>
                        </a:srgbClr>
                      </a:gs>
                    </a:gsLst>
                    <a:path path="circle">
                      <a:fillToRect l="50000" t="130000" r="50000" b="-30000"/>
                    </a:path>
                  </a:gradFill>
                  <a:ln w="9525" cap="flat" cmpd="sng" algn="ctr">
                    <a:solidFill>
                      <a:srgbClr val="0BD0D9">
                        <a:shade val="50000"/>
                        <a:satMod val="103000"/>
                      </a:srgbClr>
                    </a:solidFill>
                    <a:prstDash val="solid"/>
                  </a:ln>
                  <a:effectLst>
                    <a:outerShdw blurRad="57150" dist="38100" dir="5400000" algn="ctr" rotWithShape="0">
                      <a:srgbClr val="0BD0D9">
                        <a:shade val="9000"/>
                        <a:satMod val="105000"/>
                        <a:alpha val="4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+mn-cs"/>
                    </a:endParaRPr>
                  </a:p>
                </p:txBody>
              </p:sp>
            </p:grpSp>
            <p:sp>
              <p:nvSpPr>
                <p:cNvPr id="22" name="Скругленный прямоугольник 21"/>
                <p:cNvSpPr/>
                <p:nvPr/>
              </p:nvSpPr>
              <p:spPr>
                <a:xfrm>
                  <a:off x="3495590" y="3952951"/>
                  <a:ext cx="6823522" cy="565086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35000">
                      <a:srgbClr val="FFFFFF"/>
                    </a:gs>
                    <a:gs pos="100000">
                      <a:srgbClr val="FFFFFF"/>
                    </a:gs>
                  </a:gsLst>
                  <a:lin ang="16200000" scaled="1"/>
                </a:gradFill>
                <a:ln w="9525" cap="flat" cmpd="sng" algn="ctr">
                  <a:solidFill>
                    <a:srgbClr val="A5C249">
                      <a:shade val="50000"/>
                      <a:satMod val="103000"/>
                    </a:srgbClr>
                  </a:solidFill>
                  <a:prstDash val="solid"/>
                </a:ln>
                <a:effectLst>
                  <a:outerShdw blurRad="57150" dist="38100" dir="5400000" algn="ctr" rotWithShape="0">
                    <a:srgbClr val="A5C249">
                      <a:shade val="9000"/>
                      <a:satMod val="105000"/>
                      <a:alpha val="48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+mn-cs"/>
                    </a:rPr>
                    <a:t>Организация отдыха, </a:t>
                  </a:r>
                  <a:r>
                    <a:rPr kumimoji="0" lang="ru-RU" sz="16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+mn-cs"/>
                    </a:rPr>
                    <a:t>оздоровления </a:t>
                  </a:r>
                  <a:r>
                    <a:rPr kumimoji="0" lang="ru-RU" sz="16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+mn-cs"/>
                    </a:rPr>
                    <a:t>и занятости детей </a:t>
                  </a:r>
                  <a:endPara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000" b="1" kern="0" noProof="0" dirty="0" smtClean="0">
                      <a:solidFill>
                        <a:srgbClr val="C00000"/>
                      </a:solidFill>
                      <a:latin typeface="Times New Roman"/>
                      <a:ea typeface="Times New Roman"/>
                    </a:rPr>
                    <a:t>26,6</a:t>
                  </a:r>
                  <a:r>
                    <a:rPr kumimoji="0" lang="ru-RU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+mn-cs"/>
                    </a:rPr>
                    <a:t> </a:t>
                  </a:r>
                  <a:r>
                    <a:rPr kumimoji="0" lang="ru-RU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+mn-cs"/>
                    </a:rPr>
                    <a:t>млн. руб.</a:t>
                  </a:r>
                  <a:endPara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endParaRPr>
                </a:p>
              </p:txBody>
            </p:sp>
            <p:sp>
              <p:nvSpPr>
                <p:cNvPr id="23" name="Скругленный прямоугольник 22"/>
                <p:cNvSpPr/>
                <p:nvPr/>
              </p:nvSpPr>
              <p:spPr>
                <a:xfrm>
                  <a:off x="3480538" y="4537222"/>
                  <a:ext cx="6819604" cy="724101"/>
                </a:xfrm>
                <a:prstGeom prst="roundRect">
                  <a:avLst/>
                </a:prstGeom>
                <a:gradFill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35000">
                      <a:srgbClr val="FFFFFF"/>
                    </a:gs>
                    <a:gs pos="100000">
                      <a:srgbClr val="FFFFFF"/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1440" tIns="45720" rIns="9144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Строительство и капитальный ремонт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образовательных учреждений </a:t>
                  </a:r>
                  <a:r>
                    <a:rPr kumimoji="0" lang="ru-RU" sz="16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000" b="1" kern="0" noProof="0" dirty="0" smtClean="0">
                      <a:solidFill>
                        <a:srgbClr val="C00000"/>
                      </a:solidFill>
                      <a:latin typeface="Times New Roman"/>
                      <a:ea typeface="Times New Roman"/>
                    </a:rPr>
                    <a:t>646,3</a:t>
                  </a:r>
                  <a:r>
                    <a:rPr kumimoji="0" lang="ru-RU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 </a:t>
                  </a:r>
                  <a:r>
                    <a:rPr kumimoji="0" lang="ru-RU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млн. руб</a:t>
                  </a:r>
                  <a:r>
                    <a:rPr kumimoji="0" lang="ru-RU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65F91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.</a:t>
                  </a:r>
                  <a:endPara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20" name="Прямая со стрелкой 19"/>
              <p:cNvCxnSpPr>
                <a:endCxn id="30" idx="1"/>
              </p:cNvCxnSpPr>
              <p:nvPr/>
            </p:nvCxnSpPr>
            <p:spPr>
              <a:xfrm>
                <a:off x="2809402" y="2344536"/>
                <a:ext cx="680299" cy="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9" name="Прямоугольник 8"/>
            <p:cNvSpPr/>
            <p:nvPr/>
          </p:nvSpPr>
          <p:spPr>
            <a:xfrm>
              <a:off x="239129" y="1645181"/>
              <a:ext cx="2467183" cy="8255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Муниципальная программа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3585086" y="2190086"/>
            <a:ext cx="6791717" cy="609018"/>
          </a:xfrm>
          <a:prstGeom prst="roundRect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400"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lang="ru-RU" sz="1800" b="1" i="1" kern="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  <a:t>3 </a:t>
            </a:r>
            <a:r>
              <a:rPr lang="ru-RU" sz="1800" b="1" i="1" kern="0" dirty="0">
                <a:solidFill>
                  <a:sysClr val="windowText" lastClr="000000"/>
                </a:solidFill>
                <a:latin typeface="Times New Roman"/>
                <a:ea typeface="Times New Roman"/>
              </a:rPr>
              <a:t>муниципальных </a:t>
            </a:r>
            <a:r>
              <a:rPr lang="ru-RU" sz="1800" b="1" i="1" kern="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  <a:t>учреждения дополнительного образования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noProof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75,7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</a:rPr>
              <a:t>млн. руб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65F91"/>
                </a:solidFill>
                <a:effectLst/>
                <a:uLnTx/>
                <a:uFillTx/>
                <a:latin typeface="Times New Roman"/>
                <a:ea typeface="Times New Roman"/>
              </a:rPr>
              <a:t>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621704" y="5974174"/>
            <a:ext cx="6772687" cy="587224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rgbClr val="FFFFFF"/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400"/>
            <a:r>
              <a:rPr lang="ru-RU" sz="1800" b="1" i="1" kern="0" dirty="0">
                <a:solidFill>
                  <a:srgbClr val="000000"/>
                </a:solidFill>
                <a:latin typeface="Times New Roman"/>
                <a:ea typeface="Times New Roman"/>
              </a:rPr>
              <a:t>Субсидии частным образовательным организациям </a:t>
            </a:r>
            <a:endParaRPr lang="ru-RU" sz="1800" b="1" i="1" kern="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 defTabSz="914400"/>
            <a:r>
              <a:rPr lang="ru-RU" sz="2000" b="1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364,8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</a:rPr>
              <a:t>млн. руб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65F91"/>
                </a:solidFill>
                <a:effectLst/>
                <a:uLnTx/>
                <a:uFillTx/>
                <a:latin typeface="Times New Roman"/>
                <a:ea typeface="Times New Roman"/>
              </a:rPr>
              <a:t>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38588" y="2860312"/>
            <a:ext cx="5719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i="1" kern="0" dirty="0">
                <a:solidFill>
                  <a:sysClr val="windowText" lastClr="000000"/>
                </a:solidFill>
                <a:latin typeface="Times New Roman"/>
                <a:ea typeface="Times New Roman"/>
              </a:rPr>
              <a:t>3 муниципальных </a:t>
            </a:r>
            <a:r>
              <a:rPr lang="ru-RU" sz="1800" b="1" i="1" kern="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  <a:t>прочих </a:t>
            </a:r>
            <a:r>
              <a:rPr lang="ru-RU" sz="1800" b="1" i="1" kern="0" dirty="0">
                <a:solidFill>
                  <a:sysClr val="windowText" lastClr="000000"/>
                </a:solidFill>
                <a:latin typeface="Times New Roman"/>
                <a:ea typeface="Times New Roman"/>
              </a:rPr>
              <a:t>учреждения  </a:t>
            </a:r>
            <a:r>
              <a:rPr lang="ru-RU" sz="2000" b="1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71,2 </a:t>
            </a:r>
            <a:r>
              <a:rPr lang="ru-RU" sz="2000" b="1" kern="0" dirty="0">
                <a:solidFill>
                  <a:srgbClr val="C00000"/>
                </a:solidFill>
                <a:latin typeface="Times New Roman"/>
                <a:ea typeface="Times New Roman"/>
              </a:rPr>
              <a:t>млн. </a:t>
            </a:r>
            <a:r>
              <a:rPr lang="ru-RU" sz="2000" b="1" kern="0" dirty="0" err="1">
                <a:solidFill>
                  <a:srgbClr val="C00000"/>
                </a:solidFill>
                <a:latin typeface="Times New Roman"/>
                <a:ea typeface="Times New Roman"/>
              </a:rPr>
              <a:t>руб</a:t>
            </a:r>
            <a:endParaRPr lang="ru-RU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2926355" y="4196526"/>
            <a:ext cx="678456" cy="69704"/>
          </a:xfrm>
          <a:prstGeom prst="straightConnector1">
            <a:avLst/>
          </a:prstGeom>
          <a:noFill/>
          <a:ln w="38100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5" name="Номер слайда 3"/>
          <p:cNvSpPr txBox="1">
            <a:spLocks/>
          </p:cNvSpPr>
          <p:nvPr/>
        </p:nvSpPr>
        <p:spPr>
          <a:xfrm>
            <a:off x="9991216" y="7118276"/>
            <a:ext cx="648072" cy="402567"/>
          </a:xfrm>
          <a:prstGeom prst="rect">
            <a:avLst/>
          </a:prstGeom>
        </p:spPr>
        <p:txBody>
          <a:bodyPr vert="horz" lIns="98027" tIns="49064" rIns="98027" bIns="49064" rtlCol="0" anchor="ctr"/>
          <a:lstStyle>
            <a:defPPr>
              <a:defRPr lang="ru-RU"/>
            </a:defPPr>
            <a:lvl1pPr marL="0" algn="r" defTabSz="980173" rtl="0" eaLnBrk="1" latinLnBrk="0" hangingPunct="1">
              <a:defRPr sz="1600" b="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0085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0173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0263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0348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0439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0522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0610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0700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13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658015"/>
              </p:ext>
            </p:extLst>
          </p:nvPr>
        </p:nvGraphicFramePr>
        <p:xfrm>
          <a:off x="2178347" y="1656592"/>
          <a:ext cx="5832649" cy="478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2124" y="435671"/>
            <a:ext cx="669674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>
              <a:defRPr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Расходы бюджета района на реализацию муниципальной программы «Развитие образования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Одинцовском муниципальном районе» в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2018 году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180" y="6830307"/>
            <a:ext cx="288032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61842" y="6820435"/>
            <a:ext cx="288032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16783" y="6820435"/>
            <a:ext cx="288032" cy="28803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607931" y="6792047"/>
            <a:ext cx="2250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 бюджета района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97%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4815" y="6800690"/>
            <a:ext cx="2611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 бюджетов поселений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96%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9404" y="6810562"/>
            <a:ext cx="2927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 вышестоящих бюджетов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98%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0756" y="204634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7 832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37104" y="1348815"/>
            <a:ext cx="1441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лн.руб.</a:t>
            </a: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8468" y="6012879"/>
            <a:ext cx="200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6741" y="2046339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8 042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06740" y="601879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7775" y="3132559"/>
            <a:ext cx="1799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8856" y="378063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73%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02974" y="4734846"/>
            <a:ext cx="569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38855" y="514878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Номер слайда 3"/>
          <p:cNvSpPr txBox="1">
            <a:spLocks/>
          </p:cNvSpPr>
          <p:nvPr/>
        </p:nvSpPr>
        <p:spPr>
          <a:xfrm>
            <a:off x="9991216" y="7118276"/>
            <a:ext cx="648072" cy="402567"/>
          </a:xfrm>
          <a:prstGeom prst="rect">
            <a:avLst/>
          </a:prstGeom>
        </p:spPr>
        <p:txBody>
          <a:bodyPr vert="horz" lIns="98027" tIns="49064" rIns="98027" bIns="49064" rtlCol="0" anchor="ctr"/>
          <a:lstStyle>
            <a:defPPr>
              <a:defRPr lang="ru-RU"/>
            </a:defPPr>
            <a:lvl1pPr marL="0" algn="r" defTabSz="980173" rtl="0" eaLnBrk="1" latinLnBrk="0" hangingPunct="1">
              <a:defRPr sz="1600" b="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0085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0173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0263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0348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0439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0522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0610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0700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14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 rot="19740457">
            <a:off x="1045058" y="1363464"/>
            <a:ext cx="3380644" cy="424599"/>
          </a:xfrm>
          <a:prstGeom prst="righ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358767">
            <a:off x="635181" y="5818311"/>
            <a:ext cx="3646342" cy="381584"/>
          </a:xfrm>
          <a:prstGeom prst="righ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104306" tIns="52153" rIns="104306" bIns="521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21077614">
            <a:off x="829613" y="3068783"/>
            <a:ext cx="3388438" cy="381584"/>
          </a:xfrm>
          <a:prstGeom prst="righ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104306" tIns="52153" rIns="104306" bIns="521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829612" y="3513832"/>
            <a:ext cx="3388440" cy="381584"/>
          </a:xfrm>
          <a:prstGeom prst="righ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08" tIns="45704" rIns="91408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9630" y="1124300"/>
            <a:ext cx="9970215" cy="5181476"/>
            <a:chOff x="-84911" y="536852"/>
            <a:chExt cx="10200577" cy="552247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84911" y="536852"/>
              <a:ext cx="10200577" cy="5522475"/>
              <a:chOff x="-84694" y="540653"/>
              <a:chExt cx="10174629" cy="5561570"/>
            </a:xfrm>
          </p:grpSpPr>
          <p:sp>
            <p:nvSpPr>
              <p:cNvPr id="8" name="Стрелка вправо 7"/>
              <p:cNvSpPr/>
              <p:nvPr/>
            </p:nvSpPr>
            <p:spPr>
              <a:xfrm rot="21077614">
                <a:off x="473066" y="1844252"/>
                <a:ext cx="3457910" cy="409575"/>
              </a:xfrm>
              <a:prstGeom prst="rightArrow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" name="Стрелка вправо 8"/>
              <p:cNvSpPr/>
              <p:nvPr/>
            </p:nvSpPr>
            <p:spPr>
              <a:xfrm rot="1358767">
                <a:off x="266758" y="4836372"/>
                <a:ext cx="3721100" cy="409575"/>
              </a:xfrm>
              <a:prstGeom prst="rightArrow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Стрелка вправо 9"/>
              <p:cNvSpPr/>
              <p:nvPr/>
            </p:nvSpPr>
            <p:spPr>
              <a:xfrm>
                <a:off x="321752" y="4165288"/>
                <a:ext cx="3498459" cy="409575"/>
              </a:xfrm>
              <a:prstGeom prst="rightArrow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Стрелка вправо 10"/>
              <p:cNvSpPr/>
              <p:nvPr/>
            </p:nvSpPr>
            <p:spPr>
              <a:xfrm rot="19740457">
                <a:off x="678255" y="1576674"/>
                <a:ext cx="3449956" cy="455746"/>
              </a:xfrm>
              <a:prstGeom prst="rightArrow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3966422" y="540653"/>
                <a:ext cx="6123513" cy="752756"/>
              </a:xfrm>
              <a:prstGeom prst="roundRect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35000">
                    <a:srgbClr val="FFFFFF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sz="1800" i="1" kern="0" dirty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Содержание 9 музыкальных школ и школ искусств      </a:t>
                </a:r>
                <a:r>
                  <a:rPr lang="ru-RU" b="1" kern="0" dirty="0" smtClean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302,2 </a:t>
                </a:r>
                <a:r>
                  <a:rPr lang="ru-RU" b="1" kern="0" dirty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млн. руб.</a:t>
                </a:r>
                <a:endParaRPr lang="ru-RU" kern="0" dirty="0">
                  <a:solidFill>
                    <a:srgbClr val="C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3966421" y="3823315"/>
                <a:ext cx="6123513" cy="1093523"/>
              </a:xfrm>
              <a:prstGeom prst="roundRect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  <a:gs pos="40005">
                    <a:srgbClr val="FFFFFF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sz="1800" i="1" kern="0" dirty="0" smtClean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Расходы на </a:t>
                </a:r>
                <a:r>
                  <a:rPr lang="ru-RU" sz="1800" i="1" kern="0" dirty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МБУ «Культурно-спортивный  центр Одинцовского муниципального района»</a:t>
                </a:r>
                <a:endParaRPr lang="ru-RU" sz="1800" kern="0" dirty="0">
                  <a:solidFill>
                    <a:sysClr val="windowText" lastClr="000000"/>
                  </a:solidFill>
                  <a:latin typeface="Times New Roman"/>
                  <a:ea typeface="Times New Roman"/>
                </a:endParaRPr>
              </a:p>
              <a:p>
                <a:pPr algn="ctr">
                  <a:defRPr/>
                </a:pPr>
                <a:r>
                  <a:rPr lang="ru-RU" b="1" kern="0" dirty="0" smtClean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28,6 </a:t>
                </a:r>
                <a:r>
                  <a:rPr lang="ru-RU" b="1" kern="0" dirty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млн. руб</a:t>
                </a:r>
                <a:r>
                  <a:rPr lang="ru-RU" b="1" kern="0" dirty="0" smtClean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.</a:t>
                </a:r>
                <a:endParaRPr lang="ru-RU" b="1" kern="0" dirty="0">
                  <a:solidFill>
                    <a:srgbClr val="C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3966421" y="5056227"/>
                <a:ext cx="6071264" cy="1045996"/>
              </a:xfrm>
              <a:prstGeom prst="roundRect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35000">
                    <a:srgbClr val="FFFFFF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sz="1800" i="1" kern="0" dirty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Обеспечение деятельности Комитета по делам </a:t>
                </a:r>
                <a:r>
                  <a:rPr lang="ru-RU" sz="1800" i="1" kern="0" dirty="0" smtClean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культуры, туризму и молодежной политике </a:t>
                </a:r>
                <a:endParaRPr lang="ru-RU" sz="1800" kern="0" dirty="0">
                  <a:solidFill>
                    <a:sysClr val="windowText" lastClr="000000"/>
                  </a:solidFill>
                  <a:latin typeface="Times New Roman"/>
                  <a:ea typeface="Times New Roman"/>
                </a:endParaRPr>
              </a:p>
              <a:p>
                <a:pPr algn="ctr">
                  <a:defRPr/>
                </a:pPr>
                <a:r>
                  <a:rPr lang="ru-RU" b="1" kern="0" dirty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18,1 млн. руб.</a:t>
                </a:r>
                <a:endParaRPr lang="ru-RU" sz="1300" kern="0" dirty="0">
                  <a:solidFill>
                    <a:srgbClr val="C00000"/>
                  </a:solidFill>
                  <a:latin typeface="Times New Roman"/>
                  <a:ea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ru-RU" sz="1100" kern="0" dirty="0">
                    <a:solidFill>
                      <a:sysClr val="windowText" lastClr="000000"/>
                    </a:solidFill>
                    <a:latin typeface="Calibri"/>
                    <a:ea typeface="Calibri"/>
                    <a:cs typeface="Times New Roman"/>
                  </a:rPr>
                  <a:t> </a:t>
                </a:r>
              </a:p>
            </p:txBody>
          </p:sp>
          <p:sp>
            <p:nvSpPr>
              <p:cNvPr id="12" name="Блок-схема: магнитный диск 11"/>
              <p:cNvSpPr/>
              <p:nvPr/>
            </p:nvSpPr>
            <p:spPr>
              <a:xfrm>
                <a:off x="-84694" y="972033"/>
                <a:ext cx="2875519" cy="5052016"/>
              </a:xfrm>
              <a:prstGeom prst="flowChartMagneticDisk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48000">
                    <a:srgbClr val="FFFFFF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onvex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b="1" i="1" kern="0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 «Развитие культуры </a:t>
                </a:r>
                <a:endParaRPr lang="ru-RU" sz="1300" kern="0" dirty="0">
                  <a:solidFill>
                    <a:sysClr val="windowText" lastClr="000000"/>
                  </a:solidFill>
                  <a:latin typeface="Times New Roman"/>
                  <a:ea typeface="Times New Roman"/>
                </a:endParaRPr>
              </a:p>
              <a:p>
                <a:pPr algn="ctr">
                  <a:defRPr/>
                </a:pPr>
                <a:r>
                  <a:rPr lang="ru-RU" b="1" i="1" kern="0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в Одинцовском муниципальном районе Московской области» </a:t>
                </a:r>
                <a:endParaRPr lang="ru-RU" sz="1300" kern="0" dirty="0">
                  <a:solidFill>
                    <a:sysClr val="windowText" lastClr="000000"/>
                  </a:solidFill>
                  <a:latin typeface="Times New Roman"/>
                  <a:ea typeface="Times New Roman"/>
                </a:endParaRPr>
              </a:p>
              <a:p>
                <a:pPr algn="ctr">
                  <a:defRPr/>
                </a:pPr>
                <a:r>
                  <a:rPr lang="ru-RU" i="1" kern="0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 </a:t>
                </a:r>
                <a:endParaRPr lang="ru-RU" sz="1300" kern="0" dirty="0">
                  <a:solidFill>
                    <a:sysClr val="windowText" lastClr="000000"/>
                  </a:solidFill>
                  <a:latin typeface="Times New Roman"/>
                  <a:ea typeface="Times New Roman"/>
                </a:endParaRPr>
              </a:p>
              <a:p>
                <a:pPr algn="ctr">
                  <a:defRPr/>
                </a:pPr>
                <a:r>
                  <a:rPr lang="ru-RU" sz="2400" b="1" i="1" kern="0" dirty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1 </a:t>
                </a:r>
                <a:r>
                  <a:rPr lang="ru-RU" sz="2400" b="1" i="1" kern="0" dirty="0" smtClean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624,9 </a:t>
                </a:r>
                <a:r>
                  <a:rPr lang="ru-RU" sz="2400" b="1" i="1" kern="0" dirty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млн. руб.</a:t>
                </a:r>
                <a:endParaRPr lang="ru-RU" sz="1300" kern="0" dirty="0">
                  <a:solidFill>
                    <a:srgbClr val="FF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3981222" y="1358292"/>
                <a:ext cx="6071263" cy="656107"/>
              </a:xfrm>
              <a:prstGeom prst="roundRect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35000">
                    <a:srgbClr val="FFFFFF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sz="1800" i="1" kern="0" dirty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Мероприятия в сфере культуры</a:t>
                </a:r>
                <a:endParaRPr lang="ru-RU" sz="1800" kern="0" dirty="0">
                  <a:solidFill>
                    <a:sysClr val="windowText" lastClr="000000"/>
                  </a:solidFill>
                  <a:latin typeface="Times New Roman"/>
                  <a:ea typeface="Times New Roman"/>
                </a:endParaRPr>
              </a:p>
              <a:p>
                <a:pPr algn="ctr">
                  <a:defRPr/>
                </a:pPr>
                <a:r>
                  <a:rPr lang="ru-RU" b="1" kern="0" dirty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34,6 млн. руб.</a:t>
                </a:r>
                <a:endParaRPr lang="ru-RU" sz="1300" kern="0" dirty="0">
                  <a:solidFill>
                    <a:srgbClr val="C00000"/>
                  </a:solidFill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51023" y="1707429"/>
              <a:ext cx="2495894" cy="8255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b="1" kern="0" dirty="0">
                  <a:solidFill>
                    <a:srgbClr val="1F497D"/>
                  </a:solidFill>
                  <a:latin typeface="Times New Roman"/>
                  <a:ea typeface="Calibri"/>
                  <a:cs typeface="Times New Roman"/>
                </a:rPr>
                <a:t>Муниципальная программа</a:t>
              </a:r>
              <a:endParaRPr lang="ru-RU" sz="11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100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4289356" y="6414257"/>
            <a:ext cx="5983081" cy="945838"/>
          </a:xfrm>
          <a:prstGeom prst="roundRect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91408" tIns="45704" rIns="91408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1800" i="1" kern="0" dirty="0">
                <a:solidFill>
                  <a:sysClr val="windowText" lastClr="000000"/>
                </a:solidFill>
                <a:latin typeface="Times New Roman"/>
                <a:ea typeface="Times New Roman"/>
              </a:rPr>
              <a:t>Межбюджетные трансферты на районные полномочия по содержанию сельских библиотек</a:t>
            </a:r>
            <a:endParaRPr lang="ru-RU" sz="1800" kern="0" dirty="0">
              <a:solidFill>
                <a:sysClr val="windowText" lastClr="000000"/>
              </a:solidFill>
              <a:latin typeface="Times New Roman"/>
              <a:ea typeface="Times New Roman"/>
            </a:endParaRPr>
          </a:p>
          <a:p>
            <a:pPr algn="ctr">
              <a:defRPr/>
            </a:pPr>
            <a:r>
              <a:rPr lang="ru-RU" b="1" kern="0" dirty="0">
                <a:solidFill>
                  <a:srgbClr val="C00000"/>
                </a:solidFill>
                <a:latin typeface="Times New Roman"/>
                <a:ea typeface="Times New Roman"/>
              </a:rPr>
              <a:t>3,6 млн. руб.</a:t>
            </a:r>
            <a:endParaRPr lang="ru-RU" sz="1300" kern="0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79201" y="3354194"/>
            <a:ext cx="5963792" cy="700861"/>
          </a:xfrm>
          <a:prstGeom prst="roundRect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104306" tIns="52153" rIns="104306" bIns="521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i="1" kern="0" dirty="0">
                <a:solidFill>
                  <a:srgbClr val="000000"/>
                </a:solidFill>
                <a:latin typeface="Times New Roman"/>
                <a:ea typeface="Times New Roman"/>
              </a:rPr>
              <a:t>На проведение текущего ремонта </a:t>
            </a:r>
          </a:p>
          <a:p>
            <a:pPr algn="ctr"/>
            <a:r>
              <a:rPr lang="ru-RU" b="1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3,9 млн.руб</a:t>
            </a:r>
            <a:r>
              <a:rPr lang="ru-RU" b="1" i="1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93704" y="2563322"/>
            <a:ext cx="5949289" cy="682138"/>
          </a:xfrm>
          <a:prstGeom prst="roundRect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104306" tIns="52153" rIns="104306" bIns="521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i="1" kern="0" dirty="0">
                <a:solidFill>
                  <a:srgbClr val="000000"/>
                </a:solidFill>
                <a:latin typeface="Times New Roman"/>
                <a:ea typeface="Times New Roman"/>
              </a:rPr>
              <a:t>Приобретение оборудования </a:t>
            </a:r>
          </a:p>
          <a:p>
            <a:pPr algn="ctr"/>
            <a:r>
              <a:rPr lang="ru-RU" i="1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kern="0" dirty="0">
                <a:solidFill>
                  <a:srgbClr val="C00000"/>
                </a:solidFill>
                <a:latin typeface="Times New Roman"/>
                <a:ea typeface="Times New Roman"/>
              </a:rPr>
              <a:t>3,3 </a:t>
            </a:r>
            <a:r>
              <a:rPr lang="ru-RU" b="1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млн.руб.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315897" y="324247"/>
            <a:ext cx="5963792" cy="707925"/>
          </a:xfrm>
          <a:prstGeom prst="roundRect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104306" tIns="52153" rIns="104306" bIns="521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i="1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Благоустройство и создание парков</a:t>
            </a:r>
            <a:endParaRPr lang="ru-RU" sz="1800" i="1" kern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b="1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1 230,6 </a:t>
            </a:r>
            <a:r>
              <a:rPr lang="ru-RU" b="1" kern="0" dirty="0">
                <a:solidFill>
                  <a:srgbClr val="C00000"/>
                </a:solidFill>
                <a:latin typeface="Times New Roman"/>
                <a:ea typeface="Times New Roman"/>
              </a:rPr>
              <a:t>млн.руб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914609" y="7020991"/>
            <a:ext cx="648072" cy="402567"/>
          </a:xfrm>
        </p:spPr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3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479251"/>
              </p:ext>
            </p:extLst>
          </p:nvPr>
        </p:nvGraphicFramePr>
        <p:xfrm>
          <a:off x="2076259" y="1171018"/>
          <a:ext cx="6195624" cy="561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116" y="540271"/>
            <a:ext cx="70567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реализацию муниципальной программы «Развитие культуры в Одинцовском муниципальном районе» в 2018 году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378" y="6796269"/>
            <a:ext cx="252028" cy="28678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58017" y="6777642"/>
            <a:ext cx="271810" cy="281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476" y="6788192"/>
            <a:ext cx="311121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вышестоящих бюджетов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97%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31024" y="6777642"/>
            <a:ext cx="2732091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 бюджетов поселений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82%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19108" y="1601553"/>
            <a:ext cx="93610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лн.руб.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34532" y="1601553"/>
            <a:ext cx="9816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1 650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18136" y="1601553"/>
            <a:ext cx="106467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1 625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5027" y="6084887"/>
            <a:ext cx="200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3782" y="610167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25713" y="6801952"/>
            <a:ext cx="274193" cy="2965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013747" y="6759016"/>
            <a:ext cx="233672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99%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1526" y="4893387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6940" y="1998104"/>
            <a:ext cx="1863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87976" y="523343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87978" y="358779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52097" y="4572719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трелка вправо 35"/>
          <p:cNvSpPr/>
          <p:nvPr/>
        </p:nvSpPr>
        <p:spPr>
          <a:xfrm rot="20638431">
            <a:off x="382491" y="1713891"/>
            <a:ext cx="3911766" cy="452931"/>
          </a:xfrm>
          <a:prstGeom prst="righ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275399">
            <a:off x="592565" y="5425191"/>
            <a:ext cx="3718705" cy="452931"/>
          </a:xfrm>
          <a:prstGeom prst="righ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21348619">
            <a:off x="335438" y="3685467"/>
            <a:ext cx="3911766" cy="452931"/>
          </a:xfrm>
          <a:prstGeom prst="righ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0508" y="1116335"/>
            <a:ext cx="10283207" cy="6048672"/>
            <a:chOff x="0" y="550479"/>
            <a:chExt cx="10104821" cy="543122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550479"/>
              <a:ext cx="10104821" cy="5431226"/>
              <a:chOff x="0" y="554375"/>
              <a:chExt cx="10079117" cy="5469674"/>
            </a:xfrm>
          </p:grpSpPr>
          <p:sp>
            <p:nvSpPr>
              <p:cNvPr id="8" name="Стрелка вправо 7"/>
              <p:cNvSpPr/>
              <p:nvPr/>
            </p:nvSpPr>
            <p:spPr>
              <a:xfrm rot="20976861">
                <a:off x="72120" y="2269456"/>
                <a:ext cx="3834130" cy="409575"/>
              </a:xfrm>
              <a:prstGeom prst="rightArrow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Стрелка вправо 10"/>
              <p:cNvSpPr/>
              <p:nvPr/>
            </p:nvSpPr>
            <p:spPr>
              <a:xfrm rot="716868">
                <a:off x="291689" y="5010519"/>
                <a:ext cx="3644900" cy="409575"/>
              </a:xfrm>
              <a:prstGeom prst="rightArrow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Стрелка вправо 11"/>
              <p:cNvSpPr/>
              <p:nvPr/>
            </p:nvSpPr>
            <p:spPr>
              <a:xfrm>
                <a:off x="133544" y="3598841"/>
                <a:ext cx="3834130" cy="409575"/>
              </a:xfrm>
              <a:prstGeom prst="rightArrow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Стрелка вправо 12"/>
              <p:cNvSpPr/>
              <p:nvPr/>
            </p:nvSpPr>
            <p:spPr>
              <a:xfrm rot="20290652">
                <a:off x="598447" y="1674851"/>
                <a:ext cx="3449955" cy="455747"/>
              </a:xfrm>
              <a:prstGeom prst="rightArrow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Блок-схема: магнитный диск 13"/>
              <p:cNvSpPr/>
              <p:nvPr/>
            </p:nvSpPr>
            <p:spPr>
              <a:xfrm>
                <a:off x="0" y="838200"/>
                <a:ext cx="2790825" cy="5185849"/>
              </a:xfrm>
              <a:prstGeom prst="flowChartMagneticDisk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61000">
                    <a:srgbClr val="FFFFFF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onvex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 </a:t>
                </a:r>
                <a:r>
                  <a:rPr kumimoji="0" lang="ru-RU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«Физическая культура и спорт в Одинцовском муниципальном районе Московской области» </a:t>
                </a: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 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544,8 </a:t>
                </a:r>
                <a:r>
                  <a:rPr kumimoji="0" lang="ru-RU" sz="2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млн. руб</a:t>
                </a:r>
                <a:r>
                  <a:rPr kumimoji="0" lang="ru-RU" sz="2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.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3991956" y="554375"/>
                <a:ext cx="6047215" cy="455806"/>
              </a:xfrm>
              <a:prstGeom prst="roundRect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35000">
                    <a:srgbClr val="FFFFFF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800" i="1" kern="0" smtClean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Содержание </a:t>
                </a:r>
                <a:r>
                  <a:rPr lang="ru-RU" sz="1800" i="1" kern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9</a:t>
                </a:r>
                <a:r>
                  <a:rPr kumimoji="0" lang="ru-RU" sz="1800" b="0" i="1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 </a:t>
                </a:r>
                <a:r>
                  <a:rPr kumimoji="0" lang="ru-RU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спортивных школ </a:t>
                </a:r>
                <a:r>
                  <a:rPr lang="ru-RU" sz="2000" b="1" kern="0" dirty="0" smtClean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457,9</a:t>
                </a:r>
                <a:r>
                  <a:rPr kumimoji="0" lang="ru-RU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 </a:t>
                </a: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млн. руб.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3990084" y="1099590"/>
                <a:ext cx="6047215" cy="496628"/>
              </a:xfrm>
              <a:prstGeom prst="roundRect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35000">
                    <a:srgbClr val="FFFFFF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Содержание МКУС </a:t>
                </a:r>
                <a:r>
                  <a:rPr kumimoji="0" lang="ru-RU" sz="18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ФОКСИ «</a:t>
                </a:r>
                <a:r>
                  <a:rPr kumimoji="0" lang="ru-RU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Одинец»</a:t>
                </a:r>
                <a:r>
                  <a:rPr lang="en-US" sz="1200" kern="0" dirty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kumimoji="0" lang="ru-RU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12,1 </a:t>
                </a: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млн. руб.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3991347" y="1748027"/>
                <a:ext cx="6047824" cy="726217"/>
              </a:xfrm>
              <a:prstGeom prst="roundRect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35000">
                    <a:srgbClr val="FFFFFF"/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Мероприятия в сфере физической культуры </a:t>
                </a:r>
                <a:endParaRPr kumimoji="0" lang="ru-RU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и спорта  </a:t>
                </a:r>
                <a:r>
                  <a:rPr lang="ru-RU" sz="2000" b="1" kern="0" dirty="0" smtClean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14,6</a:t>
                </a:r>
                <a:r>
                  <a:rPr kumimoji="0" lang="ru-RU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 </a:t>
                </a: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млн. руб.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4031293" y="3423573"/>
                <a:ext cx="6047824" cy="915229"/>
              </a:xfrm>
              <a:prstGeom prst="roundRect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35000">
                    <a:srgbClr val="FFFFFF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800" i="1" kern="0" dirty="0" smtClean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Мероприятия </a:t>
                </a:r>
                <a:r>
                  <a:rPr lang="ru-RU" sz="1800" i="1" kern="0" dirty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по реализации ВФСК «Готов к </a:t>
                </a:r>
              </a:p>
              <a:p>
                <a:pPr lvl="0" algn="ctr" defTabSz="914400">
                  <a:defRPr/>
                </a:pPr>
                <a:r>
                  <a:rPr lang="ru-RU" sz="1800" i="1" kern="0" dirty="0">
                    <a:solidFill>
                      <a:sysClr val="windowText" lastClr="000000"/>
                    </a:solidFill>
                    <a:latin typeface="Times New Roman"/>
                    <a:ea typeface="Times New Roman"/>
                  </a:rPr>
                  <a:t>труду и обороне» (ГТО)</a:t>
                </a:r>
                <a:endParaRPr lang="ru-RU" sz="1800" kern="0" dirty="0">
                  <a:solidFill>
                    <a:sysClr val="windowText" lastClr="000000"/>
                  </a:solidFill>
                  <a:latin typeface="Times New Roman"/>
                  <a:ea typeface="Times New Roman"/>
                </a:endParaRPr>
              </a:p>
              <a:p>
                <a:pPr lvl="0" algn="ctr" defTabSz="914400">
                  <a:defRPr/>
                </a:pPr>
                <a:r>
                  <a:rPr lang="ru-RU" sz="2000" b="1" kern="0" dirty="0" smtClean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1,9 </a:t>
                </a:r>
                <a:r>
                  <a:rPr lang="ru-RU" sz="2000" b="1" kern="0" dirty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млн. руб</a:t>
                </a:r>
                <a:r>
                  <a:rPr lang="ru-RU" sz="2000" b="1" kern="0" dirty="0" smtClean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.</a:t>
                </a:r>
                <a:endPara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65997" y="1435100"/>
              <a:ext cx="2489978" cy="8255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Муниципальная программа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08447" y="3377825"/>
            <a:ext cx="6170285" cy="774864"/>
          </a:xfrm>
          <a:prstGeom prst="roundRect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Обеспечение доступности занятий инвалидов и маломобильных групп населения  </a:t>
            </a:r>
            <a:r>
              <a:rPr lang="ru-RU" sz="2000" b="1" kern="0" noProof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3,1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млн. руб.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08447" y="5450351"/>
            <a:ext cx="6170285" cy="774864"/>
          </a:xfrm>
          <a:prstGeom prst="roundRect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Обеспечение деятельности Комитета физической культуры и спорта </a:t>
            </a:r>
            <a:r>
              <a:rPr lang="ru-RU" sz="2000" b="1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14,5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млн. руб.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23429" y="6379231"/>
            <a:ext cx="6170285" cy="1001800"/>
          </a:xfrm>
          <a:prstGeom prst="roundRect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400"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Ремонтные работы и приобретение оборудования (стадион МБУС СШ Старый городок» </a:t>
            </a:r>
            <a:r>
              <a:rPr lang="en-US" sz="2000" b="1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35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млн. руб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 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  <a:t>и СШ Горки 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  <a:t>X </a:t>
            </a:r>
            <a:r>
              <a:rPr lang="en-US" sz="2000" b="1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5,7 </a:t>
            </a:r>
            <a:r>
              <a:rPr lang="ru-RU" sz="2000" b="1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млн</a:t>
            </a:r>
            <a:r>
              <a:rPr lang="ru-RU" sz="2000" b="1" kern="0" dirty="0">
                <a:solidFill>
                  <a:srgbClr val="C00000"/>
                </a:solidFill>
                <a:latin typeface="Times New Roman"/>
                <a:ea typeface="Times New Roman"/>
              </a:rPr>
              <a:t>. руб.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Times New Roman"/>
            </a:endParaRPr>
          </a:p>
        </p:txBody>
      </p:sp>
      <p:sp>
        <p:nvSpPr>
          <p:cNvPr id="23" name="Номер слайда 3"/>
          <p:cNvSpPr txBox="1">
            <a:spLocks/>
          </p:cNvSpPr>
          <p:nvPr/>
        </p:nvSpPr>
        <p:spPr>
          <a:xfrm>
            <a:off x="9991216" y="7118276"/>
            <a:ext cx="648072" cy="402567"/>
          </a:xfrm>
          <a:prstGeom prst="rect">
            <a:avLst/>
          </a:prstGeom>
        </p:spPr>
        <p:txBody>
          <a:bodyPr vert="horz" lIns="98027" tIns="49064" rIns="98027" bIns="49064" rtlCol="0" anchor="ctr"/>
          <a:lstStyle>
            <a:defPPr>
              <a:defRPr lang="ru-RU"/>
            </a:defPPr>
            <a:lvl1pPr marL="0" algn="r" defTabSz="980173" rtl="0" eaLnBrk="1" latinLnBrk="0" hangingPunct="1">
              <a:defRPr sz="1600" b="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0085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0173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0263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0348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0439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0522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0610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0700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17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7171" y="425291"/>
            <a:ext cx="6774172" cy="835059"/>
          </a:xfrm>
          <a:prstGeom prst="rect">
            <a:avLst/>
          </a:prstGeom>
        </p:spPr>
        <p:txBody>
          <a:bodyPr vert="horz" lIns="98027" tIns="49064" rIns="98027" bIns="49064" rtlCol="0" anchor="ctr">
            <a:noAutofit/>
          </a:bodyPr>
          <a:lstStyle>
            <a:lvl1pPr>
              <a:spcBef>
                <a:spcPct val="0"/>
              </a:spcBef>
              <a:buNone/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Средняя заработная плата педагогических работников </a:t>
            </a:r>
            <a:r>
              <a:rPr lang="ru-RU" sz="2000" dirty="0">
                <a:solidFill>
                  <a:srgbClr val="0084CA">
                    <a:lumMod val="50000"/>
                  </a:srgbClr>
                </a:solidFill>
              </a:rPr>
              <a:t>муниципальных учреждений </a:t>
            </a:r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общего </a:t>
            </a:r>
            <a:r>
              <a:rPr lang="ru-RU" sz="2000" dirty="0">
                <a:solidFill>
                  <a:srgbClr val="0084CA">
                    <a:lumMod val="50000"/>
                  </a:srgbClr>
                </a:solidFill>
              </a:rPr>
              <a:t>образования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Одинцовского муниципального района в 2017-2018 годах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987476"/>
              </p:ext>
            </p:extLst>
          </p:nvPr>
        </p:nvGraphicFramePr>
        <p:xfrm>
          <a:off x="594173" y="1980431"/>
          <a:ext cx="74888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94972" y="1707054"/>
            <a:ext cx="2898428" cy="3729761"/>
          </a:xfrm>
          <a:prstGeom prst="rect">
            <a:avLst/>
          </a:prstGeom>
        </p:spPr>
        <p:txBody>
          <a:bodyPr vert="horz" lIns="98027" tIns="49064" rIns="98027" bIns="49064" rtlCol="0" anchor="ctr">
            <a:noAutofit/>
          </a:bodyPr>
          <a:lstStyle>
            <a:lvl1pPr>
              <a:spcBef>
                <a:spcPct val="0"/>
              </a:spcBef>
              <a:buNone/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Превышение Указного показателя</a:t>
            </a:r>
          </a:p>
          <a:p>
            <a:pPr algn="ctr"/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2017 год – 22%</a:t>
            </a:r>
          </a:p>
          <a:p>
            <a:pPr algn="ctr"/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2018 год – 21%</a:t>
            </a:r>
          </a:p>
          <a:p>
            <a:pPr algn="ctr"/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556610" y="6084885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339999" y="6084887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874792" y="6084886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605794" y="6084887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3182" y="6654102"/>
            <a:ext cx="288032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26620" y="6669279"/>
            <a:ext cx="288032" cy="288032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76642" y="6631498"/>
            <a:ext cx="220607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зарплата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Московской области (Указной показатель)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14652" y="6618098"/>
            <a:ext cx="403244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зарплата педагогических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школ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Одинцовском муниципальном районе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20930215">
            <a:off x="1653444" y="2351634"/>
            <a:ext cx="1799235" cy="668076"/>
          </a:xfrm>
          <a:prstGeom prst="curved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943970">
            <a:off x="1664494" y="2513137"/>
            <a:ext cx="1813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5,4 тыс.руб. или 11,7%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07140" y="976095"/>
            <a:ext cx="1000302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kern="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kumimoji="0" lang="ru-RU" sz="1600" b="1" i="1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0930215">
            <a:off x="5352301" y="1806093"/>
            <a:ext cx="1807856" cy="668076"/>
          </a:xfrm>
          <a:prstGeom prst="curved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943970">
            <a:off x="5379190" y="1954394"/>
            <a:ext cx="1792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6,2 тыс.руб. или 11,1%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425" y="540271"/>
            <a:ext cx="6413651" cy="875794"/>
          </a:xfrm>
        </p:spPr>
        <p:txBody>
          <a:bodyPr>
            <a:noAutofit/>
          </a:bodyPr>
          <a:lstStyle/>
          <a:p>
            <a:pPr algn="l"/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консолидированного бюджета Одинцовского муниципального района за </a:t>
            </a:r>
            <a:r>
              <a:rPr lang="ru-RU" sz="21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1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246231"/>
              </p:ext>
            </p:extLst>
          </p:nvPr>
        </p:nvGraphicFramePr>
        <p:xfrm>
          <a:off x="125720" y="1547477"/>
          <a:ext cx="10441160" cy="552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82204" y="6987070"/>
            <a:ext cx="288032" cy="27982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0236" y="6882255"/>
            <a:ext cx="1080120" cy="432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80499" y="6981001"/>
            <a:ext cx="288032" cy="2798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2404" y="6987070"/>
            <a:ext cx="288032" cy="279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0436" y="6890495"/>
            <a:ext cx="1080120" cy="432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50849" y="6882255"/>
            <a:ext cx="1287947" cy="432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56797" y="1934644"/>
            <a:ext cx="3936603" cy="549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</a:t>
            </a:r>
          </a:p>
          <a:p>
            <a:pPr algn="ctr" defTabSz="995446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обороты 1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495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38418" y="1116335"/>
            <a:ext cx="1368152" cy="432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94822" y="2916535"/>
            <a:ext cx="2088232" cy="432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7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17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83054" y="3647256"/>
            <a:ext cx="2555802" cy="432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7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</a:t>
            </a:r>
            <a:endParaRPr lang="ru-RU" sz="17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08326" y="1585600"/>
            <a:ext cx="3516189" cy="698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r>
              <a:rPr lang="ru-RU" sz="17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</a:t>
            </a:r>
            <a:endParaRPr lang="ru-RU" sz="17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6202" y="6285575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6285" y="6277378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24824" y="6276453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10983" y="6268256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38939" y="6987070"/>
            <a:ext cx="288032" cy="27982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56797" y="6910955"/>
            <a:ext cx="1287947" cy="432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r>
              <a:rPr lang="ru-RU" sz="1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ru-RU" sz="1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39305"/>
              </p:ext>
            </p:extLst>
          </p:nvPr>
        </p:nvGraphicFramePr>
        <p:xfrm>
          <a:off x="378148" y="2052439"/>
          <a:ext cx="7776864" cy="4191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19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71" y="425291"/>
            <a:ext cx="6774172" cy="835059"/>
          </a:xfrm>
          <a:prstGeom prst="rect">
            <a:avLst/>
          </a:prstGeom>
        </p:spPr>
        <p:txBody>
          <a:bodyPr vert="horz" lIns="98027" tIns="49064" rIns="98027" bIns="49064" rtlCol="0" anchor="ctr">
            <a:noAutofit/>
          </a:bodyPr>
          <a:lstStyle>
            <a:lvl1pPr>
              <a:spcBef>
                <a:spcPct val="0"/>
              </a:spcBef>
              <a:buNone/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Средняя заработная плата педагогических работников </a:t>
            </a:r>
            <a:r>
              <a:rPr lang="ru-RU" sz="2000" dirty="0">
                <a:solidFill>
                  <a:srgbClr val="0084CA">
                    <a:lumMod val="50000"/>
                  </a:srgbClr>
                </a:solidFill>
              </a:rPr>
              <a:t>муниципальных учреждений </a:t>
            </a:r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дошкольного </a:t>
            </a:r>
            <a:r>
              <a:rPr lang="ru-RU" sz="2000" dirty="0">
                <a:solidFill>
                  <a:srgbClr val="0084CA">
                    <a:lumMod val="50000"/>
                  </a:srgbClr>
                </a:solidFill>
              </a:rPr>
              <a:t>образования</a:t>
            </a:r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 Одинцовского муниципального района в 2017-2018 годах</a:t>
            </a:r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4972" y="1707054"/>
            <a:ext cx="2898428" cy="3729761"/>
          </a:xfrm>
          <a:prstGeom prst="rect">
            <a:avLst/>
          </a:prstGeom>
        </p:spPr>
        <p:txBody>
          <a:bodyPr vert="horz" lIns="98027" tIns="49064" rIns="98027" bIns="49064" rtlCol="0" anchor="ctr">
            <a:noAutofit/>
          </a:bodyPr>
          <a:lstStyle>
            <a:lvl1pPr>
              <a:spcBef>
                <a:spcPct val="0"/>
              </a:spcBef>
              <a:buNone/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Превышение Указного показателя</a:t>
            </a:r>
          </a:p>
          <a:p>
            <a:pPr algn="ctr"/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  <a:p>
            <a:pPr algn="ctr"/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2017 год – 1%</a:t>
            </a:r>
          </a:p>
          <a:p>
            <a:pPr algn="ctr"/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  <a:p>
            <a:pPr algn="ctr"/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2018 год – 7%</a:t>
            </a:r>
          </a:p>
          <a:p>
            <a:pPr algn="ctr"/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  <a:p>
            <a:pPr algn="ctr"/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556610" y="6084885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339999" y="6084887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754412" y="6084884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458268" y="6084887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3182" y="6654102"/>
            <a:ext cx="288032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26620" y="6669279"/>
            <a:ext cx="288032" cy="288032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76642" y="6631498"/>
            <a:ext cx="3205962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зарплата в сфере общего образования Московской области (Указной показатель)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14652" y="6618098"/>
            <a:ext cx="367240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зарплата </a:t>
            </a: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едагогических работников детских садов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Одинцовском муниципальном районе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20930215">
            <a:off x="1614495" y="2138939"/>
            <a:ext cx="1799235" cy="668076"/>
          </a:xfrm>
          <a:prstGeom prst="curved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943970">
            <a:off x="1664495" y="2304610"/>
            <a:ext cx="1813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4,0 тыс.руб. или 9,1%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07140" y="976095"/>
            <a:ext cx="1000302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kern="0" dirty="0" smtClean="0">
                <a:solidFill>
                  <a:srgbClr val="0084C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600" b="1" i="1" kern="0" dirty="0">
              <a:solidFill>
                <a:srgbClr val="0084C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0930215">
            <a:off x="5352301" y="1806093"/>
            <a:ext cx="1807856" cy="668076"/>
          </a:xfrm>
          <a:prstGeom prst="curved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943970">
            <a:off x="5379190" y="1954394"/>
            <a:ext cx="1792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6,8 тыс.руб. или 15,3%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30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860300"/>
              </p:ext>
            </p:extLst>
          </p:nvPr>
        </p:nvGraphicFramePr>
        <p:xfrm>
          <a:off x="378148" y="1836414"/>
          <a:ext cx="7848872" cy="4407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20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71" y="558565"/>
            <a:ext cx="6774172" cy="835059"/>
          </a:xfrm>
          <a:prstGeom prst="rect">
            <a:avLst/>
          </a:prstGeom>
        </p:spPr>
        <p:txBody>
          <a:bodyPr vert="horz" lIns="98027" tIns="49064" rIns="98027" bIns="49064" rtlCol="0" anchor="ctr">
            <a:noAutofit/>
          </a:bodyPr>
          <a:lstStyle>
            <a:lvl1pPr>
              <a:spcBef>
                <a:spcPct val="0"/>
              </a:spcBef>
              <a:buNone/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Средняя заработная плата педагогических работников муниципальных учреждений дополнительного образования Одинцовского муниципального района </a:t>
            </a:r>
          </a:p>
          <a:p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в 2017-2018 годах</a:t>
            </a:r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4972" y="1707054"/>
            <a:ext cx="2898428" cy="3729761"/>
          </a:xfrm>
          <a:prstGeom prst="rect">
            <a:avLst/>
          </a:prstGeom>
        </p:spPr>
        <p:txBody>
          <a:bodyPr vert="horz" lIns="98027" tIns="49064" rIns="98027" bIns="49064" rtlCol="0" anchor="ctr">
            <a:noAutofit/>
          </a:bodyPr>
          <a:lstStyle>
            <a:lvl1pPr>
              <a:spcBef>
                <a:spcPct val="0"/>
              </a:spcBef>
              <a:buNone/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Превышение Указного показателя</a:t>
            </a:r>
          </a:p>
          <a:p>
            <a:pPr algn="ctr"/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  <a:p>
            <a:pPr algn="ctr"/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2017 год – 5%</a:t>
            </a:r>
          </a:p>
          <a:p>
            <a:pPr algn="ctr"/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  <a:p>
            <a:pPr algn="ctr"/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2018 год – 8%</a:t>
            </a:r>
          </a:p>
          <a:p>
            <a:pPr algn="ctr"/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  <a:p>
            <a:pPr algn="ctr"/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556610" y="6084885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339999" y="6084887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754412" y="6084884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458268" y="6084887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3182" y="6654102"/>
            <a:ext cx="288032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51967" y="6636100"/>
            <a:ext cx="288032" cy="288032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76642" y="6631498"/>
            <a:ext cx="349399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зарплата педагогических работников школ в Московской области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(Указной показатель)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39999" y="6618098"/>
            <a:ext cx="367240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зарплата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дополнительного образования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Одинцовском муниципальном районе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20930215">
            <a:off x="1630422" y="1975861"/>
            <a:ext cx="1799235" cy="668076"/>
          </a:xfrm>
          <a:prstGeom prst="curved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943970">
            <a:off x="1664496" y="2144911"/>
            <a:ext cx="1813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4,2 тыс.руб. или 8,2%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07140" y="976095"/>
            <a:ext cx="1000302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kern="0" dirty="0" smtClean="0">
                <a:solidFill>
                  <a:srgbClr val="0084C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600" b="1" i="1" kern="0" dirty="0">
              <a:solidFill>
                <a:srgbClr val="0084C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0930215">
            <a:off x="5352301" y="1806093"/>
            <a:ext cx="1807856" cy="668076"/>
          </a:xfrm>
          <a:prstGeom prst="curved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943970">
            <a:off x="5379190" y="1954394"/>
            <a:ext cx="1792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6,0 тыс.руб. или 11,1%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460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534361"/>
              </p:ext>
            </p:extLst>
          </p:nvPr>
        </p:nvGraphicFramePr>
        <p:xfrm>
          <a:off x="450156" y="1637410"/>
          <a:ext cx="7776864" cy="460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21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71" y="558565"/>
            <a:ext cx="6774172" cy="835059"/>
          </a:xfrm>
          <a:prstGeom prst="rect">
            <a:avLst/>
          </a:prstGeom>
        </p:spPr>
        <p:txBody>
          <a:bodyPr vert="horz" lIns="98027" tIns="49064" rIns="98027" bIns="49064" rtlCol="0" anchor="ctr">
            <a:noAutofit/>
          </a:bodyPr>
          <a:lstStyle>
            <a:lvl1pPr>
              <a:spcBef>
                <a:spcPct val="0"/>
              </a:spcBef>
              <a:buNone/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Средняя заработная плата муниципальных учреждений культуры (КСЦ) Одинцовского муниципального района </a:t>
            </a:r>
          </a:p>
          <a:p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в 2017-2018 годах</a:t>
            </a:r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0956" y="1707054"/>
            <a:ext cx="2970436" cy="3729761"/>
          </a:xfrm>
          <a:prstGeom prst="rect">
            <a:avLst/>
          </a:prstGeom>
        </p:spPr>
        <p:txBody>
          <a:bodyPr vert="horz" lIns="98027" tIns="49064" rIns="98027" bIns="49064" rtlCol="0" anchor="ctr">
            <a:noAutofit/>
          </a:bodyPr>
          <a:lstStyle>
            <a:lvl1pPr>
              <a:spcBef>
                <a:spcPct val="0"/>
              </a:spcBef>
              <a:buNone/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Невыполнение Указного показателя в 2017 году: </a:t>
            </a:r>
          </a:p>
          <a:p>
            <a:pPr algn="ctr"/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-</a:t>
            </a:r>
            <a:r>
              <a:rPr lang="ru-RU" sz="2000" dirty="0">
                <a:solidFill>
                  <a:srgbClr val="0084CA">
                    <a:lumMod val="50000"/>
                  </a:srgbClr>
                </a:solidFill>
              </a:rPr>
              <a:t>3%</a:t>
            </a:r>
          </a:p>
          <a:p>
            <a:pPr algn="ctr"/>
            <a:endParaRPr lang="ru-RU" sz="2000" dirty="0" smtClean="0">
              <a:solidFill>
                <a:srgbClr val="0084CA">
                  <a:lumMod val="50000"/>
                </a:srgbClr>
              </a:solidFill>
            </a:endParaRPr>
          </a:p>
          <a:p>
            <a:pPr algn="ctr"/>
            <a:r>
              <a:rPr lang="ru-RU" sz="2000" dirty="0" smtClean="0">
                <a:solidFill>
                  <a:srgbClr val="0084CA">
                    <a:lumMod val="50000"/>
                  </a:srgbClr>
                </a:solidFill>
              </a:rPr>
              <a:t>Превышение Указного показателя в 2018 году: 10%</a:t>
            </a:r>
          </a:p>
          <a:p>
            <a:pPr algn="ctr"/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  <a:p>
            <a:pPr algn="ctr"/>
            <a:endParaRPr lang="ru-RU" sz="2000" dirty="0">
              <a:solidFill>
                <a:srgbClr val="0084CA">
                  <a:lumMod val="50000"/>
                </a:srgbClr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622202" y="6084885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339999" y="6084887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754412" y="6084884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458268" y="6084887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3182" y="6654102"/>
            <a:ext cx="288032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26620" y="6669279"/>
            <a:ext cx="288032" cy="288032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76642" y="6631498"/>
            <a:ext cx="306194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зарплата в Московской области от трудовой деятельности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(Указной показатель)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14652" y="6618098"/>
            <a:ext cx="367240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зарплата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культуры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Одинцовском муниципальном районе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20930215">
            <a:off x="1630422" y="1975861"/>
            <a:ext cx="1799235" cy="668076"/>
          </a:xfrm>
          <a:prstGeom prst="curved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943970">
            <a:off x="1664496" y="2144911"/>
            <a:ext cx="1813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4,4 тыс.руб. или 10,6%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07140" y="976095"/>
            <a:ext cx="1000302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kern="0" dirty="0" smtClean="0">
                <a:solidFill>
                  <a:srgbClr val="0084C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600" b="1" i="1" kern="0" dirty="0">
              <a:solidFill>
                <a:srgbClr val="0084C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0930215">
            <a:off x="5352301" y="1646393"/>
            <a:ext cx="1807856" cy="668076"/>
          </a:xfrm>
          <a:prstGeom prst="curved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943970">
            <a:off x="5379191" y="1821775"/>
            <a:ext cx="1792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10,1 тыс.руб. или 24,9%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11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887261"/>
              </p:ext>
            </p:extLst>
          </p:nvPr>
        </p:nvGraphicFramePr>
        <p:xfrm>
          <a:off x="-551513" y="1481638"/>
          <a:ext cx="11168653" cy="2768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94305" y="359693"/>
            <a:ext cx="6604289" cy="1260211"/>
          </a:xfrm>
          <a:prstGeom prst="rect">
            <a:avLst/>
          </a:prstGeom>
        </p:spPr>
        <p:txBody>
          <a:bodyPr vert="horz" lIns="102737" tIns="51368" rIns="102737" bIns="5136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Одинцовского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  <a:b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на 1 обучающегося в образовательных организациях </a:t>
            </a:r>
            <a:b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(без расходов капитального характера, строек и </a:t>
            </a:r>
            <a:b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обеспечивающих расходов) за 2018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23321" y="934574"/>
            <a:ext cx="1010512" cy="350237"/>
          </a:xfrm>
          <a:prstGeom prst="rect">
            <a:avLst/>
          </a:prstGeom>
        </p:spPr>
        <p:txBody>
          <a:bodyPr wrap="square" lIns="102737" tIns="51368" rIns="102737" bIns="51368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2734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0F6FC6">
                    <a:lumMod val="50000"/>
                  </a:srgbClr>
                </a:solidFill>
                <a:latin typeface="Times New Roman"/>
              </a:rPr>
              <a:t>млн.руб.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62468" y="3589322"/>
            <a:ext cx="1431559" cy="42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2737" tIns="51368" rIns="102737" bIns="51368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27345"/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endParaRPr lang="ru-RU" sz="2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85940" y="3676577"/>
            <a:ext cx="5212654" cy="555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2737" tIns="51368" rIns="102737" bIns="51368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27345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ребёнка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16968" y="4738150"/>
            <a:ext cx="9802787" cy="788916"/>
            <a:chOff x="466072" y="4076868"/>
            <a:chExt cx="8382431" cy="73915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66072" y="4076868"/>
              <a:ext cx="1873680" cy="7238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7345"/>
              <a:r>
                <a:rPr lang="ru-RU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ru-RU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631,3</a:t>
              </a:r>
              <a:endPara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727822" y="4222955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7345"/>
              <a:r>
                <a:rPr lang="ru-RU" sz="5000" dirty="0">
                  <a:solidFill>
                    <a:prstClr val="black"/>
                  </a:solidFill>
                </a:rPr>
                <a:t>÷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688263" y="4095125"/>
              <a:ext cx="2160240" cy="70564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7345"/>
              <a:r>
                <a:rPr lang="ru-RU" sz="23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161,4</a:t>
              </a:r>
              <a:endPara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027345"/>
              <a:r>
                <a:rPr lang="ru-RU" sz="23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 1 ребёнка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635896" y="4077596"/>
              <a:ext cx="1872208" cy="73842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7345"/>
              <a:r>
                <a:rPr lang="ru-RU" sz="2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16 300</a:t>
              </a:r>
              <a:endPara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027345"/>
              <a:r>
                <a:rPr lang="ru-RU" sz="25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детей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837178" y="4202892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7345"/>
              <a:r>
                <a:rPr lang="ru-RU" sz="5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411669" y="4222882"/>
            <a:ext cx="2392363" cy="431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27345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 руб.)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58109" y="4222977"/>
            <a:ext cx="2300228" cy="357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</a:t>
            </a:r>
          </a:p>
          <a:p>
            <a:pPr algn="ctr" defTabSz="1027345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среднегодовое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78249" y="4159207"/>
            <a:ext cx="2958241" cy="421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1 ребёнка в год </a:t>
            </a:r>
          </a:p>
          <a:p>
            <a:pPr algn="ctr" defTabSz="1027345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4140" y="4177592"/>
            <a:ext cx="2694699" cy="3255079"/>
          </a:xfrm>
          <a:prstGeom prst="roundRect">
            <a:avLst/>
          </a:prstGeom>
          <a:noFill/>
          <a:ln w="31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52824" y="4071925"/>
            <a:ext cx="3064316" cy="3255079"/>
          </a:xfrm>
          <a:prstGeom prst="roundRect">
            <a:avLst/>
          </a:prstGeom>
          <a:noFill/>
          <a:ln w="31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7247" y="4144412"/>
            <a:ext cx="2694699" cy="3255079"/>
          </a:xfrm>
          <a:prstGeom prst="roundRect">
            <a:avLst/>
          </a:prstGeom>
          <a:noFill/>
          <a:ln w="31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06569" y="5623184"/>
            <a:ext cx="9808484" cy="772635"/>
            <a:chOff x="466072" y="4076868"/>
            <a:chExt cx="8387302" cy="723897"/>
          </a:xfrm>
          <a:solidFill>
            <a:srgbClr val="FFCC99"/>
          </a:solidFill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66072" y="4076868"/>
              <a:ext cx="1873680" cy="723897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27345"/>
              <a:r>
                <a:rPr lang="ru-RU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4 212,7</a:t>
              </a:r>
              <a:endPara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727822" y="4222955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7345"/>
              <a:r>
                <a:rPr lang="ru-RU" sz="5000" dirty="0">
                  <a:solidFill>
                    <a:prstClr val="black"/>
                  </a:solidFill>
                </a:rPr>
                <a:t>÷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6693134" y="4077597"/>
              <a:ext cx="2160240" cy="70564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27345"/>
              <a:r>
                <a:rPr lang="ru-RU" sz="23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101,0 </a:t>
              </a:r>
              <a:endPara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027345"/>
              <a:r>
                <a:rPr lang="ru-RU" sz="23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 1 учащегося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635896" y="4077597"/>
              <a:ext cx="1872208" cy="723168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27345"/>
              <a:r>
                <a:rPr lang="ru-RU" sz="2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41 691</a:t>
              </a:r>
              <a:endPara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027345"/>
              <a:r>
                <a:rPr lang="ru-RU" sz="25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учащийся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837178" y="4202892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7345"/>
              <a:r>
                <a:rPr lang="ru-RU" sz="5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12367" y="6506160"/>
            <a:ext cx="9802787" cy="772635"/>
            <a:chOff x="466072" y="4076868"/>
            <a:chExt cx="8382431" cy="723897"/>
          </a:xfrm>
          <a:solidFill>
            <a:srgbClr val="00FFCC"/>
          </a:solidFill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466072" y="4076868"/>
              <a:ext cx="1873680" cy="723897"/>
            </a:xfrm>
            <a:prstGeom prst="round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27345"/>
              <a:r>
                <a:rPr lang="ru-RU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383,1</a:t>
              </a:r>
              <a:endPara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727822" y="4222955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7345"/>
              <a:r>
                <a:rPr lang="ru-RU" sz="5000" dirty="0">
                  <a:solidFill>
                    <a:prstClr val="black"/>
                  </a:solidFill>
                </a:rPr>
                <a:t>÷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6688263" y="4095125"/>
              <a:ext cx="2160240" cy="705640"/>
            </a:xfrm>
            <a:prstGeom prst="round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27345"/>
              <a:r>
                <a:rPr lang="ru-RU" sz="23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69,5 </a:t>
              </a:r>
              <a:endPara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027345"/>
              <a:r>
                <a:rPr lang="ru-RU" sz="23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 1 учащегося</a:t>
              </a: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3635896" y="4077596"/>
              <a:ext cx="1872208" cy="723168"/>
            </a:xfrm>
            <a:prstGeom prst="round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27345"/>
              <a:r>
                <a:rPr lang="ru-RU" sz="2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5 511</a:t>
              </a:r>
              <a:endPara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027345"/>
              <a:r>
                <a:rPr lang="ru-RU" sz="25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учащихся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837178" y="4202892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7345"/>
              <a:r>
                <a:rPr lang="ru-RU" sz="5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6698594" y="1284811"/>
            <a:ext cx="1567196" cy="336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организаций, всего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19225" y="1914915"/>
            <a:ext cx="574249" cy="396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36788" y="2510355"/>
            <a:ext cx="556686" cy="396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65265" y="3119836"/>
            <a:ext cx="523608" cy="396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578983" y="1176652"/>
            <a:ext cx="1736070" cy="276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081423" y="1343372"/>
            <a:ext cx="1706996" cy="276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</a:t>
            </a:r>
          </a:p>
        </p:txBody>
      </p:sp>
      <p:sp>
        <p:nvSpPr>
          <p:cNvPr id="40" name="Номер слайда 3"/>
          <p:cNvSpPr txBox="1">
            <a:spLocks/>
          </p:cNvSpPr>
          <p:nvPr/>
        </p:nvSpPr>
        <p:spPr>
          <a:xfrm>
            <a:off x="10021391" y="7077511"/>
            <a:ext cx="648072" cy="402567"/>
          </a:xfrm>
          <a:prstGeom prst="rect">
            <a:avLst/>
          </a:prstGeom>
        </p:spPr>
        <p:txBody>
          <a:bodyPr vert="horz" lIns="98027" tIns="49064" rIns="98027" bIns="49064" rtlCol="0" anchor="ctr"/>
          <a:lstStyle>
            <a:defPPr>
              <a:defRPr lang="ru-RU"/>
            </a:defPPr>
            <a:lvl1pPr marL="0" algn="r" defTabSz="980173" rtl="0" eaLnBrk="1" latinLnBrk="0" hangingPunct="1">
              <a:defRPr sz="1600" b="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0085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0173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0263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0348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0439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0522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0610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0700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22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457546" y="1343372"/>
            <a:ext cx="1342061" cy="276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737" tIns="51368" rIns="102737" bIns="51368" rtlCol="0" anchor="ctr"/>
          <a:lstStyle/>
          <a:p>
            <a:pPr algn="ctr" defTabSz="1027345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2124" y="396255"/>
            <a:ext cx="6401859" cy="6449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</a:t>
            </a:r>
            <a:r>
              <a:rPr kumimoji="0" lang="ru-RU" sz="2300" b="1" i="1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оздоровительной кампании детей</a:t>
            </a:r>
            <a:br>
              <a:rPr kumimoji="0" lang="ru-RU" sz="2300" b="1" i="1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3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300" b="1" i="1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Одинцовском муниципальном районе </a:t>
            </a:r>
            <a:r>
              <a:rPr kumimoji="0" lang="ru-RU" sz="23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2018 </a:t>
            </a:r>
            <a:r>
              <a:rPr kumimoji="0" lang="ru-RU" sz="2300" b="1" i="1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</a:t>
            </a:r>
            <a:endParaRPr kumimoji="0" lang="ru-RU" sz="1800" b="0" i="1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989572" y="1208581"/>
            <a:ext cx="7242005" cy="938022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3138" tIns="51569" rIns="103138" bIns="51569" rtlCol="0" anchor="ctr"/>
          <a:lstStyle/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расходов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26,6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rgbClr val="C00000"/>
              </a:solidFill>
              <a:latin typeface="Arial" pitchFamily="34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2 260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учащихся</a:t>
            </a:r>
            <a:endParaRPr lang="ru-RU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4132" y="2614508"/>
            <a:ext cx="3816424" cy="4357842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3138" tIns="51569" rIns="103138" bIns="51569" rtlCol="0" anchor="ctr"/>
          <a:lstStyle/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Приобретение путёвок в загородные оздоровительные лагеря</a:t>
            </a: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19,6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млн. руб.,</a:t>
            </a: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том числе оплата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467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путёвок:</a:t>
            </a: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Московская область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</a:t>
            </a:r>
            <a:endParaRPr lang="ru-RU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Краснодарский край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110</a:t>
            </a:r>
            <a:endParaRPr lang="ru-RU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171</a:t>
            </a: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Парк «Патриот»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86</a:t>
            </a:r>
            <a:endParaRPr lang="ru-RU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22564" y="2614508"/>
            <a:ext cx="3210366" cy="4344491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3138" tIns="51569" rIns="103138" bIns="51569" rtlCol="0" anchor="ctr"/>
          <a:lstStyle/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Бригады по ремонту и благоустройству образовательных учреждений </a:t>
            </a: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,5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млн. руб.,</a:t>
            </a: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том числе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44 бригады – </a:t>
            </a: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656 учащихся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34931" y="2614508"/>
            <a:ext cx="2952329" cy="4352143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3138" tIns="51569" rIns="103138" bIns="51569" rtlCol="0" anchor="ctr"/>
          <a:lstStyle/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Лагеря с дневным пребыванием детей </a:t>
            </a: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3,5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млн. руб., </a:t>
            </a: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числе </a:t>
            </a: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32 оздоровительных лагеря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</a:p>
          <a:p>
            <a:pPr algn="ctr" defTabSz="1031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1 137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учащихся.</a:t>
            </a:r>
          </a:p>
        </p:txBody>
      </p:sp>
      <p:cxnSp>
        <p:nvCxnSpPr>
          <p:cNvPr id="11" name="Прямая соединительная линия 10"/>
          <p:cNvCxnSpPr>
            <a:endCxn id="8" idx="0"/>
          </p:cNvCxnSpPr>
          <p:nvPr/>
        </p:nvCxnSpPr>
        <p:spPr>
          <a:xfrm flipH="1">
            <a:off x="2142344" y="2009233"/>
            <a:ext cx="612070" cy="60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442152" y="2146604"/>
            <a:ext cx="0" cy="46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7" idx="5"/>
            <a:endCxn id="10" idx="0"/>
          </p:cNvCxnSpPr>
          <p:nvPr/>
        </p:nvCxnSpPr>
        <p:spPr>
          <a:xfrm>
            <a:off x="8171010" y="2009233"/>
            <a:ext cx="740086" cy="60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3"/>
          <p:cNvSpPr txBox="1">
            <a:spLocks/>
          </p:cNvSpPr>
          <p:nvPr/>
        </p:nvSpPr>
        <p:spPr>
          <a:xfrm>
            <a:off x="9794118" y="6958999"/>
            <a:ext cx="648072" cy="402567"/>
          </a:xfrm>
          <a:prstGeom prst="rect">
            <a:avLst/>
          </a:prstGeom>
        </p:spPr>
        <p:txBody>
          <a:bodyPr vert="horz" lIns="98027" tIns="49064" rIns="98027" bIns="49064" rtlCol="0" anchor="ctr"/>
          <a:lstStyle>
            <a:defPPr>
              <a:defRPr lang="ru-RU"/>
            </a:defPPr>
            <a:lvl1pPr marL="0" algn="r" defTabSz="980173" rtl="0" eaLnBrk="1" latinLnBrk="0" hangingPunct="1">
              <a:defRPr sz="1600" b="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0085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0173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0263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0348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0439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0522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0610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0700" algn="l" defTabSz="9801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23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955212" y="7092999"/>
            <a:ext cx="648072" cy="402567"/>
          </a:xfrm>
        </p:spPr>
        <p:txBody>
          <a:bodyPr/>
          <a:lstStyle/>
          <a:p>
            <a:r>
              <a:rPr lang="ru-RU" dirty="0" smtClean="0"/>
              <a:t>24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549614"/>
              </p:ext>
            </p:extLst>
          </p:nvPr>
        </p:nvGraphicFramePr>
        <p:xfrm>
          <a:off x="234133" y="1332359"/>
          <a:ext cx="10225134" cy="54726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03718"/>
                <a:gridCol w="1144071"/>
                <a:gridCol w="1430089"/>
                <a:gridCol w="1144071"/>
                <a:gridCol w="858053"/>
                <a:gridCol w="1287080"/>
                <a:gridCol w="858052"/>
              </a:tblGrid>
              <a:tr h="173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получателей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 том числе: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35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41079">
                <a:tc>
                  <a:txBody>
                    <a:bodyPr/>
                    <a:lstStyle/>
                    <a:p>
                      <a:pPr marL="0" marR="0" indent="0" algn="l" defTabSz="9934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Бесплатное и льготное питание детей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льготных категорий в ДОУ и СОШ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22 274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67,5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день;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 в день;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 в день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225 586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79 134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146 452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80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полноценным питанием беременных женщин, кормящих матерей, а также детей в возрасте до трех лет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8 022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зависимости от обращения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47 191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21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одиноким матерям, имеющим детей в возрасте от 1,5 до 6,5 лет, не обеспеченных местом в ДОУ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месяц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983948">
                <a:tc>
                  <a:txBody>
                    <a:bodyPr/>
                    <a:lstStyle/>
                    <a:p>
                      <a:pPr marL="0" marR="0" indent="0" algn="l" defTabSz="9934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жильем: </a:t>
                      </a:r>
                    </a:p>
                    <a:p>
                      <a:pPr marL="171450" marR="0" indent="-171450" algn="l" defTabSz="9934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детей-сирот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детей, оставшихся без попечения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родителей;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marR="0" indent="-171450" algn="l" defTabSz="9934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граждан, уволенных с военной службы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18+1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576,5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в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квартиры;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Денежная компенсация стоимости жилья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68 300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64 377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51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выплата семьям с детьми, получающим субсидию на оплату коммунальных услуг и имеющим доход ниже прожиточного минимума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80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оплату жилого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коммунальных услуг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923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 в среднем в год на 1 семью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55 323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55 323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93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расходов льготным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категориям граждан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 (федеральным и региональным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за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приобретенные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16 818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 в среднем на 1 обращение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9 402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9 402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5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детям-инвалидам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приобретение низкобелковых продуктов лечебного питания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9 322,7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месяц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5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9525" marR="9525" marT="9525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407 582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90 316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313 343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3 923</a:t>
                      </a:r>
                    </a:p>
                  </a:txBody>
                  <a:tcPr marL="9525" marR="9525" marT="9525" marB="0" anchor="ctr"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2124" y="302802"/>
            <a:ext cx="7128792" cy="885541"/>
          </a:xfrm>
        </p:spPr>
        <p:txBody>
          <a:bodyPr>
            <a:normAutofit/>
          </a:bodyPr>
          <a:lstStyle/>
          <a:p>
            <a:pPr algn="l"/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в Одинцовском муниципальной районе в </a:t>
            </a:r>
            <a:r>
              <a:rPr lang="ru-RU" sz="21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334738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24" y="277643"/>
            <a:ext cx="6696744" cy="1046086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Одинцовского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на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</a:t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объектов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муниципальной собственности в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699933"/>
              </p:ext>
            </p:extLst>
          </p:nvPr>
        </p:nvGraphicFramePr>
        <p:xfrm>
          <a:off x="193627" y="1483993"/>
          <a:ext cx="10265640" cy="5523696"/>
        </p:xfrm>
        <a:graphic>
          <a:graphicData uri="http://schemas.openxmlformats.org/drawingml/2006/table">
            <a:tbl>
              <a:tblPr firstRow="1" bandRow="1"/>
              <a:tblGrid>
                <a:gridCol w="1738044"/>
                <a:gridCol w="1320913"/>
                <a:gridCol w="625696"/>
                <a:gridCol w="1112347"/>
                <a:gridCol w="932137"/>
                <a:gridCol w="936104"/>
                <a:gridCol w="792088"/>
                <a:gridCol w="940510"/>
                <a:gridCol w="835452"/>
                <a:gridCol w="1032349"/>
              </a:tblGrid>
              <a:tr h="2666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 строительства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4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</a:t>
                      </a: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</a:t>
                      </a:r>
                      <a:r>
                        <a:rPr lang="ru-RU" sz="11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областного бюджетов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830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бюджета района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</a:t>
                      </a: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поселений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</a:t>
                      </a: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 и областного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830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бюджета района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</a:t>
                      </a: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поселений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265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Детское дошкольное учреждение на 400 мест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830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Одинцовский район, СП Успенское, </a:t>
                      </a:r>
                      <a:r>
                        <a:rPr lang="ru-RU" sz="110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пос.Горки</a:t>
                      </a:r>
                      <a:r>
                        <a:rPr lang="ru-RU" sz="110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-10, д.15Б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82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Пристройка на 500 мест к МБОУ «Одинцовская гимназия №14»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830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Одинцово, </a:t>
                      </a:r>
                      <a:r>
                        <a:rPr kumimoji="0" lang="ru-RU" sz="11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ул.Крылова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3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ДОУ</a:t>
                      </a:r>
                      <a:r>
                        <a:rPr lang="ru-RU" sz="110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1350 мест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830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Одинцово, </a:t>
                      </a:r>
                      <a:r>
                        <a:rPr kumimoji="0" lang="ru-RU" sz="11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ул.Чистяковой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10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объектам  образования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857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462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057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Магистральная улица общегородского значения, эстакада через железнодорожные пути в районе станции Одинцово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Одинцово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82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подъезда на км 4+744 А-106 «Рублево-Успенское шоссе»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Одинцовский район, СП </a:t>
                      </a:r>
                      <a:r>
                        <a:rPr lang="ru-RU" sz="11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Барвихинское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893</a:t>
                      </a:r>
                      <a:endParaRPr lang="ru-RU" sz="1600" b="1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496,9</a:t>
                      </a:r>
                      <a:endParaRPr lang="ru-RU" sz="1600" b="1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390,1</a:t>
                      </a:r>
                      <a:endParaRPr lang="ru-RU" sz="1600" b="1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884</a:t>
                      </a:r>
                      <a:endParaRPr lang="ru-RU" sz="1600" b="1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489,9</a:t>
                      </a: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388,1</a:t>
                      </a:r>
                      <a:endParaRPr lang="ru-RU" sz="1600" b="1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955212" y="7020991"/>
            <a:ext cx="648072" cy="402567"/>
          </a:xfrm>
        </p:spPr>
        <p:txBody>
          <a:bodyPr/>
          <a:lstStyle/>
          <a:p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379148" y="1163465"/>
            <a:ext cx="871440" cy="320528"/>
          </a:xfrm>
          <a:prstGeom prst="rect">
            <a:avLst/>
          </a:prstGeom>
          <a:noFill/>
        </p:spPr>
        <p:txBody>
          <a:bodyPr wrap="none" lIns="104068" tIns="52034" rIns="104068" bIns="52034" rtlCol="0">
            <a:spAutoFit/>
          </a:bodyPr>
          <a:lstStyle/>
          <a:p>
            <a:pPr defTabSz="1040483"/>
            <a:r>
              <a:rPr lang="ru-RU" sz="1400" b="1" i="1" dirty="0">
                <a:solidFill>
                  <a:srgbClr val="4E9CD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</p:spTree>
    <p:extLst>
      <p:ext uri="{BB962C8B-B14F-4D97-AF65-F5344CB8AC3E}">
        <p14:creationId xmlns:p14="http://schemas.microsoft.com/office/powerpoint/2010/main" val="32158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16" y="972319"/>
            <a:ext cx="5400600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</a:t>
            </a:r>
            <a:b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Одинцовского муниципального </a:t>
            </a:r>
            <a:b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за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2124" y="2254150"/>
            <a:ext cx="967299" cy="351306"/>
          </a:xfrm>
          <a:prstGeom prst="rect">
            <a:avLst/>
          </a:prstGeom>
          <a:noFill/>
        </p:spPr>
        <p:txBody>
          <a:bodyPr wrap="none" lIns="104068" tIns="52034" rIns="104068" bIns="52034" rtlCol="0">
            <a:spAutoFit/>
          </a:bodyPr>
          <a:lstStyle/>
          <a:p>
            <a:pPr defTabSz="1040483"/>
            <a:r>
              <a:rPr lang="ru-RU" sz="1600" b="1" i="1" dirty="0">
                <a:solidFill>
                  <a:srgbClr val="4E9CD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73521" y="1159512"/>
            <a:ext cx="5400600" cy="1296144"/>
          </a:xfrm>
          <a:prstGeom prst="rect">
            <a:avLst/>
          </a:prstGeom>
        </p:spPr>
        <p:txBody>
          <a:bodyPr vert="horz" lIns="97976" tIns="49040" rIns="97976" bIns="49040" rtlCol="0" anchor="ctr">
            <a:normAutofit fontScale="97500"/>
          </a:bodyPr>
          <a:lstStyle>
            <a:lvl1pPr algn="ctr" defTabSz="98017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Обслуживание муниципального долга</a:t>
            </a:r>
            <a:br>
              <a:rPr lang="ru-RU" sz="22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Одинцовского </a:t>
            </a:r>
          </a:p>
          <a:p>
            <a:pPr algn="l"/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за </a:t>
            </a:r>
            <a: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95172" y="2455656"/>
            <a:ext cx="967299" cy="351306"/>
          </a:xfrm>
          <a:prstGeom prst="rect">
            <a:avLst/>
          </a:prstGeom>
          <a:noFill/>
        </p:spPr>
        <p:txBody>
          <a:bodyPr wrap="none" lIns="104068" tIns="52034" rIns="104068" bIns="52034" rtlCol="0">
            <a:spAutoFit/>
          </a:bodyPr>
          <a:lstStyle/>
          <a:p>
            <a:pPr defTabSz="1040483"/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678488"/>
              </p:ext>
            </p:extLst>
          </p:nvPr>
        </p:nvGraphicFramePr>
        <p:xfrm>
          <a:off x="162124" y="2469863"/>
          <a:ext cx="5688632" cy="441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673521" y="354640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4967" y="529279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235985"/>
              </p:ext>
            </p:extLst>
          </p:nvPr>
        </p:nvGraphicFramePr>
        <p:xfrm>
          <a:off x="6272907" y="2789797"/>
          <a:ext cx="4287753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710697" y="5200466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63,1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 rot="1010258">
            <a:off x="2077067" y="2256737"/>
            <a:ext cx="2520280" cy="668076"/>
          </a:xfrm>
          <a:prstGeom prst="curved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301152">
            <a:off x="2287048" y="247160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 26% или 159 млн.руб.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9494593" y="5200466"/>
            <a:ext cx="1054707" cy="3434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96,5%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5" y="1619966"/>
            <a:ext cx="1385698" cy="13064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4" y="4806078"/>
            <a:ext cx="3907400" cy="23331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43" y="5283996"/>
            <a:ext cx="2955405" cy="14394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71" y="1604079"/>
            <a:ext cx="1395503" cy="13156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14" y="1653718"/>
            <a:ext cx="1395503" cy="13156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25" y="1653718"/>
            <a:ext cx="1395503" cy="13156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51" y="1850866"/>
            <a:ext cx="1416895" cy="13358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95954" y="4406927"/>
            <a:ext cx="1185932" cy="320528"/>
          </a:xfrm>
          <a:prstGeom prst="rect">
            <a:avLst/>
          </a:prstGeom>
          <a:noFill/>
        </p:spPr>
        <p:txBody>
          <a:bodyPr wrap="square" lIns="104068" tIns="52034" rIns="104068" bIns="52034" rtlCol="0">
            <a:spAutoFit/>
          </a:bodyPr>
          <a:lstStyle/>
          <a:p>
            <a:pPr defTabSz="1040483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Должник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17932" y="4775000"/>
            <a:ext cx="1385596" cy="320528"/>
          </a:xfrm>
          <a:prstGeom prst="rect">
            <a:avLst/>
          </a:prstGeom>
          <a:noFill/>
        </p:spPr>
        <p:txBody>
          <a:bodyPr wrap="square" lIns="104068" tIns="52034" rIns="104068" bIns="52034" rtlCol="0">
            <a:spAutoFit/>
          </a:bodyPr>
          <a:lstStyle/>
          <a:p>
            <a:pPr algn="ctr" defTabSz="1040483"/>
            <a:r>
              <a:rPr lang="ru-RU" sz="1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 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5211" y="525555"/>
            <a:ext cx="6682780" cy="570513"/>
          </a:xfrm>
        </p:spPr>
        <p:txBody>
          <a:bodyPr>
            <a:noAutofit/>
          </a:bodyPr>
          <a:lstStyle/>
          <a:p>
            <a:pPr algn="l"/>
            <a:r>
              <a:rPr lang="ru-RU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проведённой работы по взысканию </a:t>
            </a:r>
            <a:br>
              <a:rPr lang="ru-RU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задолженности по налоговым и неналоговым</a:t>
            </a:r>
            <a:br>
              <a:rPr lang="ru-RU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платежам в </a:t>
            </a:r>
            <a:r>
              <a:rPr lang="ru-RU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br>
              <a:rPr lang="ru-RU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Московской области </a:t>
            </a:r>
            <a:r>
              <a:rPr lang="ru-RU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841023" y="5951695"/>
            <a:ext cx="1315084" cy="2794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4068" tIns="52034" rIns="104068" bIns="52034" rtlCol="0" anchor="ctr"/>
          <a:lstStyle/>
          <a:p>
            <a:pPr algn="ctr" defTabSz="1040483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8984" y="3283886"/>
            <a:ext cx="858765" cy="337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68" tIns="52034" rIns="104068" bIns="52034" rtlCol="0" anchor="ctr"/>
          <a:lstStyle/>
          <a:p>
            <a:pPr algn="ctr" defTabSz="1040483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3383" y="5284010"/>
            <a:ext cx="1431559" cy="560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68" tIns="52034" rIns="104068" bIns="52034" rtlCol="0" anchor="ctr"/>
          <a:lstStyle/>
          <a:p>
            <a:pPr algn="ctr" defTabSz="1040483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363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40483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86372" y="2892612"/>
            <a:ext cx="1868103" cy="560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68" tIns="52034" rIns="104068" bIns="52034" rtlCol="0" anchor="ctr"/>
          <a:lstStyle/>
          <a:p>
            <a:pPr algn="ctr" defTabSz="1040483"/>
            <a:r>
              <a:rPr lang="ru-RU" sz="1600" b="1" dirty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Администрация</a:t>
            </a:r>
            <a:r>
              <a:rPr lang="en-US" sz="1600" b="1" dirty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94120" y="2969406"/>
            <a:ext cx="1868103" cy="560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68" tIns="52034" rIns="104068" bIns="52034" rtlCol="0" anchor="ctr"/>
          <a:lstStyle/>
          <a:p>
            <a:pPr algn="ctr" defTabSz="1040483"/>
            <a:r>
              <a:rPr lang="ru-RU" sz="1600" b="1" dirty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Налоговые органы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410922" y="3033033"/>
            <a:ext cx="1868103" cy="588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68" tIns="52034" rIns="104068" bIns="52034" rtlCol="0" anchor="ctr"/>
          <a:lstStyle/>
          <a:p>
            <a:pPr algn="ctr" defTabSz="1040483"/>
            <a:r>
              <a:rPr lang="ru-RU" sz="1600" b="1" dirty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Служба </a:t>
            </a:r>
          </a:p>
          <a:p>
            <a:pPr algn="ctr" defTabSz="1040483"/>
            <a:r>
              <a:rPr lang="ru-RU" sz="1600" b="1" dirty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судебных приставов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58017" y="3003766"/>
            <a:ext cx="1868103" cy="560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68" tIns="52034" rIns="104068" bIns="52034" rtlCol="0" anchor="ctr"/>
          <a:lstStyle/>
          <a:p>
            <a:pPr algn="ctr" defTabSz="1040483"/>
            <a:r>
              <a:rPr lang="ru-RU" sz="1600" b="1" dirty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Администрации поселений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6674528" y="2171843"/>
            <a:ext cx="1188317" cy="2794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4068" tIns="52034" rIns="104068" bIns="52034" rtlCol="0" anchor="ctr"/>
          <a:lstStyle/>
          <a:p>
            <a:pPr algn="ctr" defTabSz="1040483"/>
            <a:endParaRPr lang="ru-RU">
              <a:solidFill>
                <a:srgbClr val="FFFFFF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64255" y="1553547"/>
            <a:ext cx="1431559" cy="560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68" tIns="52034" rIns="104068" bIns="52034" rtlCol="0" anchor="ctr"/>
          <a:lstStyle/>
          <a:p>
            <a:pPr algn="ctr" defTabSz="1040483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+3 638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40483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283" y="980276"/>
            <a:ext cx="2427566" cy="228869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30" y="5283996"/>
            <a:ext cx="1526744" cy="1439406"/>
          </a:xfrm>
          <a:prstGeom prst="rect">
            <a:avLst/>
          </a:prstGeom>
        </p:spPr>
      </p:pic>
      <p:sp>
        <p:nvSpPr>
          <p:cNvPr id="36" name="Стрелка вправо 35"/>
          <p:cNvSpPr/>
          <p:nvPr/>
        </p:nvSpPr>
        <p:spPr>
          <a:xfrm>
            <a:off x="6564255" y="5972639"/>
            <a:ext cx="1068772" cy="2794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4068" tIns="52034" rIns="104068" bIns="52034" rtlCol="0" anchor="ctr"/>
          <a:lstStyle/>
          <a:p>
            <a:pPr algn="ctr" defTabSz="1040483"/>
            <a:endParaRPr lang="ru-RU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1316" y="6651572"/>
            <a:ext cx="4654582" cy="659082"/>
          </a:xfrm>
          <a:prstGeom prst="rect">
            <a:avLst/>
          </a:prstGeom>
          <a:noFill/>
        </p:spPr>
        <p:txBody>
          <a:bodyPr wrap="square" lIns="104068" tIns="52034" rIns="104068" bIns="52034" rtlCol="0">
            <a:spAutoFit/>
          </a:bodyPr>
          <a:lstStyle/>
          <a:p>
            <a:pPr algn="ctr" defTabSz="1040483"/>
            <a:r>
              <a:rPr lang="ru-RU" sz="1800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Комиссия Администрации Одинцовского муниципального района</a:t>
            </a:r>
            <a:endParaRPr lang="ru-RU" sz="1800" b="1" dirty="0">
              <a:solidFill>
                <a:srgbClr val="0056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8535" y="6789951"/>
            <a:ext cx="1369456" cy="382324"/>
          </a:xfrm>
          <a:prstGeom prst="rect">
            <a:avLst/>
          </a:prstGeom>
          <a:noFill/>
        </p:spPr>
        <p:txBody>
          <a:bodyPr wrap="square" lIns="104068" tIns="52034" rIns="104068" bIns="52034" rtlCol="0">
            <a:spAutoFit/>
          </a:bodyPr>
          <a:lstStyle/>
          <a:p>
            <a:pPr algn="ctr" defTabSz="1040483"/>
            <a:r>
              <a:rPr lang="ru-RU" sz="1800" b="1" dirty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54332" y="3269207"/>
            <a:ext cx="3220707" cy="351546"/>
          </a:xfrm>
          <a:prstGeom prst="rect">
            <a:avLst/>
          </a:prstGeom>
          <a:noFill/>
        </p:spPr>
        <p:txBody>
          <a:bodyPr wrap="square" lIns="104068" tIns="52034" rIns="104068" bIns="52034" rtlCol="0">
            <a:spAutoFit/>
          </a:bodyPr>
          <a:lstStyle/>
          <a:p>
            <a:pPr algn="ctr" defTabSz="1040483"/>
            <a:r>
              <a:rPr lang="ru-RU" sz="1600" b="1" dirty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300" b="1" dirty="0">
              <a:solidFill>
                <a:srgbClr val="0056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82864" y="5522917"/>
            <a:ext cx="1431559" cy="560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68" tIns="52034" rIns="104068" bIns="52034" rtlCol="0" anchor="ctr"/>
          <a:lstStyle/>
          <a:p>
            <a:pPr algn="ctr" defTabSz="1040483"/>
            <a:r>
              <a:rPr lang="ru-RU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32" y="3592115"/>
            <a:ext cx="1259436" cy="1187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2904" y="3897914"/>
            <a:ext cx="4831818" cy="520583"/>
          </a:xfrm>
          <a:prstGeom prst="rect">
            <a:avLst/>
          </a:prstGeom>
          <a:noFill/>
        </p:spPr>
        <p:txBody>
          <a:bodyPr wrap="none" lIns="104068" tIns="52034" rIns="104068" bIns="52034" rtlCol="0">
            <a:spAutoFit/>
          </a:bodyPr>
          <a:lstStyle/>
          <a:p>
            <a:pPr defTabSz="1040483"/>
            <a:r>
              <a:rPr lang="ru-RU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Всего взыскано 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4 001 </a:t>
            </a:r>
            <a:r>
              <a:rPr lang="ru-RU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67180" y="6834462"/>
            <a:ext cx="648072" cy="402567"/>
          </a:xfrm>
        </p:spPr>
        <p:txBody>
          <a:bodyPr/>
          <a:lstStyle/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27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28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5533" y="1391018"/>
            <a:ext cx="9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Администрации Одинцовского муниципального района: </a:t>
            </a:r>
            <a:r>
              <a:rPr lang="ru-RU" sz="2400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www.odin.ru</a:t>
            </a:r>
            <a:endParaRPr lang="ru-RU" sz="2400" dirty="0">
              <a:solidFill>
                <a:srgbClr val="FF7C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Официальное печатное издание: газета «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Одинцовская неделя»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713" y="396255"/>
            <a:ext cx="5484622" cy="830997"/>
          </a:xfrm>
          <a:prstGeom prst="rect">
            <a:avLst/>
          </a:prstGeom>
        </p:spPr>
        <p:txBody>
          <a:bodyPr vert="horz" lIns="98027" tIns="49064" rIns="98027" bIns="49064" rtlCol="0" anchor="ctr">
            <a:noAutofit/>
          </a:bodyPr>
          <a:lstStyle>
            <a:lvl1pPr>
              <a:spcBef>
                <a:spcPct val="0"/>
              </a:spcBef>
              <a:buNone/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Источники размещения 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информации о бюджете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8042" r="18455" b="3739"/>
          <a:stretch/>
        </p:blipFill>
        <p:spPr bwMode="auto">
          <a:xfrm rot="21235625">
            <a:off x="369152" y="3439567"/>
            <a:ext cx="4405638" cy="3263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pp.userapi.com/c840329/v840329109/6b95f/pTbjv_BRoR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557">
            <a:off x="4516944" y="3353342"/>
            <a:ext cx="2392784" cy="3391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https://pp.userapi.com/c841632/v841632167/3d129/Sh_vO3R6z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367">
            <a:off x="6362831" y="3572844"/>
            <a:ext cx="4033436" cy="2690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125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358285"/>
              </p:ext>
            </p:extLst>
          </p:nvPr>
        </p:nvGraphicFramePr>
        <p:xfrm>
          <a:off x="162124" y="1548383"/>
          <a:ext cx="1036915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2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0703" y="430442"/>
            <a:ext cx="8768588" cy="952706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роста доходов консолидированного </a:t>
            </a:r>
            <a:b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Одинцовского муниципального района</a:t>
            </a:r>
            <a:b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2014-20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 rot="21053295">
            <a:off x="2037824" y="1120914"/>
            <a:ext cx="7183339" cy="985278"/>
          </a:xfrm>
          <a:prstGeom prst="curvedDownArrow">
            <a:avLst>
              <a:gd name="adj1" fmla="val 50026"/>
              <a:gd name="adj2" fmla="val 117038"/>
              <a:gd name="adj3" fmla="val 44345"/>
            </a:avLst>
          </a:prstGeom>
          <a:solidFill>
            <a:srgbClr val="FBDF5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4123" tIns="52062" rIns="104123" bIns="52062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 в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1,4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раза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на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5 193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337245" y="1513731"/>
            <a:ext cx="1069338" cy="360412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1034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19 986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732595" y="2563841"/>
            <a:ext cx="1069338" cy="496747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1034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14 793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6690110" y="1980431"/>
            <a:ext cx="1069338" cy="42473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1034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17 763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402484" y="2452731"/>
            <a:ext cx="1069338" cy="432048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1034"/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15 239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4984279" y="2484211"/>
            <a:ext cx="1069338" cy="369087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1034"/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15 015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09188" y="1341539"/>
            <a:ext cx="871551" cy="320584"/>
          </a:xfrm>
          <a:prstGeom prst="rect">
            <a:avLst/>
          </a:prstGeom>
          <a:noFill/>
        </p:spPr>
        <p:txBody>
          <a:bodyPr wrap="none" lIns="104123" tIns="52062" rIns="104123" bIns="52062" rtlCol="0">
            <a:spAutoFit/>
          </a:bodyPr>
          <a:lstStyle/>
          <a:p>
            <a:pPr defTabSz="1041034"/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8307975" y="6221308"/>
            <a:ext cx="1069338" cy="360040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1034"/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2018</a:t>
            </a:r>
            <a:endParaRPr lang="ru-RU" sz="21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1699282" y="6221308"/>
            <a:ext cx="1069338" cy="360040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1034"/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2014</a:t>
            </a:r>
            <a:endParaRPr lang="ru-RU" sz="21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3402484" y="6221308"/>
            <a:ext cx="1069338" cy="360040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1034"/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2015</a:t>
            </a:r>
            <a:endParaRPr lang="ru-RU" sz="21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4984279" y="6221308"/>
            <a:ext cx="1069338" cy="360040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1034"/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2016</a:t>
            </a:r>
            <a:endParaRPr lang="ru-RU" sz="21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6690110" y="6221308"/>
            <a:ext cx="1069338" cy="360040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1034"/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2017</a:t>
            </a:r>
            <a:endParaRPr lang="ru-RU" sz="21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2164" y="6847184"/>
            <a:ext cx="288032" cy="2160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89674" y="6849355"/>
            <a:ext cx="288032" cy="216024"/>
          </a:xfrm>
          <a:prstGeom prst="rect">
            <a:avLst/>
          </a:prstGeom>
          <a:pattFill prst="wdDnDiag">
            <a:fgClr>
              <a:srgbClr val="FF7C8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5862" y="6747447"/>
            <a:ext cx="3525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2684" y="6747447"/>
            <a:ext cx="297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8469" y="3492599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26,6%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4473" y="3564621"/>
            <a:ext cx="5010455" cy="674380"/>
          </a:xfrm>
          <a:prstGeom prst="rect">
            <a:avLst/>
          </a:prstGeom>
        </p:spPr>
        <p:txBody>
          <a:bodyPr wrap="square" lIns="103977" tIns="51989" rIns="103977" bIns="51989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7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Спасибо за внимание!</a:t>
            </a:r>
            <a:endParaRPr lang="ru-RU" sz="27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781220"/>
              </p:ext>
            </p:extLst>
          </p:nvPr>
        </p:nvGraphicFramePr>
        <p:xfrm>
          <a:off x="234132" y="1868604"/>
          <a:ext cx="10406544" cy="472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rgbClr val="00B7ED">
                    <a:lumMod val="50000"/>
                  </a:srgbClr>
                </a:solidFill>
              </a:rPr>
              <a:t>3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0703" y="430442"/>
            <a:ext cx="8768588" cy="952706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роста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консолидированного </a:t>
            </a:r>
            <a:b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Одинцовского муниципального района</a:t>
            </a:r>
            <a:b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2014-20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 rot="21053295">
            <a:off x="2027121" y="1701143"/>
            <a:ext cx="7183339" cy="1120479"/>
          </a:xfrm>
          <a:prstGeom prst="curvedDownArrow">
            <a:avLst>
              <a:gd name="adj1" fmla="val 50026"/>
              <a:gd name="adj2" fmla="val 117038"/>
              <a:gd name="adj3" fmla="val 44345"/>
            </a:avLst>
          </a:prstGeom>
          <a:solidFill>
            <a:srgbClr val="FBDF5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4123" tIns="52062" rIns="104123" bIns="52062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 в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1,5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раза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на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6 415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418891" y="2385661"/>
            <a:ext cx="829402" cy="545095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20 046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890316" y="3520907"/>
            <a:ext cx="1069338" cy="504075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13 631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474492" y="3172858"/>
            <a:ext cx="1069338" cy="420947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15 593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5167587" y="2878959"/>
            <a:ext cx="981119" cy="368034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17 830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6714852" y="2658209"/>
            <a:ext cx="1069338" cy="404767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18 299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38458" y="1440298"/>
            <a:ext cx="871551" cy="320584"/>
          </a:xfrm>
          <a:prstGeom prst="rect">
            <a:avLst/>
          </a:prstGeom>
          <a:noFill/>
        </p:spPr>
        <p:txBody>
          <a:bodyPr wrap="none" lIns="104123" tIns="52062" rIns="104123" bIns="52062" rtlCol="0">
            <a:spAutoFit/>
          </a:bodyPr>
          <a:lstStyle/>
          <a:p>
            <a:pPr defTabSz="1041034"/>
            <a:r>
              <a:rPr lang="ru-RU" sz="1400" b="1" i="1" dirty="0">
                <a:solidFill>
                  <a:srgbClr val="4E9CD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8538859" y="6431864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2025936" y="6431868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3714428" y="6431866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5324058" y="6431867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6886790" y="6431865"/>
            <a:ext cx="589465" cy="3175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1034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6330" y="6838072"/>
            <a:ext cx="288032" cy="2715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167587" y="6852848"/>
            <a:ext cx="288032" cy="271556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7224" y="6803960"/>
            <a:ext cx="331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Собственные средства бюджета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8791" y="6789184"/>
            <a:ext cx="371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редства бюджетов других уровней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239377"/>
              </p:ext>
            </p:extLst>
          </p:nvPr>
        </p:nvGraphicFramePr>
        <p:xfrm>
          <a:off x="234132" y="2218324"/>
          <a:ext cx="10225136" cy="461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-197916" y="1260351"/>
            <a:ext cx="4821417" cy="430138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Консолидированный </a:t>
            </a:r>
          </a:p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бюджет</a:t>
            </a:r>
            <a:r>
              <a:rPr lang="en-US" sz="16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района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2124" y="373226"/>
            <a:ext cx="8128312" cy="1002539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консолидированного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Одинцовского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по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доходам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2018 год</a:t>
            </a:r>
            <a:endParaRPr lang="ru-RU" sz="20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781559" y="2234834"/>
            <a:ext cx="1479539" cy="5011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Бюджет </a:t>
            </a:r>
          </a:p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района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877903" y="3404595"/>
            <a:ext cx="1479539" cy="5011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Бюджеты </a:t>
            </a:r>
          </a:p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поселений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239272" y="1700647"/>
            <a:ext cx="2568510" cy="1035356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Внутренние обороты</a:t>
            </a:r>
          </a:p>
          <a:p>
            <a:pPr algn="ctr" defTabSz="1041034"/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План 1 513 </a:t>
            </a:r>
            <a:endParaRPr lang="ru-RU" sz="18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 defTabSz="1041034"/>
            <a:r>
              <a:rPr lang="ru-RU" sz="18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Факт  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1 495</a:t>
            </a:r>
            <a:endParaRPr lang="ru-RU" sz="18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15287" y="1272341"/>
            <a:ext cx="871551" cy="320584"/>
          </a:xfrm>
          <a:prstGeom prst="rect">
            <a:avLst/>
          </a:prstGeom>
          <a:noFill/>
        </p:spPr>
        <p:txBody>
          <a:bodyPr wrap="none" lIns="104123" tIns="52062" rIns="104123" bIns="52062" rtlCol="0">
            <a:spAutoFit/>
          </a:bodyPr>
          <a:lstStyle/>
          <a:p>
            <a:pPr defTabSz="1041034"/>
            <a:r>
              <a:rPr lang="ru-RU" sz="1400" b="1" i="1" dirty="0">
                <a:solidFill>
                  <a:srgbClr val="4E9CD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67180" y="6834458"/>
            <a:ext cx="648072" cy="402567"/>
          </a:xfrm>
        </p:spPr>
        <p:txBody>
          <a:bodyPr/>
          <a:lstStyle/>
          <a:p>
            <a:r>
              <a:rPr lang="ru-RU" dirty="0">
                <a:solidFill>
                  <a:srgbClr val="00B7ED">
                    <a:lumMod val="50000"/>
                  </a:srgbClr>
                </a:solidFill>
              </a:rPr>
              <a:t>4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746300" y="1714262"/>
            <a:ext cx="1054707" cy="100812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101,3%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314252" y="1973330"/>
            <a:ext cx="1069338" cy="432048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19 732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2408891" y="2025847"/>
            <a:ext cx="1069338" cy="432048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4555967" y="3187953"/>
            <a:ext cx="1069338" cy="432048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13 919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5625305" y="3153393"/>
            <a:ext cx="1069338" cy="432048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13 900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7660238" y="4443306"/>
            <a:ext cx="1069338" cy="432048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7 326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8738444" y="4428703"/>
            <a:ext cx="1069338" cy="432048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7 581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8083004" y="3879689"/>
            <a:ext cx="1069338" cy="432048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103,5%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4986660" y="2736003"/>
            <a:ext cx="1069338" cy="432048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99,9%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8148" y="7006095"/>
            <a:ext cx="288032" cy="31782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555967" y="7006096"/>
            <a:ext cx="288032" cy="317822"/>
          </a:xfrm>
          <a:prstGeom prst="rect">
            <a:avLst/>
          </a:prstGeom>
          <a:pattFill prst="wdUpDiag">
            <a:fgClr>
              <a:srgbClr val="FF993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66180" y="6980340"/>
            <a:ext cx="3525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12540" y="6980340"/>
            <a:ext cx="297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1314252" y="6662770"/>
            <a:ext cx="792088" cy="317569"/>
          </a:xfrm>
          <a:prstGeom prst="rect">
            <a:avLst/>
          </a:prstGeom>
        </p:spPr>
        <p:txBody>
          <a:bodyPr wrap="none" lIns="104123" tIns="52062" rIns="104123" bIns="52062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7731439" y="6664425"/>
            <a:ext cx="792088" cy="317569"/>
          </a:xfrm>
          <a:prstGeom prst="rect">
            <a:avLst/>
          </a:prstGeom>
        </p:spPr>
        <p:txBody>
          <a:bodyPr wrap="none" lIns="104123" tIns="52062" rIns="104123" bIns="52062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4549434" y="6688526"/>
            <a:ext cx="792088" cy="317569"/>
          </a:xfrm>
          <a:prstGeom prst="rect">
            <a:avLst/>
          </a:prstGeom>
        </p:spPr>
        <p:txBody>
          <a:bodyPr wrap="none" lIns="104123" tIns="52062" rIns="104123" bIns="52062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2428938" y="6680230"/>
            <a:ext cx="792088" cy="317569"/>
          </a:xfrm>
          <a:prstGeom prst="rect">
            <a:avLst/>
          </a:prstGeom>
        </p:spPr>
        <p:txBody>
          <a:bodyPr wrap="none" lIns="104123" tIns="52062" rIns="104123" bIns="52062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8756298" y="6690180"/>
            <a:ext cx="792088" cy="317569"/>
          </a:xfrm>
          <a:prstGeom prst="rect">
            <a:avLst/>
          </a:prstGeom>
        </p:spPr>
        <p:txBody>
          <a:bodyPr wrap="none" lIns="104123" tIns="52062" rIns="104123" bIns="52062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5625305" y="6662769"/>
            <a:ext cx="792088" cy="317569"/>
          </a:xfrm>
          <a:prstGeom prst="rect">
            <a:avLst/>
          </a:prstGeom>
        </p:spPr>
        <p:txBody>
          <a:bodyPr wrap="none" lIns="104123" tIns="52062" rIns="104123" bIns="52062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590882"/>
              </p:ext>
            </p:extLst>
          </p:nvPr>
        </p:nvGraphicFramePr>
        <p:xfrm>
          <a:off x="162124" y="1622031"/>
          <a:ext cx="10441160" cy="532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49" y="276249"/>
            <a:ext cx="7128792" cy="1260211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консолидированного бюджета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Одинцовского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в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по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</a:t>
            </a:r>
            <a:b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235132" y="1355088"/>
            <a:ext cx="13681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17" tIns="45010" rIns="90017" bIns="45010" rtlCol="0" anchor="ctr"/>
          <a:lstStyle/>
          <a:p>
            <a:pPr algn="ctr"/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0338" y="6588943"/>
            <a:ext cx="639628" cy="338411"/>
          </a:xfrm>
          <a:prstGeom prst="rect">
            <a:avLst/>
          </a:prstGeom>
          <a:noFill/>
        </p:spPr>
        <p:txBody>
          <a:bodyPr wrap="none" lIns="91296" tIns="45649" rIns="91296" bIns="45649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64936" y="1429818"/>
            <a:ext cx="4821417" cy="62261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Консолидированный </a:t>
            </a:r>
          </a:p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034024" y="2396246"/>
            <a:ext cx="1479539" cy="5011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539568" y="3387157"/>
            <a:ext cx="1479539" cy="5011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Бюджеты </a:t>
            </a:r>
          </a:p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поселений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7649360" y="1803347"/>
            <a:ext cx="2568510" cy="1035356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Внутренние обороты</a:t>
            </a:r>
          </a:p>
          <a:p>
            <a:pPr algn="ctr" defTabSz="1041034"/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План 1 513 </a:t>
            </a:r>
            <a:endParaRPr lang="ru-RU" sz="18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 defTabSz="1041034"/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Факт  1 495</a:t>
            </a:r>
            <a:endParaRPr lang="ru-RU" sz="18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5412745" y="2877976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97,6%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2606579" y="1952652"/>
            <a:ext cx="914400" cy="31797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96,8%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29546" y="6572137"/>
            <a:ext cx="639628" cy="338411"/>
          </a:xfrm>
          <a:prstGeom prst="rect">
            <a:avLst/>
          </a:prstGeom>
          <a:noFill/>
        </p:spPr>
        <p:txBody>
          <a:bodyPr wrap="none" lIns="91296" tIns="45649" rIns="91296" bIns="45649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73117" y="6590273"/>
            <a:ext cx="639628" cy="338411"/>
          </a:xfrm>
          <a:prstGeom prst="rect">
            <a:avLst/>
          </a:prstGeom>
          <a:noFill/>
        </p:spPr>
        <p:txBody>
          <a:bodyPr wrap="none" lIns="91296" tIns="45649" rIns="91296" bIns="45649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75645" y="6575524"/>
            <a:ext cx="649246" cy="338411"/>
          </a:xfrm>
          <a:prstGeom prst="rect">
            <a:avLst/>
          </a:prstGeom>
          <a:noFill/>
        </p:spPr>
        <p:txBody>
          <a:bodyPr wrap="none" lIns="91296" tIns="45649" rIns="91296" bIns="45649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7545" y="6590273"/>
            <a:ext cx="649246" cy="338411"/>
          </a:xfrm>
          <a:prstGeom prst="rect">
            <a:avLst/>
          </a:prstGeom>
          <a:noFill/>
        </p:spPr>
        <p:txBody>
          <a:bodyPr wrap="none" lIns="91296" tIns="45649" rIns="91296" bIns="45649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93987" y="6569880"/>
            <a:ext cx="649246" cy="338411"/>
          </a:xfrm>
          <a:prstGeom prst="rect">
            <a:avLst/>
          </a:prstGeom>
          <a:noFill/>
        </p:spPr>
        <p:txBody>
          <a:bodyPr wrap="none" lIns="91296" tIns="45649" rIns="91296" bIns="45649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7969174" y="3896990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96,0%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994309"/>
              </p:ext>
            </p:extLst>
          </p:nvPr>
        </p:nvGraphicFramePr>
        <p:xfrm>
          <a:off x="109506" y="1168597"/>
          <a:ext cx="10225136" cy="4504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5105" y="478927"/>
            <a:ext cx="8128312" cy="1002539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доходов и расходов бюджета </a:t>
            </a:r>
            <a:b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Одинцовского муниципального района в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</a:t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</a:t>
            </a:r>
            <a:b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95172" y="1160882"/>
            <a:ext cx="871551" cy="320584"/>
          </a:xfrm>
          <a:prstGeom prst="rect">
            <a:avLst/>
          </a:prstGeom>
          <a:noFill/>
        </p:spPr>
        <p:txBody>
          <a:bodyPr wrap="none" lIns="104123" tIns="52062" rIns="104123" bIns="52062" rtlCol="0">
            <a:spAutoFit/>
          </a:bodyPr>
          <a:lstStyle/>
          <a:p>
            <a:pPr defTabSz="1041034"/>
            <a:r>
              <a:rPr lang="ru-RU" sz="1400" b="1" i="1" dirty="0">
                <a:solidFill>
                  <a:srgbClr val="4E9CD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67180" y="6834458"/>
            <a:ext cx="648072" cy="402567"/>
          </a:xfrm>
        </p:spPr>
        <p:txBody>
          <a:bodyPr/>
          <a:lstStyle/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6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474492" y="1740667"/>
            <a:ext cx="1054707" cy="3434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13 900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6288367" y="1665948"/>
            <a:ext cx="1054707" cy="33920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14 058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940341" y="1720220"/>
            <a:ext cx="1054707" cy="3434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13 919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8155012" y="1661728"/>
            <a:ext cx="720080" cy="3434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13 716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8980292" y="2798530"/>
            <a:ext cx="936104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65,8%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8980292" y="4110818"/>
            <a:ext cx="936104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34,2%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1825614" y="5508823"/>
            <a:ext cx="936104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лан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6304639" y="5508823"/>
            <a:ext cx="936104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лан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3336975" y="5508823"/>
            <a:ext cx="936104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7782265" y="5508823"/>
            <a:ext cx="936104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0156" y="5841173"/>
            <a:ext cx="216024" cy="211917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697952" y="5780956"/>
            <a:ext cx="3240360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697952" y="6113306"/>
            <a:ext cx="3386491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поступления, их них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0156" y="6445656"/>
            <a:ext cx="216024" cy="211917"/>
          </a:xfrm>
          <a:prstGeom prst="rect">
            <a:avLst/>
          </a:prstGeom>
          <a:pattFill prst="wdUpDiag">
            <a:fgClr>
              <a:srgbClr val="FF993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0156" y="6883078"/>
            <a:ext cx="216024" cy="211917"/>
          </a:xfrm>
          <a:prstGeom prst="rect">
            <a:avLst/>
          </a:prstGeom>
          <a:pattFill prst="sphere">
            <a:fgClr>
              <a:srgbClr val="FF66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472832" y="6430295"/>
            <a:ext cx="4479319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от бюджетов других уровней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669033" y="6762645"/>
            <a:ext cx="4799877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Иные безвозмездные поступления, доходы от возврата остатков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субсидий, субвенций и иных МБТ, возврат остатков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813834" y="5841173"/>
            <a:ext cx="216024" cy="2119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6041731" y="5780237"/>
            <a:ext cx="3553441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за счет собственных средств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801682" y="6218378"/>
            <a:ext cx="216024" cy="211917"/>
          </a:xfrm>
          <a:prstGeom prst="rect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6041732" y="6158161"/>
            <a:ext cx="3769464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за счет средств других уровней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2426168" y="1227070"/>
            <a:ext cx="1658275" cy="67193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Исполнено 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99,9%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6928090" y="1225902"/>
            <a:ext cx="1658275" cy="67193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Исполнено 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97,6%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4610346" y="2815155"/>
            <a:ext cx="936104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64,6%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4610346" y="4284698"/>
            <a:ext cx="936104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32,4%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4610346" y="3852639"/>
            <a:ext cx="936104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3,0%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155926"/>
              </p:ext>
            </p:extLst>
          </p:nvPr>
        </p:nvGraphicFramePr>
        <p:xfrm>
          <a:off x="162124" y="1123364"/>
          <a:ext cx="10200608" cy="56816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76150"/>
                <a:gridCol w="1319386"/>
                <a:gridCol w="732993"/>
                <a:gridCol w="1026189"/>
                <a:gridCol w="1245890"/>
              </a:tblGrid>
              <a:tr h="5174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 план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937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налоговые и неналоговые доходы, в том числе 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4 352</a:t>
                      </a:r>
                    </a:p>
                  </a:txBody>
                  <a:tcPr marL="9525" marR="9525" marT="9525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4 507</a:t>
                      </a:r>
                    </a:p>
                  </a:txBody>
                  <a:tcPr marL="9525" marR="9525" marT="9525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</a:t>
                      </a:r>
                    </a:p>
                  </a:txBody>
                  <a:tcPr marL="9525" marR="9525" marT="9525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 anchor="ctr">
                    <a:solidFill>
                      <a:srgbClr val="CC6600"/>
                    </a:solidFill>
                  </a:tcPr>
                </a:tc>
              </a:tr>
              <a:tr h="28890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доходы, из них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2 761</a:t>
                      </a: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2 889</a:t>
                      </a: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</a:t>
                      </a: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</a:t>
                      </a: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</a:tr>
              <a:tr h="3837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594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налоги на совокупный доход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</a:tr>
              <a:tr h="35601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государственная пошлина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</a:tr>
              <a:tr h="32081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иные налоговые доходы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32081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доходы, из них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1 591</a:t>
                      </a: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1 618</a:t>
                      </a: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</a:t>
                      </a: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</a:tr>
              <a:tr h="3594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доходы от использования имущества, в том числе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</a:tr>
              <a:tr h="32081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доходы от сдачи в аренду земельных участков 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933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доходы от сдачи в аренду муниципального имущества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</a:tr>
              <a:tr h="32081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доходы от установки рекламных конструкций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</a:tr>
              <a:tr h="4430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доходы от продажи материальных и нематериальных активов, в том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числе: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</a:tr>
              <a:tr h="28890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доходы от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реализации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имущества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</a:tr>
              <a:tr h="4440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доходы от продажи земельных участков и платы за увеличение площади земельных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участков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</a:tr>
              <a:tr h="30479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-иные неналоговые доходы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17067" y="344283"/>
            <a:ext cx="6444878" cy="644312"/>
          </a:xfrm>
          <a:prstGeom prst="rect">
            <a:avLst/>
          </a:prstGeom>
        </p:spPr>
        <p:txBody>
          <a:bodyPr vert="horz" lIns="0" tIns="52062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1041034"/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Одинцовского 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endParaRPr lang="ru-RU" sz="18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41034"/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отдельным доходным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источникам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2018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91182" y="828303"/>
            <a:ext cx="871551" cy="320584"/>
          </a:xfrm>
          <a:prstGeom prst="rect">
            <a:avLst/>
          </a:prstGeom>
          <a:noFill/>
        </p:spPr>
        <p:txBody>
          <a:bodyPr wrap="none" lIns="104123" tIns="52062" rIns="104123" bIns="52062" rtlCol="0">
            <a:spAutoFit/>
          </a:bodyPr>
          <a:lstStyle/>
          <a:p>
            <a:pPr defTabSz="1041034"/>
            <a:r>
              <a:rPr lang="ru-RU" sz="1400" b="1" i="1" dirty="0">
                <a:solidFill>
                  <a:srgbClr val="4E9CD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957491" y="7132328"/>
            <a:ext cx="648072" cy="402567"/>
          </a:xfrm>
        </p:spPr>
        <p:txBody>
          <a:bodyPr/>
          <a:lstStyle/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7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066417"/>
              </p:ext>
            </p:extLst>
          </p:nvPr>
        </p:nvGraphicFramePr>
        <p:xfrm>
          <a:off x="715185" y="1044328"/>
          <a:ext cx="8757773" cy="360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9929" y="207984"/>
            <a:ext cx="9624060" cy="1260211"/>
          </a:xfrm>
        </p:spPr>
        <p:txBody>
          <a:bodyPr>
            <a:noAutofit/>
          </a:bodyPr>
          <a:lstStyle/>
          <a:p>
            <a:pPr algn="l"/>
            <a: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  <a:b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Одинцовского муниципального </a:t>
            </a:r>
            <a:b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за 20</a:t>
            </a:r>
            <a:r>
              <a:rPr lang="en-US" sz="23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год</a:t>
            </a:r>
            <a:endParaRPr lang="ru-RU" sz="23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6666" y="4621593"/>
            <a:ext cx="252628" cy="238176"/>
          </a:xfrm>
          <a:prstGeom prst="rec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7274" y="4915253"/>
            <a:ext cx="252628" cy="2381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9050" y="5289083"/>
            <a:ext cx="252628" cy="238176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9050" y="5606651"/>
            <a:ext cx="252628" cy="2381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9050" y="5924220"/>
            <a:ext cx="252628" cy="2381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9050" y="6360877"/>
            <a:ext cx="252628" cy="2381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88871" y="6829898"/>
            <a:ext cx="252628" cy="2381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099176" y="4212679"/>
            <a:ext cx="1441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лн.руб.</a:t>
            </a: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359285"/>
              </p:ext>
            </p:extLst>
          </p:nvPr>
        </p:nvGraphicFramePr>
        <p:xfrm>
          <a:off x="967814" y="4574554"/>
          <a:ext cx="9491454" cy="280394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824434"/>
                <a:gridCol w="1333510"/>
                <a:gridCol w="1333510"/>
              </a:tblGrid>
              <a:tr h="3222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3222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3222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Арендная плата за землю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3222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3222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 (аренда помещений)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548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</a:t>
                      </a:r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право,</a:t>
                      </a:r>
                      <a:r>
                        <a:rPr lang="ru-RU" sz="180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установку </a:t>
                      </a:r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эксплуатацию рекламной конструкции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3222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доходы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  <a:tr h="3222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39" marR="11139" marT="10502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045328" y="7068074"/>
            <a:ext cx="648072" cy="402567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9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4E9CD6"/>
      </a:accent1>
      <a:accent2>
        <a:srgbClr val="71B0DE"/>
      </a:accent2>
      <a:accent3>
        <a:srgbClr val="00B7ED"/>
      </a:accent3>
      <a:accent4>
        <a:srgbClr val="0084CA"/>
      </a:accent4>
      <a:accent5>
        <a:srgbClr val="00B7ED"/>
      </a:accent5>
      <a:accent6>
        <a:srgbClr val="0A96FF"/>
      </a:accent6>
      <a:hlink>
        <a:srgbClr val="00007F"/>
      </a:hlink>
      <a:folHlink>
        <a:srgbClr val="800080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Другая 17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4E9CD6"/>
      </a:accent1>
      <a:accent2>
        <a:srgbClr val="71B0DE"/>
      </a:accent2>
      <a:accent3>
        <a:srgbClr val="00B7ED"/>
      </a:accent3>
      <a:accent4>
        <a:srgbClr val="0084CA"/>
      </a:accent4>
      <a:accent5>
        <a:srgbClr val="00B7ED"/>
      </a:accent5>
      <a:accent6>
        <a:srgbClr val="0A96FF"/>
      </a:accent6>
      <a:hlink>
        <a:srgbClr val="00007F"/>
      </a:hlink>
      <a:folHlink>
        <a:srgbClr val="800080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4507</TotalTime>
  <Words>2639</Words>
  <Application>Microsoft Office PowerPoint</Application>
  <PresentationFormat>Произвольный</PresentationFormat>
  <Paragraphs>986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4_Тема Office</vt:lpstr>
      <vt:lpstr>Презентация PowerPoint</vt:lpstr>
      <vt:lpstr>Основные параметры исполнения консолидированного бюджета Одинцовского муниципального района за 2018 год</vt:lpstr>
      <vt:lpstr>Динамика роста доходов консолидированного  бюджета Одинцовского муниципального района  за 2014-2018 годы</vt:lpstr>
      <vt:lpstr>Динамика роста расходов консолидированного  бюджета Одинцовского муниципального района  за 2014-2018 годы</vt:lpstr>
      <vt:lpstr>Исполнение консолидированного бюджета Одинцовского муниципального  района по доходам  за 2018 год</vt:lpstr>
      <vt:lpstr>Исполнение консолидированного бюджета  Одинцовского муниципального района в 2018 году по расходам </vt:lpstr>
      <vt:lpstr>Исполнение доходов и расходов бюджета  Одинцовского муниципального района в 2018 году  по источникам </vt:lpstr>
      <vt:lpstr>Презентация PowerPoint</vt:lpstr>
      <vt:lpstr>Структура налоговых и неналоговых доходов  бюджета Одинцовского муниципального  района за 2018 год</vt:lpstr>
      <vt:lpstr>Структура безвозмездных поступлений  в бюджет Одинцовского муниципального  района в 2018 году</vt:lpstr>
      <vt:lpstr>Презентация PowerPoint</vt:lpstr>
      <vt:lpstr>Структура расходов бюджета Одинцовского муниципального района за 2018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Одинцовского муниципального района на 1 обучающегося в образовательных организациях  (без расходов капитального характера, строек и  обеспечивающих расходов) за 2018 год</vt:lpstr>
      <vt:lpstr>Проведение оздоровительной кампании детей в Одинцовском муниципальном районе в 2018 году</vt:lpstr>
      <vt:lpstr>Меры социальной поддержки в Одинцовском муниципальной районе в 2018 году</vt:lpstr>
      <vt:lpstr>Расходы бюджета Одинцовского  муниципального района на строительство объектов муниципальной собственности в 2018 году</vt:lpstr>
      <vt:lpstr>Объем муниципального долга бюджета Одинцовского муниципального  района за 2018 год</vt:lpstr>
      <vt:lpstr>Результаты проведённой работы по взысканию  задолженности по налоговым и неналоговым  платежам в консолидированный бюджет  Московской области за 2018 год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Admin</dc:creator>
  <cp:lastModifiedBy>Харьковская Анна Васильевна</cp:lastModifiedBy>
  <cp:revision>612</cp:revision>
  <cp:lastPrinted>2019-04-04T09:31:34Z</cp:lastPrinted>
  <dcterms:created xsi:type="dcterms:W3CDTF">2015-08-26T08:56:13Z</dcterms:created>
  <dcterms:modified xsi:type="dcterms:W3CDTF">2019-04-08T07:34:59Z</dcterms:modified>
</cp:coreProperties>
</file>