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  <p:sldId id="280" r:id="rId8"/>
    <p:sldId id="282" r:id="rId9"/>
    <p:sldId id="283" r:id="rId10"/>
    <p:sldId id="284" r:id="rId11"/>
    <p:sldId id="285" r:id="rId12"/>
    <p:sldId id="286" r:id="rId13"/>
    <p:sldId id="287" r:id="rId14"/>
    <p:sldId id="289" r:id="rId15"/>
    <p:sldId id="290" r:id="rId16"/>
    <p:sldId id="288" r:id="rId17"/>
    <p:sldId id="293" r:id="rId18"/>
    <p:sldId id="262" r:id="rId19"/>
    <p:sldId id="29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4340"/>
    <a:srgbClr val="B94441"/>
    <a:srgbClr val="602322"/>
    <a:srgbClr val="782C2A"/>
    <a:srgbClr val="973735"/>
    <a:srgbClr val="C35855"/>
    <a:srgbClr val="C96765"/>
    <a:srgbClr val="D17F7D"/>
    <a:srgbClr val="E8BFBE"/>
    <a:srgbClr val="DDA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1" autoAdjust="0"/>
  </p:normalViewPr>
  <p:slideViewPr>
    <p:cSldViewPr>
      <p:cViewPr>
        <p:scale>
          <a:sx n="100" d="100"/>
          <a:sy n="100" d="100"/>
        </p:scale>
        <p:origin x="-298" y="13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6104" y="5805264"/>
            <a:ext cx="47880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Министерство инвестиций и инноваций</a:t>
            </a:r>
            <a:endParaRPr kumimoji="0"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36104" y="4656038"/>
            <a:ext cx="78123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/>
              <a:t>Частичное возмещение затрат на создание объектов инженерной </a:t>
            </a:r>
            <a:br>
              <a:rPr lang="ru-RU" sz="1600" b="1" dirty="0" smtClean="0"/>
            </a:br>
            <a:r>
              <a:rPr lang="ru-RU" sz="1600" b="1" dirty="0" smtClean="0"/>
              <a:t>инфраструктуры для новых промышленных предприятий </a:t>
            </a:r>
            <a:br>
              <a:rPr lang="ru-RU" sz="1600" b="1" dirty="0" smtClean="0"/>
            </a:br>
            <a:r>
              <a:rPr lang="ru-RU" sz="1600" b="1" dirty="0" smtClean="0"/>
              <a:t>и для новых производственных мощностей существующих </a:t>
            </a:r>
            <a:br>
              <a:rPr lang="ru-RU" sz="1600" b="1" dirty="0" smtClean="0"/>
            </a:br>
            <a:r>
              <a:rPr lang="ru-RU" sz="1600" b="1" dirty="0" smtClean="0"/>
              <a:t>промышленных предприятий на территории Московской области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맑은 고딕" pitchFamily="50" charset="-127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6064" y="4675649"/>
            <a:ext cx="151116" cy="140344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2" descr="C:\Users\DembitskiyMN\Desktop\logo_pm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4313"/>
            <a:ext cx="1627138" cy="658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2209" y="76157"/>
            <a:ext cx="7524328" cy="1069514"/>
          </a:xfrm>
        </p:spPr>
        <p:txBody>
          <a:bodyPr/>
          <a:lstStyle/>
          <a:p>
            <a:r>
              <a:rPr lang="ru-RU" sz="3600" dirty="0" smtClean="0">
                <a:latin typeface="Calibri" panose="020F0502020204030204" pitchFamily="34" charset="0"/>
              </a:rPr>
              <a:t>Подтверждение затрат в проект</a:t>
            </a:r>
            <a:endParaRPr lang="ru-RU" sz="3600" dirty="0"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83886" y="908720"/>
            <a:ext cx="7452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Техническое </a:t>
            </a:r>
            <a:r>
              <a:rPr lang="ru-RU" b="1" dirty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подключение </a:t>
            </a:r>
            <a: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 </a:t>
            </a:r>
            <a:r>
              <a:rPr lang="ru-RU" b="1" dirty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сетям инженерно-технической </a:t>
            </a:r>
            <a: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инфраструктуры</a:t>
            </a:r>
            <a:endParaRPr lang="ru-RU" b="1" dirty="0">
              <a:solidFill>
                <a:srgbClr val="B9444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u="sng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Электрификация</a:t>
            </a:r>
            <a:endParaRPr lang="ru-RU" b="1" u="sng" dirty="0">
              <a:solidFill>
                <a:srgbClr val="B9444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solidFill>
                <a:srgbClr val="A8413E"/>
              </a:solidFill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1547664" y="5482273"/>
            <a:ext cx="7596336" cy="881683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1547664" y="4437113"/>
            <a:ext cx="7596336" cy="864096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1547664" y="3344792"/>
            <a:ext cx="7596336" cy="804176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1547663" y="1988841"/>
            <a:ext cx="7593705" cy="1080119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14"/>
          <p:cNvSpPr/>
          <p:nvPr/>
        </p:nvSpPr>
        <p:spPr>
          <a:xfrm>
            <a:off x="1591505" y="2184586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26"/>
          <p:cNvSpPr/>
          <p:nvPr/>
        </p:nvSpPr>
        <p:spPr>
          <a:xfrm>
            <a:off x="1602204" y="3403458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B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35"/>
          <p:cNvSpPr/>
          <p:nvPr/>
        </p:nvSpPr>
        <p:spPr>
          <a:xfrm>
            <a:off x="1600452" y="4510800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C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44"/>
          <p:cNvSpPr/>
          <p:nvPr/>
        </p:nvSpPr>
        <p:spPr>
          <a:xfrm>
            <a:off x="1601370" y="5574998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D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60"/>
          <p:cNvGrpSpPr/>
          <p:nvPr/>
        </p:nvGrpSpPr>
        <p:grpSpPr>
          <a:xfrm>
            <a:off x="1565512" y="2182906"/>
            <a:ext cx="737314" cy="668350"/>
            <a:chOff x="5075123" y="3442121"/>
            <a:chExt cx="2481953" cy="2249809"/>
          </a:xfrm>
        </p:grpSpPr>
        <p:sp>
          <p:nvSpPr>
            <p:cNvPr id="50" name="타원 1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19"/>
            <p:cNvSpPr/>
            <p:nvPr/>
          </p:nvSpPr>
          <p:spPr>
            <a:xfrm rot="5398342">
              <a:off x="5955278" y="3558569"/>
              <a:ext cx="1424935" cy="1382489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그룹 60"/>
          <p:cNvGrpSpPr/>
          <p:nvPr/>
        </p:nvGrpSpPr>
        <p:grpSpPr>
          <a:xfrm>
            <a:off x="1576212" y="3401778"/>
            <a:ext cx="737314" cy="668350"/>
            <a:chOff x="5075123" y="3442121"/>
            <a:chExt cx="2481953" cy="2249809"/>
          </a:xfrm>
        </p:grpSpPr>
        <p:sp>
          <p:nvSpPr>
            <p:cNvPr id="44" name="타원 2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7" name="자유형 3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자유형 3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그룹 60"/>
          <p:cNvGrpSpPr/>
          <p:nvPr/>
        </p:nvGrpSpPr>
        <p:grpSpPr>
          <a:xfrm>
            <a:off x="1574461" y="4509120"/>
            <a:ext cx="737314" cy="668350"/>
            <a:chOff x="5075123" y="3442121"/>
            <a:chExt cx="2481953" cy="2249809"/>
          </a:xfrm>
        </p:grpSpPr>
        <p:sp>
          <p:nvSpPr>
            <p:cNvPr id="38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1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그룹 60"/>
          <p:cNvGrpSpPr/>
          <p:nvPr/>
        </p:nvGrpSpPr>
        <p:grpSpPr>
          <a:xfrm>
            <a:off x="1575380" y="5573318"/>
            <a:ext cx="737314" cy="668350"/>
            <a:chOff x="5075123" y="3442121"/>
            <a:chExt cx="2481953" cy="2249809"/>
          </a:xfrm>
        </p:grpSpPr>
        <p:sp>
          <p:nvSpPr>
            <p:cNvPr id="32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441918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5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289700" y="1916832"/>
            <a:ext cx="685075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договоров на технологическое присоединение к электрическим сетям производственного объекта капитального строительства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с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приложением всех спецификаций и дополнительных соглашений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за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период 3 (трех) лет до момента подачи заявки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298055" y="3284984"/>
            <a:ext cx="684594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технических условий на присоединение к электрическим сетям производственного объекта капитального строительства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за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период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3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(трех)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лет до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момента подачи заявки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307571" y="4437112"/>
            <a:ext cx="685075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актов о технологическом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присоединении производственного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объекта капитального строительства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к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электрическим сетям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за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период 3 (трех) лет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до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момента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подачи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заявки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301337" y="5445224"/>
            <a:ext cx="6879482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платежных поручений, подтверждающих оплату по договорам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на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технологическое присоединение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объекта капитального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строительства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к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электрическим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сетям</a:t>
            </a:r>
            <a:endParaRPr lang="ru-RU" altLang="ko-KR" sz="1700" b="1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8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2209" y="76157"/>
            <a:ext cx="7524328" cy="1069514"/>
          </a:xfrm>
        </p:spPr>
        <p:txBody>
          <a:bodyPr/>
          <a:lstStyle/>
          <a:p>
            <a:r>
              <a:rPr lang="ru-RU" sz="3600" dirty="0" smtClean="0">
                <a:latin typeface="Calibri" panose="020F0502020204030204" pitchFamily="34" charset="0"/>
              </a:rPr>
              <a:t>Подтверждение затрат в проект</a:t>
            </a:r>
            <a:endParaRPr lang="ru-RU" sz="3600" dirty="0"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83886" y="1233580"/>
            <a:ext cx="7452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Техническое подключение </a:t>
            </a:r>
            <a:b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 сетям инженерно-технической инфраструктуры</a:t>
            </a:r>
          </a:p>
          <a:p>
            <a:pPr algn="ctr"/>
            <a:r>
              <a:rPr lang="ru-RU" b="1" u="sng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Газификация</a:t>
            </a:r>
            <a:endParaRPr lang="ru-RU" u="sng" dirty="0">
              <a:solidFill>
                <a:srgbClr val="A8413E"/>
              </a:solidFill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1547664" y="5678274"/>
            <a:ext cx="7596336" cy="881683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1547664" y="4679315"/>
            <a:ext cx="7596336" cy="782063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1547664" y="3681126"/>
            <a:ext cx="7596336" cy="804176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1547663" y="2273349"/>
            <a:ext cx="7593705" cy="1217648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14"/>
          <p:cNvSpPr/>
          <p:nvPr/>
        </p:nvSpPr>
        <p:spPr>
          <a:xfrm>
            <a:off x="1610288" y="2499180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26"/>
          <p:cNvSpPr/>
          <p:nvPr/>
        </p:nvSpPr>
        <p:spPr>
          <a:xfrm>
            <a:off x="1602204" y="3739792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B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35"/>
          <p:cNvSpPr/>
          <p:nvPr/>
        </p:nvSpPr>
        <p:spPr>
          <a:xfrm>
            <a:off x="1600452" y="4731724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C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44"/>
          <p:cNvSpPr/>
          <p:nvPr/>
        </p:nvSpPr>
        <p:spPr>
          <a:xfrm>
            <a:off x="1604920" y="5762313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D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60"/>
          <p:cNvGrpSpPr/>
          <p:nvPr/>
        </p:nvGrpSpPr>
        <p:grpSpPr>
          <a:xfrm>
            <a:off x="1584295" y="2497500"/>
            <a:ext cx="737314" cy="668350"/>
            <a:chOff x="5075123" y="3442121"/>
            <a:chExt cx="2481953" cy="2249809"/>
          </a:xfrm>
        </p:grpSpPr>
        <p:sp>
          <p:nvSpPr>
            <p:cNvPr id="50" name="타원 1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19"/>
            <p:cNvSpPr/>
            <p:nvPr/>
          </p:nvSpPr>
          <p:spPr>
            <a:xfrm rot="5398342">
              <a:off x="5955278" y="3558569"/>
              <a:ext cx="1424935" cy="1382489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그룹 60"/>
          <p:cNvGrpSpPr/>
          <p:nvPr/>
        </p:nvGrpSpPr>
        <p:grpSpPr>
          <a:xfrm>
            <a:off x="1576212" y="3738112"/>
            <a:ext cx="737314" cy="668350"/>
            <a:chOff x="5075123" y="3442121"/>
            <a:chExt cx="2481953" cy="2249809"/>
          </a:xfrm>
        </p:grpSpPr>
        <p:sp>
          <p:nvSpPr>
            <p:cNvPr id="44" name="타원 2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8A8A8A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7" name="자유형 3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자유형 3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그룹 60"/>
          <p:cNvGrpSpPr/>
          <p:nvPr/>
        </p:nvGrpSpPr>
        <p:grpSpPr>
          <a:xfrm>
            <a:off x="1574461" y="4730044"/>
            <a:ext cx="737314" cy="668350"/>
            <a:chOff x="5075123" y="3442121"/>
            <a:chExt cx="2481953" cy="2249809"/>
          </a:xfrm>
        </p:grpSpPr>
        <p:sp>
          <p:nvSpPr>
            <p:cNvPr id="38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686868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1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그룹 60"/>
          <p:cNvGrpSpPr/>
          <p:nvPr/>
        </p:nvGrpSpPr>
        <p:grpSpPr>
          <a:xfrm>
            <a:off x="1578930" y="5760633"/>
            <a:ext cx="737314" cy="668350"/>
            <a:chOff x="5075123" y="3442121"/>
            <a:chExt cx="2481953" cy="2249809"/>
          </a:xfrm>
        </p:grpSpPr>
        <p:sp>
          <p:nvSpPr>
            <p:cNvPr id="32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414141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5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289700" y="2173426"/>
            <a:ext cx="685075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договоров на технологическое присоединение производственного объекта капитального строительства к сетям газораспределения с приложением всех спецификаций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дополнительных соглашений за период 3 (трех) лет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до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момента подачи заявки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298055" y="3616398"/>
            <a:ext cx="684594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технических условий для присоединения производственного объекта капитального строительства к сетям газораспределения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за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период 3 (трех) лет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до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момента подачи заявки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307571" y="4601320"/>
            <a:ext cx="685075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актов о технологическом присоединении производственного объекта капитального строительства к сетям газораспределения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за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период 3 (трех) лет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до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момента подачи заявки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313832" y="5622774"/>
            <a:ext cx="68794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копии платежных поручений, подтверждающих оплату </a:t>
            </a:r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>по </a:t>
            </a:r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договорам </a:t>
            </a:r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>на </a:t>
            </a:r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технологическое присоединение к сетям </a:t>
            </a:r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>газораспределения</a:t>
            </a:r>
            <a:endParaRPr lang="ru-RU" altLang="ko-KR" b="1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60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2209" y="65650"/>
            <a:ext cx="7524328" cy="1069514"/>
          </a:xfrm>
        </p:spPr>
        <p:txBody>
          <a:bodyPr/>
          <a:lstStyle/>
          <a:p>
            <a:r>
              <a:rPr lang="ru-RU" sz="3600" dirty="0" smtClean="0">
                <a:latin typeface="Calibri" panose="020F0502020204030204" pitchFamily="34" charset="0"/>
              </a:rPr>
              <a:t>Подтверждение затрат в проект</a:t>
            </a:r>
            <a:endParaRPr lang="ru-RU" sz="3600" dirty="0"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8213" y="1240693"/>
            <a:ext cx="7452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Техническое подключение </a:t>
            </a:r>
            <a:b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 сетям инженерно-технической инфраструктуры</a:t>
            </a:r>
          </a:p>
          <a:p>
            <a:pPr algn="ctr"/>
            <a:r>
              <a:rPr lang="ru-RU" b="1" u="sng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Водоснабжение и канализация</a:t>
            </a:r>
            <a:endParaRPr lang="ru-RU" u="sng" dirty="0" smtClean="0">
              <a:solidFill>
                <a:srgbClr val="A8413E"/>
              </a:solidFill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solidFill>
                <a:srgbClr val="A8413E"/>
              </a:solidFill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1547664" y="5722588"/>
            <a:ext cx="7613434" cy="769018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1547663" y="4756077"/>
            <a:ext cx="7599113" cy="782063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1547664" y="3784558"/>
            <a:ext cx="7596336" cy="804176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1547664" y="2335204"/>
            <a:ext cx="7596336" cy="1268615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14"/>
          <p:cNvSpPr/>
          <p:nvPr/>
        </p:nvSpPr>
        <p:spPr>
          <a:xfrm>
            <a:off x="1612919" y="2586400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26"/>
          <p:cNvSpPr/>
          <p:nvPr/>
        </p:nvSpPr>
        <p:spPr>
          <a:xfrm>
            <a:off x="1602204" y="3843224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B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35"/>
          <p:cNvSpPr/>
          <p:nvPr/>
        </p:nvSpPr>
        <p:spPr>
          <a:xfrm>
            <a:off x="1603229" y="4808486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C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44"/>
          <p:cNvSpPr/>
          <p:nvPr/>
        </p:nvSpPr>
        <p:spPr>
          <a:xfrm>
            <a:off x="1622018" y="5756251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D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60"/>
          <p:cNvGrpSpPr/>
          <p:nvPr/>
        </p:nvGrpSpPr>
        <p:grpSpPr>
          <a:xfrm>
            <a:off x="1586926" y="2584720"/>
            <a:ext cx="737314" cy="668350"/>
            <a:chOff x="5075123" y="3442121"/>
            <a:chExt cx="2481953" cy="2249809"/>
          </a:xfrm>
        </p:grpSpPr>
        <p:sp>
          <p:nvSpPr>
            <p:cNvPr id="50" name="타원 1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19"/>
            <p:cNvSpPr/>
            <p:nvPr/>
          </p:nvSpPr>
          <p:spPr>
            <a:xfrm rot="5398342">
              <a:off x="5955278" y="3558569"/>
              <a:ext cx="1424935" cy="1382489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그룹 60"/>
          <p:cNvGrpSpPr/>
          <p:nvPr/>
        </p:nvGrpSpPr>
        <p:grpSpPr>
          <a:xfrm>
            <a:off x="1576212" y="3841544"/>
            <a:ext cx="737314" cy="668350"/>
            <a:chOff x="5075123" y="3442121"/>
            <a:chExt cx="2481953" cy="2249809"/>
          </a:xfrm>
        </p:grpSpPr>
        <p:sp>
          <p:nvSpPr>
            <p:cNvPr id="44" name="타원 2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5B89C1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7" name="자유형 3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자유형 3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그룹 60"/>
          <p:cNvGrpSpPr/>
          <p:nvPr/>
        </p:nvGrpSpPr>
        <p:grpSpPr>
          <a:xfrm>
            <a:off x="1577238" y="4806806"/>
            <a:ext cx="737314" cy="668350"/>
            <a:chOff x="5075123" y="3442121"/>
            <a:chExt cx="2481953" cy="2249809"/>
          </a:xfrm>
        </p:grpSpPr>
        <p:sp>
          <p:nvSpPr>
            <p:cNvPr id="38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3B669B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1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그룹 60"/>
          <p:cNvGrpSpPr/>
          <p:nvPr/>
        </p:nvGrpSpPr>
        <p:grpSpPr>
          <a:xfrm>
            <a:off x="1596028" y="5754571"/>
            <a:ext cx="737314" cy="668350"/>
            <a:chOff x="5075123" y="3442121"/>
            <a:chExt cx="2481953" cy="2249809"/>
          </a:xfrm>
        </p:grpSpPr>
        <p:sp>
          <p:nvSpPr>
            <p:cNvPr id="32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5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311121" y="2263919"/>
            <a:ext cx="685075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договоров на технологическое присоединение производственного объекта капитального строительства к сетям водоснабжения и канализации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с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приложением всех спецификаций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дополнительных соглашений за период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3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(трех) лет до момента подачи заявки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298055" y="3724750"/>
            <a:ext cx="684594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технических условий для присоединения производственного объекта капитального строительства к сетям водопровода и канализации за период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3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(трех) лет до момента подачи заявки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310348" y="4678082"/>
            <a:ext cx="685075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актов о технологическом присоединении производственного объекта капитального строительства к сетям водопровода и канализации за период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3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(трех) лет до момента подачи заявки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306429" y="5650164"/>
            <a:ext cx="6879482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платежных поручений, подтверждающих оплату по договорам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на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технологическое присоединение к сетям водопровода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и канализации</a:t>
            </a:r>
            <a:endParaRPr lang="ru-RU" altLang="ko-KR" sz="1700" b="1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2209" y="76157"/>
            <a:ext cx="7524328" cy="616539"/>
          </a:xfrm>
        </p:spPr>
        <p:txBody>
          <a:bodyPr/>
          <a:lstStyle/>
          <a:p>
            <a:r>
              <a:rPr lang="ru-RU" sz="3600" dirty="0" smtClean="0">
                <a:latin typeface="Calibri" panose="020F0502020204030204" pitchFamily="34" charset="0"/>
              </a:rPr>
              <a:t>Подтверждение затрат в проект</a:t>
            </a:r>
            <a:endParaRPr lang="ru-RU" sz="3600" dirty="0"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2251" y="692696"/>
            <a:ext cx="74523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Техническое подключение </a:t>
            </a:r>
            <a:b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 сетям инженерно-технической </a:t>
            </a:r>
            <a:b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инфраструктуры</a:t>
            </a:r>
          </a:p>
          <a:p>
            <a:pPr algn="ctr"/>
            <a:r>
              <a:rPr lang="ru-RU" b="1" u="sng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Подъездные дороги </a:t>
            </a:r>
            <a:br>
              <a:rPr lang="ru-RU" b="1" u="sng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u="sng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(до кадастровых границ земельного участка </a:t>
            </a:r>
            <a:br>
              <a:rPr lang="ru-RU" b="1" u="sng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u="sng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промышленного предприятия)</a:t>
            </a:r>
            <a:endParaRPr lang="ru-RU" u="sng" dirty="0">
              <a:solidFill>
                <a:srgbClr val="A8413E"/>
              </a:solidFill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1547663" y="5723473"/>
            <a:ext cx="7606217" cy="554165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1547663" y="4899800"/>
            <a:ext cx="7598967" cy="648071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1547663" y="3651571"/>
            <a:ext cx="7598967" cy="1013830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1547664" y="2552458"/>
            <a:ext cx="7596336" cy="767130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14"/>
          <p:cNvSpPr/>
          <p:nvPr/>
        </p:nvSpPr>
        <p:spPr>
          <a:xfrm>
            <a:off x="1612919" y="2598983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26"/>
          <p:cNvSpPr/>
          <p:nvPr/>
        </p:nvSpPr>
        <p:spPr>
          <a:xfrm>
            <a:off x="1604001" y="3812171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B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35"/>
          <p:cNvSpPr/>
          <p:nvPr/>
        </p:nvSpPr>
        <p:spPr>
          <a:xfrm>
            <a:off x="1603167" y="4859042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C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44"/>
          <p:cNvSpPr/>
          <p:nvPr/>
        </p:nvSpPr>
        <p:spPr>
          <a:xfrm>
            <a:off x="1597145" y="5686693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D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60"/>
          <p:cNvGrpSpPr/>
          <p:nvPr/>
        </p:nvGrpSpPr>
        <p:grpSpPr>
          <a:xfrm>
            <a:off x="1586926" y="2597303"/>
            <a:ext cx="737314" cy="668350"/>
            <a:chOff x="5075123" y="3442121"/>
            <a:chExt cx="2481953" cy="2249809"/>
          </a:xfrm>
        </p:grpSpPr>
        <p:sp>
          <p:nvSpPr>
            <p:cNvPr id="50" name="타원 1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19"/>
            <p:cNvSpPr/>
            <p:nvPr/>
          </p:nvSpPr>
          <p:spPr>
            <a:xfrm rot="5398342">
              <a:off x="5955278" y="3558569"/>
              <a:ext cx="1424935" cy="1382489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그룹 60"/>
          <p:cNvGrpSpPr/>
          <p:nvPr/>
        </p:nvGrpSpPr>
        <p:grpSpPr>
          <a:xfrm>
            <a:off x="1578009" y="3810491"/>
            <a:ext cx="737314" cy="668350"/>
            <a:chOff x="5075123" y="3442121"/>
            <a:chExt cx="2481953" cy="2249809"/>
          </a:xfrm>
        </p:grpSpPr>
        <p:sp>
          <p:nvSpPr>
            <p:cNvPr id="44" name="타원 2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7" name="자유형 3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자유형 3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그룹 60"/>
          <p:cNvGrpSpPr/>
          <p:nvPr/>
        </p:nvGrpSpPr>
        <p:grpSpPr>
          <a:xfrm>
            <a:off x="1577176" y="4857362"/>
            <a:ext cx="737314" cy="668350"/>
            <a:chOff x="5075123" y="3442121"/>
            <a:chExt cx="2481953" cy="2249809"/>
          </a:xfrm>
        </p:grpSpPr>
        <p:sp>
          <p:nvSpPr>
            <p:cNvPr id="38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C96765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1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그룹 60"/>
          <p:cNvGrpSpPr/>
          <p:nvPr/>
        </p:nvGrpSpPr>
        <p:grpSpPr>
          <a:xfrm>
            <a:off x="1571155" y="5685013"/>
            <a:ext cx="737314" cy="668350"/>
            <a:chOff x="5075123" y="3442121"/>
            <a:chExt cx="2481953" cy="2249809"/>
          </a:xfrm>
        </p:grpSpPr>
        <p:sp>
          <p:nvSpPr>
            <p:cNvPr id="32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C35855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5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292331" y="2492896"/>
            <a:ext cx="685075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документ, подтверждающий право использования земельного участка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(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в том числе обо всех правах третьих лиц на имущество (сервитут, право залога и т.п.)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300686" y="3578537"/>
            <a:ext cx="684594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договоров на строительство подъездных дорог с приложением всех спецификаций и дополнительных соглашений за период 3 (трех) лет до момента подачи заявки (до кадастровых границ земельного участка организации)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303131" y="5006889"/>
            <a:ext cx="685075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копию разрешения на строительство объекта (подъездной дороги)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310200" y="5678975"/>
            <a:ext cx="68794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копию акта ввода в эксплуатацию объекта строительства (подъездной дороги)</a:t>
            </a:r>
          </a:p>
        </p:txBody>
      </p:sp>
    </p:spTree>
    <p:extLst>
      <p:ext uri="{BB962C8B-B14F-4D97-AF65-F5344CB8AC3E}">
        <p14:creationId xmlns:p14="http://schemas.microsoft.com/office/powerpoint/2010/main" val="171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2209" y="76157"/>
            <a:ext cx="7524328" cy="1069514"/>
          </a:xfrm>
        </p:spPr>
        <p:txBody>
          <a:bodyPr/>
          <a:lstStyle/>
          <a:p>
            <a:r>
              <a:rPr lang="ru-RU" sz="3600" dirty="0" smtClean="0">
                <a:latin typeface="Calibri" panose="020F0502020204030204" pitchFamily="34" charset="0"/>
              </a:rPr>
              <a:t>Подтверждение затрат в проект</a:t>
            </a:r>
            <a:endParaRPr lang="ru-RU" sz="3600" dirty="0"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2251" y="908720"/>
            <a:ext cx="74523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Техническое подключение </a:t>
            </a:r>
            <a:b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 сетям инженерно-технической инфраструктуры</a:t>
            </a:r>
          </a:p>
          <a:p>
            <a:pPr algn="ctr"/>
            <a:r>
              <a:rPr lang="ru-RU" b="1" u="sng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Подъездные дороги </a:t>
            </a:r>
            <a:br>
              <a:rPr lang="ru-RU" b="1" u="sng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u="sng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(до кадастровых границ земельного участка </a:t>
            </a:r>
            <a:br>
              <a:rPr lang="ru-RU" b="1" u="sng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u="sng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промышленного предприятия)</a:t>
            </a:r>
            <a:endParaRPr lang="ru-RU" u="sng" dirty="0" smtClean="0">
              <a:solidFill>
                <a:srgbClr val="A8413E"/>
              </a:solidFill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1547663" y="5254033"/>
            <a:ext cx="7606217" cy="554165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1547664" y="4402323"/>
            <a:ext cx="7596336" cy="754869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1547664" y="3547911"/>
            <a:ext cx="7596336" cy="495565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1547664" y="2651496"/>
            <a:ext cx="7596336" cy="538507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14"/>
          <p:cNvSpPr/>
          <p:nvPr/>
        </p:nvSpPr>
        <p:spPr>
          <a:xfrm>
            <a:off x="1612919" y="2568343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26"/>
          <p:cNvSpPr/>
          <p:nvPr/>
        </p:nvSpPr>
        <p:spPr>
          <a:xfrm>
            <a:off x="1604001" y="3453427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B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35"/>
          <p:cNvSpPr/>
          <p:nvPr/>
        </p:nvSpPr>
        <p:spPr>
          <a:xfrm>
            <a:off x="1603083" y="4303459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C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44"/>
          <p:cNvSpPr/>
          <p:nvPr/>
        </p:nvSpPr>
        <p:spPr>
          <a:xfrm>
            <a:off x="1614801" y="5178895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D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60"/>
          <p:cNvGrpSpPr/>
          <p:nvPr/>
        </p:nvGrpSpPr>
        <p:grpSpPr>
          <a:xfrm>
            <a:off x="1586926" y="2566663"/>
            <a:ext cx="737314" cy="668350"/>
            <a:chOff x="5075123" y="3442121"/>
            <a:chExt cx="2481953" cy="2249809"/>
          </a:xfrm>
        </p:grpSpPr>
        <p:sp>
          <p:nvSpPr>
            <p:cNvPr id="50" name="타원 1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C35855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>
                  <a:latin typeface="Arial" pitchFamily="34" charset="0"/>
                  <a:cs typeface="Arial" pitchFamily="34" charset="0"/>
                </a:rPr>
                <a:t>5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19"/>
            <p:cNvSpPr/>
            <p:nvPr/>
          </p:nvSpPr>
          <p:spPr>
            <a:xfrm rot="5398342">
              <a:off x="5955278" y="3558569"/>
              <a:ext cx="1424935" cy="1382489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그룹 60"/>
          <p:cNvGrpSpPr/>
          <p:nvPr/>
        </p:nvGrpSpPr>
        <p:grpSpPr>
          <a:xfrm>
            <a:off x="1578009" y="3451747"/>
            <a:ext cx="737314" cy="668350"/>
            <a:chOff x="5075123" y="3442121"/>
            <a:chExt cx="2481953" cy="2249809"/>
          </a:xfrm>
        </p:grpSpPr>
        <p:sp>
          <p:nvSpPr>
            <p:cNvPr id="44" name="타원 2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B64340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>
                  <a:latin typeface="Arial" pitchFamily="34" charset="0"/>
                  <a:cs typeface="Arial" pitchFamily="34" charset="0"/>
                </a:rPr>
                <a:t>6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7" name="자유형 3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자유형 3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그룹 60"/>
          <p:cNvGrpSpPr/>
          <p:nvPr/>
        </p:nvGrpSpPr>
        <p:grpSpPr>
          <a:xfrm>
            <a:off x="1577092" y="4301779"/>
            <a:ext cx="737314" cy="668350"/>
            <a:chOff x="5075123" y="3442121"/>
            <a:chExt cx="2481953" cy="2249809"/>
          </a:xfrm>
        </p:grpSpPr>
        <p:sp>
          <p:nvSpPr>
            <p:cNvPr id="38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973735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>
                  <a:latin typeface="Arial" pitchFamily="34" charset="0"/>
                  <a:cs typeface="Arial" pitchFamily="34" charset="0"/>
                </a:rPr>
                <a:t>7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1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그룹 60"/>
          <p:cNvGrpSpPr/>
          <p:nvPr/>
        </p:nvGrpSpPr>
        <p:grpSpPr>
          <a:xfrm>
            <a:off x="1588811" y="5177215"/>
            <a:ext cx="737314" cy="668350"/>
            <a:chOff x="5075123" y="3442121"/>
            <a:chExt cx="2481953" cy="2249809"/>
          </a:xfrm>
        </p:grpSpPr>
        <p:sp>
          <p:nvSpPr>
            <p:cNvPr id="32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782C2A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>
                  <a:latin typeface="Arial" pitchFamily="34" charset="0"/>
                  <a:cs typeface="Arial" pitchFamily="34" charset="0"/>
                </a:rPr>
                <a:t>8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5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293249" y="2602621"/>
            <a:ext cx="691732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технических условий на строительство подъездных дорог </a:t>
            </a:r>
          </a:p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за период 3 (трех) лет с даты технологического присоединения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298055" y="3474877"/>
            <a:ext cx="684594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смет объекта строительства (подъездной дороги)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за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период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3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(трех) лет до момента подачи заявки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303131" y="4348434"/>
            <a:ext cx="685075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схема расположения объекта строительства (подъездной дороги) </a:t>
            </a:r>
          </a:p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с привязкой к кадастровым границам земельного участка организации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310200" y="5178895"/>
            <a:ext cx="68794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копию экспертного заключения проектной документации объекта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строительства</a:t>
            </a:r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 (подъездной дороги)</a:t>
            </a:r>
          </a:p>
        </p:txBody>
      </p:sp>
      <p:sp>
        <p:nvSpPr>
          <p:cNvPr id="56" name="AutoShape 23"/>
          <p:cNvSpPr>
            <a:spLocks noChangeArrowheads="1"/>
          </p:cNvSpPr>
          <p:nvPr/>
        </p:nvSpPr>
        <p:spPr bwMode="auto">
          <a:xfrm>
            <a:off x="1547663" y="6128729"/>
            <a:ext cx="7606217" cy="529831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타원 44"/>
          <p:cNvSpPr/>
          <p:nvPr/>
        </p:nvSpPr>
        <p:spPr>
          <a:xfrm>
            <a:off x="1614801" y="6053591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D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그룹 60"/>
          <p:cNvGrpSpPr/>
          <p:nvPr/>
        </p:nvGrpSpPr>
        <p:grpSpPr>
          <a:xfrm>
            <a:off x="1588811" y="6051911"/>
            <a:ext cx="737314" cy="668350"/>
            <a:chOff x="5075123" y="3442121"/>
            <a:chExt cx="2481953" cy="2249809"/>
          </a:xfrm>
        </p:grpSpPr>
        <p:sp>
          <p:nvSpPr>
            <p:cNvPr id="59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602322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2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Text Box 22"/>
          <p:cNvSpPr txBox="1">
            <a:spLocks noChangeArrowheads="1"/>
          </p:cNvSpPr>
          <p:nvPr/>
        </p:nvSpPr>
        <p:spPr bwMode="auto">
          <a:xfrm>
            <a:off x="2300135" y="6062920"/>
            <a:ext cx="687948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платежных поручений, подтверждающих оплату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по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договорам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на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прокладку подъездных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дорог</a:t>
            </a:r>
            <a:endParaRPr lang="ru-RU" altLang="ko-KR" sz="1700" b="1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7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0518" y="107867"/>
            <a:ext cx="7524328" cy="1069514"/>
          </a:xfrm>
        </p:spPr>
        <p:txBody>
          <a:bodyPr/>
          <a:lstStyle/>
          <a:p>
            <a:r>
              <a:rPr lang="ru-RU" sz="3600" dirty="0" smtClean="0">
                <a:latin typeface="Calibri" panose="020F0502020204030204" pitchFamily="34" charset="0"/>
              </a:rPr>
              <a:t>Подтверждение затрат в проект</a:t>
            </a:r>
            <a:endParaRPr lang="ru-RU" sz="3600" dirty="0"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0690" y="1294726"/>
            <a:ext cx="79983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Техническое подключение </a:t>
            </a:r>
            <a:b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 сетям инженерно-технической инфраструктуры</a:t>
            </a:r>
          </a:p>
          <a:p>
            <a:pPr algn="ctr"/>
            <a:r>
              <a:rPr lang="ru-RU" b="1" u="sng" dirty="0" smtClean="0">
                <a:solidFill>
                  <a:srgbClr val="B9444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Локальные очистные сооружения (ЛОС)</a:t>
            </a:r>
            <a:endParaRPr lang="ru-RU" u="sng" dirty="0" smtClean="0">
              <a:solidFill>
                <a:srgbClr val="A8413E"/>
              </a:solidFill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0" y="5917967"/>
            <a:ext cx="9144000" cy="402964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2631" y="5110025"/>
            <a:ext cx="9144000" cy="382703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2631" y="3889081"/>
            <a:ext cx="9144000" cy="787955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0" y="2708920"/>
            <a:ext cx="9144000" cy="758749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14"/>
          <p:cNvSpPr/>
          <p:nvPr/>
        </p:nvSpPr>
        <p:spPr>
          <a:xfrm>
            <a:off x="1569314" y="2744263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26"/>
          <p:cNvSpPr/>
          <p:nvPr/>
        </p:nvSpPr>
        <p:spPr>
          <a:xfrm>
            <a:off x="1576385" y="3933222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B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35"/>
          <p:cNvSpPr/>
          <p:nvPr/>
        </p:nvSpPr>
        <p:spPr>
          <a:xfrm>
            <a:off x="1558440" y="4927286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C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44"/>
          <p:cNvSpPr/>
          <p:nvPr/>
        </p:nvSpPr>
        <p:spPr>
          <a:xfrm>
            <a:off x="1562093" y="5767619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D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60"/>
          <p:cNvGrpSpPr/>
          <p:nvPr/>
        </p:nvGrpSpPr>
        <p:grpSpPr>
          <a:xfrm>
            <a:off x="1543321" y="2742583"/>
            <a:ext cx="737314" cy="668350"/>
            <a:chOff x="5075123" y="3442121"/>
            <a:chExt cx="2481953" cy="2249809"/>
          </a:xfrm>
        </p:grpSpPr>
        <p:sp>
          <p:nvSpPr>
            <p:cNvPr id="50" name="타원 1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19"/>
            <p:cNvSpPr/>
            <p:nvPr/>
          </p:nvSpPr>
          <p:spPr>
            <a:xfrm rot="5398342">
              <a:off x="5955278" y="3558569"/>
              <a:ext cx="1424935" cy="1382489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그룹 60"/>
          <p:cNvGrpSpPr/>
          <p:nvPr/>
        </p:nvGrpSpPr>
        <p:grpSpPr>
          <a:xfrm>
            <a:off x="1550393" y="3931542"/>
            <a:ext cx="737314" cy="668350"/>
            <a:chOff x="5075123" y="3442121"/>
            <a:chExt cx="2481953" cy="2249809"/>
          </a:xfrm>
        </p:grpSpPr>
        <p:sp>
          <p:nvSpPr>
            <p:cNvPr id="44" name="타원 2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8A8A8A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7" name="자유형 3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자유형 3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그룹 60"/>
          <p:cNvGrpSpPr/>
          <p:nvPr/>
        </p:nvGrpSpPr>
        <p:grpSpPr>
          <a:xfrm>
            <a:off x="1532449" y="4925606"/>
            <a:ext cx="737314" cy="668350"/>
            <a:chOff x="5075123" y="3442121"/>
            <a:chExt cx="2481953" cy="2249809"/>
          </a:xfrm>
        </p:grpSpPr>
        <p:sp>
          <p:nvSpPr>
            <p:cNvPr id="38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686868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1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그룹 60"/>
          <p:cNvGrpSpPr/>
          <p:nvPr/>
        </p:nvGrpSpPr>
        <p:grpSpPr>
          <a:xfrm>
            <a:off x="1536103" y="5765939"/>
            <a:ext cx="737314" cy="668350"/>
            <a:chOff x="5075123" y="3442121"/>
            <a:chExt cx="2481953" cy="2249809"/>
          </a:xfrm>
        </p:grpSpPr>
        <p:sp>
          <p:nvSpPr>
            <p:cNvPr id="32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414141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5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226792" y="2655624"/>
            <a:ext cx="685075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договоров о выполнении работ по строительству, реконструкции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модернизации объектов централизованной системы водоотведения и ЛОС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236831" y="3861048"/>
            <a:ext cx="7386513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платежных поручений, подтверждающих оплату по договорам </a:t>
            </a:r>
          </a:p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на технологическое присоединение к централизованной системе водоотведения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и ЛОС (заваренные)</a:t>
            </a:r>
            <a:endParaRPr lang="ru-RU" altLang="ko-KR" sz="1700" b="1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228984" y="5107597"/>
            <a:ext cx="685075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актов сдачи-приемки ЛОС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230524" y="5938261"/>
            <a:ext cx="695850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актов ввода ЛОС в эксплуатацию</a:t>
            </a:r>
          </a:p>
        </p:txBody>
      </p:sp>
    </p:spTree>
    <p:extLst>
      <p:ext uri="{BB962C8B-B14F-4D97-AF65-F5344CB8AC3E}">
        <p14:creationId xmlns:p14="http://schemas.microsoft.com/office/powerpoint/2010/main" val="413115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28"/>
          <p:cNvSpPr/>
          <p:nvPr/>
        </p:nvSpPr>
        <p:spPr>
          <a:xfrm>
            <a:off x="3083351" y="3472348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20"/>
          <p:cNvSpPr/>
          <p:nvPr/>
        </p:nvSpPr>
        <p:spPr>
          <a:xfrm>
            <a:off x="3075513" y="2270028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12"/>
          <p:cNvSpPr/>
          <p:nvPr/>
        </p:nvSpPr>
        <p:spPr>
          <a:xfrm>
            <a:off x="3136309" y="724025"/>
            <a:ext cx="604725" cy="6047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그룹 60"/>
          <p:cNvGrpSpPr/>
          <p:nvPr/>
        </p:nvGrpSpPr>
        <p:grpSpPr>
          <a:xfrm>
            <a:off x="3112790" y="722505"/>
            <a:ext cx="667122" cy="604724"/>
            <a:chOff x="5075123" y="3442121"/>
            <a:chExt cx="2481953" cy="2249809"/>
          </a:xfrm>
        </p:grpSpPr>
        <p:sp>
          <p:nvSpPr>
            <p:cNvPr id="16" name="타원 14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9" name="자유형 17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자유형 18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그룹 60"/>
          <p:cNvGrpSpPr/>
          <p:nvPr/>
        </p:nvGrpSpPr>
        <p:grpSpPr>
          <a:xfrm>
            <a:off x="3051994" y="2268508"/>
            <a:ext cx="667122" cy="604724"/>
            <a:chOff x="5075123" y="3442121"/>
            <a:chExt cx="2481953" cy="2249809"/>
          </a:xfrm>
        </p:grpSpPr>
        <p:sp>
          <p:nvSpPr>
            <p:cNvPr id="2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그룹 60"/>
          <p:cNvGrpSpPr/>
          <p:nvPr/>
        </p:nvGrpSpPr>
        <p:grpSpPr>
          <a:xfrm>
            <a:off x="3059832" y="3470828"/>
            <a:ext cx="667122" cy="604724"/>
            <a:chOff x="5075123" y="3442121"/>
            <a:chExt cx="2481953" cy="2249809"/>
          </a:xfrm>
        </p:grpSpPr>
        <p:sp>
          <p:nvSpPr>
            <p:cNvPr id="30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3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 bwMode="auto">
          <a:xfrm>
            <a:off x="2987824" y="2924944"/>
            <a:ext cx="4663376" cy="33855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Декабрь 2016 </a:t>
            </a:r>
            <a:endParaRPr lang="ko-KR" altLang="en-US" sz="1100" b="1" u="sng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6" name="타원 4"/>
          <p:cNvSpPr/>
          <p:nvPr/>
        </p:nvSpPr>
        <p:spPr>
          <a:xfrm>
            <a:off x="251520" y="2132856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 bwMode="auto">
          <a:xfrm>
            <a:off x="3851920" y="548680"/>
            <a:ext cx="5480702" cy="1138773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ko-KR" sz="1700" b="1" dirty="0" smtClean="0">
                <a:latin typeface="Calibri" pitchFamily="34" charset="0"/>
              </a:rPr>
              <a:t>Издание приказа Министерства инвестиций и инноваций Московской области «О проведении Конкурсного отбора…» на предоставление субсидии </a:t>
            </a:r>
            <a:br>
              <a:rPr lang="ru-RU" altLang="ko-KR" sz="1700" b="1" dirty="0" smtClean="0">
                <a:latin typeface="Calibri" pitchFamily="34" charset="0"/>
              </a:rPr>
            </a:br>
            <a:r>
              <a:rPr lang="ru-RU" altLang="ko-KR" sz="1700" b="1" dirty="0" smtClean="0">
                <a:latin typeface="Calibri" pitchFamily="34" charset="0"/>
              </a:rPr>
              <a:t>с указанием периода проведения</a:t>
            </a:r>
            <a:endParaRPr lang="ko-KR" altLang="en-US" sz="17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 bwMode="auto">
          <a:xfrm>
            <a:off x="3851920" y="2268161"/>
            <a:ext cx="5422956" cy="615553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7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Проведение Конкурсного отбора заявок </a:t>
            </a:r>
            <a:br>
              <a:rPr lang="ru-RU" sz="17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ko-KR" sz="1700" b="1" dirty="0" smtClean="0">
                <a:latin typeface="Calibri" pitchFamily="34" charset="0"/>
              </a:rPr>
              <a:t>на предоставление субсидии </a:t>
            </a:r>
            <a:endParaRPr lang="ko-KR" altLang="en-US" sz="17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 bwMode="auto">
          <a:xfrm>
            <a:off x="3851920" y="5445224"/>
            <a:ext cx="5499748" cy="615553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ko-KR" sz="1700" b="1" dirty="0" smtClean="0">
                <a:latin typeface="Calibri" pitchFamily="34" charset="0"/>
                <a:cs typeface="Arial" pitchFamily="34" charset="0"/>
              </a:rPr>
              <a:t>Перечисление Субсидии в соответствии с итогами Конкурсного отбора</a:t>
            </a:r>
            <a:endParaRPr lang="ko-KR" altLang="en-US" sz="17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2" name="도넛 82"/>
          <p:cNvSpPr/>
          <p:nvPr/>
        </p:nvSpPr>
        <p:spPr>
          <a:xfrm>
            <a:off x="395291" y="2276627"/>
            <a:ext cx="2250250" cy="2250250"/>
          </a:xfrm>
          <a:prstGeom prst="donut">
            <a:avLst>
              <a:gd name="adj" fmla="val 438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115"/>
          <p:cNvSpPr txBox="1">
            <a:spLocks noChangeArrowheads="1"/>
          </p:cNvSpPr>
          <p:nvPr/>
        </p:nvSpPr>
        <p:spPr bwMode="auto">
          <a:xfrm>
            <a:off x="408088" y="3093606"/>
            <a:ext cx="2160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ero Matics Stencil" pitchFamily="34" charset="-128"/>
                <a:cs typeface="Arial" pitchFamily="34" charset="0"/>
              </a:rPr>
              <a:t>ТАЙМИНГ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ero Matics Stencil" pitchFamily="34" charset="-128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 bwMode="auto">
          <a:xfrm>
            <a:off x="3851920" y="4478342"/>
            <a:ext cx="4970205" cy="615553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700" b="1" dirty="0" smtClean="0">
                <a:latin typeface="Calibri" pitchFamily="34" charset="0"/>
              </a:rPr>
              <a:t>Заключение соглашений (договора) о перечислении Субсидии с Победителями Конкурсного отбора</a:t>
            </a:r>
            <a:endParaRPr lang="ko-KR" altLang="en-US" sz="17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4" name="타원 28"/>
          <p:cNvSpPr/>
          <p:nvPr/>
        </p:nvSpPr>
        <p:spPr>
          <a:xfrm>
            <a:off x="3083351" y="4513196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60"/>
          <p:cNvGrpSpPr/>
          <p:nvPr/>
        </p:nvGrpSpPr>
        <p:grpSpPr>
          <a:xfrm>
            <a:off x="3059832" y="4511676"/>
            <a:ext cx="667122" cy="604724"/>
            <a:chOff x="5075123" y="3442121"/>
            <a:chExt cx="2481953" cy="2249809"/>
          </a:xfrm>
        </p:grpSpPr>
        <p:sp>
          <p:nvSpPr>
            <p:cNvPr id="56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9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타원 28"/>
          <p:cNvSpPr/>
          <p:nvPr/>
        </p:nvSpPr>
        <p:spPr>
          <a:xfrm>
            <a:off x="3064301" y="5455455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그룹 60"/>
          <p:cNvGrpSpPr/>
          <p:nvPr/>
        </p:nvGrpSpPr>
        <p:grpSpPr>
          <a:xfrm>
            <a:off x="3040782" y="5453935"/>
            <a:ext cx="667122" cy="604724"/>
            <a:chOff x="5075123" y="3442121"/>
            <a:chExt cx="2481953" cy="2249809"/>
          </a:xfrm>
        </p:grpSpPr>
        <p:sp>
          <p:nvSpPr>
            <p:cNvPr id="64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3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 bwMode="auto">
          <a:xfrm>
            <a:off x="3851920" y="3501008"/>
            <a:ext cx="4663376" cy="877163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7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Рассмотрение Конкурсной комиссией </a:t>
            </a:r>
            <a:br>
              <a:rPr lang="ru-RU" sz="17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поданных заявок, издание Протокола </a:t>
            </a:r>
            <a:br>
              <a:rPr lang="ru-RU" sz="17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заседания</a:t>
            </a:r>
            <a:endParaRPr lang="ko-KR" altLang="en-US" sz="17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 bwMode="auto">
          <a:xfrm>
            <a:off x="3419872" y="116632"/>
            <a:ext cx="3816424" cy="33855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ko-KR" sz="1600" b="1" u="sng" dirty="0" smtClean="0">
                <a:solidFill>
                  <a:srgbClr val="FF0000"/>
                </a:solidFill>
                <a:latin typeface="Calibri" pitchFamily="34" charset="0"/>
              </a:rPr>
              <a:t>Октябрь 2016</a:t>
            </a:r>
            <a:endParaRPr lang="ko-KR" altLang="en-US" sz="1100" b="1" u="sng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 bwMode="auto">
          <a:xfrm>
            <a:off x="3384376" y="1794302"/>
            <a:ext cx="3816424" cy="33855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ko-KR" sz="1600" b="1" u="sng" dirty="0" smtClean="0">
                <a:solidFill>
                  <a:srgbClr val="FF0000"/>
                </a:solidFill>
                <a:latin typeface="Calibri" pitchFamily="34" charset="0"/>
              </a:rPr>
              <a:t>Ноябрь 2016</a:t>
            </a:r>
            <a:endParaRPr lang="ko-KR" altLang="en-US" sz="1100" b="1" u="sng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36104" y="4551511"/>
            <a:ext cx="781236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Информационная поддержка 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</a:br>
            <a:r>
              <a:rPr lang="ru-RU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в Министерстве инвестиций и инноваций Московской 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E-mail</a:t>
            </a:r>
            <a:r>
              <a:rPr lang="ru-RU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: 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kazminva@mosreg.ru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6064" y="4675649"/>
            <a:ext cx="179512" cy="206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2" descr="C:\Users\DembitskiyMN\Desktop\logo_pm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4313"/>
            <a:ext cx="1627138" cy="658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36104" y="4635133"/>
            <a:ext cx="78123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Министерство инвестиций и инноваций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Московской области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6064" y="4675649"/>
            <a:ext cx="151116" cy="140344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2" descr="C:\Users\DembitskiyMN\Desktop\logo_pm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4313"/>
            <a:ext cx="1627138" cy="658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Условия реализации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62880" y="1124744"/>
            <a:ext cx="8229600" cy="460648"/>
          </a:xfrm>
        </p:spPr>
        <p:txBody>
          <a:bodyPr/>
          <a:lstStyle/>
          <a:p>
            <a:pPr lvl="0"/>
            <a:r>
              <a:rPr lang="ru-RU" altLang="ko-KR" b="1" dirty="0" smtClean="0">
                <a:latin typeface="Calibri" pitchFamily="34" charset="0"/>
              </a:rPr>
              <a:t>Мера поддержки распространяется на: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모서리가 둥근 직사각형 4"/>
          <p:cNvSpPr/>
          <p:nvPr/>
        </p:nvSpPr>
        <p:spPr>
          <a:xfrm>
            <a:off x="1443039" y="1678488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1587953" y="1834785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03648" y="3056885"/>
            <a:ext cx="15841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Водоснабжение</a:t>
            </a:r>
            <a:endParaRPr kumimoji="0"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2" name="모서리가 둥근 직사각형 4"/>
          <p:cNvSpPr/>
          <p:nvPr/>
        </p:nvSpPr>
        <p:spPr>
          <a:xfrm>
            <a:off x="6310385" y="1682224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타원 8"/>
          <p:cNvSpPr/>
          <p:nvPr/>
        </p:nvSpPr>
        <p:spPr>
          <a:xfrm>
            <a:off x="6445400" y="1830017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332047" y="3052117"/>
            <a:ext cx="14093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Газификация</a:t>
            </a:r>
            <a:endParaRPr kumimoji="0"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8" name="모서리가 둥근 직사각형 4"/>
          <p:cNvSpPr/>
          <p:nvPr/>
        </p:nvSpPr>
        <p:spPr>
          <a:xfrm>
            <a:off x="3862113" y="1682224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타원 8"/>
          <p:cNvSpPr/>
          <p:nvPr/>
        </p:nvSpPr>
        <p:spPr>
          <a:xfrm>
            <a:off x="3997128" y="1830017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779912" y="3052117"/>
            <a:ext cx="15841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Электрификация</a:t>
            </a:r>
            <a:endParaRPr kumimoji="0"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4" name="모서리가 둥근 직사각형 4"/>
          <p:cNvSpPr/>
          <p:nvPr/>
        </p:nvSpPr>
        <p:spPr>
          <a:xfrm>
            <a:off x="2677074" y="4150941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타원 8"/>
          <p:cNvSpPr/>
          <p:nvPr/>
        </p:nvSpPr>
        <p:spPr>
          <a:xfrm>
            <a:off x="2812089" y="4298734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698736" y="5520834"/>
            <a:ext cx="1409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Подъездные дороги</a:t>
            </a:r>
            <a:endParaRPr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6" name="모서리가 둥근 직사각형 4"/>
          <p:cNvSpPr/>
          <p:nvPr/>
        </p:nvSpPr>
        <p:spPr>
          <a:xfrm>
            <a:off x="5086249" y="4146173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타원 8"/>
          <p:cNvSpPr/>
          <p:nvPr/>
        </p:nvSpPr>
        <p:spPr>
          <a:xfrm>
            <a:off x="5221264" y="4293966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107911" y="5442317"/>
            <a:ext cx="140936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Локальные очистные сооружения</a:t>
            </a:r>
            <a:endParaRPr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1026" name="Picture 2" descr="C:\Users\DembitskiyMN\Desktop\techet-kr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70256"/>
            <a:ext cx="864096" cy="1029978"/>
          </a:xfrm>
          <a:prstGeom prst="rect">
            <a:avLst/>
          </a:prstGeom>
          <a:noFill/>
        </p:spPr>
      </p:pic>
      <p:pic>
        <p:nvPicPr>
          <p:cNvPr id="1027" name="Picture 3" descr="C:\Users\DembitskiyMN\Desktop\bulb_PNG124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826240"/>
            <a:ext cx="936104" cy="1216285"/>
          </a:xfrm>
          <a:prstGeom prst="rect">
            <a:avLst/>
          </a:prstGeom>
          <a:noFill/>
        </p:spPr>
      </p:pic>
      <p:pic>
        <p:nvPicPr>
          <p:cNvPr id="1028" name="Picture 4" descr="C:\Users\DembitskiyMN\Desktop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898248"/>
            <a:ext cx="1912430" cy="1029770"/>
          </a:xfrm>
          <a:prstGeom prst="rect">
            <a:avLst/>
          </a:prstGeom>
          <a:noFill/>
        </p:spPr>
      </p:pic>
      <p:pic>
        <p:nvPicPr>
          <p:cNvPr id="1029" name="Picture 5" descr="C:\Users\DembitskiyMN\Desktop\roa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4506213"/>
            <a:ext cx="1008112" cy="735967"/>
          </a:xfrm>
          <a:prstGeom prst="rect">
            <a:avLst/>
          </a:prstGeom>
          <a:noFill/>
        </p:spPr>
      </p:pic>
      <p:pic>
        <p:nvPicPr>
          <p:cNvPr id="1030" name="Picture 6" descr="C:\Users\DembitskiyMN\Desktop\product_triplek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434205"/>
            <a:ext cx="1116926" cy="1022772"/>
          </a:xfrm>
          <a:prstGeom prst="rect">
            <a:avLst/>
          </a:prstGeom>
          <a:noFill/>
        </p:spPr>
      </p:pic>
      <p:grpSp>
        <p:nvGrpSpPr>
          <p:cNvPr id="66" name="그룹 27"/>
          <p:cNvGrpSpPr/>
          <p:nvPr/>
        </p:nvGrpSpPr>
        <p:grpSpPr>
          <a:xfrm>
            <a:off x="248520" y="1223755"/>
            <a:ext cx="435048" cy="261029"/>
            <a:chOff x="1016605" y="5229200"/>
            <a:chExt cx="900100" cy="540060"/>
          </a:xfrm>
          <a:solidFill>
            <a:schemeClr val="bg1">
              <a:lumMod val="65000"/>
            </a:schemeClr>
          </a:solidFill>
        </p:grpSpPr>
        <p:sp>
          <p:nvSpPr>
            <p:cNvPr id="67" name="갈매기형 수장 23"/>
            <p:cNvSpPr/>
            <p:nvPr/>
          </p:nvSpPr>
          <p:spPr>
            <a:xfrm>
              <a:off x="101660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갈매기형 수장 24"/>
            <p:cNvSpPr/>
            <p:nvPr/>
          </p:nvSpPr>
          <p:spPr>
            <a:xfrm>
              <a:off x="137664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-243408"/>
            <a:ext cx="5544616" cy="1069514"/>
          </a:xfrm>
        </p:spPr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Критерии получения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10" name="타원 28"/>
          <p:cNvSpPr/>
          <p:nvPr/>
        </p:nvSpPr>
        <p:spPr>
          <a:xfrm>
            <a:off x="3011343" y="4098750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20"/>
          <p:cNvSpPr/>
          <p:nvPr/>
        </p:nvSpPr>
        <p:spPr>
          <a:xfrm>
            <a:off x="3011343" y="3142488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12"/>
          <p:cNvSpPr/>
          <p:nvPr/>
        </p:nvSpPr>
        <p:spPr>
          <a:xfrm>
            <a:off x="2984471" y="796033"/>
            <a:ext cx="604725" cy="6047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60"/>
          <p:cNvGrpSpPr/>
          <p:nvPr/>
        </p:nvGrpSpPr>
        <p:grpSpPr>
          <a:xfrm>
            <a:off x="2960952" y="794513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" name="타원 14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9" name="자유형 17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자유형 18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그룹 60"/>
          <p:cNvGrpSpPr/>
          <p:nvPr/>
        </p:nvGrpSpPr>
        <p:grpSpPr>
          <a:xfrm>
            <a:off x="2987824" y="3140968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그룹 60"/>
          <p:cNvGrpSpPr/>
          <p:nvPr/>
        </p:nvGrpSpPr>
        <p:grpSpPr>
          <a:xfrm>
            <a:off x="2987824" y="4097230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3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 bwMode="auto">
          <a:xfrm>
            <a:off x="3673276" y="4005064"/>
            <a:ext cx="4663376" cy="73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Промышленное предприятие, относящееся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по ОКВЭД (раздел 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или ОКВЭД 2 (раздел 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к обрабатывающей отрасли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промышленности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6" name="타원 4"/>
          <p:cNvSpPr/>
          <p:nvPr/>
        </p:nvSpPr>
        <p:spPr>
          <a:xfrm>
            <a:off x="251520" y="2132856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 bwMode="auto">
          <a:xfrm>
            <a:off x="3663298" y="1611957"/>
            <a:ext cx="5480702" cy="138499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itchFamily="34" charset="0"/>
              </a:rPr>
              <a:t>Ввод в эксплуатацию промышленного предприятия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или нового объекта капитального строительства в рамках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действующего промышленного предприятия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u="sng" dirty="0" smtClean="0">
                <a:latin typeface="Calibri" pitchFamily="34" charset="0"/>
              </a:rPr>
              <a:t>(исключая склады, офисы) </a:t>
            </a:r>
            <a:r>
              <a:rPr lang="ru-RU" sz="1400" b="1" dirty="0" smtClean="0">
                <a:latin typeface="Calibri" pitchFamily="34" charset="0"/>
              </a:rPr>
              <a:t/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и начало промышленной эксплуатации установленного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оборудования не ранее 01.01.2016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 bwMode="auto">
          <a:xfrm>
            <a:off x="3707904" y="3068960"/>
            <a:ext cx="4955412" cy="73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Предприятие должно быть зарегистрировано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в Московской области, как юридическое лицо,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либо как обособленное подразделение 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 bwMode="auto">
          <a:xfrm>
            <a:off x="3644252" y="764704"/>
            <a:ext cx="5499748" cy="73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ko-KR" sz="1400" b="1" dirty="0" smtClean="0">
                <a:latin typeface="Calibri" pitchFamily="34" charset="0"/>
                <a:cs typeface="Arial" pitchFamily="34" charset="0"/>
              </a:rPr>
              <a:t>Объем инвестиций в инвестиционный проект более 100 млн руб. </a:t>
            </a:r>
            <a:br>
              <a:rPr lang="ru-RU" altLang="ko-KR" sz="1400" b="1" dirty="0" smtClean="0">
                <a:latin typeface="Calibri" pitchFamily="34" charset="0"/>
                <a:cs typeface="Arial" pitchFamily="34" charset="0"/>
              </a:rPr>
            </a:br>
            <a:r>
              <a:rPr lang="ru-RU" altLang="ko-KR" sz="1400" b="1" dirty="0" smtClean="0">
                <a:latin typeface="Calibri" pitchFamily="34" charset="0"/>
                <a:cs typeface="Arial" pitchFamily="34" charset="0"/>
              </a:rPr>
              <a:t>и создание</a:t>
            </a:r>
            <a:r>
              <a:rPr lang="en-US" altLang="ko-KR" sz="14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ru-RU" altLang="ko-KR" sz="1400" b="1" dirty="0" smtClean="0">
                <a:latin typeface="Calibri" pitchFamily="34" charset="0"/>
                <a:cs typeface="Arial" pitchFamily="34" charset="0"/>
              </a:rPr>
              <a:t>не менее 50 рабочих мест с уровнем оплаты труда </a:t>
            </a:r>
            <a:br>
              <a:rPr lang="ru-RU" altLang="ko-KR" sz="1400" b="1" dirty="0" smtClean="0">
                <a:latin typeface="Calibri" pitchFamily="34" charset="0"/>
                <a:cs typeface="Arial" pitchFamily="34" charset="0"/>
              </a:rPr>
            </a:br>
            <a:r>
              <a:rPr lang="ru-RU" altLang="ko-KR" sz="1400" b="1" dirty="0" smtClean="0">
                <a:latin typeface="Calibri" pitchFamily="34" charset="0"/>
                <a:cs typeface="Arial" pitchFamily="34" charset="0"/>
              </a:rPr>
              <a:t>от 36,2 тыс. руб.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2" name="도넛 82"/>
          <p:cNvSpPr/>
          <p:nvPr/>
        </p:nvSpPr>
        <p:spPr>
          <a:xfrm>
            <a:off x="395291" y="2276627"/>
            <a:ext cx="2250250" cy="2250250"/>
          </a:xfrm>
          <a:prstGeom prst="donut">
            <a:avLst>
              <a:gd name="adj" fmla="val 438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115"/>
          <p:cNvSpPr txBox="1">
            <a:spLocks noChangeArrowheads="1"/>
          </p:cNvSpPr>
          <p:nvPr/>
        </p:nvSpPr>
        <p:spPr bwMode="auto">
          <a:xfrm>
            <a:off x="408088" y="3093606"/>
            <a:ext cx="2160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ero Matics Stencil" pitchFamily="34" charset="-128"/>
                <a:cs typeface="Arial" pitchFamily="34" charset="0"/>
              </a:rPr>
              <a:t>КРИТЕРИИ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ero Matics Stencil" pitchFamily="34" charset="-128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 bwMode="auto">
          <a:xfrm>
            <a:off x="3658136" y="4941168"/>
            <a:ext cx="4970205" cy="73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itchFamily="34" charset="0"/>
              </a:rPr>
              <a:t>Работы связанные с строительством, реконструкцией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или капитальным ремонтом должны быть осуществлены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при условии наличия разрешения на строительство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4" name="타원 28"/>
          <p:cNvSpPr/>
          <p:nvPr/>
        </p:nvSpPr>
        <p:spPr>
          <a:xfrm>
            <a:off x="3011343" y="5014696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5" name="그룹 60"/>
          <p:cNvGrpSpPr/>
          <p:nvPr/>
        </p:nvGrpSpPr>
        <p:grpSpPr>
          <a:xfrm>
            <a:off x="2987824" y="5013176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6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9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타원 28"/>
          <p:cNvSpPr/>
          <p:nvPr/>
        </p:nvSpPr>
        <p:spPr>
          <a:xfrm>
            <a:off x="3011343" y="5983899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3" name="그룹 60"/>
          <p:cNvGrpSpPr/>
          <p:nvPr/>
        </p:nvGrpSpPr>
        <p:grpSpPr>
          <a:xfrm>
            <a:off x="2987824" y="5982379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4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3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타원 20"/>
          <p:cNvSpPr/>
          <p:nvPr/>
        </p:nvSpPr>
        <p:spPr>
          <a:xfrm>
            <a:off x="3011343" y="1960180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그룹 60"/>
          <p:cNvGrpSpPr/>
          <p:nvPr/>
        </p:nvGrpSpPr>
        <p:grpSpPr>
          <a:xfrm>
            <a:off x="2987824" y="1958660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9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2" name="TextBox 81"/>
          <p:cNvSpPr txBox="1"/>
          <p:nvPr/>
        </p:nvSpPr>
        <p:spPr bwMode="auto">
          <a:xfrm>
            <a:off x="3707904" y="5805264"/>
            <a:ext cx="4955412" cy="95410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Предприятие, которое провело инвестиции в проект должно в дальнейшем осуществлять производственную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деятельность и предоставлять в Министерство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отчеты о показателях и рабочих местах в течение 3 лет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Предмет компенсации</a:t>
            </a:r>
            <a:endParaRPr lang="ko-KR" altLang="en-US" dirty="0">
              <a:latin typeface="Calibri" pitchFamily="34" charset="0"/>
            </a:endParaRPr>
          </a:p>
        </p:txBody>
      </p:sp>
      <p:grpSp>
        <p:nvGrpSpPr>
          <p:cNvPr id="34" name="그룹 4"/>
          <p:cNvGrpSpPr/>
          <p:nvPr/>
        </p:nvGrpSpPr>
        <p:grpSpPr>
          <a:xfrm>
            <a:off x="2843808" y="1988840"/>
            <a:ext cx="3771659" cy="4020903"/>
            <a:chOff x="2686171" y="1838366"/>
            <a:chExt cx="3771659" cy="4020903"/>
          </a:xfrm>
          <a:solidFill>
            <a:schemeClr val="tx2"/>
          </a:solidFill>
          <a:effectLst>
            <a:outerShdw blurRad="50800" dist="50800" dir="5400000" algn="ctr" rotWithShape="0">
              <a:schemeClr val="bg1"/>
            </a:outerShdw>
          </a:effectLst>
          <a:scene3d>
            <a:camera prst="perspectiveRelaxedModerately">
              <a:rot lat="19800000" lon="1800000" rev="21000000"/>
            </a:camera>
            <a:lightRig rig="balanced" dir="t"/>
          </a:scene3d>
        </p:grpSpPr>
        <p:sp>
          <p:nvSpPr>
            <p:cNvPr id="35" name="자유형 5"/>
            <p:cNvSpPr/>
            <p:nvPr/>
          </p:nvSpPr>
          <p:spPr>
            <a:xfrm>
              <a:off x="2686171" y="1838366"/>
              <a:ext cx="3771659" cy="2466937"/>
            </a:xfrm>
            <a:custGeom>
              <a:avLst/>
              <a:gdLst>
                <a:gd name="connsiteX0" fmla="*/ 0 w 3771658"/>
                <a:gd name="connsiteY0" fmla="*/ 1885827 h 3771658"/>
                <a:gd name="connsiteX1" fmla="*/ 942917 w 3771658"/>
                <a:gd name="connsiteY1" fmla="*/ 252652 h 3771658"/>
                <a:gd name="connsiteX2" fmla="*/ 2828746 w 3771658"/>
                <a:gd name="connsiteY2" fmla="*/ 252655 h 3771658"/>
                <a:gd name="connsiteX3" fmla="*/ 3771657 w 3771658"/>
                <a:gd name="connsiteY3" fmla="*/ 1885833 h 3771658"/>
                <a:gd name="connsiteX4" fmla="*/ 3181167 w 3771658"/>
                <a:gd name="connsiteY4" fmla="*/ 1885829 h 3771658"/>
                <a:gd name="connsiteX5" fmla="*/ 2533498 w 3771658"/>
                <a:gd name="connsiteY5" fmla="*/ 764033 h 3771658"/>
                <a:gd name="connsiteX6" fmla="*/ 1238160 w 3771658"/>
                <a:gd name="connsiteY6" fmla="*/ 764034 h 3771658"/>
                <a:gd name="connsiteX7" fmla="*/ 590492 w 3771658"/>
                <a:gd name="connsiteY7" fmla="*/ 1885831 h 3771658"/>
                <a:gd name="connsiteX8" fmla="*/ 0 w 3771658"/>
                <a:gd name="connsiteY8" fmla="*/ 1885827 h 3771658"/>
                <a:gd name="connsiteX0" fmla="*/ 3181167 w 3771659"/>
                <a:gd name="connsiteY0" fmla="*/ 1970047 h 2061487"/>
                <a:gd name="connsiteX1" fmla="*/ 2533498 w 3771659"/>
                <a:gd name="connsiteY1" fmla="*/ 848251 h 2061487"/>
                <a:gd name="connsiteX2" fmla="*/ 1238160 w 3771659"/>
                <a:gd name="connsiteY2" fmla="*/ 848252 h 2061487"/>
                <a:gd name="connsiteX3" fmla="*/ 590492 w 3771659"/>
                <a:gd name="connsiteY3" fmla="*/ 1970049 h 2061487"/>
                <a:gd name="connsiteX4" fmla="*/ 0 w 3771659"/>
                <a:gd name="connsiteY4" fmla="*/ 1970045 h 2061487"/>
                <a:gd name="connsiteX5" fmla="*/ 942917 w 3771659"/>
                <a:gd name="connsiteY5" fmla="*/ 336870 h 2061487"/>
                <a:gd name="connsiteX6" fmla="*/ 2828746 w 3771659"/>
                <a:gd name="connsiteY6" fmla="*/ 336873 h 2061487"/>
                <a:gd name="connsiteX7" fmla="*/ 3771657 w 3771659"/>
                <a:gd name="connsiteY7" fmla="*/ 1970051 h 2061487"/>
                <a:gd name="connsiteX8" fmla="*/ 3272607 w 3771659"/>
                <a:gd name="connsiteY8" fmla="*/ 2061487 h 2061487"/>
                <a:gd name="connsiteX0" fmla="*/ 3181167 w 3771659"/>
                <a:gd name="connsiteY0" fmla="*/ 1970047 h 2464780"/>
                <a:gd name="connsiteX1" fmla="*/ 2533498 w 3771659"/>
                <a:gd name="connsiteY1" fmla="*/ 848251 h 2464780"/>
                <a:gd name="connsiteX2" fmla="*/ 1238160 w 3771659"/>
                <a:gd name="connsiteY2" fmla="*/ 848252 h 2464780"/>
                <a:gd name="connsiteX3" fmla="*/ 590492 w 3771659"/>
                <a:gd name="connsiteY3" fmla="*/ 1970049 h 2464780"/>
                <a:gd name="connsiteX4" fmla="*/ 0 w 3771659"/>
                <a:gd name="connsiteY4" fmla="*/ 1970045 h 2464780"/>
                <a:gd name="connsiteX5" fmla="*/ 942917 w 3771659"/>
                <a:gd name="connsiteY5" fmla="*/ 336870 h 2464780"/>
                <a:gd name="connsiteX6" fmla="*/ 2828746 w 3771659"/>
                <a:gd name="connsiteY6" fmla="*/ 336873 h 2464780"/>
                <a:gd name="connsiteX7" fmla="*/ 3771657 w 3771659"/>
                <a:gd name="connsiteY7" fmla="*/ 1970051 h 2464780"/>
                <a:gd name="connsiteX8" fmla="*/ 3461004 w 3771659"/>
                <a:gd name="connsiteY8" fmla="*/ 2464780 h 2464780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9" fmla="*/ 3181167 w 3771659"/>
                <a:gd name="connsiteY9" fmla="*/ 1970047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91440 w 3771659"/>
                <a:gd name="connsiteY9" fmla="*/ 2061485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65468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38465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10" fmla="*/ 0 w 3771659"/>
                <a:gd name="connsiteY10" fmla="*/ 1970045 h 246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71659" h="2466937">
                  <a:moveTo>
                    <a:pt x="0" y="1970045"/>
                  </a:moveTo>
                  <a:cubicBezTo>
                    <a:pt x="1" y="1296303"/>
                    <a:pt x="359439" y="673740"/>
                    <a:pt x="942917" y="336870"/>
                  </a:cubicBezTo>
                  <a:cubicBezTo>
                    <a:pt x="1526395" y="0"/>
                    <a:pt x="2245269" y="1"/>
                    <a:pt x="2828746" y="336873"/>
                  </a:cubicBezTo>
                  <a:cubicBezTo>
                    <a:pt x="3412223" y="673745"/>
                    <a:pt x="3771659" y="1296309"/>
                    <a:pt x="3771657" y="1970051"/>
                  </a:cubicBezTo>
                  <a:cubicBezTo>
                    <a:pt x="3445787" y="2466937"/>
                    <a:pt x="3461004" y="2464780"/>
                    <a:pt x="3461004" y="2464780"/>
                  </a:cubicBezTo>
                  <a:lnTo>
                    <a:pt x="3181167" y="1970047"/>
                  </a:lnTo>
                  <a:cubicBezTo>
                    <a:pt x="3181167" y="1507267"/>
                    <a:pt x="2934277" y="1079641"/>
                    <a:pt x="2533498" y="848251"/>
                  </a:cubicBezTo>
                  <a:cubicBezTo>
                    <a:pt x="2132719" y="616861"/>
                    <a:pt x="1638939" y="616861"/>
                    <a:pt x="1238160" y="848252"/>
                  </a:cubicBezTo>
                  <a:cubicBezTo>
                    <a:pt x="837381" y="1079642"/>
                    <a:pt x="590491" y="1507269"/>
                    <a:pt x="590492" y="1970049"/>
                  </a:cubicBezTo>
                  <a:cubicBezTo>
                    <a:pt x="307201" y="1476335"/>
                    <a:pt x="310654" y="1474669"/>
                    <a:pt x="310654" y="1474669"/>
                  </a:cubicBezTo>
                  <a:lnTo>
                    <a:pt x="0" y="197004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sp3d extrusionH="88900" prstMaterial="matte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6"/>
            <p:cNvSpPr/>
            <p:nvPr/>
          </p:nvSpPr>
          <p:spPr>
            <a:xfrm rot="10800000">
              <a:off x="2686171" y="3392332"/>
              <a:ext cx="3771659" cy="2466937"/>
            </a:xfrm>
            <a:custGeom>
              <a:avLst/>
              <a:gdLst>
                <a:gd name="connsiteX0" fmla="*/ 0 w 3771658"/>
                <a:gd name="connsiteY0" fmla="*/ 1885827 h 3771658"/>
                <a:gd name="connsiteX1" fmla="*/ 942917 w 3771658"/>
                <a:gd name="connsiteY1" fmla="*/ 252652 h 3771658"/>
                <a:gd name="connsiteX2" fmla="*/ 2828746 w 3771658"/>
                <a:gd name="connsiteY2" fmla="*/ 252655 h 3771658"/>
                <a:gd name="connsiteX3" fmla="*/ 3771657 w 3771658"/>
                <a:gd name="connsiteY3" fmla="*/ 1885833 h 3771658"/>
                <a:gd name="connsiteX4" fmla="*/ 3181167 w 3771658"/>
                <a:gd name="connsiteY4" fmla="*/ 1885829 h 3771658"/>
                <a:gd name="connsiteX5" fmla="*/ 2533498 w 3771658"/>
                <a:gd name="connsiteY5" fmla="*/ 764033 h 3771658"/>
                <a:gd name="connsiteX6" fmla="*/ 1238160 w 3771658"/>
                <a:gd name="connsiteY6" fmla="*/ 764034 h 3771658"/>
                <a:gd name="connsiteX7" fmla="*/ 590492 w 3771658"/>
                <a:gd name="connsiteY7" fmla="*/ 1885831 h 3771658"/>
                <a:gd name="connsiteX8" fmla="*/ 0 w 3771658"/>
                <a:gd name="connsiteY8" fmla="*/ 1885827 h 3771658"/>
                <a:gd name="connsiteX0" fmla="*/ 3181167 w 3771659"/>
                <a:gd name="connsiteY0" fmla="*/ 1970047 h 2061487"/>
                <a:gd name="connsiteX1" fmla="*/ 2533498 w 3771659"/>
                <a:gd name="connsiteY1" fmla="*/ 848251 h 2061487"/>
                <a:gd name="connsiteX2" fmla="*/ 1238160 w 3771659"/>
                <a:gd name="connsiteY2" fmla="*/ 848252 h 2061487"/>
                <a:gd name="connsiteX3" fmla="*/ 590492 w 3771659"/>
                <a:gd name="connsiteY3" fmla="*/ 1970049 h 2061487"/>
                <a:gd name="connsiteX4" fmla="*/ 0 w 3771659"/>
                <a:gd name="connsiteY4" fmla="*/ 1970045 h 2061487"/>
                <a:gd name="connsiteX5" fmla="*/ 942917 w 3771659"/>
                <a:gd name="connsiteY5" fmla="*/ 336870 h 2061487"/>
                <a:gd name="connsiteX6" fmla="*/ 2828746 w 3771659"/>
                <a:gd name="connsiteY6" fmla="*/ 336873 h 2061487"/>
                <a:gd name="connsiteX7" fmla="*/ 3771657 w 3771659"/>
                <a:gd name="connsiteY7" fmla="*/ 1970051 h 2061487"/>
                <a:gd name="connsiteX8" fmla="*/ 3272607 w 3771659"/>
                <a:gd name="connsiteY8" fmla="*/ 2061487 h 2061487"/>
                <a:gd name="connsiteX0" fmla="*/ 3181167 w 3771659"/>
                <a:gd name="connsiteY0" fmla="*/ 1970047 h 2464780"/>
                <a:gd name="connsiteX1" fmla="*/ 2533498 w 3771659"/>
                <a:gd name="connsiteY1" fmla="*/ 848251 h 2464780"/>
                <a:gd name="connsiteX2" fmla="*/ 1238160 w 3771659"/>
                <a:gd name="connsiteY2" fmla="*/ 848252 h 2464780"/>
                <a:gd name="connsiteX3" fmla="*/ 590492 w 3771659"/>
                <a:gd name="connsiteY3" fmla="*/ 1970049 h 2464780"/>
                <a:gd name="connsiteX4" fmla="*/ 0 w 3771659"/>
                <a:gd name="connsiteY4" fmla="*/ 1970045 h 2464780"/>
                <a:gd name="connsiteX5" fmla="*/ 942917 w 3771659"/>
                <a:gd name="connsiteY5" fmla="*/ 336870 h 2464780"/>
                <a:gd name="connsiteX6" fmla="*/ 2828746 w 3771659"/>
                <a:gd name="connsiteY6" fmla="*/ 336873 h 2464780"/>
                <a:gd name="connsiteX7" fmla="*/ 3771657 w 3771659"/>
                <a:gd name="connsiteY7" fmla="*/ 1970051 h 2464780"/>
                <a:gd name="connsiteX8" fmla="*/ 3461004 w 3771659"/>
                <a:gd name="connsiteY8" fmla="*/ 2464780 h 2464780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9" fmla="*/ 3181167 w 3771659"/>
                <a:gd name="connsiteY9" fmla="*/ 1970047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91440 w 3771659"/>
                <a:gd name="connsiteY9" fmla="*/ 2061485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65468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38465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10" fmla="*/ 0 w 3771659"/>
                <a:gd name="connsiteY10" fmla="*/ 1970045 h 246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71659" h="2466937">
                  <a:moveTo>
                    <a:pt x="0" y="1970045"/>
                  </a:moveTo>
                  <a:cubicBezTo>
                    <a:pt x="1" y="1296303"/>
                    <a:pt x="359439" y="673740"/>
                    <a:pt x="942917" y="336870"/>
                  </a:cubicBezTo>
                  <a:cubicBezTo>
                    <a:pt x="1526395" y="0"/>
                    <a:pt x="2245269" y="1"/>
                    <a:pt x="2828746" y="336873"/>
                  </a:cubicBezTo>
                  <a:cubicBezTo>
                    <a:pt x="3412223" y="673745"/>
                    <a:pt x="3771659" y="1296309"/>
                    <a:pt x="3771657" y="1970051"/>
                  </a:cubicBezTo>
                  <a:cubicBezTo>
                    <a:pt x="3445787" y="2466937"/>
                    <a:pt x="3461004" y="2464780"/>
                    <a:pt x="3461004" y="2464780"/>
                  </a:cubicBezTo>
                  <a:lnTo>
                    <a:pt x="3181167" y="1970047"/>
                  </a:lnTo>
                  <a:cubicBezTo>
                    <a:pt x="3181167" y="1507267"/>
                    <a:pt x="2934277" y="1079641"/>
                    <a:pt x="2533498" y="848251"/>
                  </a:cubicBezTo>
                  <a:cubicBezTo>
                    <a:pt x="2132719" y="616861"/>
                    <a:pt x="1638939" y="616861"/>
                    <a:pt x="1238160" y="848252"/>
                  </a:cubicBezTo>
                  <a:cubicBezTo>
                    <a:pt x="837381" y="1079642"/>
                    <a:pt x="590491" y="1507269"/>
                    <a:pt x="590492" y="1970049"/>
                  </a:cubicBezTo>
                  <a:cubicBezTo>
                    <a:pt x="307201" y="1476335"/>
                    <a:pt x="310654" y="1474669"/>
                    <a:pt x="310654" y="1474669"/>
                  </a:cubicBezTo>
                  <a:lnTo>
                    <a:pt x="0" y="1970045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98000"/>
                  </a:srgb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effectLst/>
            <a:sp3d extrusionH="88900" prstMaterial="matte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40" name="TextBox 39"/>
          <p:cNvSpPr txBox="1"/>
          <p:nvPr/>
        </p:nvSpPr>
        <p:spPr>
          <a:xfrm>
            <a:off x="-36512" y="1196752"/>
            <a:ext cx="424847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Calibri" pitchFamily="34" charset="0"/>
              </a:rPr>
              <a:t>Подтвержденные затраты на создание </a:t>
            </a:r>
            <a:br>
              <a:rPr lang="ru-RU" b="1" dirty="0" smtClean="0">
                <a:latin typeface="Calibri" pitchFamily="34" charset="0"/>
              </a:rPr>
            </a:br>
            <a:r>
              <a:rPr lang="ru-RU" b="1" dirty="0" smtClean="0">
                <a:latin typeface="Calibri" pitchFamily="34" charset="0"/>
              </a:rPr>
              <a:t>и модернизацию инфраструктуры </a:t>
            </a:r>
          </a:p>
          <a:p>
            <a:pPr algn="ctr">
              <a:defRPr/>
            </a:pPr>
            <a:r>
              <a:rPr lang="ru-RU" sz="1400" dirty="0" smtClean="0">
                <a:latin typeface="Calibri" pitchFamily="34" charset="0"/>
              </a:rPr>
              <a:t>Подтвержденные расходы связанные с прокладкой </a:t>
            </a:r>
            <a:br>
              <a:rPr lang="ru-RU" sz="1400" dirty="0" smtClean="0">
                <a:latin typeface="Calibri" pitchFamily="34" charset="0"/>
              </a:rPr>
            </a:br>
            <a:r>
              <a:rPr lang="ru-RU" sz="1400" dirty="0" smtClean="0">
                <a:latin typeface="Calibri" pitchFamily="34" charset="0"/>
              </a:rPr>
              <a:t>инфраструктурных сетей с представлением всех </a:t>
            </a:r>
            <a:br>
              <a:rPr lang="ru-RU" sz="1400" dirty="0" smtClean="0">
                <a:latin typeface="Calibri" pitchFamily="34" charset="0"/>
              </a:rPr>
            </a:br>
            <a:r>
              <a:rPr lang="ru-RU" sz="1400" dirty="0" smtClean="0">
                <a:latin typeface="Calibri" pitchFamily="34" charset="0"/>
              </a:rPr>
              <a:t>подтверждающих документов по проекту                                                                  (</a:t>
            </a:r>
            <a:r>
              <a:rPr lang="ru-RU" sz="1400" dirty="0">
                <a:latin typeface="Calibri" pitchFamily="34" charset="0"/>
              </a:rPr>
              <a:t>г</a:t>
            </a:r>
            <a:r>
              <a:rPr lang="ru-RU" sz="1400" dirty="0" smtClean="0">
                <a:latin typeface="Calibri" pitchFamily="34" charset="0"/>
              </a:rPr>
              <a:t>од сдачи в эксплуатацию + 2 предыдущих года)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2" name="TextBox 31"/>
          <p:cNvSpPr txBox="1">
            <a:spLocks noChangeArrowheads="1"/>
          </p:cNvSpPr>
          <p:nvPr/>
        </p:nvSpPr>
        <p:spPr bwMode="auto">
          <a:xfrm>
            <a:off x="5580111" y="5117806"/>
            <a:ext cx="352850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Calibri" pitchFamily="34" charset="0"/>
              </a:rPr>
              <a:t>Компенсируется </a:t>
            </a:r>
            <a:r>
              <a:rPr lang="ru-RU" b="1" dirty="0" smtClean="0">
                <a:latin typeface="Calibri" pitchFamily="34" charset="0"/>
              </a:rPr>
              <a:t>не более 10 % </a:t>
            </a:r>
            <a:br>
              <a:rPr lang="ru-RU" b="1" dirty="0" smtClean="0">
                <a:latin typeface="Calibri" pitchFamily="34" charset="0"/>
              </a:rPr>
            </a:br>
            <a:r>
              <a:rPr lang="ru-RU" b="1" dirty="0" smtClean="0">
                <a:latin typeface="Calibri" pitchFamily="34" charset="0"/>
              </a:rPr>
              <a:t>от стоимости проекта </a:t>
            </a:r>
            <a:r>
              <a:rPr lang="ru-RU" sz="1400" dirty="0" smtClean="0">
                <a:latin typeface="Calibri" pitchFamily="34" charset="0"/>
              </a:rPr>
              <a:t>и </a:t>
            </a:r>
            <a:r>
              <a:rPr lang="ru-RU" b="1" dirty="0" smtClean="0">
                <a:latin typeface="Calibri" pitchFamily="34" charset="0"/>
              </a:rPr>
              <a:t>не более </a:t>
            </a:r>
            <a:br>
              <a:rPr lang="ru-RU" b="1" dirty="0" smtClean="0">
                <a:latin typeface="Calibri" pitchFamily="34" charset="0"/>
              </a:rPr>
            </a:br>
            <a:r>
              <a:rPr lang="ru-RU" b="1" dirty="0" smtClean="0">
                <a:latin typeface="Calibri" pitchFamily="34" charset="0"/>
              </a:rPr>
              <a:t>60 млн. руб.</a:t>
            </a:r>
            <a:r>
              <a:rPr lang="ru-RU" sz="1400" dirty="0" smtClean="0">
                <a:latin typeface="Calibri" pitchFamily="34" charset="0"/>
              </a:rPr>
              <a:t>, но не более суммы затрат, </a:t>
            </a:r>
            <a:br>
              <a:rPr lang="ru-RU" sz="1400" dirty="0" smtClean="0">
                <a:latin typeface="Calibri" pitchFamily="34" charset="0"/>
              </a:rPr>
            </a:br>
            <a:r>
              <a:rPr lang="ru-RU" sz="1400" dirty="0" smtClean="0">
                <a:latin typeface="Calibri" pitchFamily="34" charset="0"/>
              </a:rPr>
              <a:t>понесенных на создание</a:t>
            </a:r>
          </a:p>
          <a:p>
            <a:pPr algn="ctr"/>
            <a:r>
              <a:rPr lang="ru-RU" sz="1400" dirty="0" smtClean="0">
                <a:latin typeface="Calibri" pitchFamily="34" charset="0"/>
              </a:rPr>
              <a:t>инженерной инфраструктуры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47" name="직선 화살표 연결선 17"/>
          <p:cNvCxnSpPr/>
          <p:nvPr/>
        </p:nvCxnSpPr>
        <p:spPr>
          <a:xfrm>
            <a:off x="179512" y="2852936"/>
            <a:ext cx="3528392" cy="5809"/>
          </a:xfrm>
          <a:prstGeom prst="straightConnector1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19"/>
          <p:cNvCxnSpPr/>
          <p:nvPr/>
        </p:nvCxnSpPr>
        <p:spPr>
          <a:xfrm flipH="1">
            <a:off x="6084168" y="5085184"/>
            <a:ext cx="2880320" cy="0"/>
          </a:xfrm>
          <a:prstGeom prst="straightConnector1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타원 4"/>
          <p:cNvSpPr/>
          <p:nvPr/>
        </p:nvSpPr>
        <p:spPr>
          <a:xfrm>
            <a:off x="4122440" y="99119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23024" y="780548"/>
            <a:ext cx="2016224" cy="1069514"/>
          </a:xfrm>
        </p:spPr>
        <p:txBody>
          <a:bodyPr/>
          <a:lstStyle/>
          <a:p>
            <a:r>
              <a:rPr lang="ru-RU" altLang="ko-KR" sz="3200" dirty="0" smtClean="0">
                <a:solidFill>
                  <a:schemeClr val="tx1"/>
                </a:solidFill>
                <a:latin typeface="Calibri" pitchFamily="34" charset="0"/>
              </a:rPr>
              <a:t>Критерии</a:t>
            </a:r>
            <a:endParaRPr lang="ko-KR" altLang="en-US" sz="3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3" name="모서리가 둥근 직사각형 16"/>
          <p:cNvSpPr/>
          <p:nvPr/>
        </p:nvSpPr>
        <p:spPr>
          <a:xfrm rot="10800000">
            <a:off x="1763686" y="3097298"/>
            <a:ext cx="7056785" cy="1340960"/>
          </a:xfrm>
          <a:prstGeom prst="roundRect">
            <a:avLst>
              <a:gd name="adj" fmla="val 48062"/>
            </a:avLst>
          </a:prstGeom>
          <a:solidFill>
            <a:schemeClr val="bg1">
              <a:lumMod val="85000"/>
              <a:alpha val="3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타원 5"/>
          <p:cNvSpPr/>
          <p:nvPr/>
        </p:nvSpPr>
        <p:spPr>
          <a:xfrm>
            <a:off x="1799912" y="3086877"/>
            <a:ext cx="1348159" cy="138718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원형 4"/>
          <p:cNvSpPr/>
          <p:nvPr/>
        </p:nvSpPr>
        <p:spPr>
          <a:xfrm rot="6749684">
            <a:off x="1721847" y="3106890"/>
            <a:ext cx="1337710" cy="1270971"/>
          </a:xfrm>
          <a:prstGeom prst="pie">
            <a:avLst>
              <a:gd name="adj1" fmla="val 0"/>
              <a:gd name="adj2" fmla="val 1365088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타원 6"/>
          <p:cNvSpPr/>
          <p:nvPr/>
        </p:nvSpPr>
        <p:spPr>
          <a:xfrm>
            <a:off x="1979711" y="3313322"/>
            <a:ext cx="890847" cy="91663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75656" y="4509120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Calibri" pitchFamily="34" charset="0"/>
              </a:rPr>
              <a:t>Производственные </a:t>
            </a:r>
            <a:r>
              <a:rPr lang="en-US" sz="1600" b="1" dirty="0" smtClean="0">
                <a:latin typeface="Calibri" pitchFamily="34" charset="0"/>
              </a:rPr>
              <a:t/>
            </a:r>
            <a:br>
              <a:rPr lang="en-US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объекты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и</a:t>
            </a:r>
            <a:r>
              <a:rPr lang="en-US" sz="1600" b="1" dirty="0" smtClean="0">
                <a:latin typeface="Calibri" pitchFamily="34" charset="0"/>
              </a:rPr>
              <a:t> </a:t>
            </a:r>
            <a:r>
              <a:rPr lang="ru-RU" sz="1600" b="1" dirty="0" smtClean="0">
                <a:latin typeface="Calibri" pitchFamily="34" charset="0"/>
              </a:rPr>
              <a:t>оборудование учтены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на основных средствах,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получены</a:t>
            </a:r>
            <a:r>
              <a:rPr lang="en-US" sz="1600" b="1" dirty="0" smtClean="0">
                <a:latin typeface="Calibri" pitchFamily="34" charset="0"/>
              </a:rPr>
              <a:t> </a:t>
            </a:r>
            <a:r>
              <a:rPr lang="ru-RU" sz="1600" b="1" dirty="0" smtClean="0">
                <a:latin typeface="Calibri" pitchFamily="34" charset="0"/>
              </a:rPr>
              <a:t>акты ввода </a:t>
            </a:r>
            <a:r>
              <a:rPr lang="en-US" sz="1600" b="1" dirty="0" smtClean="0">
                <a:latin typeface="Calibri" pitchFamily="34" charset="0"/>
              </a:rPr>
              <a:t/>
            </a:r>
            <a:br>
              <a:rPr lang="en-US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в эксплуатацию</a:t>
            </a:r>
            <a:endParaRPr lang="en-US" altLang="ko-KR" sz="1600" b="1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876256" y="4536919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Calibri" pitchFamily="34" charset="0"/>
              </a:rPr>
              <a:t>Подтверждение </a:t>
            </a:r>
            <a:r>
              <a:rPr lang="en-US" sz="1600" b="1" dirty="0" smtClean="0">
                <a:latin typeface="Calibri" pitchFamily="34" charset="0"/>
              </a:rPr>
              <a:t/>
            </a:r>
            <a:br>
              <a:rPr lang="en-US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фактически</a:t>
            </a:r>
          </a:p>
          <a:p>
            <a:pPr algn="ctr"/>
            <a:r>
              <a:rPr lang="ru-RU" sz="1600" b="1" dirty="0" smtClean="0">
                <a:latin typeface="Calibri" pitchFamily="34" charset="0"/>
              </a:rPr>
              <a:t> проведенных затрат</a:t>
            </a:r>
          </a:p>
          <a:p>
            <a:pPr algn="ctr"/>
            <a:r>
              <a:rPr lang="ru-RU" sz="1600" b="1" dirty="0" smtClean="0">
                <a:latin typeface="Calibri" pitchFamily="34" charset="0"/>
              </a:rPr>
              <a:t>на реализацию проекта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и инфраструктуру</a:t>
            </a:r>
            <a:endParaRPr lang="en-US" altLang="ko-KR" sz="1600" b="1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2" name="도넛 82"/>
          <p:cNvSpPr/>
          <p:nvPr/>
        </p:nvSpPr>
        <p:spPr>
          <a:xfrm>
            <a:off x="4266211" y="242890"/>
            <a:ext cx="2250250" cy="2250250"/>
          </a:xfrm>
          <a:prstGeom prst="donut">
            <a:avLst>
              <a:gd name="adj" fmla="val 438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Прямая со стрелкой 39"/>
          <p:cNvCxnSpPr>
            <a:stCxn id="31" idx="2"/>
          </p:cNvCxnSpPr>
          <p:nvPr/>
        </p:nvCxnSpPr>
        <p:spPr>
          <a:xfrm>
            <a:off x="4122440" y="1368016"/>
            <a:ext cx="0" cy="17009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타원 9"/>
          <p:cNvSpPr/>
          <p:nvPr/>
        </p:nvSpPr>
        <p:spPr>
          <a:xfrm>
            <a:off x="7452321" y="3081036"/>
            <a:ext cx="1348159" cy="138718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원형 10"/>
          <p:cNvSpPr/>
          <p:nvPr/>
        </p:nvSpPr>
        <p:spPr>
          <a:xfrm rot="19689918">
            <a:off x="7483852" y="3106877"/>
            <a:ext cx="1339492" cy="1320656"/>
          </a:xfrm>
          <a:prstGeom prst="pie">
            <a:avLst>
              <a:gd name="adj1" fmla="val 0"/>
              <a:gd name="adj2" fmla="val 136508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타원 11"/>
          <p:cNvSpPr/>
          <p:nvPr/>
        </p:nvSpPr>
        <p:spPr>
          <a:xfrm>
            <a:off x="7713601" y="3319255"/>
            <a:ext cx="890847" cy="91663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7812360" y="3387071"/>
            <a:ext cx="7387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✔</a:t>
            </a:r>
            <a:endParaRPr kumimoji="0" lang="en-US" altLang="ko-K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57" name="Прямая со стрелкой 56"/>
          <p:cNvCxnSpPr>
            <a:stCxn id="31" idx="6"/>
          </p:cNvCxnSpPr>
          <p:nvPr/>
        </p:nvCxnSpPr>
        <p:spPr>
          <a:xfrm flipH="1">
            <a:off x="6642720" y="1368016"/>
            <a:ext cx="17512" cy="17009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2051719" y="3385330"/>
            <a:ext cx="7387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✔</a:t>
            </a:r>
            <a:endParaRPr kumimoji="0" lang="en-US" altLang="ko-K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58" name="타원 9"/>
          <p:cNvSpPr/>
          <p:nvPr/>
        </p:nvSpPr>
        <p:spPr>
          <a:xfrm>
            <a:off x="4644009" y="3081036"/>
            <a:ext cx="1348159" cy="138718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원형 10"/>
          <p:cNvSpPr/>
          <p:nvPr/>
        </p:nvSpPr>
        <p:spPr>
          <a:xfrm rot="19689918">
            <a:off x="4675540" y="3106877"/>
            <a:ext cx="1339492" cy="1320656"/>
          </a:xfrm>
          <a:prstGeom prst="pie">
            <a:avLst>
              <a:gd name="adj1" fmla="val 0"/>
              <a:gd name="adj2" fmla="val 136508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타원 11"/>
          <p:cNvSpPr/>
          <p:nvPr/>
        </p:nvSpPr>
        <p:spPr>
          <a:xfrm>
            <a:off x="4905289" y="3319255"/>
            <a:ext cx="890847" cy="91663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004048" y="3387071"/>
            <a:ext cx="7387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✔</a:t>
            </a:r>
            <a:endParaRPr kumimoji="0" lang="en-US" altLang="ko-K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39952" y="4509120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600" b="1" dirty="0" smtClean="0">
                <a:latin typeface="Calibri" pitchFamily="34" charset="0"/>
              </a:rPr>
              <a:t>Наличие разрешения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на строительство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+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наличие разрешений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на ввод сетей инженерной инфраструктуры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и объекта капитального строительства</a:t>
            </a:r>
            <a:endParaRPr lang="en-US" altLang="ko-KR" sz="1600" b="1" dirty="0" smtClean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2209" y="76157"/>
            <a:ext cx="7524328" cy="1069514"/>
          </a:xfrm>
        </p:spPr>
        <p:txBody>
          <a:bodyPr/>
          <a:lstStyle/>
          <a:p>
            <a:r>
              <a:rPr lang="ru-RU" sz="3600" dirty="0" smtClean="0">
                <a:latin typeface="Calibri" panose="020F0502020204030204" pitchFamily="34" charset="0"/>
              </a:rPr>
              <a:t>Подтверждение затрат </a:t>
            </a:r>
            <a:r>
              <a:rPr lang="ru-RU" sz="3600" dirty="0">
                <a:latin typeface="Calibri" panose="020F0502020204030204" pitchFamily="34" charset="0"/>
              </a:rPr>
              <a:t>в проект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81804" y="908720"/>
            <a:ext cx="74523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Выкуп </a:t>
            </a:r>
            <a:r>
              <a:rPr lang="ru-RU" sz="2000" b="1" u="sng" dirty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либо </a:t>
            </a:r>
            <a:r>
              <a:rPr lang="ru-RU" sz="2000" b="1" u="sng" dirty="0" smtClean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аренда </a:t>
            </a:r>
            <a:r>
              <a:rPr lang="ru-RU" sz="2000" b="1" u="sng" dirty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земельных </a:t>
            </a:r>
            <a:r>
              <a:rPr lang="ru-RU" sz="2000" b="1" u="sng" dirty="0" smtClean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участков, приобретение объектов </a:t>
            </a:r>
            <a:br>
              <a:rPr lang="ru-RU" sz="2000" b="1" u="sng" dirty="0" smtClean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u="sng" dirty="0" smtClean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капительного строительства </a:t>
            </a:r>
            <a:r>
              <a:rPr lang="ru-RU" sz="2000" b="1" u="sng" dirty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для осуществления </a:t>
            </a:r>
            <a:r>
              <a:rPr lang="ru-RU" sz="2000" b="1" u="sng" dirty="0" smtClean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2000" b="1" u="sng" dirty="0" smtClean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u="sng" dirty="0" smtClean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производственной </a:t>
            </a:r>
            <a:r>
              <a:rPr lang="ru-RU" sz="2000" b="1" u="sng" dirty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деятельности</a:t>
            </a:r>
            <a:endParaRPr lang="ru-RU" sz="2000" b="1" u="sng" dirty="0">
              <a:solidFill>
                <a:srgbClr val="A8413E"/>
              </a:solidFill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1547664" y="5685839"/>
            <a:ext cx="7596336" cy="1074170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1547664" y="4752291"/>
            <a:ext cx="7596336" cy="654269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1547663" y="2996952"/>
            <a:ext cx="7595417" cy="1584176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1547664" y="1988840"/>
            <a:ext cx="7596336" cy="778901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14"/>
          <p:cNvSpPr/>
          <p:nvPr/>
        </p:nvSpPr>
        <p:spPr>
          <a:xfrm>
            <a:off x="1615031" y="2056217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26"/>
          <p:cNvSpPr/>
          <p:nvPr/>
        </p:nvSpPr>
        <p:spPr>
          <a:xfrm>
            <a:off x="1600958" y="3408722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B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35"/>
          <p:cNvSpPr/>
          <p:nvPr/>
        </p:nvSpPr>
        <p:spPr>
          <a:xfrm>
            <a:off x="1608368" y="4745819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C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44"/>
          <p:cNvSpPr/>
          <p:nvPr/>
        </p:nvSpPr>
        <p:spPr>
          <a:xfrm>
            <a:off x="1614196" y="5909689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D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60"/>
          <p:cNvGrpSpPr/>
          <p:nvPr/>
        </p:nvGrpSpPr>
        <p:grpSpPr>
          <a:xfrm>
            <a:off x="1589038" y="2054537"/>
            <a:ext cx="737314" cy="668350"/>
            <a:chOff x="5075123" y="3442121"/>
            <a:chExt cx="2481953" cy="2249809"/>
          </a:xfrm>
        </p:grpSpPr>
        <p:sp>
          <p:nvSpPr>
            <p:cNvPr id="50" name="타원 1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19"/>
            <p:cNvSpPr/>
            <p:nvPr/>
          </p:nvSpPr>
          <p:spPr>
            <a:xfrm rot="5398342">
              <a:off x="5955278" y="3558569"/>
              <a:ext cx="1424935" cy="1382489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그룹 60"/>
          <p:cNvGrpSpPr/>
          <p:nvPr/>
        </p:nvGrpSpPr>
        <p:grpSpPr>
          <a:xfrm>
            <a:off x="1574966" y="3407042"/>
            <a:ext cx="737314" cy="668350"/>
            <a:chOff x="5075123" y="3442121"/>
            <a:chExt cx="2481953" cy="2249809"/>
          </a:xfrm>
        </p:grpSpPr>
        <p:sp>
          <p:nvSpPr>
            <p:cNvPr id="44" name="타원 2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7" name="자유형 3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자유형 3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그룹 60"/>
          <p:cNvGrpSpPr/>
          <p:nvPr/>
        </p:nvGrpSpPr>
        <p:grpSpPr>
          <a:xfrm>
            <a:off x="1582377" y="4744139"/>
            <a:ext cx="737314" cy="668350"/>
            <a:chOff x="5075123" y="3442121"/>
            <a:chExt cx="2481953" cy="2249809"/>
          </a:xfrm>
        </p:grpSpPr>
        <p:sp>
          <p:nvSpPr>
            <p:cNvPr id="38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1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그룹 60"/>
          <p:cNvGrpSpPr/>
          <p:nvPr/>
        </p:nvGrpSpPr>
        <p:grpSpPr>
          <a:xfrm>
            <a:off x="1588206" y="5908009"/>
            <a:ext cx="737314" cy="668350"/>
            <a:chOff x="5075123" y="3442121"/>
            <a:chExt cx="2481953" cy="2249809"/>
          </a:xfrm>
        </p:grpSpPr>
        <p:sp>
          <p:nvSpPr>
            <p:cNvPr id="32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5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292331" y="1949931"/>
            <a:ext cx="55436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600" b="1" dirty="0">
                <a:latin typeface="Calibri" panose="020F0502020204030204" pitchFamily="34" charset="0"/>
                <a:cs typeface="Arial" pitchFamily="34" charset="0"/>
              </a:rPr>
              <a:t>копия свидетельства о государственной регистрации </a:t>
            </a: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>права </a:t>
            </a:r>
            <a:r>
              <a:rPr lang="ru-RU" altLang="ko-KR" sz="1600" b="1" dirty="0">
                <a:latin typeface="Calibri" panose="020F0502020204030204" pitchFamily="34" charset="0"/>
                <a:cs typeface="Arial" pitchFamily="34" charset="0"/>
              </a:rPr>
              <a:t>собственности </a:t>
            </a: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>на </a:t>
            </a:r>
            <a:r>
              <a:rPr lang="ru-RU" altLang="ko-KR" sz="1600" b="1" dirty="0">
                <a:latin typeface="Calibri" panose="020F0502020204030204" pitchFamily="34" charset="0"/>
                <a:cs typeface="Arial" pitchFamily="34" charset="0"/>
              </a:rPr>
              <a:t>объекты недвижимого имущества, </a:t>
            </a: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>созданные </a:t>
            </a:r>
            <a:r>
              <a:rPr lang="ru-RU" altLang="ko-KR" sz="1600" b="1" dirty="0">
                <a:latin typeface="Calibri" panose="020F0502020204030204" pitchFamily="34" charset="0"/>
                <a:cs typeface="Arial" pitchFamily="34" charset="0"/>
              </a:rPr>
              <a:t>в рамках конкретного проекта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297136" y="3082895"/>
            <a:ext cx="681526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600" b="1" dirty="0">
                <a:latin typeface="Calibri" panose="020F0502020204030204" pitchFamily="34" charset="0"/>
                <a:cs typeface="Arial" pitchFamily="34" charset="0"/>
              </a:rPr>
              <a:t>копия договора купли-продажи на объекты недвижимого </a:t>
            </a: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>имущества (земельные участки и объекты капитального строительства)*, </a:t>
            </a:r>
            <a:b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>предназначенных для </a:t>
            </a:r>
            <a:r>
              <a:rPr lang="ru-RU" altLang="ko-KR" sz="1600" b="1" dirty="0">
                <a:latin typeface="Calibri" panose="020F0502020204030204" pitchFamily="34" charset="0"/>
                <a:cs typeface="Arial" pitchFamily="34" charset="0"/>
              </a:rPr>
              <a:t>производственной </a:t>
            </a: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>деятельности </a:t>
            </a:r>
            <a:b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>с </a:t>
            </a:r>
            <a:r>
              <a:rPr lang="ru-RU" altLang="ko-KR" sz="1600" b="1" dirty="0">
                <a:latin typeface="Calibri" panose="020F0502020204030204" pitchFamily="34" charset="0"/>
                <a:cs typeface="Arial" pitchFamily="34" charset="0"/>
              </a:rPr>
              <a:t>приложением акта-приёма </a:t>
            </a: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>передачи</a:t>
            </a:r>
          </a:p>
          <a:p>
            <a:r>
              <a:rPr lang="ru-RU" altLang="ko-KR" sz="1400" b="1" dirty="0" smtClean="0">
                <a:latin typeface="Calibri" panose="020F0502020204030204" pitchFamily="34" charset="0"/>
                <a:cs typeface="Arial" pitchFamily="34" charset="0"/>
              </a:rPr>
              <a:t>*обязательное условие – наличие разрешения на строительство </a:t>
            </a:r>
            <a:br>
              <a:rPr lang="ru-RU" altLang="ko-KR" sz="14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400" b="1" dirty="0" smtClean="0">
                <a:latin typeface="Calibri" panose="020F0502020204030204" pitchFamily="34" charset="0"/>
                <a:cs typeface="Arial" pitchFamily="34" charset="0"/>
              </a:rPr>
              <a:t>(реконструкция, капитальный ремонт)</a:t>
            </a:r>
            <a:endParaRPr lang="ru-RU" altLang="ko-KR" sz="1400" b="1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292331" y="4885558"/>
            <a:ext cx="60240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600" b="1" dirty="0">
                <a:latin typeface="Calibri" panose="020F0502020204030204" pitchFamily="34" charset="0"/>
                <a:cs typeface="Arial" pitchFamily="34" charset="0"/>
              </a:rPr>
              <a:t>копия кадастрового паспорта на земельный участок</a:t>
            </a:r>
            <a:endParaRPr lang="en-US" altLang="ko-KR" sz="1600" b="1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284709" y="5766355"/>
            <a:ext cx="68583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600" b="1" dirty="0">
                <a:latin typeface="Calibri" panose="020F0502020204030204" pitchFamily="34" charset="0"/>
                <a:cs typeface="Arial" pitchFamily="34" charset="0"/>
              </a:rPr>
              <a:t>платежные документы, подтверждающие оплату арендных платежей </a:t>
            </a: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>за </a:t>
            </a:r>
            <a:r>
              <a:rPr lang="ru-RU" altLang="ko-KR" sz="1600" b="1" dirty="0">
                <a:latin typeface="Calibri" panose="020F0502020204030204" pitchFamily="34" charset="0"/>
                <a:cs typeface="Arial" pitchFamily="34" charset="0"/>
              </a:rPr>
              <a:t>срок, </a:t>
            </a: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>исчисляемый </a:t>
            </a:r>
            <a:r>
              <a:rPr lang="ru-RU" altLang="ko-KR" sz="1600" b="1" dirty="0">
                <a:latin typeface="Calibri" panose="020F0502020204030204" pitchFamily="34" charset="0"/>
                <a:cs typeface="Arial" pitchFamily="34" charset="0"/>
              </a:rPr>
              <a:t>с даты получения разрешения </a:t>
            </a: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>на </a:t>
            </a:r>
            <a:r>
              <a:rPr lang="ru-RU" altLang="ko-KR" sz="1600" b="1" dirty="0">
                <a:latin typeface="Calibri" panose="020F0502020204030204" pitchFamily="34" charset="0"/>
                <a:cs typeface="Arial" pitchFamily="34" charset="0"/>
              </a:rPr>
              <a:t>строительство объекта </a:t>
            </a: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>капитального </a:t>
            </a:r>
            <a:r>
              <a:rPr lang="ru-RU" altLang="ko-KR" sz="1600" b="1" dirty="0">
                <a:latin typeface="Calibri" panose="020F0502020204030204" pitchFamily="34" charset="0"/>
                <a:cs typeface="Arial" pitchFamily="34" charset="0"/>
              </a:rPr>
              <a:t>строительства </a:t>
            </a:r>
            <a:r>
              <a:rPr lang="ru-RU" altLang="ko-KR" sz="1600" b="1" dirty="0" smtClean="0">
                <a:latin typeface="Calibri" panose="020F0502020204030204" pitchFamily="34" charset="0"/>
                <a:cs typeface="Arial" pitchFamily="34" charset="0"/>
              </a:rPr>
              <a:t>в </a:t>
            </a:r>
            <a:r>
              <a:rPr lang="ru-RU" altLang="ko-KR" sz="1600" b="1" dirty="0">
                <a:latin typeface="Calibri" panose="020F0502020204030204" pitchFamily="34" charset="0"/>
                <a:cs typeface="Arial" pitchFamily="34" charset="0"/>
              </a:rPr>
              <a:t>рамках конкретного проекта</a:t>
            </a:r>
            <a:endParaRPr lang="en-US" altLang="ko-KR" sz="1600" b="1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1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95353"/>
            <a:ext cx="7524328" cy="1069514"/>
          </a:xfrm>
        </p:spPr>
        <p:txBody>
          <a:bodyPr/>
          <a:lstStyle/>
          <a:p>
            <a:r>
              <a:rPr lang="ru-RU" sz="3600" dirty="0" smtClean="0">
                <a:latin typeface="Calibri" panose="020F0502020204030204" pitchFamily="34" charset="0"/>
              </a:rPr>
              <a:t>Подтверждение затрат в проект</a:t>
            </a:r>
            <a:endParaRPr lang="ru-RU" sz="3600" dirty="0"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3121" y="1337492"/>
            <a:ext cx="7452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Строительство, реконструкция, капитальный ремонт </a:t>
            </a:r>
            <a:br>
              <a:rPr lang="ru-RU" sz="2000" b="1" u="sng" dirty="0" smtClean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u="sng" dirty="0" smtClean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производственных помещений</a:t>
            </a:r>
            <a:endParaRPr lang="ru-RU" sz="2000" b="1" u="sng" dirty="0">
              <a:solidFill>
                <a:srgbClr val="A8413E"/>
              </a:solidFill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1547664" y="5013176"/>
            <a:ext cx="7596336" cy="823811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1547665" y="4005064"/>
            <a:ext cx="7588748" cy="864096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1547664" y="3233249"/>
            <a:ext cx="7605178" cy="656298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1547664" y="2339674"/>
            <a:ext cx="7596336" cy="642547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14"/>
          <p:cNvSpPr/>
          <p:nvPr/>
        </p:nvSpPr>
        <p:spPr>
          <a:xfrm>
            <a:off x="1613363" y="2314633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26"/>
          <p:cNvSpPr/>
          <p:nvPr/>
        </p:nvSpPr>
        <p:spPr>
          <a:xfrm>
            <a:off x="1598607" y="3207541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B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35"/>
          <p:cNvSpPr/>
          <p:nvPr/>
        </p:nvSpPr>
        <p:spPr>
          <a:xfrm>
            <a:off x="1588987" y="4099392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C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44"/>
          <p:cNvSpPr/>
          <p:nvPr/>
        </p:nvSpPr>
        <p:spPr>
          <a:xfrm>
            <a:off x="1599213" y="5100722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D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60"/>
          <p:cNvGrpSpPr/>
          <p:nvPr/>
        </p:nvGrpSpPr>
        <p:grpSpPr>
          <a:xfrm>
            <a:off x="1587370" y="2305333"/>
            <a:ext cx="737314" cy="668350"/>
            <a:chOff x="5075123" y="3416470"/>
            <a:chExt cx="2481953" cy="2249809"/>
          </a:xfrm>
        </p:grpSpPr>
        <p:sp>
          <p:nvSpPr>
            <p:cNvPr id="50" name="타원 16"/>
            <p:cNvSpPr/>
            <p:nvPr/>
          </p:nvSpPr>
          <p:spPr>
            <a:xfrm>
              <a:off x="5180990" y="3416470"/>
              <a:ext cx="2249809" cy="22498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19"/>
            <p:cNvSpPr/>
            <p:nvPr/>
          </p:nvSpPr>
          <p:spPr>
            <a:xfrm rot="5398342">
              <a:off x="5955278" y="3558569"/>
              <a:ext cx="1424935" cy="1382489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20"/>
            <p:cNvSpPr/>
            <p:nvPr/>
          </p:nvSpPr>
          <p:spPr>
            <a:xfrm rot="5839189">
              <a:off x="4992667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그룹 60"/>
          <p:cNvGrpSpPr/>
          <p:nvPr/>
        </p:nvGrpSpPr>
        <p:grpSpPr>
          <a:xfrm>
            <a:off x="1572615" y="3205861"/>
            <a:ext cx="737314" cy="668350"/>
            <a:chOff x="5075123" y="3442121"/>
            <a:chExt cx="2481953" cy="2249809"/>
          </a:xfrm>
        </p:grpSpPr>
        <p:sp>
          <p:nvSpPr>
            <p:cNvPr id="44" name="타원 2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D48A88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7" name="자유형 3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자유형 3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그룹 60"/>
          <p:cNvGrpSpPr/>
          <p:nvPr/>
        </p:nvGrpSpPr>
        <p:grpSpPr>
          <a:xfrm>
            <a:off x="1562996" y="4097712"/>
            <a:ext cx="737314" cy="668350"/>
            <a:chOff x="5075123" y="3442121"/>
            <a:chExt cx="2481953" cy="2249809"/>
          </a:xfrm>
        </p:grpSpPr>
        <p:sp>
          <p:nvSpPr>
            <p:cNvPr id="38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BE514E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1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그룹 60"/>
          <p:cNvGrpSpPr/>
          <p:nvPr/>
        </p:nvGrpSpPr>
        <p:grpSpPr>
          <a:xfrm>
            <a:off x="1573223" y="5099042"/>
            <a:ext cx="737314" cy="668350"/>
            <a:chOff x="5075123" y="3442121"/>
            <a:chExt cx="2481953" cy="2249809"/>
          </a:xfrm>
        </p:grpSpPr>
        <p:sp>
          <p:nvSpPr>
            <p:cNvPr id="32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5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310810" y="2316051"/>
            <a:ext cx="61753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latin typeface="Calibri" panose="020F0502020204030204" pitchFamily="34" charset="0"/>
                <a:cs typeface="Arial" panose="020B0604020202020204" pitchFamily="34" charset="0"/>
              </a:rPr>
              <a:t>копия разрешения на строительство объекта капитального </a:t>
            </a:r>
            <a:r>
              <a:rPr lang="ru-RU" b="1" dirty="0" smtClean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Calibri" panose="020F0502020204030204" pitchFamily="34" charset="0"/>
                <a:cs typeface="Arial" panose="020B0604020202020204" pitchFamily="34" charset="0"/>
              </a:rPr>
              <a:t>строительства</a:t>
            </a:r>
            <a:endParaRPr lang="ru-RU" altLang="ko-KR" b="1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320185" y="3223855"/>
            <a:ext cx="58804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копия акта ввода в эксплуатацию объекта капитального </a:t>
            </a:r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>строительства</a:t>
            </a:r>
            <a:endParaRPr lang="ru-RU" altLang="ko-KR" b="1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310810" y="3992543"/>
            <a:ext cx="726466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>копия </a:t>
            </a:r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акта о приемке выполненных работ (форма № КС-2) </a:t>
            </a:r>
          </a:p>
          <a:p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при проведении строительно-монтажных работ подрядным </a:t>
            </a:r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>способом</a:t>
            </a:r>
            <a:endParaRPr lang="ru-RU" altLang="ko-KR" b="1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310810" y="4962581"/>
            <a:ext cx="682591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копия справки о стоимости выполненных работ и затрат </a:t>
            </a:r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>(</a:t>
            </a:r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форма </a:t>
            </a:r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>№ </a:t>
            </a:r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КС-3) при проведении капитального ремонта, строительно-монтажных работ подрядным способом</a:t>
            </a:r>
          </a:p>
        </p:txBody>
      </p:sp>
      <p:sp>
        <p:nvSpPr>
          <p:cNvPr id="56" name="AutoShape 23"/>
          <p:cNvSpPr>
            <a:spLocks noChangeArrowheads="1"/>
          </p:cNvSpPr>
          <p:nvPr/>
        </p:nvSpPr>
        <p:spPr bwMode="auto">
          <a:xfrm>
            <a:off x="1547664" y="6060413"/>
            <a:ext cx="7586030" cy="627921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타원 44"/>
          <p:cNvSpPr/>
          <p:nvPr/>
        </p:nvSpPr>
        <p:spPr>
          <a:xfrm>
            <a:off x="1592571" y="6001131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D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그룹 60"/>
          <p:cNvGrpSpPr/>
          <p:nvPr/>
        </p:nvGrpSpPr>
        <p:grpSpPr>
          <a:xfrm>
            <a:off x="1566581" y="5999451"/>
            <a:ext cx="737314" cy="668350"/>
            <a:chOff x="5075123" y="3442121"/>
            <a:chExt cx="2481953" cy="2249809"/>
          </a:xfrm>
        </p:grpSpPr>
        <p:sp>
          <p:nvSpPr>
            <p:cNvPr id="59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>
                  <a:latin typeface="Arial" pitchFamily="34" charset="0"/>
                  <a:cs typeface="Arial" pitchFamily="34" charset="0"/>
                </a:rPr>
                <a:t>5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2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Text Box 22"/>
          <p:cNvSpPr txBox="1">
            <a:spLocks noChangeArrowheads="1"/>
          </p:cNvSpPr>
          <p:nvPr/>
        </p:nvSpPr>
        <p:spPr bwMode="auto">
          <a:xfrm>
            <a:off x="2300504" y="6023528"/>
            <a:ext cx="68259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копия акта о приеме-сдаче реконструированных объектов основных средств (форма № ОС-3</a:t>
            </a:r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>)</a:t>
            </a:r>
            <a:endParaRPr lang="ru-RU" altLang="ko-KR" b="1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88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95353"/>
            <a:ext cx="7524328" cy="1069514"/>
          </a:xfrm>
        </p:spPr>
        <p:txBody>
          <a:bodyPr/>
          <a:lstStyle/>
          <a:p>
            <a:r>
              <a:rPr lang="ru-RU" sz="3600" dirty="0" smtClean="0">
                <a:latin typeface="Calibri" panose="020F0502020204030204" pitchFamily="34" charset="0"/>
              </a:rPr>
              <a:t>Подтверждение затрат в проект</a:t>
            </a:r>
            <a:endParaRPr lang="ru-RU" sz="3600" dirty="0"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83668" y="1454032"/>
            <a:ext cx="7452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Приобретение </a:t>
            </a:r>
            <a:r>
              <a:rPr lang="ru-RU" sz="2000" b="1" u="sng" dirty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производственного оборудования</a:t>
            </a:r>
            <a:endParaRPr lang="ru-RU" sz="2000" b="1" u="sng" dirty="0">
              <a:solidFill>
                <a:srgbClr val="A8413E"/>
              </a:solidFill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1547664" y="5797943"/>
            <a:ext cx="7596336" cy="311441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1547664" y="4440468"/>
            <a:ext cx="7613472" cy="932748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1547664" y="3310970"/>
            <a:ext cx="7596336" cy="751839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1547664" y="2127631"/>
            <a:ext cx="7591776" cy="869322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14"/>
          <p:cNvSpPr/>
          <p:nvPr/>
        </p:nvSpPr>
        <p:spPr>
          <a:xfrm>
            <a:off x="1564529" y="2184586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26"/>
          <p:cNvSpPr/>
          <p:nvPr/>
        </p:nvSpPr>
        <p:spPr>
          <a:xfrm>
            <a:off x="1567144" y="3352222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B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35"/>
          <p:cNvSpPr/>
          <p:nvPr/>
        </p:nvSpPr>
        <p:spPr>
          <a:xfrm>
            <a:off x="1565943" y="4560850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C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44"/>
          <p:cNvSpPr/>
          <p:nvPr/>
        </p:nvSpPr>
        <p:spPr>
          <a:xfrm>
            <a:off x="1563048" y="5568962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D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60"/>
          <p:cNvGrpSpPr/>
          <p:nvPr/>
        </p:nvGrpSpPr>
        <p:grpSpPr>
          <a:xfrm>
            <a:off x="1538536" y="2182906"/>
            <a:ext cx="737314" cy="668350"/>
            <a:chOff x="5075123" y="3442121"/>
            <a:chExt cx="2481953" cy="2249809"/>
          </a:xfrm>
        </p:grpSpPr>
        <p:sp>
          <p:nvSpPr>
            <p:cNvPr id="50" name="타원 1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19"/>
            <p:cNvSpPr/>
            <p:nvPr/>
          </p:nvSpPr>
          <p:spPr>
            <a:xfrm rot="5398342">
              <a:off x="5955278" y="3558569"/>
              <a:ext cx="1424935" cy="1382489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그룹 60"/>
          <p:cNvGrpSpPr/>
          <p:nvPr/>
        </p:nvGrpSpPr>
        <p:grpSpPr>
          <a:xfrm>
            <a:off x="1541152" y="3350542"/>
            <a:ext cx="737314" cy="668350"/>
            <a:chOff x="5075123" y="3442121"/>
            <a:chExt cx="2481953" cy="2249809"/>
          </a:xfrm>
        </p:grpSpPr>
        <p:sp>
          <p:nvSpPr>
            <p:cNvPr id="44" name="타원 2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8A8A8A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7" name="자유형 3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자유형 3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그룹 60"/>
          <p:cNvGrpSpPr/>
          <p:nvPr/>
        </p:nvGrpSpPr>
        <p:grpSpPr>
          <a:xfrm>
            <a:off x="1539952" y="4559170"/>
            <a:ext cx="737314" cy="668350"/>
            <a:chOff x="5075123" y="3442121"/>
            <a:chExt cx="2481953" cy="2249809"/>
          </a:xfrm>
        </p:grpSpPr>
        <p:sp>
          <p:nvSpPr>
            <p:cNvPr id="38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686868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1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그룹 60"/>
          <p:cNvGrpSpPr/>
          <p:nvPr/>
        </p:nvGrpSpPr>
        <p:grpSpPr>
          <a:xfrm>
            <a:off x="1537058" y="5567282"/>
            <a:ext cx="737314" cy="668350"/>
            <a:chOff x="5075123" y="3442121"/>
            <a:chExt cx="2481953" cy="2249809"/>
          </a:xfrm>
        </p:grpSpPr>
        <p:sp>
          <p:nvSpPr>
            <p:cNvPr id="32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rgbClr val="525252"/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5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253196" y="2119789"/>
            <a:ext cx="703376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договоров на приобретение в собственность производственного оборудования, включая затраты на монтаж производственного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оборудования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 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248793" y="3354549"/>
            <a:ext cx="700570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документов, подтверждающих передачу оборудования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от 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поставщика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покупателю</a:t>
            </a:r>
            <a:endParaRPr lang="ru-RU" altLang="ko-KR" sz="1700" b="1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243523" y="4506685"/>
            <a:ext cx="6828469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копии бухгалтерских документов о постановке оборудования на баланс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(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акт о приеме-передаче объекта основных средств 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(</a:t>
            </a:r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Форма № ОС-1</a:t>
            </a:r>
            <a:r>
              <a:rPr lang="ru-RU" altLang="ko-KR" sz="1700" b="1" dirty="0" smtClean="0">
                <a:latin typeface="Calibri" panose="020F0502020204030204" pitchFamily="34" charset="0"/>
                <a:cs typeface="Arial" pitchFamily="34" charset="0"/>
              </a:rPr>
              <a:t>))</a:t>
            </a:r>
            <a:endParaRPr lang="ru-RU" altLang="ko-KR" sz="1700" b="1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246077" y="5787268"/>
            <a:ext cx="682591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700" b="1" dirty="0">
                <a:latin typeface="Calibri" panose="020F0502020204030204" pitchFamily="34" charset="0"/>
                <a:cs typeface="Arial" pitchFamily="34" charset="0"/>
              </a:rPr>
              <a:t>копия акта ввода в эксплуатацию оборудования</a:t>
            </a:r>
            <a:endParaRPr lang="en-US" altLang="ko-KR" sz="1700" b="1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85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95353"/>
            <a:ext cx="7524328" cy="1069514"/>
          </a:xfrm>
        </p:spPr>
        <p:txBody>
          <a:bodyPr/>
          <a:lstStyle/>
          <a:p>
            <a:r>
              <a:rPr lang="ru-RU" sz="3600" dirty="0" smtClean="0">
                <a:latin typeface="Calibri" panose="020F0502020204030204" pitchFamily="34" charset="0"/>
              </a:rPr>
              <a:t>Подтверждение затрат в проект</a:t>
            </a:r>
            <a:endParaRPr lang="ru-RU" sz="3600" dirty="0"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626459"/>
            <a:ext cx="7452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Приобретение </a:t>
            </a:r>
            <a:r>
              <a:rPr lang="ru-RU" sz="2000" b="1" u="sng" dirty="0">
                <a:solidFill>
                  <a:srgbClr val="A841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основных средств</a:t>
            </a:r>
            <a:endParaRPr lang="ru-RU" sz="2000" b="1" u="sng" dirty="0">
              <a:solidFill>
                <a:srgbClr val="A8413E"/>
              </a:solidFill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1547664" y="4776316"/>
            <a:ext cx="7605177" cy="861985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1547664" y="3674503"/>
            <a:ext cx="7605178" cy="656298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1547663" y="2586440"/>
            <a:ext cx="7612647" cy="642547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14"/>
          <p:cNvSpPr/>
          <p:nvPr/>
        </p:nvSpPr>
        <p:spPr>
          <a:xfrm>
            <a:off x="1637366" y="2560637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26"/>
          <p:cNvSpPr/>
          <p:nvPr/>
        </p:nvSpPr>
        <p:spPr>
          <a:xfrm>
            <a:off x="1634787" y="3648795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B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35"/>
          <p:cNvSpPr/>
          <p:nvPr/>
        </p:nvSpPr>
        <p:spPr>
          <a:xfrm>
            <a:off x="1629179" y="4843320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C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60"/>
          <p:cNvGrpSpPr/>
          <p:nvPr/>
        </p:nvGrpSpPr>
        <p:grpSpPr>
          <a:xfrm>
            <a:off x="1611373" y="2560664"/>
            <a:ext cx="737314" cy="668350"/>
            <a:chOff x="5075123" y="3447867"/>
            <a:chExt cx="2481953" cy="2249809"/>
          </a:xfrm>
        </p:grpSpPr>
        <p:sp>
          <p:nvSpPr>
            <p:cNvPr id="50" name="타원 16"/>
            <p:cNvSpPr/>
            <p:nvPr/>
          </p:nvSpPr>
          <p:spPr>
            <a:xfrm>
              <a:off x="5184215" y="3447867"/>
              <a:ext cx="2249809" cy="224980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19"/>
            <p:cNvSpPr/>
            <p:nvPr/>
          </p:nvSpPr>
          <p:spPr>
            <a:xfrm rot="5398342">
              <a:off x="5955278" y="3558569"/>
              <a:ext cx="1424935" cy="1382489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20"/>
            <p:cNvSpPr/>
            <p:nvPr/>
          </p:nvSpPr>
          <p:spPr>
            <a:xfrm rot="5839189">
              <a:off x="4992667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그룹 60"/>
          <p:cNvGrpSpPr/>
          <p:nvPr/>
        </p:nvGrpSpPr>
        <p:grpSpPr>
          <a:xfrm>
            <a:off x="1608795" y="3647115"/>
            <a:ext cx="737314" cy="668350"/>
            <a:chOff x="5075123" y="3442121"/>
            <a:chExt cx="2481953" cy="2249809"/>
          </a:xfrm>
        </p:grpSpPr>
        <p:sp>
          <p:nvSpPr>
            <p:cNvPr id="44" name="타원 2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7" name="자유형 3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자유형 3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그룹 60"/>
          <p:cNvGrpSpPr/>
          <p:nvPr/>
        </p:nvGrpSpPr>
        <p:grpSpPr>
          <a:xfrm>
            <a:off x="1603188" y="4841640"/>
            <a:ext cx="737314" cy="668350"/>
            <a:chOff x="5075123" y="3442121"/>
            <a:chExt cx="2481953" cy="2249809"/>
          </a:xfrm>
        </p:grpSpPr>
        <p:sp>
          <p:nvSpPr>
            <p:cNvPr id="38" name="타원 37"/>
            <p:cNvSpPr/>
            <p:nvPr/>
          </p:nvSpPr>
          <p:spPr>
            <a:xfrm>
              <a:off x="5159813" y="3442121"/>
              <a:ext cx="2249809" cy="22498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ko-KR" sz="24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ko-KR" alt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1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300831" y="2571104"/>
            <a:ext cx="64109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latin typeface="Calibri" panose="020F0502020204030204" pitchFamily="34" charset="0"/>
                <a:cs typeface="Arial" panose="020B0604020202020204" pitchFamily="34" charset="0"/>
              </a:rPr>
              <a:t>копии договора о приобретении основных средств и </a:t>
            </a:r>
            <a:r>
              <a:rPr lang="ru-RU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акта(ов</a:t>
            </a:r>
            <a:r>
              <a:rPr lang="ru-RU" b="1" dirty="0">
                <a:latin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ru-RU" b="1" dirty="0">
                <a:latin typeface="Calibri" panose="020F0502020204030204" pitchFamily="34" charset="0"/>
                <a:cs typeface="Arial" panose="020B0604020202020204" pitchFamily="34" charset="0"/>
              </a:rPr>
              <a:t>приема-передачи к нему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305810" y="3690579"/>
            <a:ext cx="68545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копия товарной накладной поставщика (форма № ТОРГ-12) </a:t>
            </a:r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>(</a:t>
            </a:r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в случае приобретения основных средств в организации торговли)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297531" y="4714972"/>
            <a:ext cx="69934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копии документов о постановке основных средств на баланс организации (акт о приеме-передаче объекта основных средств </a:t>
            </a:r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> (</a:t>
            </a:r>
            <a:r>
              <a:rPr lang="ru-RU" altLang="ko-KR" b="1" dirty="0">
                <a:latin typeface="Calibri" panose="020F0502020204030204" pitchFamily="34" charset="0"/>
                <a:cs typeface="Arial" pitchFamily="34" charset="0"/>
              </a:rPr>
              <a:t>Форма № ОС-1</a:t>
            </a:r>
            <a:r>
              <a:rPr lang="ru-RU" altLang="ko-KR" b="1" dirty="0" smtClean="0">
                <a:latin typeface="Calibri" panose="020F0502020204030204" pitchFamily="34" charset="0"/>
                <a:cs typeface="Arial" pitchFamily="34" charset="0"/>
              </a:rPr>
              <a:t>))</a:t>
            </a:r>
            <a:endParaRPr lang="ru-RU" altLang="ko-KR" b="1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13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837</Words>
  <Application>Microsoft Office PowerPoint</Application>
  <PresentationFormat>Экран (4:3)</PresentationFormat>
  <Paragraphs>199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Office Theme</vt:lpstr>
      <vt:lpstr>Custom Design</vt:lpstr>
      <vt:lpstr>Презентация PowerPoint</vt:lpstr>
      <vt:lpstr>Условия реализации</vt:lpstr>
      <vt:lpstr>Критерии получения</vt:lpstr>
      <vt:lpstr>Предмет компенсации</vt:lpstr>
      <vt:lpstr>Критерии</vt:lpstr>
      <vt:lpstr>Подтверждение затрат в проект</vt:lpstr>
      <vt:lpstr>Подтверждение затрат в проект</vt:lpstr>
      <vt:lpstr>Подтверждение затрат в проект</vt:lpstr>
      <vt:lpstr>Подтверждение затрат в проект</vt:lpstr>
      <vt:lpstr>Подтверждение затрат в проект</vt:lpstr>
      <vt:lpstr>Подтверждение затрат в проект</vt:lpstr>
      <vt:lpstr>Подтверждение затрат в проект</vt:lpstr>
      <vt:lpstr>Подтверждение затрат в проект</vt:lpstr>
      <vt:lpstr>Подтверждение затрат в проект</vt:lpstr>
      <vt:lpstr>Подтверждение затрат в проект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Пантыкина Виктория Викторовна</cp:lastModifiedBy>
  <cp:revision>225</cp:revision>
  <dcterms:created xsi:type="dcterms:W3CDTF">2014-04-01T16:35:38Z</dcterms:created>
  <dcterms:modified xsi:type="dcterms:W3CDTF">2016-07-25T15:02:51Z</dcterms:modified>
</cp:coreProperties>
</file>