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4367" userDrawn="1">
          <p15:clr>
            <a:srgbClr val="A4A3A4"/>
          </p15:clr>
        </p15:guide>
        <p15:guide id="4" pos="3022" userDrawn="1">
          <p15:clr>
            <a:srgbClr val="A4A3A4"/>
          </p15:clr>
        </p15:guide>
        <p15:guide id="5" pos="42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1458" y="60"/>
      </p:cViewPr>
      <p:guideLst>
        <p:guide orient="horz" pos="5547"/>
        <p:guide pos="2160"/>
        <p:guide orient="horz" pos="4367"/>
        <p:guide pos="3022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7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5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8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3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8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6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3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4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5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7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36A32-8345-4EB2-B395-5BBE4469E30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482B-EF5D-4467-AA8B-493C6CC1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4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k.regop.ru/" TargetMode="External"/><Relationship Id="rId2" Type="http://schemas.openxmlformats.org/officeDocument/2006/relationships/hyperlink" Target="http://kashirskyro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6D71F72-EDF6-4224-BCB1-6E5B9D546D16}"/>
              </a:ext>
            </a:extLst>
          </p:cNvPr>
          <p:cNvSpPr/>
          <p:nvPr/>
        </p:nvSpPr>
        <p:spPr>
          <a:xfrm>
            <a:off x="11789" y="6337589"/>
            <a:ext cx="6861452" cy="44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4E8FC4-6CC2-4214-A20F-DC6FFF4D91BC}"/>
              </a:ext>
            </a:extLst>
          </p:cNvPr>
          <p:cNvSpPr txBox="1"/>
          <p:nvPr/>
        </p:nvSpPr>
        <p:spPr>
          <a:xfrm>
            <a:off x="288602" y="1312856"/>
            <a:ext cx="662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  <a:t>«РУЗСКИЙ РО» ОКАЗЫВАЕТ ВАМ УСЛУГУ «ОБРАЩЕНИЕ С ТКО»</a:t>
            </a:r>
            <a:endParaRPr lang="en-US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D9E26-DED3-438A-AA91-30640E489B23}"/>
              </a:ext>
            </a:extLst>
          </p:cNvPr>
          <p:cNvSpPr txBox="1"/>
          <p:nvPr/>
        </p:nvSpPr>
        <p:spPr>
          <a:xfrm>
            <a:off x="167513" y="4085611"/>
            <a:ext cx="65982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Оплата через сайт Регионального оператора:</a:t>
            </a:r>
          </a:p>
          <a:p>
            <a:pPr algn="just"/>
            <a:endParaRPr lang="ru-RU" sz="1400" b="1" dirty="0">
              <a:latin typeface="Arial Narrow" panose="020B0606020202030204" pitchFamily="34" charset="0"/>
            </a:endParaRPr>
          </a:p>
          <a:p>
            <a:pPr marL="180975" indent="-180975" algn="just">
              <a:buAutoNum type="arabicPeriod"/>
            </a:pPr>
            <a:r>
              <a:rPr lang="ru-RU" sz="1300" dirty="0">
                <a:latin typeface="Arial Narrow" panose="020B0606020202030204" pitchFamily="34" charset="0"/>
              </a:rPr>
              <a:t>Необходимо перейти на</a:t>
            </a:r>
            <a:r>
              <a:rPr lang="en-US" sz="1300" dirty="0">
                <a:latin typeface="Arial Narrow" panose="020B0606020202030204" pitchFamily="34" charset="0"/>
              </a:rPr>
              <a:t> </a:t>
            </a:r>
            <a:r>
              <a:rPr lang="ru-RU" sz="1300" dirty="0">
                <a:latin typeface="Arial Narrow" panose="020B0606020202030204" pitchFamily="34" charset="0"/>
              </a:rPr>
              <a:t>официальный сайт ООО «Рузский РО»</a:t>
            </a:r>
            <a:r>
              <a:rPr lang="en-US" sz="1300" dirty="0">
                <a:latin typeface="Arial Narrow" panose="020B0606020202030204" pitchFamily="34" charset="0"/>
              </a:rPr>
              <a:t> </a:t>
            </a:r>
            <a:r>
              <a:rPr lang="en-US" sz="1300" u="sng" dirty="0">
                <a:latin typeface="Arial Narrow" panose="020B0606020202030204" pitchFamily="34" charset="0"/>
              </a:rPr>
              <a:t>ruzskyro.ru</a:t>
            </a:r>
            <a:endParaRPr lang="ru-RU" sz="1300" u="sng" dirty="0">
              <a:latin typeface="Arial Narrow" panose="020B0606020202030204" pitchFamily="34" charset="0"/>
              <a:hlinkClick r:id="rId2"/>
            </a:endParaRPr>
          </a:p>
          <a:p>
            <a:pPr marL="180975" indent="-180975" algn="just">
              <a:buAutoNum type="arabicPeriod"/>
            </a:pPr>
            <a:r>
              <a:rPr lang="ru-RU" sz="1300" dirty="0">
                <a:latin typeface="Arial Narrow" panose="020B0606020202030204" pitchFamily="34" charset="0"/>
              </a:rPr>
              <a:t>В нижней части экрана будет написано </a:t>
            </a:r>
            <a:r>
              <a:rPr lang="ru-RU" sz="1300" b="1" dirty="0">
                <a:latin typeface="Arial Narrow" panose="020B0606020202030204" pitchFamily="34" charset="0"/>
              </a:rPr>
              <a:t>«Удобно и быстро оплачивайте услугу без комиссии»</a:t>
            </a:r>
            <a:r>
              <a:rPr lang="ru-RU" sz="1300" dirty="0">
                <a:latin typeface="Arial Narrow" panose="020B0606020202030204" pitchFamily="34" charset="0"/>
              </a:rPr>
              <a:t>, необходимо нажать на кнопку </a:t>
            </a:r>
            <a:r>
              <a:rPr lang="ru-RU" sz="1300" b="1" dirty="0">
                <a:latin typeface="Arial Narrow" panose="020B0606020202030204" pitchFamily="34" charset="0"/>
              </a:rPr>
              <a:t>«Подробнее»</a:t>
            </a:r>
            <a:r>
              <a:rPr lang="ru-RU" sz="1300" dirty="0">
                <a:latin typeface="Arial Narrow" panose="020B0606020202030204" pitchFamily="34" charset="0"/>
              </a:rPr>
              <a:t>. </a:t>
            </a:r>
          </a:p>
          <a:p>
            <a:pPr marL="180975" indent="-180975" algn="just">
              <a:buAutoNum type="arabicPeriod"/>
            </a:pPr>
            <a:r>
              <a:rPr lang="ru-RU" sz="1300" dirty="0">
                <a:latin typeface="Arial Narrow" panose="020B0606020202030204" pitchFamily="34" charset="0"/>
              </a:rPr>
              <a:t>Далее выбираете способ оплаты</a:t>
            </a:r>
            <a:r>
              <a:rPr lang="en-US" sz="1300" dirty="0">
                <a:latin typeface="Arial Narrow" panose="020B0606020202030204" pitchFamily="34" charset="0"/>
              </a:rPr>
              <a:t> </a:t>
            </a:r>
            <a:r>
              <a:rPr lang="ru-RU" sz="1300" dirty="0">
                <a:latin typeface="Arial Narrow" panose="020B0606020202030204" pitchFamily="34" charset="0"/>
              </a:rPr>
              <a:t>«ВБРР. По квитанциям Мосэнергосбыт на сайте банка» и нажимаете на кнопку </a:t>
            </a:r>
            <a:r>
              <a:rPr lang="ru-RU" sz="1300" b="1" dirty="0">
                <a:latin typeface="Arial Narrow" panose="020B0606020202030204" pitchFamily="34" charset="0"/>
              </a:rPr>
              <a:t>«по ссылке»</a:t>
            </a:r>
            <a:r>
              <a:rPr lang="ru-RU" sz="1300" dirty="0">
                <a:latin typeface="Arial Narrow" panose="020B0606020202030204" pitchFamily="34" charset="0"/>
              </a:rPr>
              <a:t>.</a:t>
            </a:r>
          </a:p>
          <a:p>
            <a:pPr marL="180975" indent="-180975" algn="just">
              <a:buAutoNum type="arabicPeriod"/>
            </a:pPr>
            <a:r>
              <a:rPr lang="ru-RU" sz="1300" dirty="0">
                <a:latin typeface="Arial Narrow" panose="020B0606020202030204" pitchFamily="34" charset="0"/>
              </a:rPr>
              <a:t>Перейдя по ссылке Вы попадаете в окно оплаты. Вам необходимо заполнить данные банковской карты для совершения оплаты, обязательно указать период, за который вы оплачиваете. </a:t>
            </a:r>
          </a:p>
          <a:p>
            <a:pPr marL="180975" indent="-180975" algn="just"/>
            <a:r>
              <a:rPr lang="ru-RU" sz="1300" dirty="0">
                <a:latin typeface="Arial Narrow" panose="020B0606020202030204" pitchFamily="34" charset="0"/>
              </a:rPr>
              <a:t>5.  Нажмите кнопку </a:t>
            </a:r>
            <a:r>
              <a:rPr lang="ru-RU" sz="1300" b="1" dirty="0">
                <a:latin typeface="Arial Narrow" panose="020B0606020202030204" pitchFamily="34" charset="0"/>
              </a:rPr>
              <a:t>«Оплатить»</a:t>
            </a:r>
            <a:r>
              <a:rPr lang="ru-RU" sz="13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2FDFB8-DEC1-43D1-A853-6890C0E881A7}"/>
              </a:ext>
            </a:extLst>
          </p:cNvPr>
          <p:cNvSpPr txBox="1"/>
          <p:nvPr/>
        </p:nvSpPr>
        <p:spPr>
          <a:xfrm>
            <a:off x="288602" y="7325474"/>
            <a:ext cx="48167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Для прямого перехода в окно оплаты </a:t>
            </a:r>
          </a:p>
          <a:p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услуги «Обращение с ТКО» наведите камеру </a:t>
            </a:r>
          </a:p>
          <a:p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Вашего телефона на </a:t>
            </a:r>
            <a:r>
              <a:rPr lang="en-US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QR-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код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 и нажмите на ссылку.</a:t>
            </a:r>
          </a:p>
          <a:p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Далее заполните данные для совершения платежа.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C249DD7-F5FC-426E-8718-70893BC14429}"/>
              </a:ext>
            </a:extLst>
          </p:cNvPr>
          <p:cNvSpPr/>
          <p:nvPr/>
        </p:nvSpPr>
        <p:spPr>
          <a:xfrm>
            <a:off x="142414" y="1782227"/>
            <a:ext cx="6598267" cy="2241806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20AEFA-B486-48C3-88AE-DC1465EDB286}"/>
              </a:ext>
            </a:extLst>
          </p:cNvPr>
          <p:cNvSpPr txBox="1"/>
          <p:nvPr/>
        </p:nvSpPr>
        <p:spPr>
          <a:xfrm>
            <a:off x="167513" y="1823290"/>
            <a:ext cx="6690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Способы оплаты без комиссии:</a:t>
            </a:r>
            <a:br>
              <a:rPr lang="ru-RU" sz="1400" b="1" dirty="0">
                <a:latin typeface="Arial Narrow" panose="020B0606020202030204" pitchFamily="34" charset="0"/>
              </a:rPr>
            </a:br>
            <a:endParaRPr lang="ru-RU" sz="1400" b="1" dirty="0">
              <a:latin typeface="Arial Narrow" panose="020B0606020202030204" pitchFamily="34" charset="0"/>
            </a:endParaRPr>
          </a:p>
          <a:p>
            <a:pPr indent="174625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В Личном Кабинете Регионального оператора </a:t>
            </a:r>
            <a:r>
              <a:rPr lang="ru-RU" sz="1300" dirty="0"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https://lk.regop.ru</a:t>
            </a:r>
            <a:r>
              <a:rPr lang="ru-RU" sz="1300" dirty="0">
                <a:latin typeface="Arial Narrow" panose="020B0606020202030204" pitchFamily="34" charset="0"/>
              </a:rPr>
              <a:t> </a:t>
            </a:r>
          </a:p>
          <a:p>
            <a:pPr indent="174625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В торговых точках сети «Связной»</a:t>
            </a:r>
          </a:p>
          <a:p>
            <a:pPr indent="174625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Через портал «Госуслуги», в разделе оплата за ЖКХ</a:t>
            </a:r>
          </a:p>
          <a:p>
            <a:pPr indent="174625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На сайте и в личном кабинете банков «АЛЬФА-БАНК», «Промсвязьбанк», «Банк ЗЕНИТ»,  «Банк «ФК Открытие», «Почта Банк», «Тинькофф Банк», «ВТБ», «Газпромбанк», «</a:t>
            </a:r>
            <a:r>
              <a:rPr lang="ru-RU" sz="1300" dirty="0" err="1">
                <a:latin typeface="Arial Narrow" panose="020B0606020202030204" pitchFamily="34" charset="0"/>
              </a:rPr>
              <a:t>Россельхозбанк</a:t>
            </a:r>
            <a:r>
              <a:rPr lang="ru-RU" sz="1300" dirty="0">
                <a:latin typeface="Arial Narrow" panose="020B0606020202030204" pitchFamily="34" charset="0"/>
              </a:rPr>
              <a:t>», «Банк Уралсиб», АКБ «НОВИКОМБАНК», «МТС-Банк», КБ "РЕНЕССАНС КРЕДИТ"</a:t>
            </a:r>
          </a:p>
          <a:p>
            <a:pPr indent="174625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Банковской картой через мобильное приложение «Сбербанк Онлайн».</a:t>
            </a:r>
          </a:p>
          <a:p>
            <a:pPr indent="174625">
              <a:buFont typeface="Arial" panose="020B0604020202020204" pitchFamily="34" charset="0"/>
              <a:buChar char="•"/>
            </a:pPr>
            <a:r>
              <a:rPr lang="ru-RU" sz="1300" dirty="0">
                <a:latin typeface="Arial Narrow" panose="020B0606020202030204" pitchFamily="34" charset="0"/>
              </a:rPr>
              <a:t>В отделениях «Сбербанк».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A30C6C-E894-469E-B86F-02B8079EBE79}"/>
              </a:ext>
            </a:extLst>
          </p:cNvPr>
          <p:cNvSpPr txBox="1"/>
          <p:nvPr/>
        </p:nvSpPr>
        <p:spPr>
          <a:xfrm>
            <a:off x="142414" y="333654"/>
            <a:ext cx="538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+ 7 (499) 110 27 53 </a:t>
            </a:r>
          </a:p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info@ruzskyro.ru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3DB76E-9280-4458-A4B2-41C7495E57B9}"/>
              </a:ext>
            </a:extLst>
          </p:cNvPr>
          <p:cNvSpPr txBox="1"/>
          <p:nvPr/>
        </p:nvSpPr>
        <p:spPr>
          <a:xfrm>
            <a:off x="142414" y="6380549"/>
            <a:ext cx="6522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Оплачивайте коммунальные услуги вовремя!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BEC5C4-3AE1-49BD-B4C6-C5F12741BD78}"/>
              </a:ext>
            </a:extLst>
          </p:cNvPr>
          <p:cNvSpPr txBox="1"/>
          <p:nvPr/>
        </p:nvSpPr>
        <p:spPr>
          <a:xfrm>
            <a:off x="351884" y="9116027"/>
            <a:ext cx="632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050"/>
                </a:solidFill>
                <a:latin typeface="Arial Narrow" panose="020B0606020202030204" pitchFamily="34" charset="0"/>
              </a:rPr>
              <a:t>ЗАКАЗАТЬ УСЛУГУ ПО ВЫВОЗУ ОТХОДОВ ОТ СТРОИТЕЛЬНЫХ  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  <a:latin typeface="Arial Narrow" panose="020B0606020202030204" pitchFamily="34" charset="0"/>
              </a:rPr>
              <a:t>И РЕМОНТНЫХ РАБОТ  </a:t>
            </a:r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</a:rPr>
              <a:t>8 800 500 0865</a:t>
            </a:r>
            <a:endParaRPr lang="ru-RU" sz="16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6AF143-182A-46B4-AB57-0220416161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70" y="267309"/>
            <a:ext cx="2020828" cy="685801"/>
          </a:xfrm>
          <a:prstGeom prst="rect">
            <a:avLst/>
          </a:prstGeom>
        </p:spPr>
      </p:pic>
      <p:pic>
        <p:nvPicPr>
          <p:cNvPr id="1026" name="Picture 2" descr="http://qrcoder.ru/code/?https%3A%2F%2Fpay.vbrr.ru%2Fpayment%2FfastClickPayment%2Fpayform-1.html%3Ftoken%3Dbca7do7mqhcrqo0c790rqqrr2u%26ask%3Damount%26ask%3Demail%26def%3D%257B%22description%22%3A%22%2525D0%25259E%2525D0%2525BF%2525D0%2525BB%2525D0%2525B0%2525D1%252582%2525D0%2525B0%252520%2525D1%252583%2525D1%252581%2525D0%2525BB%2525D1%252583%2525D0%2525B3%252520%2525D0%2525BF%2525D0%2525BE%252520%2525D0%2525BE%2525D0%2525B1%2525D1%252580%2525D0%2525B0%2525D1%252589%2525D0%2525B5%2525D0%2525BD%2525D0%2525B8%2525D1%25258E%252520%2525D0%2525A2%2525D0%25259A%2525D0%25259E%252520%2525D0%2525B2%252520%2525D0%2525BF%2525D0%2525BE%2525D0%2525BB%2525D1%25258C%2525D0%2525B7%2525D1%252583%252520%2525D0%25259E%2525D0%25259E%2525D0%25259E%252520%2525C2%2525AB%2525D0%2525A0%2525D1%252583%2525D0%2525B7%2525D1%252581%2525D0%2525BA%2525D0%2525B8%2525D0%2525B9%252520%2525D0%2525A0%2525D0%25259E%2525C2%2525BB%22%257D%26ask%3D%257B%22name%22%3A%22accountNumber%22%2C%22placeholder%22%3A%22%CD%E0%EF%F0%E8%EC%E5%F0%2520050123456789%22%2C%22label%22%3A%22%C2%E2%E5%E4%E8%F2%E5%2520%CD%EE%EC%E5%F0%2520%EB%E8%F6%E5%E2%EE%E3%EE%2520%F1%F7%E5%F2%E0%22%2C%22regexp%22%3A%22%25255E%25255B0%25255D%25255B5%25255D%25255B0%25255D%25255C%25255Cd%25257B9%25257D%252524%22%257D%26ask%3D%257B%22name%22%3A%22paymentPeriod%22%2C%22placeholder%22%3A%22032019%22%2C%22label%22%3A%22%C2%E2%E5%E4%E8%F2%E5%2520%EF%E5%F0%E8%EE%E4%2520%EE%EF%EB%E0%F2%FB%2520%E2%2520%F4%EE%F0%EC%E0%F2%E5%2520MM%C3%C3%C3%C3%22%2C%22regexp%22%3A%22%25255E%280%25255B1-9%25255D%25257C1%25255B0-2%25255D%29%25255B2%25255D%25255B0%25255D%25255B0-2%25255D%25255C%25255Cd%252524%22%257D&amp;4&amp;0">
            <a:extLst>
              <a:ext uri="{FF2B5EF4-FFF2-40B4-BE49-F238E27FC236}">
                <a16:creationId xmlns:a16="http://schemas.microsoft.com/office/drawing/2014/main" id="{D760B0FC-3DEC-43C7-9528-67D9E35F0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06" y="6882260"/>
            <a:ext cx="1985875" cy="19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4563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279</Words>
  <Application>Microsoft Office PowerPoint</Application>
  <PresentationFormat>Лист A4 (210x297 мм)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Дяткова Александра Валерьевна</dc:creator>
  <cp:lastModifiedBy>Кузнецова Анастасия Анатольевна</cp:lastModifiedBy>
  <cp:revision>16</cp:revision>
  <dcterms:created xsi:type="dcterms:W3CDTF">2021-08-11T07:26:08Z</dcterms:created>
  <dcterms:modified xsi:type="dcterms:W3CDTF">2021-08-25T15:06:42Z</dcterms:modified>
</cp:coreProperties>
</file>