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68" tIns="45933" rIns="91868" bIns="4593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3" y="0"/>
            <a:ext cx="2972547" cy="497921"/>
          </a:xfrm>
          <a:prstGeom prst="rect">
            <a:avLst/>
          </a:prstGeom>
        </p:spPr>
        <p:txBody>
          <a:bodyPr vert="horz" lIns="91868" tIns="45933" rIns="91868" bIns="45933" rtlCol="0"/>
          <a:lstStyle>
            <a:lvl1pPr algn="r">
              <a:defRPr sz="1200"/>
            </a:lvl1pPr>
          </a:lstStyle>
          <a:p>
            <a:fld id="{C91632AB-0972-4374-A668-BA3BDC7BEF18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4600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8" tIns="45933" rIns="91868" bIns="459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1" y="4786719"/>
            <a:ext cx="5487041" cy="3916550"/>
          </a:xfrm>
          <a:prstGeom prst="rect">
            <a:avLst/>
          </a:prstGeom>
        </p:spPr>
        <p:txBody>
          <a:bodyPr vert="horz" lIns="91868" tIns="45933" rIns="91868" bIns="4593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9355"/>
            <a:ext cx="2972547" cy="497921"/>
          </a:xfrm>
          <a:prstGeom prst="rect">
            <a:avLst/>
          </a:prstGeom>
        </p:spPr>
        <p:txBody>
          <a:bodyPr vert="horz" lIns="91868" tIns="45933" rIns="91868" bIns="4593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3" y="9449355"/>
            <a:ext cx="2972547" cy="497921"/>
          </a:xfrm>
          <a:prstGeom prst="rect">
            <a:avLst/>
          </a:prstGeom>
        </p:spPr>
        <p:txBody>
          <a:bodyPr vert="horz" lIns="91868" tIns="45933" rIns="91868" bIns="45933" rtlCol="0" anchor="b"/>
          <a:lstStyle>
            <a:lvl1pPr algn="r">
              <a:defRPr sz="1200"/>
            </a:lvl1pPr>
          </a:lstStyle>
          <a:p>
            <a:fld id="{AD78AA72-8EE7-4823-A553-1392377F6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89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8AA72-8EE7-4823-A553-1392377F64F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58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963-55C0-42BE-AA58-328154D9D035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C660-D9EF-496C-9564-0FA58BF12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930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963-55C0-42BE-AA58-328154D9D035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C660-D9EF-496C-9564-0FA58BF12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546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963-55C0-42BE-AA58-328154D9D035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C660-D9EF-496C-9564-0FA58BF12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8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963-55C0-42BE-AA58-328154D9D035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C660-D9EF-496C-9564-0FA58BF12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11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963-55C0-42BE-AA58-328154D9D035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C660-D9EF-496C-9564-0FA58BF12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228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963-55C0-42BE-AA58-328154D9D035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C660-D9EF-496C-9564-0FA58BF12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730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963-55C0-42BE-AA58-328154D9D035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C660-D9EF-496C-9564-0FA58BF12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947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963-55C0-42BE-AA58-328154D9D035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C660-D9EF-496C-9564-0FA58BF12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712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963-55C0-42BE-AA58-328154D9D035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C660-D9EF-496C-9564-0FA58BF12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64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963-55C0-42BE-AA58-328154D9D035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C660-D9EF-496C-9564-0FA58BF12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78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963-55C0-42BE-AA58-328154D9D035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C660-D9EF-496C-9564-0FA58BF12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951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FA963-55C0-42BE-AA58-328154D9D035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8C660-D9EF-496C-9564-0FA58BF12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044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61851" y="156337"/>
            <a:ext cx="102898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работы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ЗАГС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МФЦ Московской области, бюро (отделений) судебно-медицинской экспертизы (БСМЭ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и МКУ «Служба кладбищ» Одинцовского городского округа Московской области  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новогодние праздники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808909"/>
              </p:ext>
            </p:extLst>
          </p:nvPr>
        </p:nvGraphicFramePr>
        <p:xfrm>
          <a:off x="1125417" y="1644161"/>
          <a:ext cx="9451731" cy="4144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2650">
                  <a:extLst>
                    <a:ext uri="{9D8B030D-6E8A-4147-A177-3AD203B41FA5}">
                      <a16:colId xmlns:a16="http://schemas.microsoft.com/office/drawing/2014/main" val="1935136799"/>
                    </a:ext>
                  </a:extLst>
                </a:gridCol>
                <a:gridCol w="939205">
                  <a:extLst>
                    <a:ext uri="{9D8B030D-6E8A-4147-A177-3AD203B41FA5}">
                      <a16:colId xmlns:a16="http://schemas.microsoft.com/office/drawing/2014/main" val="1380371397"/>
                    </a:ext>
                  </a:extLst>
                </a:gridCol>
                <a:gridCol w="813861">
                  <a:extLst>
                    <a:ext uri="{9D8B030D-6E8A-4147-A177-3AD203B41FA5}">
                      <a16:colId xmlns:a16="http://schemas.microsoft.com/office/drawing/2014/main" val="2677456355"/>
                    </a:ext>
                  </a:extLst>
                </a:gridCol>
                <a:gridCol w="800913">
                  <a:extLst>
                    <a:ext uri="{9D8B030D-6E8A-4147-A177-3AD203B41FA5}">
                      <a16:colId xmlns:a16="http://schemas.microsoft.com/office/drawing/2014/main" val="270538015"/>
                    </a:ext>
                  </a:extLst>
                </a:gridCol>
                <a:gridCol w="112054">
                  <a:extLst>
                    <a:ext uri="{9D8B030D-6E8A-4147-A177-3AD203B41FA5}">
                      <a16:colId xmlns:a16="http://schemas.microsoft.com/office/drawing/2014/main" val="2263620840"/>
                    </a:ext>
                  </a:extLst>
                </a:gridCol>
                <a:gridCol w="1045131">
                  <a:extLst>
                    <a:ext uri="{9D8B030D-6E8A-4147-A177-3AD203B41FA5}">
                      <a16:colId xmlns:a16="http://schemas.microsoft.com/office/drawing/2014/main" val="315206747"/>
                    </a:ext>
                  </a:extLst>
                </a:gridCol>
                <a:gridCol w="763840">
                  <a:extLst>
                    <a:ext uri="{9D8B030D-6E8A-4147-A177-3AD203B41FA5}">
                      <a16:colId xmlns:a16="http://schemas.microsoft.com/office/drawing/2014/main" val="2231326192"/>
                    </a:ext>
                  </a:extLst>
                </a:gridCol>
                <a:gridCol w="763840">
                  <a:extLst>
                    <a:ext uri="{9D8B030D-6E8A-4147-A177-3AD203B41FA5}">
                      <a16:colId xmlns:a16="http://schemas.microsoft.com/office/drawing/2014/main" val="3623812870"/>
                    </a:ext>
                  </a:extLst>
                </a:gridCol>
                <a:gridCol w="1076908">
                  <a:extLst>
                    <a:ext uri="{9D8B030D-6E8A-4147-A177-3AD203B41FA5}">
                      <a16:colId xmlns:a16="http://schemas.microsoft.com/office/drawing/2014/main" val="762074301"/>
                    </a:ext>
                  </a:extLst>
                </a:gridCol>
                <a:gridCol w="763840">
                  <a:extLst>
                    <a:ext uri="{9D8B030D-6E8A-4147-A177-3AD203B41FA5}">
                      <a16:colId xmlns:a16="http://schemas.microsoft.com/office/drawing/2014/main" val="2718011461"/>
                    </a:ext>
                  </a:extLst>
                </a:gridCol>
                <a:gridCol w="763840">
                  <a:extLst>
                    <a:ext uri="{9D8B030D-6E8A-4147-A177-3AD203B41FA5}">
                      <a16:colId xmlns:a16="http://schemas.microsoft.com/office/drawing/2014/main" val="499287704"/>
                    </a:ext>
                  </a:extLst>
                </a:gridCol>
                <a:gridCol w="875649">
                  <a:extLst>
                    <a:ext uri="{9D8B030D-6E8A-4147-A177-3AD203B41FA5}">
                      <a16:colId xmlns:a16="http://schemas.microsoft.com/office/drawing/2014/main" val="1195731824"/>
                    </a:ext>
                  </a:extLst>
                </a:gridCol>
              </a:tblGrid>
              <a:tr h="586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31.12.2001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пятница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01.01.2022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суббота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02.01.2022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воскресенье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03.01.2022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понедельник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04.01.2022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вторник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05.01.2022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среда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06.01.2022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четверг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07.01.2022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пятница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08.01.2022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суббота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09.01.2022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воскресенье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extLst>
                  <a:ext uri="{0D108BD9-81ED-4DB2-BD59-A6C34878D82A}">
                    <a16:rowId xmlns:a16="http://schemas.microsoft.com/office/drawing/2014/main" val="3738526134"/>
                  </a:ext>
                </a:extLst>
              </a:tr>
              <a:tr h="9175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органы ЗАГС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рабочий день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( сокращенный на 1 час)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выходной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выходной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рабочий день 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(только для регистрации смерти)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рабочий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 день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рабочий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 день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рабочий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 день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выходной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выходной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рабочий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 день</a:t>
                      </a:r>
                      <a:br>
                        <a:rPr lang="ru-RU" sz="1000" dirty="0">
                          <a:effectLst/>
                        </a:rPr>
                      </a:br>
                      <a:r>
                        <a:rPr lang="ru-RU" sz="1000" dirty="0">
                          <a:effectLst/>
                        </a:rPr>
                        <a:t>(только для регистрации смерти)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extLst>
                  <a:ext uri="{0D108BD9-81ED-4DB2-BD59-A6C34878D82A}">
                    <a16:rowId xmlns:a16="http://schemas.microsoft.com/office/drawing/2014/main" val="1118034163"/>
                  </a:ext>
                </a:extLst>
              </a:tr>
              <a:tr h="974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МФЦ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рабочий день</a:t>
                      </a:r>
                      <a:br>
                        <a:rPr lang="ru-RU" sz="1000" dirty="0">
                          <a:effectLst/>
                        </a:rPr>
                      </a:br>
                      <a:r>
                        <a:rPr lang="ru-RU" sz="1000" dirty="0">
                          <a:effectLst/>
                        </a:rPr>
                        <a:t>(только УБЧ*)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выходной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выходной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выходной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рабочий день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(только УБЧ*)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рабочий день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(только УБЧ*)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рабочий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 день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(только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УБЧ*)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выходной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выходной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рабочий день ( для МФЦ по 7-ми дневной рабочей неделе)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extLst>
                  <a:ext uri="{0D108BD9-81ED-4DB2-BD59-A6C34878D82A}">
                    <a16:rowId xmlns:a16="http://schemas.microsoft.com/office/drawing/2014/main" val="303040275"/>
                  </a:ext>
                </a:extLst>
              </a:tr>
              <a:tr h="6405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БСМЭ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выходной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выходной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рабочий день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рабочий день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 ( при необходимости)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выходной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рабочий день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рабочий день 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(при необходимости)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выходной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рабочий день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выходной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extLst>
                  <a:ext uri="{0D108BD9-81ED-4DB2-BD59-A6C34878D82A}">
                    <a16:rowId xmlns:a16="http://schemas.microsoft.com/office/drawing/2014/main" val="73442187"/>
                  </a:ext>
                </a:extLst>
              </a:tr>
              <a:tr h="873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МКУ </a:t>
                      </a:r>
                      <a:r>
                        <a:rPr lang="ru-RU" sz="1000" dirty="0">
                          <a:effectLst/>
                        </a:rPr>
                        <a:t>«Служба кладбищ» 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рабочий день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(сокращенный </a:t>
                      </a:r>
                      <a:r>
                        <a:rPr lang="ru-RU" sz="1000" dirty="0">
                          <a:effectLst/>
                        </a:rPr>
                        <a:t>на 1 час)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выходной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выходной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рабочий день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рабочий день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рабочий день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рабочий день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( сокращенный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на 1 час)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выходной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выходной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рабочий день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402" marR="81402" marT="40701" marB="40701"/>
                </a:tc>
                <a:extLst>
                  <a:ext uri="{0D108BD9-81ED-4DB2-BD59-A6C34878D82A}">
                    <a16:rowId xmlns:a16="http://schemas.microsoft.com/office/drawing/2014/main" val="269137785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54015" y="6128238"/>
            <a:ext cx="32063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dk1"/>
                </a:solidFill>
              </a:rPr>
              <a:t>*Комплексная </a:t>
            </a:r>
            <a:r>
              <a:rPr lang="ru-RU" sz="1000" dirty="0">
                <a:solidFill>
                  <a:schemeClr val="dk1"/>
                </a:solidFill>
              </a:rPr>
              <a:t>услуга «Утрата близкого человека»</a:t>
            </a:r>
          </a:p>
        </p:txBody>
      </p:sp>
    </p:spTree>
    <p:extLst>
      <p:ext uri="{BB962C8B-B14F-4D97-AF65-F5344CB8AC3E}">
        <p14:creationId xmlns:p14="http://schemas.microsoft.com/office/powerpoint/2010/main" val="14914622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1435</TotalTime>
  <Words>164</Words>
  <Application>Microsoft Office PowerPoint</Application>
  <PresentationFormat>Широкоэкранный</PresentationFormat>
  <Paragraphs>81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Титова Ольга Григорьевна</dc:creator>
  <cp:lastModifiedBy>Иванова Анна Владимировна</cp:lastModifiedBy>
  <cp:revision>22</cp:revision>
  <cp:lastPrinted>2021-12-22T14:36:55Z</cp:lastPrinted>
  <dcterms:created xsi:type="dcterms:W3CDTF">2021-12-21T12:52:45Z</dcterms:created>
  <dcterms:modified xsi:type="dcterms:W3CDTF">2021-12-24T06:53:42Z</dcterms:modified>
</cp:coreProperties>
</file>