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429" r:id="rId3"/>
    <p:sldId id="433" r:id="rId4"/>
    <p:sldId id="434" r:id="rId5"/>
    <p:sldId id="435" r:id="rId6"/>
    <p:sldId id="436" r:id="rId7"/>
    <p:sldId id="437" r:id="rId8"/>
    <p:sldId id="441" r:id="rId9"/>
    <p:sldId id="440" r:id="rId10"/>
    <p:sldId id="442" r:id="rId11"/>
    <p:sldId id="431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pos="4725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704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6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C7B"/>
    <a:srgbClr val="C5E4E4"/>
    <a:srgbClr val="9FD1D0"/>
    <a:srgbClr val="FBDDBD"/>
    <a:srgbClr val="FFAE17"/>
    <a:srgbClr val="F39891"/>
    <a:srgbClr val="930B0D"/>
    <a:srgbClr val="F9C996"/>
    <a:srgbClr val="DD101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-114" y="216"/>
      </p:cViewPr>
      <p:guideLst>
        <p:guide orient="horz" pos="2160"/>
        <p:guide pos="3816"/>
        <p:guide pos="4725"/>
        <p:guide pos="211"/>
        <p:guide pos="704"/>
        <p:guide pos="5269"/>
        <p:guide pos="1118"/>
        <p:guide pos="6168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396DC-AA45-487B-9772-53BD4AF1D69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F6A7-BD12-4204-9386-46C936FB9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2422-FE43-4248-8EA7-6470FFCFAB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8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2422-FE43-4248-8EA7-6470FFCFAB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3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28044C-5D76-41A8-B1C1-F44D97E83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DEBA814-3858-4F7C-B77E-F43D8DAED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FBF47F-048C-4616-B8B7-B8D7BC64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43DFB3-EDCE-433A-A054-3580CED3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97BE21-4773-49C9-B5E1-D7844B05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258EDD-E63C-40F9-AB48-163359D7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46A46BD-2954-43D4-9993-DC1F5AEC5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D63CA-4E4C-4CF7-A42F-CF927F8B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BB5EFA-2F04-4457-A5AC-05DE7B32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61AA24-E767-4A53-8A13-814BBF65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7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16A69AC-7C81-41E8-ADD9-318352F8C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E2456D-F9B0-45E6-B545-FE18E4721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25355B-7EC2-44B4-8C8F-238C638C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3ADD4E-CC2A-4FDB-B2C6-68ADBFAE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6C9190-06FF-4599-B22E-9713B000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DD6418-D627-4313-BB83-3274C033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5DF4B1-F76F-43F2-8C0D-8E1E09D8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23A5E1-3DD5-4A73-8580-321DE024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BDFF8D-52E9-4FEB-BC9A-974C9B7C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D74670-7C88-4A96-968C-E9BEA13C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4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F139FD-FDCC-454E-BFDD-BD2A985A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D20863-5D5F-4E88-B5D2-62626CD7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AF28B7-1143-48A8-BAC8-BE219F7B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2FE22E-C81B-49A1-B53C-75D8FCDE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CEF2B4-E05E-4BD4-84BB-1F80D3F7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C26CFC-1236-410B-8CAF-FFCF1B0C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AD3B4E-72B1-4619-97C7-40AFC2371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EEABB0-4881-4C99-A2FC-1113CF98E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4076CF-8F9C-45BE-A534-463F2868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FA3B11-E628-4948-9E7B-3854E3D9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71CAB0-5C98-4A60-919E-AFD33656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910D55-D26B-4A29-9D43-42B28DBD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867C81-F138-4DDD-A36D-8A2FA0835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31BE164-3C5A-4F24-A4EA-6994C9F89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E270F7-A9A1-477E-B840-42D193EE4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6703A43-B186-4612-BE7D-15D3890AD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B28FC51-4278-4FD3-A2CD-615255E8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F45DE7-3E1E-4639-8DFB-5A8B71FF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AACCBFC-DA5B-449B-AD15-D3713BC0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8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40B8A6-3A0B-4D3E-8FCD-37BC633D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BFF6D02-0687-4146-B740-B118B360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383D32-8CFB-49D0-AD53-249A16BC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33798E-36C5-43A8-BD89-18AE1DC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2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DA33D74-F186-45DB-A57F-38F9CCD3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961CD47-8662-421A-A036-49EFC2C6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36C32E-3E9B-4873-8E8D-94CEEE90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4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635555-1557-4480-A6F9-0B0BC587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451B2B-B82F-4B95-9138-96396862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916198-8C0E-40CC-A96A-98483F571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78A039-085F-4B01-BF26-D7E3DE84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69A7671-143E-4592-B670-A01C39BF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D1533A-3838-4CFF-B7FB-FD2A424B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66B56-1312-4A1A-9DED-E55D9EAD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CC15947-5FC7-4C6F-8459-2249BDAA5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BB59654-B703-41B5-85BC-7C3BB0E9C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1E306E-A80C-4B9C-AEA4-58060119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B5E568-47CF-4AC2-84C3-CD178C18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2C5D9F-0AFF-4D69-9905-F0A49D81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8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05BECA-D39C-4FBD-97AD-AC3E6FB2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0C14FF-77DF-4D82-A1AC-E17DA4571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F747E4-438E-4347-8972-1D31D4039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D845-6D7F-40BB-A8FD-EF8C34A39E2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DD6FF4-A288-4BBE-B0F8-C51F95780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665B83-AE21-4389-BFED-7DD00DC5F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BC8B-2065-4756-887D-AF5C9E6E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slugi.mosreg.ru/services/2079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rom.mosreg.ru/" TargetMode="External"/><Relationship Id="rId3" Type="http://schemas.openxmlformats.org/officeDocument/2006/relationships/hyperlink" Target="https://odin.ru/" TargetMode="External"/><Relationship Id="rId7" Type="http://schemas.openxmlformats.org/officeDocument/2006/relationships/hyperlink" Target="https://invest.mosreg.ru/" TargetMode="External"/><Relationship Id="rId2" Type="http://schemas.openxmlformats.org/officeDocument/2006/relationships/hyperlink" Target="http://www.mbmosreg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vest.mosreg.ru/ru/calculator" TargetMode="External"/><Relationship Id="rId5" Type="http://schemas.openxmlformats.org/officeDocument/2006/relationships/hyperlink" Target="https://t.me/sybsidiiMO" TargetMode="External"/><Relationship Id="rId10" Type="http://schemas.openxmlformats.org/officeDocument/2006/relationships/hyperlink" Target="https://t.me/mybiz_odi" TargetMode="External"/><Relationship Id="rId4" Type="http://schemas.openxmlformats.org/officeDocument/2006/relationships/hyperlink" Target="https://t.me/odin_business" TargetMode="External"/><Relationship Id="rId9" Type="http://schemas.openxmlformats.org/officeDocument/2006/relationships/hyperlink" Target="https://mysmz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mosreg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mosreg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mosreg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mosreg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mosreg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mosreg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ond@mofmicro.ru" TargetMode="External"/><Relationship Id="rId2" Type="http://schemas.openxmlformats.org/officeDocument/2006/relationships/hyperlink" Target="http://www.mofmicro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ond@mosreg-garant.ru" TargetMode="External"/><Relationship Id="rId5" Type="http://schemas.openxmlformats.org/officeDocument/2006/relationships/hyperlink" Target="http://www.mosreg-garant.ru/" TargetMode="External"/><Relationship Id="rId4" Type="http://schemas.openxmlformats.org/officeDocument/2006/relationships/hyperlink" Target="https://uslugi.mosreg.ru/services/225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F3EC06D0-9B8E-1FD9-5943-83C288AABB89}"/>
              </a:ext>
            </a:extLst>
          </p:cNvPr>
          <p:cNvGrpSpPr/>
          <p:nvPr/>
        </p:nvGrpSpPr>
        <p:grpSpPr>
          <a:xfrm>
            <a:off x="9042682" y="3905592"/>
            <a:ext cx="2134221" cy="1007327"/>
            <a:chOff x="8929468" y="3905592"/>
            <a:chExt cx="2134221" cy="1007327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4A000AB6-2EB3-00D1-7F6C-F49106A9B585}"/>
                </a:ext>
              </a:extLst>
            </p:cNvPr>
            <p:cNvGrpSpPr/>
            <p:nvPr/>
          </p:nvGrpSpPr>
          <p:grpSpPr>
            <a:xfrm>
              <a:off x="8934479" y="3905592"/>
              <a:ext cx="2129210" cy="461554"/>
              <a:chOff x="3880517" y="5737937"/>
              <a:chExt cx="2129210" cy="461554"/>
            </a:xfrm>
            <a:solidFill>
              <a:srgbClr val="9FD1D0"/>
            </a:solidFill>
          </p:grpSpPr>
          <p:sp>
            <p:nvSpPr>
              <p:cNvPr id="3" name="Овал 2">
                <a:extLst>
                  <a:ext uri="{FF2B5EF4-FFF2-40B4-BE49-F238E27FC236}">
                    <a16:creationId xmlns="" xmlns:a16="http://schemas.microsoft.com/office/drawing/2014/main" id="{92EE0100-424F-C7A0-41E1-534FEE82D808}"/>
                  </a:ext>
                </a:extLst>
              </p:cNvPr>
              <p:cNvSpPr/>
              <p:nvPr/>
            </p:nvSpPr>
            <p:spPr>
              <a:xfrm>
                <a:off x="3880517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="" xmlns:a16="http://schemas.microsoft.com/office/drawing/2014/main" id="{0111A2E1-59C8-8D8C-E753-5DBF0FE1272A}"/>
                  </a:ext>
                </a:extLst>
              </p:cNvPr>
              <p:cNvSpPr/>
              <p:nvPr/>
            </p:nvSpPr>
            <p:spPr>
              <a:xfrm>
                <a:off x="4432709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="" xmlns:a16="http://schemas.microsoft.com/office/drawing/2014/main" id="{1A9E0932-53D7-8FE7-5444-9DC7381DA513}"/>
                  </a:ext>
                </a:extLst>
              </p:cNvPr>
              <p:cNvSpPr/>
              <p:nvPr/>
            </p:nvSpPr>
            <p:spPr>
              <a:xfrm>
                <a:off x="4992143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="" xmlns:a16="http://schemas.microsoft.com/office/drawing/2014/main" id="{2A64A2DE-EF1F-9673-A103-F03392996CD6}"/>
                  </a:ext>
                </a:extLst>
              </p:cNvPr>
              <p:cNvSpPr/>
              <p:nvPr/>
            </p:nvSpPr>
            <p:spPr>
              <a:xfrm>
                <a:off x="5548173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0EB710F0-121E-A87C-C45E-F823D2FA3B9B}"/>
                </a:ext>
              </a:extLst>
            </p:cNvPr>
            <p:cNvGrpSpPr/>
            <p:nvPr/>
          </p:nvGrpSpPr>
          <p:grpSpPr>
            <a:xfrm>
              <a:off x="8929468" y="4451365"/>
              <a:ext cx="2129210" cy="461554"/>
              <a:chOff x="3880517" y="5737937"/>
              <a:chExt cx="2129210" cy="461554"/>
            </a:xfrm>
            <a:solidFill>
              <a:srgbClr val="F9C996"/>
            </a:solidFill>
          </p:grpSpPr>
          <p:sp>
            <p:nvSpPr>
              <p:cNvPr id="20" name="Овал 19">
                <a:extLst>
                  <a:ext uri="{FF2B5EF4-FFF2-40B4-BE49-F238E27FC236}">
                    <a16:creationId xmlns="" xmlns:a16="http://schemas.microsoft.com/office/drawing/2014/main" id="{AE344031-11BA-C117-8254-21DB9B1C2191}"/>
                  </a:ext>
                </a:extLst>
              </p:cNvPr>
              <p:cNvSpPr/>
              <p:nvPr/>
            </p:nvSpPr>
            <p:spPr>
              <a:xfrm>
                <a:off x="3880517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="" xmlns:a16="http://schemas.microsoft.com/office/drawing/2014/main" id="{6BA0215B-5BFC-E357-D843-413C8C8518A4}"/>
                  </a:ext>
                </a:extLst>
              </p:cNvPr>
              <p:cNvSpPr/>
              <p:nvPr/>
            </p:nvSpPr>
            <p:spPr>
              <a:xfrm>
                <a:off x="4432709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="" xmlns:a16="http://schemas.microsoft.com/office/drawing/2014/main" id="{162E6CDC-751B-54EC-EE65-886690C60AA2}"/>
                  </a:ext>
                </a:extLst>
              </p:cNvPr>
              <p:cNvSpPr/>
              <p:nvPr/>
            </p:nvSpPr>
            <p:spPr>
              <a:xfrm>
                <a:off x="4992143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="" xmlns:a16="http://schemas.microsoft.com/office/drawing/2014/main" id="{58458809-0565-4573-F48D-948292795F91}"/>
                  </a:ext>
                </a:extLst>
              </p:cNvPr>
              <p:cNvSpPr/>
              <p:nvPr/>
            </p:nvSpPr>
            <p:spPr>
              <a:xfrm>
                <a:off x="5548173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" name="Рисунок 5" descr="Изображение выглядит как дерево, внешний,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E246BF5-71D8-F056-D960-0F674FE5F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624"/>
            <a:ext cx="12192000" cy="542137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A57B572-5009-014F-8C42-900ECFFCC5BF}"/>
              </a:ext>
            </a:extLst>
          </p:cNvPr>
          <p:cNvSpPr/>
          <p:nvPr/>
        </p:nvSpPr>
        <p:spPr>
          <a:xfrm>
            <a:off x="825182" y="0"/>
            <a:ext cx="1527206" cy="6419850"/>
          </a:xfrm>
          <a:prstGeom prst="rect">
            <a:avLst/>
          </a:prstGeom>
          <a:gradFill>
            <a:gsLst>
              <a:gs pos="18000">
                <a:srgbClr val="9FD1D0"/>
              </a:gs>
              <a:gs pos="100000">
                <a:srgbClr val="F3989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3C69D86-D221-1BCD-C79B-2E6B9083BBA6}"/>
              </a:ext>
            </a:extLst>
          </p:cNvPr>
          <p:cNvGrpSpPr/>
          <p:nvPr/>
        </p:nvGrpSpPr>
        <p:grpSpPr>
          <a:xfrm>
            <a:off x="1043705" y="216060"/>
            <a:ext cx="1072743" cy="657676"/>
            <a:chOff x="26466" y="253260"/>
            <a:chExt cx="1451040" cy="889596"/>
          </a:xfrm>
        </p:grpSpPr>
        <p:pic>
          <p:nvPicPr>
            <p:cNvPr id="22" name="Рисунок 21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908D269-B1BB-13D5-4123-991674C5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5" y="253260"/>
              <a:ext cx="713821" cy="889596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C49D239-CB39-C04C-5E44-71C4F3E39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8F11758-0145-00FD-32D2-1420219272BD}"/>
              </a:ext>
            </a:extLst>
          </p:cNvPr>
          <p:cNvSpPr txBox="1"/>
          <p:nvPr/>
        </p:nvSpPr>
        <p:spPr>
          <a:xfrm>
            <a:off x="758793" y="903798"/>
            <a:ext cx="164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ОДИНЦОВСКОГО 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pic>
        <p:nvPicPr>
          <p:cNvPr id="28" name="Рисунок 27" descr="Изображение выглядит как дерево, внешний,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FC4BF17-2C0B-F340-099A-F047A53AD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" r="80780"/>
          <a:stretch/>
        </p:blipFill>
        <p:spPr>
          <a:xfrm>
            <a:off x="825182" y="1433086"/>
            <a:ext cx="1527206" cy="54213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34531AD-D6C7-A203-F1E0-3DBF453453F5}"/>
              </a:ext>
            </a:extLst>
          </p:cNvPr>
          <p:cNvSpPr txBox="1"/>
          <p:nvPr/>
        </p:nvSpPr>
        <p:spPr>
          <a:xfrm>
            <a:off x="796892" y="5076686"/>
            <a:ext cx="1459054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4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4000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4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4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F6B7CA2-5FE3-4038-972F-8D2A1EB30FB7}"/>
              </a:ext>
            </a:extLst>
          </p:cNvPr>
          <p:cNvSpPr txBox="1"/>
          <p:nvPr/>
        </p:nvSpPr>
        <p:spPr>
          <a:xfrm>
            <a:off x="2496039" y="1990619"/>
            <a:ext cx="9724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ЗАПУСК МЕР ПОДДЕРЖКИ 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МАЛОГО БИЗНЕСА В 2023 ГОДУ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02B05FFF-16B5-5861-B470-534E8A8167E0}"/>
              </a:ext>
            </a:extLst>
          </p:cNvPr>
          <p:cNvGrpSpPr/>
          <p:nvPr/>
        </p:nvGrpSpPr>
        <p:grpSpPr>
          <a:xfrm>
            <a:off x="9052044" y="3909939"/>
            <a:ext cx="2129210" cy="461554"/>
            <a:chOff x="3880517" y="5737937"/>
            <a:chExt cx="2129210" cy="461554"/>
          </a:xfrm>
          <a:noFill/>
        </p:grpSpPr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BBF200E1-76A6-4A19-5F83-28395DDEB857}"/>
                </a:ext>
              </a:extLst>
            </p:cNvPr>
            <p:cNvSpPr/>
            <p:nvPr/>
          </p:nvSpPr>
          <p:spPr>
            <a:xfrm>
              <a:off x="3880517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B7A89495-0F3D-7B67-72DA-6A2864C52D64}"/>
                </a:ext>
              </a:extLst>
            </p:cNvPr>
            <p:cNvSpPr/>
            <p:nvPr/>
          </p:nvSpPr>
          <p:spPr>
            <a:xfrm>
              <a:off x="4432709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AF068743-75B2-5A65-8FC3-383A92D572BA}"/>
                </a:ext>
              </a:extLst>
            </p:cNvPr>
            <p:cNvSpPr/>
            <p:nvPr/>
          </p:nvSpPr>
          <p:spPr>
            <a:xfrm>
              <a:off x="499214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A5DF39D5-733D-55B3-967A-5A6D874A13D4}"/>
                </a:ext>
              </a:extLst>
            </p:cNvPr>
            <p:cNvSpPr/>
            <p:nvPr/>
          </p:nvSpPr>
          <p:spPr>
            <a:xfrm>
              <a:off x="554817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CD6F6B1B-0766-8779-B733-E0728D299CFF}"/>
              </a:ext>
            </a:extLst>
          </p:cNvPr>
          <p:cNvGrpSpPr/>
          <p:nvPr/>
        </p:nvGrpSpPr>
        <p:grpSpPr>
          <a:xfrm>
            <a:off x="9047033" y="4455712"/>
            <a:ext cx="2129210" cy="461554"/>
            <a:chOff x="3880517" y="5737937"/>
            <a:chExt cx="2129210" cy="461554"/>
          </a:xfrm>
          <a:noFill/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722294A1-BFE7-404C-CC56-83F58EEB4ABE}"/>
                </a:ext>
              </a:extLst>
            </p:cNvPr>
            <p:cNvSpPr/>
            <p:nvPr/>
          </p:nvSpPr>
          <p:spPr>
            <a:xfrm>
              <a:off x="3880517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67DA4612-A3F3-B9CF-94BB-8470146A8F21}"/>
                </a:ext>
              </a:extLst>
            </p:cNvPr>
            <p:cNvSpPr/>
            <p:nvPr/>
          </p:nvSpPr>
          <p:spPr>
            <a:xfrm>
              <a:off x="4432709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164E4DDC-D862-6340-AB09-547DB71EF4F1}"/>
                </a:ext>
              </a:extLst>
            </p:cNvPr>
            <p:cNvSpPr/>
            <p:nvPr/>
          </p:nvSpPr>
          <p:spPr>
            <a:xfrm>
              <a:off x="499214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CE4FBBC4-084A-13C8-8F1F-5F0F84D3C52E}"/>
                </a:ext>
              </a:extLst>
            </p:cNvPr>
            <p:cNvSpPr/>
            <p:nvPr/>
          </p:nvSpPr>
          <p:spPr>
            <a:xfrm>
              <a:off x="554817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95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17253" y="1008522"/>
            <a:ext cx="12192000" cy="1275891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71061" y="256229"/>
            <a:ext cx="111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ПЛАНЫ НА 2023 ГОД. МЕСТНЫЙ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 smtClean="0">
                <a:solidFill>
                  <a:srgbClr val="BCE2D5"/>
                </a:solidFill>
                <a:latin typeface="Arial Black" panose="020B0A04020102020204" pitchFamily="34" charset="0"/>
              </a:rPr>
              <a:t>10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E1AC099-F098-4B8A-8FCB-8D1161517116}"/>
              </a:ext>
            </a:extLst>
          </p:cNvPr>
          <p:cNvSpPr txBox="1"/>
          <p:nvPr/>
        </p:nvSpPr>
        <p:spPr>
          <a:xfrm>
            <a:off x="5956678" y="1032879"/>
            <a:ext cx="3686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</a:t>
            </a:r>
            <a:r>
              <a:rPr lang="ru-RU" sz="6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-3" y="1174199"/>
            <a:ext cx="413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округа на субсидии МСП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3" y="2377404"/>
            <a:ext cx="12200626" cy="902074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10367" y="2504618"/>
            <a:ext cx="121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конкурсных отборов: 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ОКТЯБРЯ – 2 НОЯБРЯ 2023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10367" y="3376943"/>
            <a:ext cx="12200626" cy="1221841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27122" y="3376943"/>
            <a:ext cx="120576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конкурсных отборов: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lang="ru-RU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ЗАТРАТ И НЕ БОЛЕЕ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  <a:endParaRPr lang="ru-RU" sz="500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  </a:t>
            </a:r>
            <a:r>
              <a:rPr lang="ru-RU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85 % </a:t>
            </a:r>
            <a:r>
              <a:rPr lang="ru-RU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И НЕ БОЛЕЕ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МЛН. РУБЛЕЙ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4310" y="4719234"/>
            <a:ext cx="12192000" cy="999643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367" y="4803556"/>
            <a:ext cx="12112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и необходимых документов для получения поддержки в электронном виде на РПГУ </a:t>
            </a:r>
            <a:r>
              <a:rPr lang="ru-RU" sz="1600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https://uslugi.mosreg.ru/services/21026</a:t>
            </a:r>
            <a:r>
              <a:rPr lang="ru-RU" sz="1600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10" y="5909848"/>
            <a:ext cx="12173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КОНСУЛЬТАЦИИ И ПОМОЩЬ В ОФОРМЛЕНИИ ДОКУМЕНТОВ</a:t>
            </a:r>
            <a:r>
              <a:rPr lang="ru-RU" sz="2400" dirty="0" smtClean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: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944340" y="1300247"/>
            <a:ext cx="1418075" cy="573260"/>
          </a:xfrm>
          <a:prstGeom prst="stripedRightArrow">
            <a:avLst/>
          </a:prstGeom>
          <a:solidFill>
            <a:srgbClr val="FBDDBD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AE5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94298" y="222721"/>
            <a:ext cx="111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ИНФОРМАЦИОННЫЕ РЕСУРСЫ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 smtClean="0">
                <a:solidFill>
                  <a:srgbClr val="BCE2D5"/>
                </a:solidFill>
                <a:latin typeface="Arial Black" panose="020B0A04020102020204" pitchFamily="34" charset="0"/>
              </a:rPr>
              <a:t>11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B0640B4-53A6-44A1-B10A-B608638584CD}"/>
              </a:ext>
            </a:extLst>
          </p:cNvPr>
          <p:cNvSpPr txBox="1"/>
          <p:nvPr/>
        </p:nvSpPr>
        <p:spPr>
          <a:xfrm>
            <a:off x="1137050" y="1025115"/>
            <a:ext cx="98706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«Малый бизнес Подмосковья»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www.mbmosreg.ru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сайт Одинцовского городского округа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https://odin.ru/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телеграмм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канал «Профессионалы Одинцово»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t.me/odin_business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телеграмм канал «Предприниматель Подмосковья»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t.me/sybsidiiMO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онлайн-калькулятор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мер поддержки Московской области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invest.mosreg.ru/ru/calculator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портал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://invest.mosreg.ru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ортал кооперации промышленных предприятий Московской области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https://prom.mosreg.ru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«Мои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https://mysmz.ru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endParaRPr lang="ru-RU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1203526" y="4319992"/>
            <a:ext cx="55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7C7B"/>
              </a:buClr>
            </a:pP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3784" y="4882065"/>
            <a:ext cx="106027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по инвестициям и поддержке предпринимательства  Администрации Одинцовского городского округа, контакты: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8(495)181-90-00 (4101,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4111, 4112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Одинцово (Запад): онлайн-консультации в чате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t.me/mybiz_odi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3C7C7B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орячая линия Московской области 24/7 -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0150</a:t>
            </a:r>
          </a:p>
        </p:txBody>
      </p:sp>
    </p:spTree>
    <p:extLst>
      <p:ext uri="{BB962C8B-B14F-4D97-AF65-F5344CB8AC3E}">
        <p14:creationId xmlns:p14="http://schemas.microsoft.com/office/powerpoint/2010/main" val="36480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F3EC06D0-9B8E-1FD9-5943-83C288AABB89}"/>
              </a:ext>
            </a:extLst>
          </p:cNvPr>
          <p:cNvGrpSpPr/>
          <p:nvPr/>
        </p:nvGrpSpPr>
        <p:grpSpPr>
          <a:xfrm>
            <a:off x="9042682" y="3905592"/>
            <a:ext cx="2134221" cy="1007327"/>
            <a:chOff x="8929468" y="3905592"/>
            <a:chExt cx="2134221" cy="1007327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4A000AB6-2EB3-00D1-7F6C-F49106A9B585}"/>
                </a:ext>
              </a:extLst>
            </p:cNvPr>
            <p:cNvGrpSpPr/>
            <p:nvPr/>
          </p:nvGrpSpPr>
          <p:grpSpPr>
            <a:xfrm>
              <a:off x="8934479" y="3905592"/>
              <a:ext cx="2129210" cy="461554"/>
              <a:chOff x="3880517" y="5737937"/>
              <a:chExt cx="2129210" cy="461554"/>
            </a:xfrm>
            <a:solidFill>
              <a:srgbClr val="9FD1D0"/>
            </a:solidFill>
          </p:grpSpPr>
          <p:sp>
            <p:nvSpPr>
              <p:cNvPr id="3" name="Овал 2">
                <a:extLst>
                  <a:ext uri="{FF2B5EF4-FFF2-40B4-BE49-F238E27FC236}">
                    <a16:creationId xmlns="" xmlns:a16="http://schemas.microsoft.com/office/drawing/2014/main" id="{92EE0100-424F-C7A0-41E1-534FEE82D808}"/>
                  </a:ext>
                </a:extLst>
              </p:cNvPr>
              <p:cNvSpPr/>
              <p:nvPr/>
            </p:nvSpPr>
            <p:spPr>
              <a:xfrm>
                <a:off x="3880517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="" xmlns:a16="http://schemas.microsoft.com/office/drawing/2014/main" id="{0111A2E1-59C8-8D8C-E753-5DBF0FE1272A}"/>
                  </a:ext>
                </a:extLst>
              </p:cNvPr>
              <p:cNvSpPr/>
              <p:nvPr/>
            </p:nvSpPr>
            <p:spPr>
              <a:xfrm>
                <a:off x="4432709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="" xmlns:a16="http://schemas.microsoft.com/office/drawing/2014/main" id="{1A9E0932-53D7-8FE7-5444-9DC7381DA513}"/>
                  </a:ext>
                </a:extLst>
              </p:cNvPr>
              <p:cNvSpPr/>
              <p:nvPr/>
            </p:nvSpPr>
            <p:spPr>
              <a:xfrm>
                <a:off x="4992143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="" xmlns:a16="http://schemas.microsoft.com/office/drawing/2014/main" id="{2A64A2DE-EF1F-9673-A103-F03392996CD6}"/>
                  </a:ext>
                </a:extLst>
              </p:cNvPr>
              <p:cNvSpPr/>
              <p:nvPr/>
            </p:nvSpPr>
            <p:spPr>
              <a:xfrm>
                <a:off x="5548173" y="5737937"/>
                <a:ext cx="461554" cy="461554"/>
              </a:xfrm>
              <a:prstGeom prst="ellipse">
                <a:avLst/>
              </a:prstGeom>
              <a:grpFill/>
              <a:ln>
                <a:solidFill>
                  <a:srgbClr val="9FD1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0EB710F0-121E-A87C-C45E-F823D2FA3B9B}"/>
                </a:ext>
              </a:extLst>
            </p:cNvPr>
            <p:cNvGrpSpPr/>
            <p:nvPr/>
          </p:nvGrpSpPr>
          <p:grpSpPr>
            <a:xfrm>
              <a:off x="8929468" y="4451365"/>
              <a:ext cx="2129210" cy="461554"/>
              <a:chOff x="3880517" y="5737937"/>
              <a:chExt cx="2129210" cy="461554"/>
            </a:xfrm>
            <a:solidFill>
              <a:srgbClr val="F9C996"/>
            </a:solidFill>
          </p:grpSpPr>
          <p:sp>
            <p:nvSpPr>
              <p:cNvPr id="20" name="Овал 19">
                <a:extLst>
                  <a:ext uri="{FF2B5EF4-FFF2-40B4-BE49-F238E27FC236}">
                    <a16:creationId xmlns="" xmlns:a16="http://schemas.microsoft.com/office/drawing/2014/main" id="{AE344031-11BA-C117-8254-21DB9B1C2191}"/>
                  </a:ext>
                </a:extLst>
              </p:cNvPr>
              <p:cNvSpPr/>
              <p:nvPr/>
            </p:nvSpPr>
            <p:spPr>
              <a:xfrm>
                <a:off x="3880517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="" xmlns:a16="http://schemas.microsoft.com/office/drawing/2014/main" id="{6BA0215B-5BFC-E357-D843-413C8C8518A4}"/>
                  </a:ext>
                </a:extLst>
              </p:cNvPr>
              <p:cNvSpPr/>
              <p:nvPr/>
            </p:nvSpPr>
            <p:spPr>
              <a:xfrm>
                <a:off x="4432709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="" xmlns:a16="http://schemas.microsoft.com/office/drawing/2014/main" id="{162E6CDC-751B-54EC-EE65-886690C60AA2}"/>
                  </a:ext>
                </a:extLst>
              </p:cNvPr>
              <p:cNvSpPr/>
              <p:nvPr/>
            </p:nvSpPr>
            <p:spPr>
              <a:xfrm>
                <a:off x="4992143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="" xmlns:a16="http://schemas.microsoft.com/office/drawing/2014/main" id="{58458809-0565-4573-F48D-948292795F91}"/>
                  </a:ext>
                </a:extLst>
              </p:cNvPr>
              <p:cNvSpPr/>
              <p:nvPr/>
            </p:nvSpPr>
            <p:spPr>
              <a:xfrm>
                <a:off x="5548173" y="5737937"/>
                <a:ext cx="461554" cy="461554"/>
              </a:xfrm>
              <a:prstGeom prst="ellipse">
                <a:avLst/>
              </a:prstGeom>
              <a:solidFill>
                <a:srgbClr val="FFAE17"/>
              </a:solidFill>
              <a:ln>
                <a:solidFill>
                  <a:srgbClr val="FFA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6" name="Рисунок 5" descr="Изображение выглядит как дерево, внешний,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E246BF5-71D8-F056-D960-0F674FE5F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624"/>
            <a:ext cx="12192000" cy="542137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A57B572-5009-014F-8C42-900ECFFCC5BF}"/>
              </a:ext>
            </a:extLst>
          </p:cNvPr>
          <p:cNvSpPr/>
          <p:nvPr/>
        </p:nvSpPr>
        <p:spPr>
          <a:xfrm>
            <a:off x="825182" y="0"/>
            <a:ext cx="1527206" cy="6419850"/>
          </a:xfrm>
          <a:prstGeom prst="rect">
            <a:avLst/>
          </a:prstGeom>
          <a:gradFill>
            <a:gsLst>
              <a:gs pos="18000">
                <a:srgbClr val="9FD1D0"/>
              </a:gs>
              <a:gs pos="100000">
                <a:srgbClr val="F3989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3C69D86-D221-1BCD-C79B-2E6B9083BBA6}"/>
              </a:ext>
            </a:extLst>
          </p:cNvPr>
          <p:cNvGrpSpPr/>
          <p:nvPr/>
        </p:nvGrpSpPr>
        <p:grpSpPr>
          <a:xfrm>
            <a:off x="1043705" y="216060"/>
            <a:ext cx="1072743" cy="657676"/>
            <a:chOff x="26466" y="253260"/>
            <a:chExt cx="1451040" cy="889596"/>
          </a:xfrm>
        </p:grpSpPr>
        <p:pic>
          <p:nvPicPr>
            <p:cNvPr id="22" name="Рисунок 21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908D269-B1BB-13D5-4123-991674C5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5" y="253260"/>
              <a:ext cx="713821" cy="889596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C49D239-CB39-C04C-5E44-71C4F3E39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8F11758-0145-00FD-32D2-1420219272BD}"/>
              </a:ext>
            </a:extLst>
          </p:cNvPr>
          <p:cNvSpPr txBox="1"/>
          <p:nvPr/>
        </p:nvSpPr>
        <p:spPr>
          <a:xfrm>
            <a:off x="758793" y="903798"/>
            <a:ext cx="164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ОДИНЦОВСКОГО 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pic>
        <p:nvPicPr>
          <p:cNvPr id="28" name="Рисунок 27" descr="Изображение выглядит как дерево, внешний, зд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FC4BF17-2C0B-F340-099A-F047A53AD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" r="80780"/>
          <a:stretch/>
        </p:blipFill>
        <p:spPr>
          <a:xfrm>
            <a:off x="825182" y="1433086"/>
            <a:ext cx="1527206" cy="54213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F6B7CA2-5FE3-4038-972F-8D2A1EB30FB7}"/>
              </a:ext>
            </a:extLst>
          </p:cNvPr>
          <p:cNvSpPr txBox="1"/>
          <p:nvPr/>
        </p:nvSpPr>
        <p:spPr>
          <a:xfrm>
            <a:off x="2399395" y="2483987"/>
            <a:ext cx="8848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СПАСИБО ЗА ВНИМАНИЕ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02B05FFF-16B5-5861-B470-534E8A8167E0}"/>
              </a:ext>
            </a:extLst>
          </p:cNvPr>
          <p:cNvGrpSpPr/>
          <p:nvPr/>
        </p:nvGrpSpPr>
        <p:grpSpPr>
          <a:xfrm>
            <a:off x="9052044" y="3909939"/>
            <a:ext cx="2129210" cy="461554"/>
            <a:chOff x="3880517" y="5737937"/>
            <a:chExt cx="2129210" cy="461554"/>
          </a:xfrm>
          <a:noFill/>
        </p:grpSpPr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BBF200E1-76A6-4A19-5F83-28395DDEB857}"/>
                </a:ext>
              </a:extLst>
            </p:cNvPr>
            <p:cNvSpPr/>
            <p:nvPr/>
          </p:nvSpPr>
          <p:spPr>
            <a:xfrm>
              <a:off x="3880517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B7A89495-0F3D-7B67-72DA-6A2864C52D64}"/>
                </a:ext>
              </a:extLst>
            </p:cNvPr>
            <p:cNvSpPr/>
            <p:nvPr/>
          </p:nvSpPr>
          <p:spPr>
            <a:xfrm>
              <a:off x="4432709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AF068743-75B2-5A65-8FC3-383A92D572BA}"/>
                </a:ext>
              </a:extLst>
            </p:cNvPr>
            <p:cNvSpPr/>
            <p:nvPr/>
          </p:nvSpPr>
          <p:spPr>
            <a:xfrm>
              <a:off x="499214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A5DF39D5-733D-55B3-967A-5A6D874A13D4}"/>
                </a:ext>
              </a:extLst>
            </p:cNvPr>
            <p:cNvSpPr/>
            <p:nvPr/>
          </p:nvSpPr>
          <p:spPr>
            <a:xfrm>
              <a:off x="554817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9FD1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CD6F6B1B-0766-8779-B733-E0728D299CFF}"/>
              </a:ext>
            </a:extLst>
          </p:cNvPr>
          <p:cNvGrpSpPr/>
          <p:nvPr/>
        </p:nvGrpSpPr>
        <p:grpSpPr>
          <a:xfrm>
            <a:off x="9047033" y="4455712"/>
            <a:ext cx="2129210" cy="461554"/>
            <a:chOff x="3880517" y="5737937"/>
            <a:chExt cx="2129210" cy="461554"/>
          </a:xfrm>
          <a:noFill/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722294A1-BFE7-404C-CC56-83F58EEB4ABE}"/>
                </a:ext>
              </a:extLst>
            </p:cNvPr>
            <p:cNvSpPr/>
            <p:nvPr/>
          </p:nvSpPr>
          <p:spPr>
            <a:xfrm>
              <a:off x="3880517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67DA4612-A3F3-B9CF-94BB-8470146A8F21}"/>
                </a:ext>
              </a:extLst>
            </p:cNvPr>
            <p:cNvSpPr/>
            <p:nvPr/>
          </p:nvSpPr>
          <p:spPr>
            <a:xfrm>
              <a:off x="4432709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164E4DDC-D862-6340-AB09-547DB71EF4F1}"/>
                </a:ext>
              </a:extLst>
            </p:cNvPr>
            <p:cNvSpPr/>
            <p:nvPr/>
          </p:nvSpPr>
          <p:spPr>
            <a:xfrm>
              <a:off x="499214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CE4FBBC4-084A-13C8-8F1F-5F0F84D3C52E}"/>
                </a:ext>
              </a:extLst>
            </p:cNvPr>
            <p:cNvSpPr/>
            <p:nvPr/>
          </p:nvSpPr>
          <p:spPr>
            <a:xfrm>
              <a:off x="5548173" y="5737937"/>
              <a:ext cx="461554" cy="461554"/>
            </a:xfrm>
            <a:prstGeom prst="ellipse">
              <a:avLst/>
            </a:prstGeom>
            <a:grpFill/>
            <a:ln w="19050">
              <a:solidFill>
                <a:srgbClr val="FFA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43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1016378" y="263596"/>
            <a:ext cx="111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ПЛАНЫ НА 2023 ГОД. ОБЛАСТНОЙ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2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6606337" y="738842"/>
            <a:ext cx="55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3C7C7B"/>
              </a:buClr>
            </a:pP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ПРИЕМА ЗАЯВОК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15514" y="1199246"/>
            <a:ext cx="12200626" cy="943561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-9" y="1255527"/>
            <a:ext cx="1212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                                                    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1- 30 ИЮНЯ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C7C7B"/>
              </a:buClr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модернизация+лизинг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</a:t>
            </a:r>
            <a:r>
              <a:rPr lang="ru-RU" sz="2400" b="1" dirty="0" err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15514" y="4104538"/>
            <a:ext cx="12200626" cy="682720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-7" y="4030399"/>
            <a:ext cx="12192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                                  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31 АВГУСТА до 3 </a:t>
            </a:r>
            <a:r>
              <a:rPr lang="ru-RU" sz="2400" b="1" dirty="0" err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4317" y="4865633"/>
            <a:ext cx="12200626" cy="830997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-4317" y="4872966"/>
            <a:ext cx="1212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(социальные и молодые предприниматели)             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31 АВГУСТА</a:t>
            </a:r>
          </a:p>
          <a:p>
            <a:pPr>
              <a:buClr>
                <a:srgbClr val="3C7C7B"/>
              </a:buClr>
            </a:pPr>
            <a:r>
              <a:rPr lang="ru-RU" sz="24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 500 </a:t>
            </a:r>
            <a:r>
              <a:rPr lang="ru-RU" sz="2400" b="1" dirty="0" err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0" y="2207223"/>
            <a:ext cx="12200626" cy="829158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-10" y="2207223"/>
            <a:ext cx="1212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МАРКЕТПЛЕЙСЫ                                                                                   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30 ИЮНЯ</a:t>
            </a:r>
          </a:p>
          <a:p>
            <a:pPr>
              <a:buClr>
                <a:srgbClr val="3C7C7B"/>
              </a:buClr>
            </a:pP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до 500 </a:t>
            </a:r>
            <a:r>
              <a:rPr lang="ru-RU" sz="2400" b="1" dirty="0" err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15517" y="3111213"/>
            <a:ext cx="12200626" cy="868608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-8" y="3148824"/>
            <a:ext cx="1218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ФРАНШИЗЫ                                                                                            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30 ИЮНЯ</a:t>
            </a:r>
          </a:p>
          <a:p>
            <a:pPr>
              <a:buClr>
                <a:srgbClr val="3C7C7B"/>
              </a:buClr>
            </a:pPr>
            <a:r>
              <a:rPr lang="ru-RU" sz="24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до 500 </a:t>
            </a:r>
            <a:r>
              <a:rPr lang="ru-RU" sz="2400" b="1" dirty="0" err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 1 </a:t>
            </a:r>
            <a:r>
              <a:rPr lang="ru-RU" sz="2400" b="1" dirty="0" err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Подмосковных франшиз) 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15514" y="5817662"/>
            <a:ext cx="12200626" cy="1040337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BBD4445-AC39-4808-81F6-1D4A5E4E6786}"/>
              </a:ext>
            </a:extLst>
          </p:cNvPr>
          <p:cNvSpPr txBox="1"/>
          <p:nvPr/>
        </p:nvSpPr>
        <p:spPr>
          <a:xfrm>
            <a:off x="-15517" y="5922331"/>
            <a:ext cx="1212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ОБОРУДОВАНИЕ                                        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30 СЕНТЯБРЯ</a:t>
            </a:r>
          </a:p>
          <a:p>
            <a:pPr>
              <a:buClr>
                <a:srgbClr val="3C7C7B"/>
              </a:buClr>
            </a:pPr>
            <a:r>
              <a:rPr lang="ru-RU" sz="24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 10 </a:t>
            </a:r>
            <a:r>
              <a:rPr lang="ru-RU" sz="2400" b="1" dirty="0" err="1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3" y="3682662"/>
            <a:ext cx="12192000" cy="3175339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94299" y="37534"/>
            <a:ext cx="1114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СУБСИДИИ СУБЪЕКТАМ МСП 2023.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ОБЛАСТНОЙ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3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983" y="6286541"/>
            <a:ext cx="1198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Инвестпортале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 </a:t>
            </a:r>
            <a:r>
              <a:rPr lang="ru-RU" sz="1600" b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invest.mosreg.ru</a:t>
            </a:r>
            <a:endParaRPr lang="ru-RU" sz="1600" b="1" dirty="0"/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2080" y="3847206"/>
            <a:ext cx="11636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C7C7B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затрат на покупку и не более </a:t>
            </a:r>
            <a:r>
              <a:rPr lang="ru-RU" sz="2400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</a:p>
          <a:p>
            <a:pPr marL="342900" indent="-342900">
              <a:buClr>
                <a:srgbClr val="3C7C7B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аванса и не более </a:t>
            </a:r>
            <a:r>
              <a:rPr lang="ru-RU" sz="2400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млн. рублей</a:t>
            </a:r>
            <a:endParaRPr lang="ru-RU" sz="2400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688" y="1470941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688" y="1959113"/>
            <a:ext cx="38040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45228" y="1203637"/>
            <a:ext cx="54202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КОНСУЛЬТАЦИИ И ПОМОЩЬ В ОФОРМЛЕНИИ ДОКУМЕНТОВ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Московской области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egoe UI"/>
              </a:rPr>
              <a:t>Телеграмм канал «Профессионалы Одинцово»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2080" y="4753862"/>
            <a:ext cx="5605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Clr>
                <a:srgbClr val="3C7C7B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2080" y="5534285"/>
            <a:ext cx="616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КОМПЕНСИРУЮТСЯ РАСХОДЫ:</a:t>
            </a:r>
            <a:endParaRPr lang="ru-RU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приобретение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3" y="3200336"/>
            <a:ext cx="12192000" cy="3636411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94299" y="37534"/>
            <a:ext cx="1114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СУБСИДИИ СУБЪЕКТАМ МСП 2023.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ОБЛАСТНОЙ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4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7212" y="1132988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30 ИЮНЯ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543" y="1654135"/>
            <a:ext cx="3836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МАРКЕТПЛЕЙСЫ 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45228" y="949242"/>
            <a:ext cx="54202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КОНСУЛЬТАЦИИ И ПОМОЩЬ В ОФОРМЛЕНИИ ДОКУМЕНТОВ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Московской области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egoe UI"/>
              </a:rPr>
              <a:t>Телеграмм канал «Профессионалы Одинцово»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539" y="5523973"/>
            <a:ext cx="11722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СУБСИДИИ:</a:t>
            </a:r>
            <a:endParaRPr lang="ru-RU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тыс. рублей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не более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произведенных затрат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2447" y="3991599"/>
            <a:ext cx="11869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КОМПЕНСИРУЮТСЯ РАСХОДЫ:</a:t>
            </a:r>
            <a:endParaRPr lang="ru-RU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(оплата комиссионных) торговым онлайн-площадкам за услуги, связанные с реализацией товара</a:t>
            </a:r>
          </a:p>
          <a:p>
            <a:pPr>
              <a:buClr>
                <a:srgbClr val="3C7C7B"/>
              </a:buClr>
              <a:buSzPct val="120000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и/или продвижение (реклама) товаров на торговых онлайн-площадках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2961" y="3226789"/>
            <a:ext cx="5605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КОГО: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и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983" y="6286541"/>
            <a:ext cx="11980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Инвестпортале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 </a:t>
            </a:r>
            <a:r>
              <a:rPr lang="ru-RU" sz="1600" b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invest.mosreg.ru</a:t>
            </a:r>
            <a:endParaRPr lang="ru-RU" sz="1600" b="1" dirty="0"/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2" y="3462415"/>
            <a:ext cx="12192000" cy="3597602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94299" y="37534"/>
            <a:ext cx="1114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СУБСИДИИ СУБЪЕКТАМ МСП 2023.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ОБЛАСТНОЙ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5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124" y="1182931"/>
            <a:ext cx="5411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30 ИЮНЯ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4299" y="2260149"/>
            <a:ext cx="2732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ФРАНШИЗЫ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14972" y="1114752"/>
            <a:ext cx="54202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КОНСУЛЬТАЦИИ И ПОМОЩЬ В ОФОРМЛЕНИИ ДОКУМЕНТОВ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Московской области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egoe UI"/>
              </a:rPr>
              <a:t>Телеграмм канал «Профессионалы Одинцово»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0539" y="4186823"/>
            <a:ext cx="6162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КОМПЕНСИРУЮТСЯ РАСХОДЫ:</a:t>
            </a:r>
            <a:endParaRPr lang="ru-RU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приобретение оборудования </a:t>
            </a:r>
          </a:p>
          <a:p>
            <a:pPr>
              <a:buClr>
                <a:srgbClr val="3C7C7B"/>
              </a:buClr>
              <a:buSzPct val="120000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оплату аренды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0539" y="5302312"/>
            <a:ext cx="11604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СУБСИДИИ:</a:t>
            </a:r>
            <a:endParaRPr lang="ru-RU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затрат, но не более 0,5 млн. рублей</a:t>
            </a:r>
          </a:p>
          <a:p>
            <a:pPr>
              <a:buClr>
                <a:srgbClr val="3C7C7B"/>
              </a:buClr>
              <a:buSzPct val="120000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затрат, но не более 1 млн. рублей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Подмосковных франшиз)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539" y="3462415"/>
            <a:ext cx="5605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КОГО: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4983" y="6625095"/>
            <a:ext cx="11980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Инвестпортале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 </a:t>
            </a:r>
            <a:r>
              <a:rPr lang="ru-RU" sz="1600" b="1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invest.mosreg.ru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2" y="3161654"/>
            <a:ext cx="12192000" cy="3745834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94299" y="37534"/>
            <a:ext cx="1114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СУБСИДИИ СУБЪЕКТАМ МСП 2023.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ОБЛАСТНОЙ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6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124" y="1182931"/>
            <a:ext cx="5411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31 АВГУСТА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4299" y="1767706"/>
            <a:ext cx="5658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45008" y="853743"/>
            <a:ext cx="54202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КОНСУЛЬТАЦИИ И ПОМОЩЬ В ОФОРМЛЕНИИ ДОКУМЕНТОВ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Московской области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egoe UI"/>
              </a:rPr>
              <a:t>Телеграмм канал «Профессионалы Одинцово»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4493" y="5689795"/>
            <a:ext cx="116041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СУБСИДИИ:</a:t>
            </a:r>
            <a:endParaRPr lang="ru-RU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85 %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затрат, но не более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млн.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 млн. рублей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ясельных групп)</a:t>
            </a:r>
          </a:p>
          <a:p>
            <a:pPr>
              <a:buClr>
                <a:srgbClr val="3C7C7B"/>
              </a:buClr>
              <a:buSzPct val="120000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1020" y="3964286"/>
            <a:ext cx="82360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КОМПЕНСИРУЮТСЯ РАСХОДЫ:</a:t>
            </a:r>
            <a:endParaRPr lang="ru-RU" b="1" dirty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</a:t>
            </a:r>
          </a:p>
          <a:p>
            <a:pPr>
              <a:buClr>
                <a:srgbClr val="3C7C7B"/>
              </a:buClr>
              <a:buSzPct val="120000"/>
            </a:pPr>
            <a:endParaRPr lang="ru-RU" sz="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материалы, инвентарь </a:t>
            </a:r>
          </a:p>
          <a:p>
            <a:pPr>
              <a:buClr>
                <a:srgbClr val="3C7C7B"/>
              </a:buClr>
              <a:buSzPct val="120000"/>
            </a:pPr>
            <a:endParaRPr lang="ru-RU" sz="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аренда, коммунальные расходы</a:t>
            </a:r>
          </a:p>
          <a:p>
            <a:pPr>
              <a:buClr>
                <a:srgbClr val="3C7C7B"/>
              </a:buClr>
              <a:buSzPct val="120000"/>
            </a:pPr>
            <a:endParaRPr lang="ru-RU" sz="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выкуп помещения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1021" y="3201718"/>
            <a:ext cx="1147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КОГО: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МСП, включенные в реестр  социальных предприятий МО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983" y="6519446"/>
            <a:ext cx="11980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Инвестпортале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 </a:t>
            </a:r>
            <a:r>
              <a:rPr lang="ru-RU" sz="1600" b="1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invest.mosreg.ru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2" y="3440624"/>
            <a:ext cx="12192000" cy="3466864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94299" y="37534"/>
            <a:ext cx="1114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СУБСИДИИ СУБЪЕКТАМ МСП 2023.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ОБЛАСТНОЙ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7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124" y="1127561"/>
            <a:ext cx="5411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31 АВГУСТА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123" y="1667656"/>
            <a:ext cx="5845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СОЦИАЛЬНЫМ ИЛИ МОЛОДЫМ ПРЕДПРИНИМАТЕЛЯМ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14972" y="959769"/>
            <a:ext cx="54202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КОНСУЛЬТАЦИИ И ПОМОЩЬ В ОФОРМЛЕНИИ ДОКУМЕНТОВ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Московской области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egoe UI"/>
              </a:rPr>
              <a:t>Телеграмм канал «Профессионалы Одинцово»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1021" y="5612090"/>
            <a:ext cx="116041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ГРАНТА:</a:t>
            </a:r>
            <a:endParaRPr lang="ru-RU" dirty="0" smtClean="0">
              <a:solidFill>
                <a:srgbClr val="3C7C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тыс. рублей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затрат</a:t>
            </a:r>
          </a:p>
          <a:p>
            <a:pPr>
              <a:buClr>
                <a:srgbClr val="3C7C7B"/>
              </a:buClr>
              <a:buSzPct val="120000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1021" y="3519866"/>
            <a:ext cx="1151403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МОЖНО ИСПОЛЬЗОВАТЬ:</a:t>
            </a:r>
          </a:p>
          <a:p>
            <a:endParaRPr lang="ru-RU" sz="5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ренда, ремонт, приобретение помещения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оргтехники, оборудования, сырья 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переоборудование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 для перевозки маломобильных групп населения,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паушальный взнос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983" y="6519446"/>
            <a:ext cx="11980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Инвестпортале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 </a:t>
            </a:r>
            <a:r>
              <a:rPr lang="ru-RU" sz="1600" b="1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invest.mosreg.ru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D49F3EE-9B4C-5C0F-6AB1-5B17A07B227B}"/>
              </a:ext>
            </a:extLst>
          </p:cNvPr>
          <p:cNvSpPr/>
          <p:nvPr/>
        </p:nvSpPr>
        <p:spPr>
          <a:xfrm>
            <a:off x="-7002" y="3237316"/>
            <a:ext cx="12192000" cy="3620684"/>
          </a:xfrm>
          <a:prstGeom prst="rect">
            <a:avLst/>
          </a:prstGeom>
          <a:solidFill>
            <a:srgbClr val="C5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50123" y="37534"/>
            <a:ext cx="11241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СУБСИДИИ ПРОМЫШЛЕННЫМ ПРЕДПРИЯТИЯМ 2023. ОБЛАСТНОЙ БЮДЖЕТ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8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989" y="3932026"/>
            <a:ext cx="11871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КОМПЕНСИРУЮТСЯ РАСХОДЫ: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 нового оборудования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2989" y="4578357"/>
            <a:ext cx="11685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СУБСИДИИ: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затрат, но не более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 млн. рублей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989" y="5288339"/>
            <a:ext cx="12042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УСЛОВИЯ К ЗАЯВИТЕЛЮ: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вида деятельности в соответствии с разделом С "Обрабатывающие производства" (за исключением классов 10, 11, 12, 18, 19, групп 20.53, 20.59, 24.46, подгруппы 20.14.1, класса 33)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ОКВЭД ОК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029-2014 (КДЕС Ред. 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990" y="3237316"/>
            <a:ext cx="11964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КОГО:</a:t>
            </a:r>
          </a:p>
          <a:p>
            <a:pPr marL="285750" indent="-285750">
              <a:buClr>
                <a:srgbClr val="3C7C7B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 (в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рупные предприятия) и обособленные подразделения на территории МО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50124" y="1182931"/>
            <a:ext cx="5411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30 СЕНТЯБРЯ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94298" y="1767706"/>
            <a:ext cx="5720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ОБОРУДОВАНИЕ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64930" y="1014013"/>
            <a:ext cx="542020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КОНСУЛЬТАЦИИ И ПОМОЩЬ В ОФОРМЛЕНИИ ДОКУМЕНТОВ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  <a:sym typeface="Segoe UI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инвестициям и поддержке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Московской области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egoe UI"/>
              </a:rPr>
              <a:t>Телеграмм канал «Профессионалы Одинцово»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4983" y="6519446"/>
            <a:ext cx="11980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Инвестпортале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 </a:t>
            </a:r>
            <a:r>
              <a:rPr lang="ru-RU" sz="1600" b="1" dirty="0" smtClean="0"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invest.mosreg.ru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9153E9-CC5A-4CE9-91BA-D419C9D32D6B}"/>
              </a:ext>
            </a:extLst>
          </p:cNvPr>
          <p:cNvSpPr txBox="1"/>
          <p:nvPr/>
        </p:nvSpPr>
        <p:spPr>
          <a:xfrm>
            <a:off x="971061" y="151517"/>
            <a:ext cx="111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ФИНАНСОВАЯ ПОДДЕРЖКА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E01BB2CB-BEA3-09F5-4644-62165FAC67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176475"/>
            <a:ext cx="994302" cy="677268"/>
            <a:chOff x="-3" y="176475"/>
            <a:chExt cx="994302" cy="677268"/>
          </a:xfrm>
        </p:grpSpPr>
        <p:sp>
          <p:nvSpPr>
            <p:cNvPr id="16" name="Стрелка: пятиугольник 15">
              <a:extLst>
                <a:ext uri="{FF2B5EF4-FFF2-40B4-BE49-F238E27FC236}">
                  <a16:creationId xmlns="" xmlns:a16="http://schemas.microsoft.com/office/drawing/2014/main" id="{DD0D6A79-9C31-FDF1-55D4-7984308091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994299" cy="677268"/>
            </a:xfrm>
            <a:prstGeom prst="homePlate">
              <a:avLst>
                <a:gd name="adj" fmla="val 26091"/>
              </a:avLst>
            </a:prstGeom>
            <a:solidFill>
              <a:srgbClr val="DD1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пятиугольник 16">
              <a:extLst>
                <a:ext uri="{FF2B5EF4-FFF2-40B4-BE49-F238E27FC236}">
                  <a16:creationId xmlns="" xmlns:a16="http://schemas.microsoft.com/office/drawing/2014/main" id="{82F43795-9FFE-25B7-489E-669EA4F214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6475"/>
              <a:ext cx="857688" cy="677268"/>
            </a:xfrm>
            <a:prstGeom prst="homePlate">
              <a:avLst>
                <a:gd name="adj" fmla="val 26091"/>
              </a:avLst>
            </a:prstGeom>
            <a:solidFill>
              <a:srgbClr val="FFAE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пятиугольник 17">
              <a:extLst>
                <a:ext uri="{FF2B5EF4-FFF2-40B4-BE49-F238E27FC236}">
                  <a16:creationId xmlns="" xmlns:a16="http://schemas.microsoft.com/office/drawing/2014/main" id="{91848AB3-4C2E-17C0-A6BF-182EC1AEE5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176475"/>
              <a:ext cx="721080" cy="677268"/>
            </a:xfrm>
            <a:prstGeom prst="homePlate">
              <a:avLst>
                <a:gd name="adj" fmla="val 26091"/>
              </a:avLst>
            </a:prstGeom>
            <a:solidFill>
              <a:srgbClr val="C5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F0583656-CB03-39B5-66DA-9A5B4AF9FA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" y="176475"/>
              <a:ext cx="585929" cy="677268"/>
            </a:xfrm>
            <a:prstGeom prst="homePlate">
              <a:avLst>
                <a:gd name="adj" fmla="val 28692"/>
              </a:avLst>
            </a:prstGeom>
            <a:solidFill>
              <a:srgbClr val="3C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верхние углы 35">
            <a:extLst>
              <a:ext uri="{FF2B5EF4-FFF2-40B4-BE49-F238E27FC236}">
                <a16:creationId xmlns="" xmlns:a16="http://schemas.microsoft.com/office/drawing/2014/main" id="{1EA9A528-D9D6-D6CE-6D2F-FA377279CAFD}"/>
              </a:ext>
            </a:extLst>
          </p:cNvPr>
          <p:cNvSpPr/>
          <p:nvPr/>
        </p:nvSpPr>
        <p:spPr>
          <a:xfrm rot="16200000">
            <a:off x="11582400" y="-36022"/>
            <a:ext cx="573580" cy="645623"/>
          </a:xfrm>
          <a:prstGeom prst="round2SameRect">
            <a:avLst>
              <a:gd name="adj1" fmla="val 30556"/>
              <a:gd name="adj2" fmla="val 0"/>
            </a:avLst>
          </a:prstGeom>
          <a:solidFill>
            <a:srgbClr val="67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ru-RU" sz="2800" dirty="0">
                <a:solidFill>
                  <a:srgbClr val="BCE2D5"/>
                </a:solidFill>
                <a:latin typeface="Arial Black" panose="020B0A04020102020204" pitchFamily="34" charset="0"/>
              </a:rPr>
              <a:t>9</a:t>
            </a:r>
            <a:endParaRPr lang="ru-RU" sz="2800" dirty="0">
              <a:solidFill>
                <a:srgbClr val="BCE2D5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00734"/>
              </p:ext>
            </p:extLst>
          </p:nvPr>
        </p:nvGraphicFramePr>
        <p:xfrm>
          <a:off x="585926" y="2081321"/>
          <a:ext cx="4631353" cy="2400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4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6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Соци</a:t>
                      </a:r>
                      <a:r>
                        <a:rPr sz="1400" b="0" kern="12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альны</a:t>
                      </a:r>
                      <a:r>
                        <a:rPr sz="1400" b="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400" b="0" spc="-2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бизнес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ts val="2150"/>
                        </a:lnSpc>
                        <a:spcBef>
                          <a:spcPts val="445"/>
                        </a:spcBef>
                      </a:pPr>
                      <a:r>
                        <a:rPr sz="1400" b="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Импортозамещение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ts val="2150"/>
                        </a:lnSpc>
                        <a:spcBef>
                          <a:spcPts val="445"/>
                        </a:spcBef>
                      </a:pPr>
                      <a:r>
                        <a:rPr sz="1400" b="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«Самозанятый»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ts val="2150"/>
                        </a:lnSpc>
                        <a:spcBef>
                          <a:spcPts val="450"/>
                        </a:spcBef>
                      </a:pPr>
                      <a:r>
                        <a:rPr lang="ru-RU"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7,5</a:t>
                      </a:r>
                      <a:r>
                        <a:rPr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02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Приоритетный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ts val="2150"/>
                        </a:lnSpc>
                        <a:spcBef>
                          <a:spcPts val="450"/>
                        </a:spcBef>
                      </a:pPr>
                      <a:r>
                        <a:rPr lang="ru-RU"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7,5</a:t>
                      </a:r>
                      <a:r>
                        <a:rPr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0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Начни </a:t>
                      </a:r>
                      <a:r>
                        <a:rPr sz="1400" b="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свое</a:t>
                      </a:r>
                      <a:r>
                        <a:rPr sz="1400" b="0" spc="-2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дело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ts val="2150"/>
                        </a:lnSpc>
                        <a:spcBef>
                          <a:spcPts val="450"/>
                        </a:spcBef>
                      </a:pPr>
                      <a:r>
                        <a:rPr lang="ru-RU"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7,5</a:t>
                      </a:r>
                      <a:r>
                        <a:rPr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4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Фудтрак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ts val="2150"/>
                        </a:lnSpc>
                        <a:spcBef>
                          <a:spcPts val="450"/>
                        </a:spcBef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7,5%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b="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Общая программа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2150"/>
                        </a:lnSpc>
                        <a:spcBef>
                          <a:spcPts val="450"/>
                        </a:spcBef>
                      </a:pPr>
                      <a:r>
                        <a:rPr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E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520853" y="2050038"/>
            <a:ext cx="5526707" cy="2631490"/>
          </a:xfrm>
          <a:prstGeom prst="rect">
            <a:avLst/>
          </a:prstGeom>
          <a:solidFill>
            <a:srgbClr val="C5E4E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Вознаграждение Фонду за предоставление поручительства: </a:t>
            </a:r>
            <a:endParaRPr lang="ru-RU" sz="1400" b="1" spc="-5" dirty="0" smtClean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endParaRPr lang="ru-RU" sz="500" b="1" spc="-5" dirty="0" smtClean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endParaRPr lang="ru-RU" sz="500" b="1" spc="-5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по договорам банковской гарантии - </a:t>
            </a:r>
            <a:r>
              <a:rPr lang="ru-RU" sz="1400" b="1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0,75%</a:t>
            </a: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 годовых от суммы </a:t>
            </a:r>
            <a:r>
              <a:rPr lang="ru-RU" sz="1400" spc="-5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поручительства;</a:t>
            </a:r>
          </a:p>
          <a:p>
            <a:endParaRPr lang="ru-RU" sz="500" spc="-5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по договорам финансовой аренды (лизингу) - </a:t>
            </a:r>
            <a:r>
              <a:rPr lang="ru-RU" sz="1400" b="1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0,75%</a:t>
            </a: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годовых от суммы </a:t>
            </a:r>
            <a:r>
              <a:rPr lang="ru-RU" sz="1400" spc="-5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поручительства;</a:t>
            </a:r>
          </a:p>
          <a:p>
            <a:endParaRPr lang="ru-RU" sz="500" spc="-5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по кредитным договорам/договорам займа – </a:t>
            </a:r>
            <a:r>
              <a:rPr lang="ru-RU" sz="1400" b="1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0,5%</a:t>
            </a: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годовых от суммы поручительства для МСП приоритетных </a:t>
            </a:r>
            <a:r>
              <a:rPr lang="ru-RU" sz="1400" spc="-5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отраслей;</a:t>
            </a:r>
          </a:p>
          <a:p>
            <a:endParaRPr lang="ru-RU" sz="500" spc="-5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по кредитным договорам/договорам займа – </a:t>
            </a:r>
            <a:r>
              <a:rPr lang="ru-RU" sz="1400" b="1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0,75%</a:t>
            </a: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годовых от суммы поручительства для МСП из неприоритетных отраслей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7149" y="4481745"/>
            <a:ext cx="47609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spc="-25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  <a:hlinkClick r:id="rId2"/>
              </a:rPr>
              <a:t>www.mofmicro.ru</a:t>
            </a:r>
            <a:r>
              <a:rPr lang="ru-RU" sz="2000" spc="-25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  <a:hlinkClick r:id="rId2"/>
              </a:rPr>
              <a:t> </a:t>
            </a:r>
            <a:r>
              <a:rPr lang="ru-RU" sz="2000" spc="-25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  <a:hlinkClick r:id="rId3"/>
              </a:rPr>
              <a:t>fond@mofmicro.ru</a:t>
            </a:r>
            <a:endParaRPr lang="ru-RU" sz="2000" spc="-5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spc="-229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b="1" spc="4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Красногорск,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бульвар</a:t>
            </a:r>
            <a:r>
              <a:rPr lang="ru-RU" b="1" spc="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Строителей,</a:t>
            </a:r>
            <a:r>
              <a:rPr lang="ru-RU" b="1" spc="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д.4, </a:t>
            </a:r>
            <a:r>
              <a:rPr lang="ru-RU" b="1" spc="-8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корп.1,</a:t>
            </a:r>
            <a:r>
              <a:rPr lang="ru-RU" b="1" spc="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3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</a:t>
            </a:r>
            <a:r>
              <a:rPr lang="ru-RU" b="1" spc="4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4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Г,</a:t>
            </a:r>
            <a:r>
              <a:rPr lang="ru-RU" b="1" spc="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b="1" spc="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4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этаж,</a:t>
            </a:r>
            <a:r>
              <a:rPr lang="ru-RU" b="1" spc="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ru-RU" b="1" spc="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spc="-5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(495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730-50-76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Подача заявки на РПГУ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uslugi.mosreg.ru/services/22546</a:t>
            </a:r>
            <a:endParaRPr lang="ru-RU" b="1" dirty="0">
              <a:solidFill>
                <a:srgbClr val="3C7C7B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3949" y="4697188"/>
            <a:ext cx="56055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spc="-25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  <a:hlinkClick r:id="rId5"/>
              </a:rPr>
              <a:t>www.mosreg-garant.ru</a:t>
            </a:r>
            <a:r>
              <a:rPr lang="ru-RU" sz="2000" spc="-25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 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  <a:hlinkClick r:id="rId6"/>
              </a:rPr>
              <a:t>fond@mosreg-garant.ru</a:t>
            </a:r>
            <a:endParaRPr lang="ru-RU" sz="2000" spc="-5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spc="-229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spc="-229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spc="4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4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Красногорск</a:t>
            </a:r>
            <a:r>
              <a:rPr lang="ru-RU" b="1" spc="-5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бульвар</a:t>
            </a:r>
            <a:r>
              <a:rPr lang="ru-RU" b="1" spc="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Строителей,</a:t>
            </a:r>
            <a:r>
              <a:rPr lang="ru-RU" b="1" spc="1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д.4,  </a:t>
            </a:r>
            <a:r>
              <a:rPr lang="ru-RU" b="1" spc="1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корп.1, </a:t>
            </a:r>
            <a:r>
              <a:rPr lang="ru-RU" b="1" spc="-3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</a:t>
            </a:r>
            <a:r>
              <a:rPr lang="ru-RU" b="1" spc="4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4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Г,</a:t>
            </a:r>
            <a:r>
              <a:rPr lang="ru-RU" b="1" spc="3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b="1" spc="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4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этаж,</a:t>
            </a:r>
            <a:r>
              <a:rPr lang="ru-RU" b="1" spc="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</a:t>
            </a:r>
            <a:r>
              <a:rPr lang="ru-RU" b="1" spc="2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spc="-5" dirty="0" smtClean="0">
                <a:solidFill>
                  <a:srgbClr val="3C7C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(495</a:t>
            </a:r>
            <a:r>
              <a:rPr lang="ru-RU" b="1" dirty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rgbClr val="3C7C7B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730-50-52</a:t>
            </a:r>
            <a:endParaRPr lang="ru-RU" b="1" dirty="0">
              <a:solidFill>
                <a:srgbClr val="3C7C7B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4610" y="853743"/>
            <a:ext cx="5752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C7C7B"/>
                </a:solidFill>
                <a:latin typeface="Franklin Gothic Demi Cond" panose="020B0706030402020204" pitchFamily="34" charset="0"/>
              </a:rPr>
              <a:t>МОСКОВСКИЙ ОБЛАСТНОЙ ФОНД МИКРОФИНАНСИРОВАНИЯ</a:t>
            </a:r>
            <a:endParaRPr lang="ru-RU" sz="2000" dirty="0">
              <a:solidFill>
                <a:srgbClr val="3C7C7B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4610" y="1465263"/>
            <a:ext cx="4733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субъектам МСП до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млн. рублей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2-12% сроком до 3 лет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59223" y="853743"/>
            <a:ext cx="5393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C7C7B"/>
                </a:solidFill>
                <a:latin typeface="Franklin Gothic Demi Cond" panose="020B0706030402020204" pitchFamily="34" charset="0"/>
              </a:rPr>
              <a:t>МОСКОВСКИЙ ОБЛАСТНОЙ</a:t>
            </a:r>
          </a:p>
          <a:p>
            <a:r>
              <a:rPr lang="ru-RU" sz="2000" dirty="0" smtClean="0">
                <a:solidFill>
                  <a:srgbClr val="3C7C7B"/>
                </a:solidFill>
                <a:latin typeface="Franklin Gothic Demi Cond" panose="020B0706030402020204" pitchFamily="34" charset="0"/>
              </a:rPr>
              <a:t>ГАРАНТИЙНЫЙ ФОНД </a:t>
            </a:r>
            <a:endParaRPr lang="ru-RU" sz="2000" dirty="0">
              <a:solidFill>
                <a:srgbClr val="3C7C7B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59223" y="1456074"/>
            <a:ext cx="564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по обязательствам МСП перед банками (обеспечение до 50%)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1064</Words>
  <Application>Microsoft Office PowerPoint</Application>
  <PresentationFormat>Произвольный</PresentationFormat>
  <Paragraphs>210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Светлицкий Василий Валерьевич</dc:creator>
  <cp:lastModifiedBy>Арсентьева Светлана Александровна</cp:lastModifiedBy>
  <cp:revision>480</cp:revision>
  <dcterms:created xsi:type="dcterms:W3CDTF">2022-04-22T07:42:18Z</dcterms:created>
  <dcterms:modified xsi:type="dcterms:W3CDTF">2023-05-22T14:37:46Z</dcterms:modified>
</cp:coreProperties>
</file>