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81" r:id="rId3"/>
    <p:sldId id="301" r:id="rId4"/>
    <p:sldId id="287" r:id="rId5"/>
    <p:sldId id="826" r:id="rId6"/>
    <p:sldId id="824" r:id="rId7"/>
    <p:sldId id="825" r:id="rId8"/>
    <p:sldId id="304" r:id="rId9"/>
    <p:sldId id="294" r:id="rId10"/>
    <p:sldId id="305" r:id="rId11"/>
    <p:sldId id="296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0"/>
    <a:srgbClr val="BC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445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0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03.02.2023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25_(%D0%B7%D0%BD%D0%B0%D0%BA)" TargetMode="External"/><Relationship Id="rId13" Type="http://schemas.openxmlformats.org/officeDocument/2006/relationships/hyperlink" Target="http://iconbird.com/view/46796_iconki_bukva_v" TargetMode="External"/><Relationship Id="rId18" Type="http://schemas.openxmlformats.org/officeDocument/2006/relationships/hyperlink" Target="http://iventurer.ru/na-chem-zarabatyvayut-v-krizi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freepik.com/free-icon/increasing-stocks-graphic-of-bars_72985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docs.exdat.com/docs/index-19826.html" TargetMode="External"/><Relationship Id="rId11" Type="http://schemas.openxmlformats.org/officeDocument/2006/relationships/hyperlink" Target="https://www.coloring-book.biz/raskraski/posuda-predmety-byta-kantstovary/chasy/4534" TargetMode="External"/><Relationship Id="rId5" Type="http://schemas.openxmlformats.org/officeDocument/2006/relationships/image" Target="../media/image11.gif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18" Type="http://schemas.openxmlformats.org/officeDocument/2006/relationships/hyperlink" Target="http://www.newdesignfile.com/post_construction-crane-vector_396468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554604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Льготные займы промышленным предприятиям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«Займы ФРП МО» </a:t>
            </a:r>
            <a:r>
              <a:rPr lang="en-US" sz="1400" dirty="0">
                <a:solidFill>
                  <a:srgbClr val="0070C0"/>
                </a:solidFill>
              </a:rPr>
              <a:t>https://frpmo.ru/</a:t>
            </a: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270360" y="2721431"/>
            <a:ext cx="9763252" cy="175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и программы финансирования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337031" y="49363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4589718"/>
            <a:ext cx="9475467" cy="2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www.frpmo.ru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60636" y="5059941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984371" y="1207803"/>
            <a:ext cx="90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solidFill>
                  <a:srgbClr val="D40000"/>
                </a:solidFill>
                <a:latin typeface="Century Gothic" panose="020B0502020202020204"/>
              </a:rPr>
              <a:t>1. Займы на приобретение оборудования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Программа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37649" y="3705486"/>
            <a:ext cx="4466735" cy="187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существующей или новой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593304" y="3429000"/>
            <a:ext cx="0" cy="21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id="{23F5717E-6E56-4294-9FA5-14276D4BF6CC}"/>
              </a:ext>
            </a:extLst>
          </p:cNvPr>
          <p:cNvGrpSpPr/>
          <p:nvPr/>
        </p:nvGrpSpPr>
        <p:grpSpPr>
          <a:xfrm>
            <a:off x="1984371" y="450329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id="{BEA2078A-5FFC-47F9-A938-929017672435}"/>
              </a:ext>
            </a:extLst>
          </p:cNvPr>
          <p:cNvGrpSpPr/>
          <p:nvPr/>
        </p:nvGrpSpPr>
        <p:grpSpPr>
          <a:xfrm>
            <a:off x="1951733" y="487565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9" name="그룹 27">
            <a:extLst>
              <a:ext uri="{FF2B5EF4-FFF2-40B4-BE49-F238E27FC236}">
                <a16:creationId xmlns:a16="http://schemas.microsoft.com/office/drawing/2014/main" id="{FB4B40F8-85D0-4E3B-9F54-F5B6D2991A3D}"/>
              </a:ext>
            </a:extLst>
          </p:cNvPr>
          <p:cNvGrpSpPr/>
          <p:nvPr/>
        </p:nvGrpSpPr>
        <p:grpSpPr>
          <a:xfrm>
            <a:off x="1951733" y="530337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0" name="갈매기형 수장 23">
              <a:extLst>
                <a:ext uri="{FF2B5EF4-FFF2-40B4-BE49-F238E27FC236}">
                  <a16:creationId xmlns:a16="http://schemas.microsoft.com/office/drawing/2014/main" id="{3B143AF5-FCEE-4502-88AF-815D28495FD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id="{0BCB7FAA-ED08-4454-93CA-B037307A354C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2001865"/>
              </p:ext>
            </p:extLst>
          </p:nvPr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гарантии Банка или Корпорации МСП/РГО;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14,5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9195" t="20028" r="21238" b="20402"/>
          <a:stretch/>
        </p:blipFill>
        <p:spPr>
          <a:xfrm>
            <a:off x="2203506" y="1323696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46185" y="3223759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46185" y="1214638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32019" y="2317913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69343" y="3404865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69343" y="424180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32019" y="1323696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7646" t="9199" r="1888" b="868"/>
          <a:stretch/>
        </p:blipFill>
        <p:spPr>
          <a:xfrm>
            <a:off x="2180751" y="2390085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81802" y="5235394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46849" y="223331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156580" y="5268811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88039" y="3330145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239946" y="4390651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35810" y="423711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1B9DF550-45E1-1250-DA63-9DA66C7A81E8}"/>
              </a:ext>
            </a:extLst>
          </p:cNvPr>
          <p:cNvSpPr txBox="1">
            <a:spLocks/>
          </p:cNvSpPr>
          <p:nvPr/>
        </p:nvSpPr>
        <p:spPr>
          <a:xfrm>
            <a:off x="3332019" y="546043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>
                <a:solidFill>
                  <a:schemeClr val="bg1"/>
                </a:solidFill>
              </a:rPr>
              <a:t>Научные исследования и опытно-конструкторские работы</a:t>
            </a:r>
            <a:endParaRPr lang="ru-RU" sz="18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3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66" y="1024415"/>
            <a:ext cx="10796227" cy="629371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200" b="1" u="sng" dirty="0">
                <a:solidFill>
                  <a:srgbClr val="D40000"/>
                </a:solidFill>
              </a:rPr>
              <a:t>2. Развитие удаленных территорий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Проекты на территории следующих г.о.:</a:t>
            </a:r>
            <a:endParaRPr lang="ru-RU" sz="32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-26894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FBE5F-CA9A-41E7-9A66-62229926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23" y="121921"/>
            <a:ext cx="629950" cy="6330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9F0642-F827-42AC-844A-E76E0621E3A1}"/>
              </a:ext>
            </a:extLst>
          </p:cNvPr>
          <p:cNvSpPr/>
          <p:nvPr/>
        </p:nvSpPr>
        <p:spPr>
          <a:xfrm>
            <a:off x="1036309" y="2483437"/>
            <a:ext cx="104134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36EB67-9E37-497F-B0DC-BE6EC3EF5673}"/>
              </a:ext>
            </a:extLst>
          </p:cNvPr>
          <p:cNvGraphicFramePr>
            <a:graphicFrameLocks noGrp="1"/>
          </p:cNvGraphicFramePr>
          <p:nvPr/>
        </p:nvGraphicFramePr>
        <p:xfrm>
          <a:off x="2675764" y="2483437"/>
          <a:ext cx="3899877" cy="4101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9877">
                  <a:extLst>
                    <a:ext uri="{9D8B030D-6E8A-4147-A177-3AD203B41FA5}">
                      <a16:colId xmlns:a16="http://schemas.microsoft.com/office/drawing/2014/main" val="2624305614"/>
                    </a:ext>
                  </a:extLst>
                </a:gridCol>
              </a:tblGrid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Волоколамск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267795"/>
                  </a:ext>
                </a:extLst>
              </a:tr>
              <a:tr h="376173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Зарайск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52642"/>
                  </a:ext>
                </a:extLst>
              </a:tr>
              <a:tr h="401699">
                <a:tc>
                  <a:txBody>
                    <a:bodyPr/>
                    <a:lstStyle/>
                    <a:p>
                      <a:pPr indent="120015" algn="l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Лосино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-Петровский г.о.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indent="120015"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Лотошино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193162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Луховицы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01716"/>
                  </a:ext>
                </a:extLst>
              </a:tr>
              <a:tr h="379844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Орехово-Зуево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032294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Серебряные Пруды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68050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Талдомский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638254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Шатура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70312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Шаховская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370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Электрогорск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258345"/>
                  </a:ext>
                </a:extLst>
              </a:tr>
            </a:tbl>
          </a:graphicData>
        </a:graphic>
      </p:graphicFrame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E2D53D96-B13C-4B2F-BB14-A0F62DD5C887}"/>
              </a:ext>
            </a:extLst>
          </p:cNvPr>
          <p:cNvSpPr txBox="1">
            <a:spLocks/>
          </p:cNvSpPr>
          <p:nvPr/>
        </p:nvSpPr>
        <p:spPr>
          <a:xfrm>
            <a:off x="1163807" y="18900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Программа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42881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при предоставлении гарантии Банка или Корпорации МСП;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/>
                </a14:imgProps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9195" t="20028" r="21238" b="20402"/>
          <a:stretch/>
        </p:blipFill>
        <p:spPr>
          <a:xfrm>
            <a:off x="2186089" y="1053731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28768" y="2953794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28768" y="944673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02" y="5134297"/>
            <a:ext cx="7214378" cy="294100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Научные исследования и опытно-конструкторские работы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14602" y="2047948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51926" y="3134900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51926" y="3971842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14602" y="1053731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7646" t="9199" r="1888" b="868"/>
          <a:stretch/>
        </p:blipFill>
        <p:spPr>
          <a:xfrm>
            <a:off x="2163334" y="2120120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64385" y="4965429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29432" y="196335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139163" y="4998846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70622" y="3060180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222529" y="4120686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18393" y="396714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D35828-BF60-433B-AA9D-9F5C42E1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2227215" y="5877954"/>
            <a:ext cx="643484" cy="677352"/>
          </a:xfrm>
          <a:prstGeom prst="rect">
            <a:avLst/>
          </a:prstGeom>
        </p:spPr>
      </p:pic>
      <p:sp>
        <p:nvSpPr>
          <p:cNvPr id="24" name="Прямоугольник 2">
            <a:extLst>
              <a:ext uri="{FF2B5EF4-FFF2-40B4-BE49-F238E27FC236}">
                <a16:creationId xmlns:a16="http://schemas.microsoft.com/office/drawing/2014/main" id="{121FA728-F90C-40E4-A693-827870D13D82}"/>
              </a:ext>
            </a:extLst>
          </p:cNvPr>
          <p:cNvSpPr txBox="1">
            <a:spLocks/>
          </p:cNvSpPr>
          <p:nvPr/>
        </p:nvSpPr>
        <p:spPr>
          <a:xfrm>
            <a:off x="3314602" y="5977813"/>
            <a:ext cx="893898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Строительство/приобретение и капитальный ремонт зданий и сооружений </a:t>
            </a:r>
            <a:r>
              <a:rPr lang="ru-RU" sz="18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(до 50% займа)</a:t>
            </a:r>
            <a:endParaRPr lang="ru-RU" sz="1800" b="1" i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" name="타원 8">
            <a:extLst>
              <a:ext uri="{FF2B5EF4-FFF2-40B4-BE49-F238E27FC236}">
                <a16:creationId xmlns:a16="http://schemas.microsoft.com/office/drawing/2014/main" id="{35E1FC5A-0B69-486E-9783-27AAAE3E50B6}"/>
              </a:ext>
            </a:extLst>
          </p:cNvPr>
          <p:cNvSpPr/>
          <p:nvPr/>
        </p:nvSpPr>
        <p:spPr>
          <a:xfrm>
            <a:off x="2096769" y="5917457"/>
            <a:ext cx="827938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займов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/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/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647" y="1394750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7382460" y="202849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512" y="335561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50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9" y="332099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0" y="326111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015904" y="4068722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7233396" y="1434002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43" y="45706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252943" y="5060532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2885</TotalTime>
  <Words>694</Words>
  <Application>Microsoft Office PowerPoint</Application>
  <PresentationFormat>Широкоэкранный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Презентация PowerPoint</vt:lpstr>
      <vt:lpstr>Программа финансирования</vt:lpstr>
      <vt:lpstr>Презентация PowerPoint</vt:lpstr>
      <vt:lpstr>Целевое назначение займа</vt:lpstr>
      <vt:lpstr>2. Развитие удаленных территорий  Проекты на территории следующих г.о.:</vt:lpstr>
      <vt:lpstr>Презентация PowerPoint</vt:lpstr>
      <vt:lpstr>Целевое назначение займа</vt:lpstr>
      <vt:lpstr>Презентация PowerPoint</vt:lpstr>
      <vt:lpstr>Процесс рассмотрения заявки Фондом</vt:lpstr>
      <vt:lpstr>Консультационная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Пантыкина Виктория Викторовна</cp:lastModifiedBy>
  <cp:revision>272</cp:revision>
  <cp:lastPrinted>2018-02-01T11:50:32Z</cp:lastPrinted>
  <dcterms:created xsi:type="dcterms:W3CDTF">2017-06-28T14:56:53Z</dcterms:created>
  <dcterms:modified xsi:type="dcterms:W3CDTF">2023-02-03T11:10:52Z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