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799A4-08EB-47F0-9DC3-463D6D1D477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CD410-DEF7-43C8-B3D2-A76B565B0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000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CD410-DEF7-43C8-B3D2-A76B565B0DA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842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49A144-D7EF-4FB0-A4B8-B5DC7747EE12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32EBD5A-5662-4B53-850A-6324034D62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620688"/>
            <a:ext cx="7175351" cy="4304769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sz="3200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sz="3200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sz="4000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Основные ошибки, которые допускают заявители при подаче документов ПОСРЕДСТВОМ </a:t>
            </a:r>
            <a:r>
              <a:rPr lang="ru-RU" sz="4000" i="1" dirty="0" err="1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рпгу</a:t>
            </a:r>
            <a:r>
              <a:rPr lang="ru-RU" sz="4000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 </a:t>
            </a:r>
            <a:r>
              <a:rPr lang="ru-RU" sz="4000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при подаче документов на </a:t>
            </a:r>
            <a:r>
              <a:rPr lang="ru-RU" sz="4000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получение </a:t>
            </a:r>
            <a:r>
              <a:rPr lang="ru-RU" sz="4000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услуги</a:t>
            </a:r>
            <a:endParaRPr lang="ru-RU" sz="4000" i="1" dirty="0">
              <a:solidFill>
                <a:srgbClr val="7030A0"/>
              </a:solidFill>
              <a:effectLst>
                <a:reflection blurRad="6350" endPos="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46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1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Tx/>
              <a:buChar char="-"/>
            </a:pPr>
            <a:r>
              <a:rPr lang="ru-RU" sz="1500" u="sng" dirty="0">
                <a:solidFill>
                  <a:srgbClr val="002060"/>
                </a:solidFill>
              </a:rPr>
              <a:t>Обращение за предоставлением Муниципальной </a:t>
            </a:r>
            <a:r>
              <a:rPr lang="ru-RU" sz="1500" u="sng" dirty="0" smtClean="0">
                <a:solidFill>
                  <a:srgbClr val="002060"/>
                </a:solidFill>
              </a:rPr>
              <a:t>услуги</a:t>
            </a:r>
            <a:r>
              <a:rPr lang="ru-RU" sz="1500" u="sng" dirty="0">
                <a:solidFill>
                  <a:srgbClr val="002060"/>
                </a:solidFill>
              </a:rPr>
              <a:t> </a:t>
            </a:r>
            <a:r>
              <a:rPr lang="ru-RU" sz="1500" dirty="0" smtClean="0">
                <a:solidFill>
                  <a:srgbClr val="002060"/>
                </a:solidFill>
              </a:rPr>
              <a:t>(обращение </a:t>
            </a:r>
            <a:r>
              <a:rPr lang="ru-RU" sz="1500" dirty="0">
                <a:solidFill>
                  <a:srgbClr val="002060"/>
                </a:solidFill>
              </a:rPr>
              <a:t>Заявителей за предоставлением Муниципальной услуги </a:t>
            </a:r>
            <a:r>
              <a:rPr lang="ru-RU" sz="1500" dirty="0" smtClean="0">
                <a:solidFill>
                  <a:srgbClr val="002060"/>
                </a:solidFill>
              </a:rPr>
              <a:t>с средствами информации </a:t>
            </a:r>
            <a:r>
              <a:rPr lang="ru-RU" sz="1500" dirty="0">
                <a:solidFill>
                  <a:srgbClr val="002060"/>
                </a:solidFill>
              </a:rPr>
              <a:t>(вывесками));</a:t>
            </a:r>
          </a:p>
          <a:p>
            <a:pPr marL="285750" lvl="0" indent="-285750" algn="ctr">
              <a:buFontTx/>
              <a:buChar char="-"/>
            </a:pPr>
            <a:r>
              <a:rPr lang="ru-RU" sz="1500" u="sng" dirty="0">
                <a:solidFill>
                  <a:srgbClr val="002060"/>
                </a:solidFill>
              </a:rPr>
              <a:t>Документы содержат повреждения, наличие которых не позволяет однозначно истолковать их содержание</a:t>
            </a:r>
          </a:p>
          <a:p>
            <a:pPr lvl="0" algn="ctr"/>
            <a:r>
              <a:rPr lang="ru-RU" sz="1500" dirty="0">
                <a:solidFill>
                  <a:srgbClr val="002060"/>
                </a:solidFill>
              </a:rPr>
              <a:t>(оригинала документа с которого сделана скан-копия имеет неприемлемый вид: износ, сильные замятие, пятна и пр.);</a:t>
            </a:r>
          </a:p>
          <a:p>
            <a:pPr marL="285750" lvl="0" indent="-285750" algn="ctr">
              <a:buFontTx/>
              <a:buChar char="-"/>
            </a:pPr>
            <a:r>
              <a:rPr lang="ru-RU" sz="1500" u="sng" dirty="0">
                <a:solidFill>
                  <a:srgbClr val="002060"/>
                </a:solidFill>
              </a:rPr>
              <a:t>Документы утратили силу на момент обращения за предоставлением Муниципальной услуги</a:t>
            </a:r>
          </a:p>
          <a:p>
            <a:pPr lvl="0" algn="ctr"/>
            <a:r>
              <a:rPr lang="ru-RU" sz="1500" dirty="0">
                <a:solidFill>
                  <a:srgbClr val="002060"/>
                </a:solidFill>
              </a:rPr>
              <a:t>(договор с истекшим сроком </a:t>
            </a:r>
            <a:r>
              <a:rPr lang="ru-RU" sz="1500" dirty="0" smtClean="0">
                <a:solidFill>
                  <a:srgbClr val="002060"/>
                </a:solidFill>
              </a:rPr>
              <a:t>действия, заключения </a:t>
            </a:r>
            <a:r>
              <a:rPr lang="ru-RU" sz="1500" smtClean="0">
                <a:solidFill>
                  <a:srgbClr val="002060"/>
                </a:solidFill>
              </a:rPr>
              <a:t>экспертных организаций);</a:t>
            </a:r>
            <a:endParaRPr lang="ru-RU" sz="1500" dirty="0">
              <a:solidFill>
                <a:srgbClr val="002060"/>
              </a:solidFill>
            </a:endParaRPr>
          </a:p>
          <a:p>
            <a:pPr marL="285750" lvl="0" indent="-285750" algn="ctr">
              <a:buFontTx/>
              <a:buChar char="-"/>
            </a:pPr>
            <a:r>
              <a:rPr lang="ru-RU" sz="1500" dirty="0">
                <a:solidFill>
                  <a:srgbClr val="002060"/>
                </a:solidFill>
              </a:rPr>
              <a:t>Некорректное заполнение обязательных полей в Заявлении</a:t>
            </a:r>
          </a:p>
          <a:p>
            <a:pPr lvl="0" algn="ctr"/>
            <a:r>
              <a:rPr lang="ru-RU" sz="1500" dirty="0">
                <a:solidFill>
                  <a:srgbClr val="002060"/>
                </a:solidFill>
              </a:rPr>
              <a:t>(ошибки в размерах конструкции, в адресе установки или в наименовании владельца конструкции)</a:t>
            </a:r>
          </a:p>
          <a:p>
            <a:pPr marL="285750" lvl="0" indent="-285750" algn="ctr">
              <a:buFontTx/>
              <a:buChar char="-"/>
            </a:pPr>
            <a:r>
              <a:rPr lang="ru-RU" sz="1500" u="sng" dirty="0">
                <a:solidFill>
                  <a:srgbClr val="002060"/>
                </a:solidFill>
              </a:rPr>
              <a:t>Представлен неполный комплект документов</a:t>
            </a:r>
          </a:p>
          <a:p>
            <a:pPr lvl="0" algn="ctr"/>
            <a:r>
              <a:rPr lang="ru-RU" sz="1500" dirty="0">
                <a:solidFill>
                  <a:srgbClr val="002060"/>
                </a:solidFill>
              </a:rPr>
              <a:t>(Заявитель загружает один и тот же документ несколько раз по обязательным позициям необходимых документов, в связи с чем пакет документов оказывается неполным)</a:t>
            </a:r>
          </a:p>
          <a:p>
            <a:pPr marL="285750" lvl="0" indent="-285750" algn="ctr">
              <a:buFontTx/>
              <a:buChar char="-"/>
            </a:pPr>
            <a:r>
              <a:rPr lang="ru-RU" sz="1500" u="sng" dirty="0">
                <a:solidFill>
                  <a:srgbClr val="002060"/>
                </a:solidFill>
              </a:rPr>
              <a:t>Представление некачественных или недостоверных электронных образов документов (электронных документов), не позволяющих в полном объеме прочитать текст документа и/или распознать реквизиты документа</a:t>
            </a:r>
          </a:p>
          <a:p>
            <a:pPr lvl="0" algn="ctr"/>
            <a:r>
              <a:rPr lang="ru-RU" sz="1500" dirty="0">
                <a:solidFill>
                  <a:srgbClr val="002060"/>
                </a:solidFill>
              </a:rPr>
              <a:t>(нечитабельные документы - непригодные для чтения из-за непонятности букв или нечёткости).</a:t>
            </a:r>
          </a:p>
          <a:p>
            <a:pPr lvl="0" algn="ctr"/>
            <a:endParaRPr lang="ru-RU" sz="1500" dirty="0">
              <a:solidFill>
                <a:srgbClr val="002060"/>
              </a:solidFill>
            </a:endParaRPr>
          </a:p>
          <a:p>
            <a:pPr marL="285750" indent="-285750" algn="ctr">
              <a:buFontTx/>
              <a:buChar char="-"/>
            </a:pPr>
            <a:endParaRPr lang="ru-RU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877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b="1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ru-RU" sz="4000" i="1" dirty="0" smtClean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ОНОВАНИЯ </a:t>
            </a:r>
            <a:r>
              <a:rPr lang="ru-RU" sz="4000" i="1" dirty="0">
                <a:solidFill>
                  <a:srgbClr val="7030A0"/>
                </a:solidFill>
                <a:effectLst>
                  <a:reflection blurRad="6350" endPos="0" dir="5400000" sy="-100000" algn="bl" rotWithShape="0"/>
                </a:effectLst>
              </a:rPr>
              <a:t>ДЛЯ ОТКАЗА В ПРЕДОСТВЛЕНИИ МУНИЦИПАЛЬНОЙ УСЛУГИ </a:t>
            </a:r>
            <a:r>
              <a:rPr lang="ru-RU" sz="4000" i="1" dirty="0"/>
              <a:t/>
            </a:r>
            <a:br>
              <a:rPr lang="ru-RU" sz="4000" i="1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0400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5760"/>
            <a:ext cx="8136904" cy="4863440"/>
          </a:xfrm>
        </p:spPr>
        <p:txBody>
          <a:bodyPr/>
          <a:lstStyle/>
          <a:p>
            <a:pPr lvl="0" algn="ctr">
              <a:spcBef>
                <a:spcPts val="0"/>
              </a:spcBef>
            </a:pPr>
            <a:r>
              <a:rPr lang="ru-RU" sz="1550" cap="none" dirty="0" smtClean="0">
                <a:solidFill>
                  <a:srgbClr val="002060"/>
                </a:solidFill>
                <a:latin typeface="Franklin Gothic Book"/>
                <a:ea typeface="+mn-ea"/>
                <a:cs typeface="+mn-cs"/>
              </a:rPr>
              <a:t>- 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Несоответствие 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>проекта рекламной конструкции и ее территориального размещения требованиям технического 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регламента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r>
              <a:rPr lang="en-US" sz="1550" cap="none" dirty="0">
                <a:latin typeface="Franklin Gothic Book"/>
                <a:ea typeface="+mn-ea"/>
                <a:cs typeface="+mn-cs"/>
              </a:rPr>
              <a:t>- 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>Несоответствие установки рекламной конструкции в заявленном месте схеме размещения рекламных конструкций (в случае, если место установки рекламной конструкции в соответствии с частью 5.8. статьи 19 Федерального закона от 13.03.2006 № 38-ФЗ «О рекламе» определяется схемой размещения рекламных конструкций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)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r>
              <a:rPr lang="en-US" sz="1550" cap="none" dirty="0">
                <a:latin typeface="Franklin Gothic Book"/>
                <a:ea typeface="+mn-ea"/>
                <a:cs typeface="+mn-cs"/>
              </a:rPr>
              <a:t>- 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>Нарушение требований нормативных актов по безопасности движения 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транспорта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r>
              <a:rPr lang="en-US" sz="1550" cap="none" dirty="0">
                <a:latin typeface="Franklin Gothic Book"/>
                <a:ea typeface="+mn-ea"/>
                <a:cs typeface="+mn-cs"/>
              </a:rPr>
              <a:t>- 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>Нарушение внешнего архитектурного облика сложившейся застройки поселения или городского округа, в соответствии с нормативными правовыми актами органа местного самоуправления, определяющими типы и виды рекламных конструкций, допустимых и недопустимых к установке на территории соответствующего муниципального образования или части его территории, в том числе требования к таким рекламным конструкциям, с учетом необходимости сохранения внешнего архитектурного облика сложившейся застройки поселений или городских 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округов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r>
              <a:rPr lang="ru-RU" sz="1550" cap="none" dirty="0">
                <a:latin typeface="Franklin Gothic Book"/>
                <a:ea typeface="+mn-ea"/>
                <a:cs typeface="+mn-cs"/>
              </a:rPr>
              <a:t>- Нарушение требований законодательства Российской Федерации об объектах культурного наследия (памятниках истории и культуры) народов Российской Федерации, их охране и 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использовании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r>
              <a:rPr lang="ru-RU" sz="1550" cap="none" dirty="0">
                <a:latin typeface="Franklin Gothic Book"/>
                <a:ea typeface="+mn-ea"/>
                <a:cs typeface="+mn-cs"/>
              </a:rPr>
              <a:t>- Нарушение требований, установленных частями 5.1., 5.6., 5.7. статьи 19 Федерального закона от 13.03.2006 № 38-ФЗ «О рекламе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»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r>
              <a:rPr lang="ru-RU" sz="1550" cap="none" dirty="0">
                <a:latin typeface="Franklin Gothic Book"/>
                <a:ea typeface="+mn-ea"/>
                <a:cs typeface="+mn-cs"/>
              </a:rPr>
              <a:t>- Отсутствие сведений, подтверждающих оплату государственной </a:t>
            </a: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пошлины</a:t>
            </a:r>
            <a:br>
              <a:rPr lang="ru-RU" sz="1550" cap="none" dirty="0" smtClean="0">
                <a:latin typeface="Franklin Gothic Book"/>
                <a:ea typeface="+mn-ea"/>
                <a:cs typeface="+mn-cs"/>
              </a:rPr>
            </a:br>
            <a:r>
              <a:rPr lang="ru-RU" sz="1550" cap="none" dirty="0" smtClean="0">
                <a:latin typeface="Franklin Gothic Book"/>
                <a:ea typeface="+mn-ea"/>
                <a:cs typeface="+mn-cs"/>
              </a:rPr>
              <a:t>- Отзыв Заявления по инициативе Заявителя</a:t>
            </a:r>
            <a:r>
              <a:rPr lang="ru-RU" sz="1550" cap="none" dirty="0">
                <a:latin typeface="Franklin Gothic Book"/>
                <a:ea typeface="+mn-ea"/>
                <a:cs typeface="+mn-cs"/>
              </a:rPr>
              <a:t/>
            </a:r>
            <a:br>
              <a:rPr lang="ru-RU" sz="1550" cap="none" dirty="0">
                <a:latin typeface="Franklin Gothic Book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290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408</TotalTime>
  <Words>170</Words>
  <Application>Microsoft Office PowerPoint</Application>
  <PresentationFormat>Экран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  Основные ошибки, которые допускают заявители при подаче документов ПОСРЕДСТВОМ рпгу при подаче документов на получение услуги</vt:lpstr>
      <vt:lpstr>Презентация PowerPoint</vt:lpstr>
      <vt:lpstr>        ОНОВАНИЯ ДЛЯ ОТКАЗА В ПРЕДОСТВЛЕНИИ МУНИЦИПАЛЬНОЙ УСЛУГИ  </vt:lpstr>
      <vt:lpstr>- Несоответствие проекта рекламной конструкции и ее территориального размещения требованиям технического регламента - Несоответствие установки рекламной конструкции в заявленном месте схеме размещения рекламных конструкций (в случае, если место установки рекламной конструкции в соответствии с частью 5.8. статьи 19 Федерального закона от 13.03.2006 № 38-ФЗ «О рекламе» определяется схемой размещения рекламных конструкций) - Нарушение требований нормативных актов по безопасности движения транспорта - Нарушение внешнего архитектурного облика сложившейся застройки поселения или городского округа, в соответствии с нормативными правовыми актами органа местного самоуправления, определяющими типы и виды рекламных конструкций, допустимых и недопустимых к установке на территории соответствующего муниципального образования или части его территории, в том числе требования к таким рекламным конструкциям, с учетом необходимости сохранения внешнего архитектурного облика сложившейся застройки поселений или городских округов - Нарушение требований законодательства Российской Федерации об объектах культурного наследия (памятниках истории и культуры) народов Российской Федерации, их охране и использовании - Нарушение требований, установленных частями 5.1., 5.6., 5.7. статьи 19 Федерального закона от 13.03.2006 № 38-ФЗ «О рекламе» - Отсутствие сведений, подтверждающих оплату государственной пошлины - Отзыв Заявления по инициативе Заявителя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С. Бывалина</dc:creator>
  <cp:lastModifiedBy>Андронова Екатерина Юрьевна</cp:lastModifiedBy>
  <cp:revision>17</cp:revision>
  <dcterms:created xsi:type="dcterms:W3CDTF">2016-11-28T09:22:32Z</dcterms:created>
  <dcterms:modified xsi:type="dcterms:W3CDTF">2019-11-01T11:50:52Z</dcterms:modified>
</cp:coreProperties>
</file>