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-16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1C0A-5B9C-4AC5-A17B-7F80C06A229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54952-EDE2-4053-B2A7-9DE451682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8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A0A9B-2F0F-4B57-82E8-A30C34A5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1DA9E6-9CB5-4A26-B269-C7CC98CBC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CC11D-5CFE-47BB-ACAC-5DD39022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737F-0054-4948-95C2-54908532F765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3C234-2B0F-4053-9C07-41AAB5B0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0CF-CBAB-4E30-A57B-3865992F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4BDFC-B5E5-46CD-8EC5-B744C2B8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641E02-4773-4002-9831-6C3582630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7AC40-C882-45FF-9520-45017944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27AF-DA91-4720-A1BB-62F1BA4A384A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D3A78-840B-495F-9103-ED81342B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F0AD9-4345-475A-8DA5-DFBF748B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DCDCD3-C601-46AF-9D30-A5A57FE14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F89BE7-7DA7-4C8C-A036-4A3E970DF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0C403-A5E8-4AB4-AD95-D73719A6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907-C424-49B5-9D22-0A0C509D758D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7457F0-5A6A-4D72-9193-FEBED5BA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C33AF-A26F-4FEB-9528-4E2F5B54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8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BDFE-CB47-4EBE-B3A8-ADED4E4A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C45F9-57F7-42AF-A0A2-75312F311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D5A37-78A3-47AC-9DE9-4237D800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BEDA-2B8E-4046-BC3B-033CDCC787F9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7A377-84D8-4729-B2CF-56CA8390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13A4A-05F6-4779-B097-BB37105A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578EB-EB62-408E-8E09-66018998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ACCB92-E1B6-40BA-A531-B76A8DF24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B9994-3093-4313-AA4B-E869639E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CE71-FBE8-4641-BBDB-612330315822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299A7-A289-475A-970B-9DF28397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3F45A-F3B5-4F53-9127-BFAAFEDE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7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66CEB-23F7-4374-B05F-346EF6EC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B634C-8360-437F-ADF0-A4262C5DD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E3D2D-AA19-4C40-8FE9-3DF0F4A5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8BFC34-71DE-4E86-BF20-D63D3150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F63-90BC-4E07-8608-6036881DDD18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815CA-1D7C-4AF4-87F2-594977BB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6ECE58-360B-411A-AE8F-BB4D37EC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9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48906-8D33-45BC-AA38-B6328F30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B65323-A5B6-45D0-8123-9F97CFFA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EF4552-5E43-4EB8-B617-B6B80184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6B8C2-B532-48FB-AEF3-73B4F7209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7D7E48-BA83-4BCC-896D-F3DDC4746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5AAAA0-68EF-46CE-B9C3-6DE6E436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72BB-3119-43D6-9098-2C274122C03B}" type="datetime1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5987FD-FD08-41FB-8DF6-6F2AA3A0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B18E02-FBC8-49FC-ADE8-F897CE14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0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77532-E6FA-43F3-8393-05CF3583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B5061D-FA62-4F3B-94EC-D6558592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3B-5141-4335-A22F-26AF8740AD17}" type="datetime1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828DFA-10D5-46F3-8FC6-74F636BD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AAB60F-260F-4319-9B12-934F5EF5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5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F1463D-0DA5-412F-8F59-D3687573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C79F-604B-4E94-A1C6-0F25EC605E0A}" type="datetime1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5D42AF-347B-455B-8655-23DC43A1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C616D9-5004-482F-8089-ABA49371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2384E-4ECF-48D0-B03B-82075558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47194-F376-4CF1-B62C-12A28FAF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621AFB-BEEC-4392-9517-26E7E09E6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C4F1B-F5AC-42AB-A171-134C5D6D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234-5C9D-4FA2-AD8B-5C88FFFF7917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3B7694-D2B7-4DF4-809D-FB174DFD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9901B9-6F03-49FD-911F-334666BD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1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EF7B0-039F-41CC-99CE-E102DBF2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A03F5-9D66-41C5-B350-0F4F40B0A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3D2D06-D670-414F-AD62-68755BA27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DAA9D-BC78-4AE8-9287-7A50FEE2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9009-905F-42FB-A549-D037421B46A3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6D0EE-9E62-450F-B8D8-E09DF497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AF137-C351-4964-B67C-32310AA0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9B8BF-E643-47C5-8CAC-4C78B181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1C3194-9006-43A1-95D4-404343BC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4C8DA-369C-4319-A32A-DD9A0B6A1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3BA2A-D1B2-4D1F-B076-E6C6E657C40C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37D69-2399-4E9F-B5A4-7634C43D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2FEFB-8C2F-4A7F-814B-0C5C83E6A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3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5B233-78AB-40A5-AC29-FA389EDEE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131"/>
            <a:ext cx="9144000" cy="1781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5"/>
              </a:spcBef>
            </a:pP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</a:t>
            </a:r>
            <a:b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F9F1C-63D2-49DA-951B-48B6E250C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5962"/>
            <a:ext cx="9144000" cy="165576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(</a:t>
            </a:r>
            <a:r>
              <a:rPr lang="ru-RU" sz="1600" spc="-10" dirty="0">
                <a:latin typeface="Times New Roman"/>
                <a:cs typeface="Times New Roman"/>
              </a:rPr>
              <a:t>ТИПО</a:t>
            </a:r>
            <a:r>
              <a:rPr lang="ru-RU" sz="1600" dirty="0">
                <a:latin typeface="Times New Roman"/>
                <a:cs typeface="Times New Roman"/>
              </a:rPr>
              <a:t>В</a:t>
            </a:r>
            <a:r>
              <a:rPr lang="ru-RU" sz="1600" spc="-10" dirty="0">
                <a:latin typeface="Times New Roman"/>
                <a:cs typeface="Times New Roman"/>
              </a:rPr>
              <a:t>ОЙ)</a:t>
            </a:r>
          </a:p>
          <a:p>
            <a:r>
              <a:rPr lang="ru-RU" sz="1600" spc="-10" dirty="0">
                <a:latin typeface="Times New Roman"/>
                <a:cs typeface="Times New Roman"/>
              </a:rPr>
              <a:t>Тип конструкции: Крышная конструкция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2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9F33E-C408-4B02-9CFB-189833CB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120"/>
            <a:ext cx="10515600" cy="733833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D0AEB-24C4-4F3E-827F-A98C4F4A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952"/>
            <a:ext cx="10515600" cy="5810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вправе установить средство размещения информации на крыше здания, строения (информационную крышную конструкцию) в соответствии со следующими требованиями: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организация (индивидуальный предприниматель), в месте фактического нахождения (месте осуществления деятельности) которой устанавливается информационная крышная конструкция и сведения о наименовании которой содержатся на этой крышной конструкции, 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единственным собственником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(правообладателем, пользователем) здания, строения;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крыше одного объекта может быть установлена 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одна информационная крышная конструкция с одной стороны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расположении информационной крышной конструкции на углу здания, строения в целях декорирования ее несущих элементов целесообразно формирование угловой композиции крышной конструкции с двумя лицевыми сторонами;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крышных конструкций допускается 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виде отдельно стоящих букв, обозначений и декоративных элементов </a:t>
            </a:r>
            <a:b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использования фоновых подложек;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информационное поле крышных конструкций располагается параллельно к поверхности фасадов объектов, по отношению к которым они установлены, выше линии карниза или парапета здания (строения, сооружения) в зависимости от места установки крышной конструкции;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размещение крышных конструкций должно осуществляться на расстоянии от карниза не более 1,0 м и от края кровли в глубину 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1,0 м, если это не противоречит архитектуре фасада здания;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крышные конструкции могут быть оборудованы 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внутренней подсветкой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крышные конструкции должны быть соразмерными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сомасштабными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зданию (строению, сооружению), высота этих конструкций 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всех используемых элементов должна быть: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1,80 м для 1-3-этажных объектов;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 м для 4-7-этажных объектов;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 м для 8-12-этажных объектов;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5 м для 13-17-этажных объектов;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6 м для объектов, имеющих 18 и более этажей.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D72AC-61AA-4E12-A3A4-E99E8EB9747F}"/>
              </a:ext>
            </a:extLst>
          </p:cNvPr>
          <p:cNvSpPr txBox="1"/>
          <p:nvPr/>
        </p:nvSpPr>
        <p:spPr>
          <a:xfrm>
            <a:off x="838200" y="6182686"/>
            <a:ext cx="1043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*Требования к размещению информационной крышной конструкции указаны в п.5.4 Приложения 6 к административному регламенту.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1D067E-A6BD-4B60-95D1-D4DF968F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7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D5FA-45E8-44CE-ABF5-8BFAFE4A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880"/>
              </a:spcBef>
              <a:buNone/>
            </a:pPr>
            <a:r>
              <a:rPr lang="ru-RU" sz="2000" b="1" spc="-5" dirty="0">
                <a:latin typeface="Times New Roman"/>
                <a:cs typeface="Times New Roman"/>
              </a:rPr>
              <a:t>Оглавление</a:t>
            </a:r>
            <a:endParaRPr lang="ru-RU" sz="2000" dirty="0">
              <a:latin typeface="Times New Roman"/>
              <a:cs typeface="Times New Roman"/>
            </a:endParaRPr>
          </a:p>
          <a:p>
            <a:pPr marL="0" indent="90000">
              <a:lnSpc>
                <a:spcPct val="134000"/>
              </a:lnSpc>
              <a:spcBef>
                <a:spcPts val="0"/>
              </a:spcBef>
            </a:pPr>
            <a:r>
              <a:rPr lang="ru-RU" sz="2000" spc="-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Пояснительная</a:t>
            </a:r>
            <a:r>
              <a:rPr lang="ru-RU" sz="2000" spc="-2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spc="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записка....................................................................................................................3</a:t>
            </a:r>
            <a:endParaRPr lang="ru-RU" sz="2000" dirty="0">
              <a:latin typeface="Times New Roman"/>
              <a:cs typeface="Times New Roman"/>
            </a:endParaRPr>
          </a:p>
          <a:p>
            <a:pPr marL="0" indent="90000">
              <a:lnSpc>
                <a:spcPct val="134000"/>
              </a:lnSpc>
              <a:spcBef>
                <a:spcPts val="0"/>
              </a:spcBef>
            </a:pPr>
            <a:r>
              <a:rPr lang="ru-RU" sz="2000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Сведения</a:t>
            </a:r>
            <a:r>
              <a:rPr lang="ru-RU" sz="2000" spc="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</a:t>
            </a:r>
            <a:r>
              <a:rPr lang="ru-RU" sz="2000" spc="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spc="-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территориальном</a:t>
            </a:r>
            <a:r>
              <a:rPr lang="ru-RU" sz="2000" spc="1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spc="-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размещении,</a:t>
            </a:r>
            <a:r>
              <a:rPr lang="ru-RU" sz="2000" spc="10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spc="-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внешнем</a:t>
            </a:r>
            <a:r>
              <a:rPr lang="ru-RU" sz="2000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spc="-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виде</a:t>
            </a:r>
            <a:r>
              <a:rPr lang="ru-RU" sz="2000" spc="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r>
              <a:rPr lang="ru-RU" sz="2000" spc="-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соответствии</a:t>
            </a:r>
            <a:r>
              <a:rPr lang="ru-RU" sz="2000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spc="-5" dirty="0">
                <a:latin typeface="Times New Roman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средства</a:t>
            </a:r>
            <a:endParaRPr lang="ru-RU" sz="2000" dirty="0">
              <a:latin typeface="Times New Roman"/>
              <a:cs typeface="Times New Roman"/>
            </a:endParaRP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000" u="sng" spc="-5" dirty="0">
                <a:latin typeface="Times New Roman"/>
                <a:cs typeface="Times New Roman"/>
              </a:rPr>
              <a:t>размещения информации</a:t>
            </a:r>
            <a:r>
              <a:rPr lang="ru-RU" sz="2000" u="sng" spc="-35" dirty="0">
                <a:latin typeface="Times New Roman"/>
                <a:cs typeface="Times New Roman"/>
              </a:rPr>
              <a:t> </a:t>
            </a:r>
            <a:r>
              <a:rPr lang="ru-RU" sz="2000" u="sng" spc="5" dirty="0">
                <a:latin typeface="Times New Roman"/>
                <a:cs typeface="Times New Roman"/>
              </a:rPr>
              <a:t>..................................................................................................................4</a:t>
            </a:r>
            <a:endParaRPr lang="ru-RU" sz="2000" u="sng" dirty="0">
              <a:latin typeface="Times New Roman"/>
              <a:cs typeface="Times New Roman"/>
            </a:endParaRPr>
          </a:p>
          <a:p>
            <a:pPr marL="0" marR="5080" indent="90000">
              <a:lnSpc>
                <a:spcPct val="134000"/>
              </a:lnSpc>
              <a:spcBef>
                <a:spcPts val="0"/>
              </a:spcBef>
            </a:pPr>
            <a:r>
              <a:rPr lang="ru-RU" sz="2000" u="sng" dirty="0">
                <a:latin typeface="Times New Roman"/>
                <a:cs typeface="Times New Roman"/>
              </a:rPr>
              <a:t> Схема</a:t>
            </a:r>
            <a:r>
              <a:rPr lang="ru-RU" sz="2000" u="sng" spc="20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территориального</a:t>
            </a:r>
            <a:r>
              <a:rPr lang="ru-RU" sz="2000" u="sng" spc="20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размещения</a:t>
            </a:r>
            <a:r>
              <a:rPr lang="ru-RU" sz="2000" u="sng" spc="50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(Ситуационный</a:t>
            </a:r>
            <a:r>
              <a:rPr lang="ru-RU" sz="2000" u="sng" spc="10" dirty="0">
                <a:latin typeface="Times New Roman"/>
                <a:cs typeface="Times New Roman"/>
              </a:rPr>
              <a:t> </a:t>
            </a:r>
            <a:r>
              <a:rPr lang="ru-RU" sz="2000" u="sng" spc="5" dirty="0">
                <a:latin typeface="Times New Roman"/>
                <a:cs typeface="Times New Roman"/>
              </a:rPr>
              <a:t>план)......................................................5</a:t>
            </a:r>
          </a:p>
          <a:p>
            <a:pPr marL="0" marR="5080" indent="90000">
              <a:lnSpc>
                <a:spcPct val="134000"/>
              </a:lnSpc>
              <a:spcBef>
                <a:spcPts val="0"/>
              </a:spcBef>
            </a:pPr>
            <a:r>
              <a:rPr lang="ru-RU" sz="2000" u="sng" spc="-5" dirty="0">
                <a:latin typeface="Times New Roman"/>
                <a:cs typeface="Times New Roman"/>
              </a:rPr>
              <a:t> Фотофиксация</a:t>
            </a:r>
            <a:r>
              <a:rPr lang="ru-RU" sz="2000" u="sng" spc="-30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места</a:t>
            </a:r>
            <a:r>
              <a:rPr lang="ru-RU" sz="2000" u="sng" spc="-15" dirty="0">
                <a:latin typeface="Times New Roman"/>
                <a:cs typeface="Times New Roman"/>
              </a:rPr>
              <a:t> </a:t>
            </a:r>
            <a:r>
              <a:rPr lang="ru-RU" sz="2000" u="sng" spc="5" dirty="0">
                <a:latin typeface="Times New Roman"/>
                <a:cs typeface="Times New Roman"/>
              </a:rPr>
              <a:t>установки......................................................................................................6</a:t>
            </a:r>
            <a:endParaRPr lang="ru-RU" sz="2000" u="sng" dirty="0">
              <a:latin typeface="Times New Roman"/>
              <a:cs typeface="Times New Roman"/>
            </a:endParaRPr>
          </a:p>
          <a:p>
            <a:pPr marL="0" indent="90000">
              <a:lnSpc>
                <a:spcPct val="134000"/>
              </a:lnSpc>
              <a:spcBef>
                <a:spcPts val="0"/>
              </a:spcBef>
            </a:pPr>
            <a:r>
              <a:rPr lang="ru-RU" sz="2000" u="sng" spc="-5" dirty="0">
                <a:latin typeface="Times New Roman"/>
                <a:cs typeface="Times New Roman"/>
              </a:rPr>
              <a:t> Чертеж</a:t>
            </a:r>
            <a:r>
              <a:rPr lang="ru-RU" sz="2000" u="sng" spc="15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средства</a:t>
            </a:r>
            <a:r>
              <a:rPr lang="ru-RU" sz="2000" u="sng" spc="20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размещения</a:t>
            </a:r>
            <a:r>
              <a:rPr lang="ru-RU" sz="2000" u="sng" spc="15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информации</a:t>
            </a:r>
            <a:r>
              <a:rPr lang="ru-RU" sz="2000" u="sng" spc="-35" dirty="0">
                <a:latin typeface="Times New Roman"/>
                <a:cs typeface="Times New Roman"/>
              </a:rPr>
              <a:t> </a:t>
            </a:r>
            <a:r>
              <a:rPr lang="ru-RU" sz="2000" u="sng" spc="5" dirty="0">
                <a:latin typeface="Times New Roman"/>
                <a:cs typeface="Times New Roman"/>
              </a:rPr>
              <a:t>....................................................................................7</a:t>
            </a:r>
            <a:endParaRPr lang="ru-RU" sz="2000" u="sng" dirty="0">
              <a:latin typeface="Times New Roman"/>
              <a:cs typeface="Times New Roman"/>
            </a:endParaRPr>
          </a:p>
          <a:p>
            <a:pPr marL="0" indent="90000">
              <a:lnSpc>
                <a:spcPct val="134000"/>
              </a:lnSpc>
              <a:spcBef>
                <a:spcPts val="0"/>
              </a:spcBef>
            </a:pPr>
            <a:r>
              <a:rPr lang="ru-RU" sz="2000" u="sng" spc="-5" dirty="0">
                <a:latin typeface="Times New Roman"/>
                <a:cs typeface="Times New Roman"/>
              </a:rPr>
              <a:t> Документы</a:t>
            </a:r>
            <a:r>
              <a:rPr lang="ru-RU" sz="2000" u="sng" spc="15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о</a:t>
            </a:r>
            <a:r>
              <a:rPr lang="ru-RU" sz="2000" u="sng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регистрации</a:t>
            </a:r>
            <a:r>
              <a:rPr lang="ru-RU" sz="2000" u="sng" spc="15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товарного</a:t>
            </a:r>
            <a:r>
              <a:rPr lang="ru-RU" sz="2000" u="sng" spc="20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знака</a:t>
            </a:r>
            <a:r>
              <a:rPr lang="ru-RU" sz="2000" u="sng" spc="-175" dirty="0">
                <a:latin typeface="Times New Roman"/>
                <a:cs typeface="Times New Roman"/>
              </a:rPr>
              <a:t> </a:t>
            </a:r>
            <a:r>
              <a:rPr lang="ru-RU" sz="2000" u="sng" spc="5" dirty="0">
                <a:latin typeface="Times New Roman"/>
                <a:cs typeface="Times New Roman"/>
              </a:rPr>
              <a:t>...................................................................................8</a:t>
            </a:r>
            <a:endParaRPr lang="ru-RU" sz="2000" u="sng" dirty="0">
              <a:latin typeface="Times New Roman"/>
              <a:cs typeface="Times New Roman"/>
            </a:endParaRPr>
          </a:p>
          <a:p>
            <a:pPr marL="0" indent="90000">
              <a:lnSpc>
                <a:spcPct val="134000"/>
              </a:lnSpc>
              <a:spcBef>
                <a:spcPts val="0"/>
              </a:spcBef>
            </a:pPr>
            <a:r>
              <a:rPr lang="ru-RU" sz="2000" u="sng" spc="-5" dirty="0">
                <a:latin typeface="Times New Roman"/>
                <a:cs typeface="Times New Roman"/>
              </a:rPr>
              <a:t> Техническая</a:t>
            </a:r>
            <a:r>
              <a:rPr lang="ru-RU" sz="2000" u="sng" spc="20" dirty="0">
                <a:latin typeface="Times New Roman"/>
                <a:cs typeface="Times New Roman"/>
              </a:rPr>
              <a:t> </a:t>
            </a:r>
            <a:r>
              <a:rPr lang="ru-RU" sz="2000" u="sng" spc="-5" dirty="0">
                <a:latin typeface="Times New Roman"/>
                <a:cs typeface="Times New Roman"/>
              </a:rPr>
              <a:t>документация</a:t>
            </a:r>
            <a:r>
              <a:rPr lang="ru-RU" sz="2000" u="sng" spc="-210" dirty="0">
                <a:latin typeface="Times New Roman"/>
                <a:cs typeface="Times New Roman"/>
              </a:rPr>
              <a:t> </a:t>
            </a:r>
            <a:r>
              <a:rPr lang="ru-RU" sz="2000" u="sng" spc="5" dirty="0">
                <a:latin typeface="Times New Roman"/>
                <a:cs typeface="Times New Roman"/>
              </a:rPr>
              <a:t>............................................................................................................9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363525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3C1A7-4040-42D2-AFDD-642C5C70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709890"/>
            <a:ext cx="10515600" cy="752139"/>
          </a:xfrm>
        </p:spPr>
        <p:txBody>
          <a:bodyPr>
            <a:normAutofit fontScale="90000"/>
          </a:bodyPr>
          <a:lstStyle/>
          <a:p>
            <a:r>
              <a:rPr lang="ru-RU" sz="3200" b="1" spc="-5" dirty="0">
                <a:latin typeface="Times New Roman"/>
                <a:cs typeface="Times New Roman"/>
              </a:rPr>
              <a:t>Пояснительная</a:t>
            </a:r>
            <a:r>
              <a:rPr lang="ru-RU" sz="3200" b="1" spc="-30" dirty="0">
                <a:latin typeface="Times New Roman"/>
                <a:cs typeface="Times New Roman"/>
              </a:rPr>
              <a:t> </a:t>
            </a:r>
            <a:r>
              <a:rPr lang="ru-RU" sz="3200" b="1" spc="-5" dirty="0">
                <a:latin typeface="Times New Roman"/>
                <a:cs typeface="Times New Roman"/>
              </a:rPr>
              <a:t>записка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08141-69CF-4CE2-9D5B-0C4652EC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3" y="1796772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12700" marR="6350" indent="449580" algn="just">
              <a:lnSpc>
                <a:spcPct val="110800"/>
              </a:lnSpc>
            </a:pP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Адрес здания (строения, сооружения):</a:t>
            </a:r>
            <a:r>
              <a:rPr lang="ru-RU" sz="2800" spc="-5" dirty="0">
                <a:latin typeface="Times New Roman"/>
                <a:cs typeface="Times New Roman"/>
              </a:rPr>
              <a:t> 142720, Московская область, </a:t>
            </a:r>
            <a:r>
              <a:rPr lang="ru-RU" sz="2800" spc="-5" dirty="0" err="1">
                <a:latin typeface="Times New Roman"/>
                <a:cs typeface="Times New Roman"/>
              </a:rPr>
              <a:t>г.о</a:t>
            </a:r>
            <a:r>
              <a:rPr lang="ru-RU" sz="2800" spc="-5" dirty="0">
                <a:latin typeface="Times New Roman"/>
                <a:cs typeface="Times New Roman"/>
              </a:rPr>
              <a:t>. Солнечногорск, </a:t>
            </a:r>
            <a:br>
              <a:rPr lang="ru-RU" sz="2800" spc="-5" dirty="0">
                <a:latin typeface="Times New Roman"/>
                <a:cs typeface="Times New Roman"/>
              </a:rPr>
            </a:br>
            <a:r>
              <a:rPr lang="ru-RU" sz="2800" spc="-5" dirty="0" err="1">
                <a:latin typeface="Times New Roman"/>
                <a:cs typeface="Times New Roman"/>
              </a:rPr>
              <a:t>рп</a:t>
            </a:r>
            <a:r>
              <a:rPr lang="ru-RU" sz="2800" spc="-5" dirty="0">
                <a:latin typeface="Times New Roman"/>
                <a:cs typeface="Times New Roman"/>
              </a:rPr>
              <a:t>. Андреевка, ул. Жилинская, стр.1</a:t>
            </a:r>
            <a:endParaRPr lang="ru-RU" sz="2800" dirty="0">
              <a:latin typeface="Times New Roman"/>
              <a:cs typeface="Times New Roman"/>
            </a:endParaRP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Основные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особенности и характеристики:</a:t>
            </a:r>
            <a:r>
              <a:rPr lang="ru-RU" sz="2800" spc="-5" dirty="0">
                <a:latin typeface="Times New Roman"/>
                <a:cs typeface="Times New Roman"/>
              </a:rPr>
              <a:t> помещение расположено на втором этаже трехэтажного здания, назначение – нежилое, общая площадь – 3411 </a:t>
            </a:r>
            <a:r>
              <a:rPr lang="ru-RU" sz="2800" spc="-5" dirty="0" err="1">
                <a:latin typeface="Times New Roman"/>
                <a:cs typeface="Times New Roman"/>
              </a:rPr>
              <a:t>кв.м</a:t>
            </a:r>
            <a:r>
              <a:rPr lang="ru-RU" sz="2800" spc="-5" dirty="0">
                <a:latin typeface="Times New Roman"/>
                <a:cs typeface="Times New Roman"/>
              </a:rPr>
              <a:t>.</a:t>
            </a: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Характеристика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(описание)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средства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размещения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информации: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информационная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конструкция 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представляет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собой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10" dirty="0">
                <a:latin typeface="Times New Roman"/>
                <a:cs typeface="Times New Roman"/>
              </a:rPr>
              <a:t>крышную</a:t>
            </a:r>
            <a:r>
              <a:rPr lang="ru-RU" sz="2800" spc="-5" dirty="0">
                <a:latin typeface="Times New Roman"/>
                <a:cs typeface="Times New Roman"/>
              </a:rPr>
              <a:t> конструкцию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–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объемные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и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отдельно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стоящие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буквы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и</a:t>
            </a:r>
            <a:r>
              <a:rPr lang="ru-RU" sz="2800" spc="39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знаки</a:t>
            </a:r>
            <a:r>
              <a:rPr lang="ru-RU" sz="2800" spc="39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без 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подложки.</a:t>
            </a: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dirty="0">
                <a:latin typeface="Times New Roman"/>
                <a:cs typeface="Times New Roman"/>
              </a:rPr>
              <a:t>Общий размер вывески - 8700 х 930 х 100 мм.</a:t>
            </a: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dirty="0">
                <a:latin typeface="Times New Roman"/>
                <a:cs typeface="Times New Roman"/>
              </a:rPr>
              <a:t>Вывеска представляет собой объемные световые буквы «Вывеска». Лицевая поверхность букв изготавливается из светорассеивающего акрила 3 мм (белое свечение) оклеенного плёнкой </a:t>
            </a:r>
            <a:r>
              <a:rPr lang="ru-RU" sz="2800" dirty="0" err="1">
                <a:latin typeface="Times New Roman"/>
                <a:cs typeface="Times New Roman"/>
              </a:rPr>
              <a:t>Oracal</a:t>
            </a:r>
            <a:r>
              <a:rPr lang="ru-RU" sz="2800" dirty="0">
                <a:latin typeface="Times New Roman"/>
                <a:cs typeface="Times New Roman"/>
              </a:rPr>
              <a:t> 641-034M (оранжевая). Торцы букв выполняются из ПВХ 3 мм, оклеенные плёнкой </a:t>
            </a:r>
            <a:r>
              <a:rPr lang="ru-RU" sz="2800" dirty="0" err="1">
                <a:latin typeface="Times New Roman"/>
                <a:cs typeface="Times New Roman"/>
              </a:rPr>
              <a:t>Oracal</a:t>
            </a:r>
            <a:r>
              <a:rPr lang="ru-RU" sz="2800" dirty="0">
                <a:latin typeface="Times New Roman"/>
                <a:cs typeface="Times New Roman"/>
              </a:rPr>
              <a:t> 641-070M (черная). Задняя стенка - ПВХ 8 мм. Глубина объемных букв 100 мм. Вывеска устанавливается на крышу и крепится при помощи бетонных утяжелителей весом 1300 кг. Внутренняя подсветка - светодиодные модули холодного белого свечения. Общий вес вывески 1385 кг.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D1E220-1060-4DA1-A2F6-C1D754D0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8772EC0C-DA6B-4A6A-B34D-BEBABC511A8F}"/>
              </a:ext>
            </a:extLst>
          </p:cNvPr>
          <p:cNvSpPr txBox="1"/>
          <p:nvPr/>
        </p:nvSpPr>
        <p:spPr>
          <a:xfrm>
            <a:off x="2539954" y="201336"/>
            <a:ext cx="6018530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080" indent="-378460">
              <a:lnSpc>
                <a:spcPct val="1106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Сведения </a:t>
            </a:r>
            <a:r>
              <a:rPr sz="1800" b="1" dirty="0">
                <a:latin typeface="Times New Roman"/>
                <a:cs typeface="Times New Roman"/>
              </a:rPr>
              <a:t>о </a:t>
            </a:r>
            <a:r>
              <a:rPr sz="1800" b="1" spc="-5" dirty="0">
                <a:latin typeface="Times New Roman"/>
                <a:cs typeface="Times New Roman"/>
              </a:rPr>
              <a:t>территориальном размещении, внешнем виде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соответствии средства размещения информации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3A5459-FAB2-4E7C-B014-93B8930F5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96" y="1252538"/>
            <a:ext cx="5978477" cy="5404126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B556DA-9D22-48D5-87C0-259662B9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8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90C42-9A6E-4F82-976B-D595C717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2232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территориального размещения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(Ситуационный план)</a:t>
            </a: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587D6083-F0B1-4FC9-BBF3-C710F70C78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1337" y="1355841"/>
            <a:ext cx="9009326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0ABA6-FA62-4170-9074-48446794D061}"/>
              </a:ext>
            </a:extLst>
          </p:cNvPr>
          <p:cNvSpPr txBox="1"/>
          <p:nvPr/>
        </p:nvSpPr>
        <p:spPr>
          <a:xfrm>
            <a:off x="896923" y="5963655"/>
            <a:ext cx="10754686" cy="61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449580">
              <a:lnSpc>
                <a:spcPct val="110600"/>
              </a:lnSpc>
              <a:spcBef>
                <a:spcPts val="100"/>
              </a:spcBef>
              <a:tabLst>
                <a:tab pos="1946275" algn="l"/>
                <a:tab pos="2652395" algn="l"/>
                <a:tab pos="4001135" algn="l"/>
                <a:tab pos="5594350" algn="l"/>
                <a:tab pos="6176010" algn="l"/>
                <a:tab pos="6701155" algn="l"/>
                <a:tab pos="8491855" algn="l"/>
              </a:tabLst>
            </a:pPr>
            <a:r>
              <a:rPr lang="ru-RU" sz="1600" i="1" dirty="0">
                <a:latin typeface="Times New Roman"/>
                <a:cs typeface="Times New Roman"/>
              </a:rPr>
              <a:t>*</a:t>
            </a:r>
            <a:r>
              <a:rPr lang="ru-RU" sz="1600" i="1" spc="-10" dirty="0">
                <a:latin typeface="Times New Roman"/>
                <a:cs typeface="Times New Roman"/>
              </a:rPr>
              <a:t>П</a:t>
            </a:r>
            <a:r>
              <a:rPr lang="ru-RU" sz="1600" i="1" spc="-5" dirty="0">
                <a:latin typeface="Times New Roman"/>
                <a:cs typeface="Times New Roman"/>
              </a:rPr>
              <a:t>редставля</a:t>
            </a:r>
            <a:r>
              <a:rPr lang="ru-RU" sz="1600" i="1" dirty="0">
                <a:latin typeface="Times New Roman"/>
                <a:cs typeface="Times New Roman"/>
              </a:rPr>
              <a:t>е</a:t>
            </a:r>
            <a:r>
              <a:rPr lang="ru-RU" sz="1600" i="1" spc="-5" dirty="0">
                <a:latin typeface="Times New Roman"/>
                <a:cs typeface="Times New Roman"/>
              </a:rPr>
              <a:t>т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соб</a:t>
            </a:r>
            <a:r>
              <a:rPr lang="ru-RU" sz="1600" i="1" dirty="0">
                <a:latin typeface="Times New Roman"/>
                <a:cs typeface="Times New Roman"/>
              </a:rPr>
              <a:t>о</a:t>
            </a:r>
            <a:r>
              <a:rPr lang="ru-RU" sz="1600" i="1" spc="-5" dirty="0">
                <a:latin typeface="Times New Roman"/>
                <a:cs typeface="Times New Roman"/>
              </a:rPr>
              <a:t>й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10" dirty="0" err="1">
                <a:latin typeface="Times New Roman"/>
                <a:cs typeface="Times New Roman"/>
              </a:rPr>
              <a:t>вык</a:t>
            </a:r>
            <a:r>
              <a:rPr lang="ru-RU" sz="1600" i="1" dirty="0" err="1">
                <a:latin typeface="Times New Roman"/>
                <a:cs typeface="Times New Roman"/>
              </a:rPr>
              <a:t>о</a:t>
            </a:r>
            <a:r>
              <a:rPr lang="ru-RU" sz="1600" i="1" spc="-10" dirty="0" err="1">
                <a:latin typeface="Times New Roman"/>
                <a:cs typeface="Times New Roman"/>
              </a:rPr>
              <a:t>пир</a:t>
            </a:r>
            <a:r>
              <a:rPr lang="ru-RU" sz="1600" i="1" dirty="0" err="1">
                <a:latin typeface="Times New Roman"/>
                <a:cs typeface="Times New Roman"/>
              </a:rPr>
              <a:t>о</a:t>
            </a:r>
            <a:r>
              <a:rPr lang="ru-RU" sz="1600" i="1" spc="-10" dirty="0" err="1">
                <a:latin typeface="Times New Roman"/>
                <a:cs typeface="Times New Roman"/>
              </a:rPr>
              <a:t>в</a:t>
            </a:r>
            <a:r>
              <a:rPr lang="ru-RU" sz="1600" i="1" spc="-5" dirty="0" err="1">
                <a:latin typeface="Times New Roman"/>
                <a:cs typeface="Times New Roman"/>
              </a:rPr>
              <a:t>ку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общед</a:t>
            </a:r>
            <a:r>
              <a:rPr lang="ru-RU" sz="1600" i="1" dirty="0">
                <a:latin typeface="Times New Roman"/>
                <a:cs typeface="Times New Roman"/>
              </a:rPr>
              <a:t>о</a:t>
            </a:r>
            <a:r>
              <a:rPr lang="ru-RU" sz="1600" i="1" spc="-5" dirty="0">
                <a:latin typeface="Times New Roman"/>
                <a:cs typeface="Times New Roman"/>
              </a:rPr>
              <a:t>ступных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ка</a:t>
            </a:r>
            <a:r>
              <a:rPr lang="ru-RU" sz="1600" i="1" dirty="0">
                <a:latin typeface="Times New Roman"/>
                <a:cs typeface="Times New Roman"/>
              </a:rPr>
              <a:t>р</a:t>
            </a:r>
            <a:r>
              <a:rPr lang="ru-RU" sz="1600" i="1" spc="-5" dirty="0">
                <a:latin typeface="Times New Roman"/>
                <a:cs typeface="Times New Roman"/>
              </a:rPr>
              <a:t>т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10" dirty="0">
                <a:latin typeface="Times New Roman"/>
                <a:cs typeface="Times New Roman"/>
              </a:rPr>
              <a:t>и</a:t>
            </a:r>
            <a:r>
              <a:rPr lang="ru-RU" sz="1600" i="1" spc="-5" dirty="0">
                <a:latin typeface="Times New Roman"/>
                <a:cs typeface="Times New Roman"/>
              </a:rPr>
              <a:t>ли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ка</a:t>
            </a:r>
            <a:r>
              <a:rPr lang="ru-RU" sz="1600" i="1" dirty="0">
                <a:latin typeface="Times New Roman"/>
                <a:cs typeface="Times New Roman"/>
              </a:rPr>
              <a:t>р</a:t>
            </a:r>
            <a:r>
              <a:rPr lang="ru-RU" sz="1600" i="1" spc="-5" dirty="0">
                <a:latin typeface="Times New Roman"/>
                <a:cs typeface="Times New Roman"/>
              </a:rPr>
              <a:t>то</a:t>
            </a:r>
            <a:r>
              <a:rPr lang="ru-RU" sz="1600" i="1" dirty="0">
                <a:latin typeface="Times New Roman"/>
                <a:cs typeface="Times New Roman"/>
              </a:rPr>
              <a:t>г</a:t>
            </a:r>
            <a:r>
              <a:rPr lang="ru-RU" sz="1600" i="1" spc="-5" dirty="0">
                <a:latin typeface="Times New Roman"/>
                <a:cs typeface="Times New Roman"/>
              </a:rPr>
              <a:t>рафиче</a:t>
            </a:r>
            <a:r>
              <a:rPr lang="ru-RU" sz="1600" i="1" dirty="0">
                <a:latin typeface="Times New Roman"/>
                <a:cs typeface="Times New Roman"/>
              </a:rPr>
              <a:t>с</a:t>
            </a:r>
            <a:r>
              <a:rPr lang="ru-RU" sz="1600" i="1" spc="-5" dirty="0">
                <a:latin typeface="Times New Roman"/>
                <a:cs typeface="Times New Roman"/>
              </a:rPr>
              <a:t>ких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сер</a:t>
            </a:r>
            <a:r>
              <a:rPr lang="ru-RU" sz="1600" i="1" dirty="0">
                <a:latin typeface="Times New Roman"/>
                <a:cs typeface="Times New Roman"/>
              </a:rPr>
              <a:t>в</a:t>
            </a:r>
            <a:r>
              <a:rPr lang="ru-RU" sz="1600" i="1" spc="-10" dirty="0">
                <a:latin typeface="Times New Roman"/>
                <a:cs typeface="Times New Roman"/>
              </a:rPr>
              <a:t>исов  </a:t>
            </a:r>
            <a:r>
              <a:rPr lang="ru-RU" sz="1600" i="1" spc="-5" dirty="0">
                <a:latin typeface="Times New Roman"/>
                <a:cs typeface="Times New Roman"/>
              </a:rPr>
              <a:t>(Google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 err="1">
                <a:latin typeface="Times New Roman"/>
                <a:cs typeface="Times New Roman"/>
              </a:rPr>
              <a:t>Maps,Яндекс.Карты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и</a:t>
            </a:r>
            <a:r>
              <a:rPr lang="ru-RU" sz="1600" i="1" spc="-10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др.)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с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указанием </a:t>
            </a:r>
            <a:r>
              <a:rPr lang="ru-RU" sz="1600" i="1" dirty="0">
                <a:latin typeface="Times New Roman"/>
                <a:cs typeface="Times New Roman"/>
              </a:rPr>
              <a:t>места</a:t>
            </a:r>
            <a:r>
              <a:rPr lang="ru-RU" sz="1600" i="1" spc="-5" dirty="0">
                <a:latin typeface="Times New Roman"/>
                <a:cs typeface="Times New Roman"/>
              </a:rPr>
              <a:t> размещения.</a:t>
            </a:r>
            <a:endParaRPr lang="ru-RU" sz="1600" i="1" dirty="0">
              <a:latin typeface="Times New Roman"/>
              <a:cs typeface="Times New Roman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A8FF7E-2B68-4287-A6CC-D556A477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2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EEE2B-55B0-4813-81BF-C3CA2D90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121844"/>
            <a:ext cx="10515600" cy="1325563"/>
          </a:xfrm>
        </p:spPr>
        <p:txBody>
          <a:bodyPr/>
          <a:lstStyle/>
          <a:p>
            <a:r>
              <a:rPr lang="ru-RU" sz="2400" b="1" spc="-5" dirty="0">
                <a:latin typeface="Times New Roman"/>
                <a:cs typeface="Times New Roman"/>
              </a:rPr>
              <a:t>Фотофиксация</a:t>
            </a:r>
            <a:r>
              <a:rPr lang="ru-RU" sz="2400" b="1" spc="-3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места</a:t>
            </a:r>
            <a:r>
              <a:rPr lang="ru-RU" sz="2400" b="1" spc="-3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установки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365A55A4-8716-400D-90CD-6DE068793725}"/>
              </a:ext>
            </a:extLst>
          </p:cNvPr>
          <p:cNvGrpSpPr/>
          <p:nvPr/>
        </p:nvGrpSpPr>
        <p:grpSpPr>
          <a:xfrm>
            <a:off x="3179892" y="899527"/>
            <a:ext cx="5274867" cy="4210450"/>
            <a:chOff x="1335658" y="1200251"/>
            <a:chExt cx="8020684" cy="5400421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D6228C8-942D-42F7-B62C-0260A128634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658" y="1200251"/>
              <a:ext cx="8020684" cy="5400421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5FAB1C6-7B8C-4F9A-B9AC-75D48CE76605}"/>
                </a:ext>
              </a:extLst>
            </p:cNvPr>
            <p:cNvSpPr/>
            <p:nvPr/>
          </p:nvSpPr>
          <p:spPr>
            <a:xfrm>
              <a:off x="5276849" y="1552575"/>
              <a:ext cx="2552700" cy="419100"/>
            </a:xfrm>
            <a:custGeom>
              <a:avLst/>
              <a:gdLst/>
              <a:ahLst/>
              <a:cxnLst/>
              <a:rect l="l" t="t" r="r" b="b"/>
              <a:pathLst>
                <a:path w="2552700" h="419100">
                  <a:moveTo>
                    <a:pt x="0" y="419100"/>
                  </a:moveTo>
                  <a:lnTo>
                    <a:pt x="2552700" y="419100"/>
                  </a:lnTo>
                  <a:lnTo>
                    <a:pt x="255270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E1C7236-E3BB-46A7-A45F-2279480DEEA7}"/>
              </a:ext>
            </a:extLst>
          </p:cNvPr>
          <p:cNvSpPr txBox="1"/>
          <p:nvPr/>
        </p:nvSpPr>
        <p:spPr>
          <a:xfrm>
            <a:off x="779477" y="5444455"/>
            <a:ext cx="958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 выполняется на момент подачи заявки на получение разрешения на установку средства размещения информации и должна отчётливо демонстрировать (максимально фронтально /ортогонально) фрагмент фасада здания, строения, сооружения с входной группой, в пределах которой предполагается установка информационной конструкции.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1E6C2D-7E27-47EF-9B25-6A0C0E67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3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0C4C7-30CE-4050-ADA7-7A2ECCE2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632"/>
            <a:ext cx="10515600" cy="350809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/>
                <a:cs typeface="Times New Roman"/>
              </a:rPr>
              <a:t>Чертеж</a:t>
            </a:r>
            <a:r>
              <a:rPr lang="ru-RU" sz="2200" b="1" spc="-10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средства</a:t>
            </a:r>
            <a:r>
              <a:rPr lang="ru-RU" sz="2200" b="1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размещения</a:t>
            </a:r>
            <a:r>
              <a:rPr lang="ru-RU" sz="2200" b="1" spc="-10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информации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EA216-291E-4209-97C4-C9843353B46A}"/>
              </a:ext>
            </a:extLst>
          </p:cNvPr>
          <p:cNvSpPr txBox="1"/>
          <p:nvPr/>
        </p:nvSpPr>
        <p:spPr>
          <a:xfrm>
            <a:off x="838200" y="2088859"/>
            <a:ext cx="1076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врисовка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(фотомонтаж) средств размещения информации в места их предполагаемого размещения в фотографии существующей ситуации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CB437-A735-4A86-8BB5-5F6ED096E3D0}"/>
              </a:ext>
            </a:extLst>
          </p:cNvPr>
          <p:cNvSpPr txBox="1"/>
          <p:nvPr/>
        </p:nvSpPr>
        <p:spPr>
          <a:xfrm>
            <a:off x="6220087" y="5637402"/>
            <a:ext cx="5519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*Фотомонтаж выполняется в виде компьютерной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врисовки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размещения информации с соблюдением пропорций и указанием размеров.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2660B03-EDCA-467D-80A0-44F99B06E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97" y="3152392"/>
            <a:ext cx="4277736" cy="340834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853ED4-BDB5-400C-A7F7-43A4B89B1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1536"/>
            <a:ext cx="4925112" cy="1524213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7BD96C6-3DA7-4BE3-8545-85D666B688AB}"/>
              </a:ext>
            </a:extLst>
          </p:cNvPr>
          <p:cNvCxnSpPr/>
          <p:nvPr/>
        </p:nvCxnSpPr>
        <p:spPr>
          <a:xfrm>
            <a:off x="1428206" y="1584960"/>
            <a:ext cx="24209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E6EF481-399A-4C06-9804-B342AD74A5A9}"/>
              </a:ext>
            </a:extLst>
          </p:cNvPr>
          <p:cNvCxnSpPr/>
          <p:nvPr/>
        </p:nvCxnSpPr>
        <p:spPr>
          <a:xfrm>
            <a:off x="3857897" y="1071154"/>
            <a:ext cx="0" cy="5312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2C4722-4CF5-4137-9977-225F0EE6D64A}"/>
              </a:ext>
            </a:extLst>
          </p:cNvPr>
          <p:cNvSpPr txBox="1"/>
          <p:nvPr/>
        </p:nvSpPr>
        <p:spPr>
          <a:xfrm>
            <a:off x="3788228" y="1134172"/>
            <a:ext cx="353943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dirty="0"/>
              <a:t>930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BEED9-570F-41AE-B484-6D525B080B37}"/>
              </a:ext>
            </a:extLst>
          </p:cNvPr>
          <p:cNvSpPr txBox="1"/>
          <p:nvPr/>
        </p:nvSpPr>
        <p:spPr>
          <a:xfrm>
            <a:off x="2390502" y="1602377"/>
            <a:ext cx="496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8700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42ADF51-95A9-44FA-A63F-E026FBBF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0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0E1BC-F13A-48E3-A75E-EFBCF9ED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12" y="255323"/>
            <a:ext cx="10515600" cy="102399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регистрации товарного знака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BF58B-21AD-4597-8E95-B9A89AB560E5}"/>
              </a:ext>
            </a:extLst>
          </p:cNvPr>
          <p:cNvSpPr txBox="1"/>
          <p:nvPr/>
        </p:nvSpPr>
        <p:spPr>
          <a:xfrm>
            <a:off x="981512" y="5679347"/>
            <a:ext cx="1037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*Документы, подтверждающие государственную регистрацию принадлежащего Заявителю товарного знака, либо разрешение на использование чужого товарного знака, равно как и документы, обязывающие его к использованию указанного товарного знака (при наличии).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8CF6782-EB79-4B43-B631-F71590376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34" y="1253331"/>
            <a:ext cx="3822902" cy="4351338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FB05DC-2256-46FE-87E1-66BC364C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8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D2328-5A6D-482E-A93D-29C7113A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документация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8F617-0AED-48B8-9B3A-3A47425BF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 узлов крепления,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 силового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металлокаркаса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конструкций,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ветровой нагрузки на конструкцию;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расчетно-пояснительная записка.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документация должна быть выполнена в соответствии с действующими нормативными документами (СНиП, СП, ПУЭ и т.д.) и иметь подтверждение о выполнении требований нормативной документации (СНиП, СП, ПУЭ и т.д.).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BA22D5-BA52-4E12-AFA0-1D3C5FDC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58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803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ДИЗАЙН-ПРОЕКТ СРЕДСТВА РАЗМЕЩЕНИЯ ИНФОРМАЦИИ</vt:lpstr>
      <vt:lpstr>Презентация PowerPoint</vt:lpstr>
      <vt:lpstr>Пояснительная записка </vt:lpstr>
      <vt:lpstr>Презентация PowerPoint</vt:lpstr>
      <vt:lpstr>Схема территориального размещения  (Ситуационный план)</vt:lpstr>
      <vt:lpstr>Фотофиксация места установки </vt:lpstr>
      <vt:lpstr>Чертеж средства размещения информации </vt:lpstr>
      <vt:lpstr>Документы о регистрации товарного знака</vt:lpstr>
      <vt:lpstr>Техническая документация</vt:lpstr>
      <vt:lpstr>Памятка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СРЕДСТВА РАЗМЕЩЕНИЯ ИНФОРМАЦИИ</dc:title>
  <dc:creator>Сергей Пантелеев</dc:creator>
  <cp:lastModifiedBy>Сергей Пантелеев</cp:lastModifiedBy>
  <cp:revision>17</cp:revision>
  <dcterms:created xsi:type="dcterms:W3CDTF">2021-06-09T07:42:28Z</dcterms:created>
  <dcterms:modified xsi:type="dcterms:W3CDTF">2022-09-13T07:35:26Z</dcterms:modified>
</cp:coreProperties>
</file>