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35E8A-7D9A-4170-9770-4851CE381047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266A-8585-4B77-81B9-321715620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2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54AEE-8DA4-4BDB-8130-07034CCC1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F34970-08F5-43E7-8372-86224F1F9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354DC-63BD-4843-B206-E75634EB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7020-EE40-4233-8979-5AEBD6DF5879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C0088-72B7-4BEA-9C67-FA797EA6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F5A5C7-BEC3-4C95-8873-87484CED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1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3F0A0-9FA1-4AC0-9B4A-5FD87349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4722C6-1CFD-4CFF-99DC-887AF3EAE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5F799-F571-4F44-A37A-A714EC73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1298-84E7-45B3-A6A8-F639A856CD38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22AE5-FDB0-46AA-A35E-3707BE9B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A0B39-674D-47D1-B7C4-85EF18C7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5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6DC0FA-6C27-4392-A412-39A5F2D52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49211-6794-41ED-A1C1-5BAB19820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610B2-798E-4288-8DFB-CEA4DD8E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B042-F8D2-4041-A76A-36A8B958E12F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37040-1B27-480C-B637-3A0AAF3F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F295A-1D2D-470A-AE58-6E7F3AFC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3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3EFC4-D1AF-450B-9B6A-3501A4B384CE}" type="datetime1">
              <a:rPr lang="ru-RU" smtClean="0"/>
              <a:t>13.09.2022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79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BCF95-D6AD-4866-B465-E84800E9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A7AD0-8064-4EEB-800D-56500D7F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89EFB-A98E-4519-8FDD-50B77CAD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EBF5-DF57-4D8E-AC67-FCE682C8D7BB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6879D-057F-43D5-BE4E-E2DA5B24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F9E9F-F9E0-41CB-9D15-4BBB3A99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7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A6CA8-843C-448B-8510-394C42B4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7B0CE9-97F6-42FE-AA2B-718E3D73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ABD91-2A13-493A-A8B7-B54FA378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50B6-7D60-4B12-8CE3-C0841015787C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5A288-0C22-4506-B283-531F035C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85969-76AF-4507-94D9-DA2F4108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1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B43D7-EC53-4E80-9B3F-5B2C5CCF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19FB9-0CDF-4A7D-99C2-18E689D0F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DAB8C-5357-46CE-B5ED-29DD5F34A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05D9B5-17B6-4130-94CF-AA8E98E6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081-3D7B-45C5-AEF4-0BD9E768A264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BBE046-0835-4061-99CC-3343CF4D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C2B2B-8192-49A1-AD63-49728F79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8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E130E-1462-49E6-BCD9-DA5FB57B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63FC8C-7340-4AAB-8CB3-478782CFE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38C72D-B3E9-40D8-91D9-79D00EEDF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64AC9E-8D4F-4C32-BBCA-6EA24F2D4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DA6B27-AD07-4847-8DF3-2CFA7ACED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FCBA3B-9767-4946-8509-77B28083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515B-5506-4A69-B46E-DE980C2E3440}" type="datetime1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C205D4-038F-4483-B1A9-B6AE0C69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239ED1-465C-45C8-96D4-E5FCA9CB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6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7FB29-8988-47CE-8073-2C4EDAD1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07231A-5654-41AF-828E-2B6E57F6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C65F-252E-47C5-B9D3-672C3B62B779}" type="datetime1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4A532A-B4F3-44CF-9855-72EB7237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8B44B8-34F3-41BB-9B01-F5C02BC6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1ADDDA-341B-4720-B998-22DC1616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5395-1EB8-456E-8258-B48C5451E6F2}" type="datetime1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4179FF-A817-4D4E-B58E-856987E6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67F55A-A110-40AA-9327-8ED347D5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2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92557-57BC-44F4-B5BD-F19EB6A3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A0DC9-991C-4CF5-8046-33B9FB08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104D3-3A6A-47A7-9AA1-1654554E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D4BA5-6FC5-4F48-8F24-AEA15E88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80DB-EED1-4B05-81B9-27818CD61696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4C9FA8-8CAD-4828-B9D4-9F44A167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9832A0-C0C5-4C01-ABB7-8C86FD39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6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DA4D7-1AC7-4630-98E4-7B0121B1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F951A9-944A-48A7-ADE4-A6C131626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737DC6-B8A5-4694-A4CE-D41E7D5C8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E02947-548E-4C0E-AC7E-567B4663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A921-0575-4D85-B592-82D12DD0D21A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EFB968-162E-41A3-BE32-BFA4826E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A9BAA-BD72-4920-AE33-53F3AE7C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0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A3C6E-96E4-4483-98B4-945221A1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DDDCF-6D5C-485D-98BB-61921873F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98FEF-24ED-4FE7-9901-00217618C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7A49-E12F-450A-A588-3AE78C1939E3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604C09-1F52-49EA-A0E9-E978D29C2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FE563-18BF-4357-BD88-BF855AD1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412A-5A3C-45E9-8BC9-A9AE62037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6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C0286-608C-404C-B744-396381C95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5316"/>
            <a:ext cx="9144000" cy="121064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tabLst/>
              <a:defRPr/>
            </a:pPr>
            <a: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ДИЗАЙН-ПРОЕКТ</a:t>
            </a:r>
            <a:b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СРЕДСТВА</a:t>
            </a:r>
            <a:r>
              <a:rPr kumimoji="0" lang="ru-RU" sz="22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РАЗМЕЩЕНИЯ</a:t>
            </a:r>
            <a:r>
              <a:rPr kumimoji="0" lang="ru-RU" sz="22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2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ИНФОРМАЦИИ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7D1346-80D6-4AC3-A143-1F5615151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448" y="3581989"/>
            <a:ext cx="7685103" cy="57046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конструкции: Информационная конструкция специального назначения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2DB7488-9019-4C52-863A-8351F704DECB}"/>
              </a:ext>
            </a:extLst>
          </p:cNvPr>
          <p:cNvSpPr txBox="1"/>
          <p:nvPr/>
        </p:nvSpPr>
        <p:spPr>
          <a:xfrm>
            <a:off x="5541147" y="3200091"/>
            <a:ext cx="110970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ТИПО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ОЙ</a:t>
            </a:r>
            <a:r>
              <a:rPr sz="14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611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A69C623-76E0-425B-B4FE-45CA4C84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9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записка.....................................................................................................................3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территориальном размещении, внешнем виде и соответствии средства размещения информации .......................................................................................................................................4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территориального размещения (Ситуационный план).......................................................5  Фотофиксация места установки.......................................................................................................6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средства размещения информации ....................................................................................7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регистрацию товарного знака .................................................................................8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7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60A59FE-4EF5-45B5-BE27-14726B48BE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5136" y="1035512"/>
            <a:ext cx="10515600" cy="3196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1800" b="1" spc="-5" dirty="0">
                <a:latin typeface="Times New Roman"/>
                <a:cs typeface="Times New Roman"/>
              </a:rPr>
              <a:t>Пояснительная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записка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 dirty="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ct val="110800"/>
              </a:lnSpc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Адрес здания (строения, сооружения):</a:t>
            </a:r>
            <a:r>
              <a:rPr sz="1600" spc="-5" dirty="0">
                <a:latin typeface="Times New Roman"/>
                <a:cs typeface="Times New Roman"/>
              </a:rPr>
              <a:t> Российская Федерация, </a:t>
            </a:r>
            <a:r>
              <a:rPr lang="ru-RU" sz="1600" spc="-5" dirty="0">
                <a:latin typeface="Times New Roman"/>
                <a:cs typeface="Times New Roman"/>
              </a:rPr>
              <a:t>Московская область, Истринский р-н, посёлок </a:t>
            </a:r>
            <a:r>
              <a:rPr lang="ru-RU" sz="1600" spc="-5" dirty="0" err="1">
                <a:latin typeface="Times New Roman"/>
                <a:cs typeface="Times New Roman"/>
              </a:rPr>
              <a:t>Глебовский</a:t>
            </a:r>
            <a:r>
              <a:rPr lang="ru-RU" sz="1600" spc="-5" dirty="0">
                <a:latin typeface="Times New Roman"/>
                <a:cs typeface="Times New Roman"/>
              </a:rPr>
              <a:t> (д. </a:t>
            </a:r>
            <a:r>
              <a:rPr lang="ru-RU" sz="1600" spc="-5" dirty="0" err="1">
                <a:latin typeface="Times New Roman"/>
                <a:cs typeface="Times New Roman"/>
              </a:rPr>
              <a:t>Холщевки</a:t>
            </a:r>
            <a:r>
              <a:rPr lang="ru-RU" sz="1600" spc="-5" dirty="0">
                <a:latin typeface="Times New Roman"/>
                <a:cs typeface="Times New Roman"/>
              </a:rPr>
              <a:t>), </a:t>
            </a:r>
            <a:r>
              <a:rPr lang="ru-RU" sz="1600" spc="-5" dirty="0" err="1">
                <a:latin typeface="Times New Roman"/>
                <a:cs typeface="Times New Roman"/>
              </a:rPr>
              <a:t>ул</a:t>
            </a:r>
            <a:r>
              <a:rPr lang="ru-RU" sz="1600" spc="-5" dirty="0">
                <a:latin typeface="Times New Roman"/>
                <a:cs typeface="Times New Roman"/>
              </a:rPr>
              <a:t> Советская д 6</a:t>
            </a:r>
            <a:endParaRPr sz="1600" dirty="0">
              <a:latin typeface="Times New Roman"/>
              <a:cs typeface="Times New Roman"/>
            </a:endParaRPr>
          </a:p>
          <a:p>
            <a:pPr marL="12700" marR="10160" indent="449580" algn="just">
              <a:lnSpc>
                <a:spcPct val="11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Основные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особенности и характеристики:</a:t>
            </a:r>
            <a:r>
              <a:rPr sz="1600" spc="-5" dirty="0">
                <a:latin typeface="Times New Roman"/>
                <a:cs typeface="Times New Roman"/>
              </a:rPr>
              <a:t> помещение расположено на первом этаже двухэтажного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здания,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назначение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нежилое,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общая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площадь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1</a:t>
            </a:r>
            <a:r>
              <a:rPr lang="ru-RU" sz="1600" spc="-5" dirty="0">
                <a:latin typeface="Times New Roman"/>
                <a:cs typeface="Times New Roman"/>
              </a:rPr>
              <a:t>1</a:t>
            </a:r>
            <a:r>
              <a:rPr sz="1600" spc="-5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кв.м.</a:t>
            </a:r>
            <a:endParaRPr sz="1600" dirty="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10000"/>
              </a:lnSpc>
              <a:spcBef>
                <a:spcPts val="15"/>
              </a:spcBef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Характеристика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(описание)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средства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размещения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информации: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информационная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конструкция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представляет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собой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конструкцию</a:t>
            </a:r>
            <a:r>
              <a:rPr lang="ru-RU" sz="1600" spc="-5" dirty="0">
                <a:latin typeface="Times New Roman"/>
                <a:cs typeface="Times New Roman"/>
              </a:rPr>
              <a:t> специального назначения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 информационная табличка «Режим работы»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10200"/>
              </a:lnSpc>
              <a:spcBef>
                <a:spcPts val="10"/>
              </a:spcBef>
            </a:pPr>
            <a:r>
              <a:rPr lang="ru-RU" sz="1600" spc="-5" dirty="0">
                <a:latin typeface="Times New Roman"/>
                <a:cs typeface="Times New Roman"/>
              </a:rPr>
              <a:t>Информационная табличка размещается на фасаде здания. Крепление при помощи саморезов. </a:t>
            </a:r>
            <a:endParaRPr sz="16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110"/>
              </a:spcBef>
            </a:pPr>
            <a:r>
              <a:rPr lang="ru-RU" sz="1600" spc="-1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lang="ru-RU" sz="1600" spc="-10" dirty="0">
                <a:latin typeface="Times New Roman"/>
                <a:cs typeface="Times New Roman"/>
              </a:rPr>
              <a:t>щ</a:t>
            </a:r>
            <a:r>
              <a:rPr sz="1600" spc="-10" dirty="0" err="1">
                <a:latin typeface="Times New Roman"/>
                <a:cs typeface="Times New Roman"/>
              </a:rPr>
              <a:t>ие</a:t>
            </a:r>
            <a:r>
              <a:rPr sz="1600" spc="-5" dirty="0">
                <a:latin typeface="Times New Roman"/>
                <a:cs typeface="Times New Roman"/>
              </a:rPr>
              <a:t> габаритные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размеры: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40</a:t>
            </a:r>
            <a:r>
              <a:rPr sz="1600" dirty="0">
                <a:latin typeface="Times New Roman"/>
                <a:cs typeface="Times New Roman"/>
              </a:rPr>
              <a:t>×</a:t>
            </a:r>
            <a:r>
              <a:rPr lang="ru-RU" sz="1600" dirty="0">
                <a:latin typeface="Times New Roman"/>
                <a:cs typeface="Times New Roman"/>
              </a:rPr>
              <a:t>40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8B5766-BF24-428C-AADA-F207E275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7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07729" y="538377"/>
            <a:ext cx="3713664" cy="38800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indent="96512">
              <a:lnSpc>
                <a:spcPct val="110600"/>
              </a:lnSpc>
              <a:spcBef>
                <a:spcPts val="64"/>
              </a:spcBef>
            </a:pPr>
            <a:r>
              <a:rPr sz="1154" b="1" spc="-3" dirty="0">
                <a:latin typeface="Times New Roman"/>
                <a:cs typeface="Times New Roman"/>
              </a:rPr>
              <a:t>Сведения </a:t>
            </a:r>
            <a:r>
              <a:rPr sz="1154" b="1" dirty="0">
                <a:latin typeface="Times New Roman"/>
                <a:cs typeface="Times New Roman"/>
              </a:rPr>
              <a:t>о</a:t>
            </a:r>
            <a:r>
              <a:rPr sz="1154" b="1" spc="3" dirty="0">
                <a:latin typeface="Times New Roman"/>
                <a:cs typeface="Times New Roman"/>
              </a:rPr>
              <a:t> </a:t>
            </a:r>
            <a:r>
              <a:rPr sz="1154" b="1" spc="-3" dirty="0">
                <a:latin typeface="Times New Roman"/>
                <a:cs typeface="Times New Roman"/>
              </a:rPr>
              <a:t>территориальном размещении,</a:t>
            </a:r>
            <a:r>
              <a:rPr sz="1154" b="1" dirty="0">
                <a:latin typeface="Times New Roman"/>
                <a:cs typeface="Times New Roman"/>
              </a:rPr>
              <a:t> </a:t>
            </a:r>
            <a:r>
              <a:rPr sz="1154" b="1" spc="-6" dirty="0">
                <a:latin typeface="Times New Roman"/>
                <a:cs typeface="Times New Roman"/>
              </a:rPr>
              <a:t>внешнем </a:t>
            </a:r>
            <a:r>
              <a:rPr sz="1154" b="1" spc="-3" dirty="0">
                <a:latin typeface="Times New Roman"/>
                <a:cs typeface="Times New Roman"/>
              </a:rPr>
              <a:t> виде </a:t>
            </a:r>
            <a:r>
              <a:rPr sz="1154" b="1" dirty="0">
                <a:latin typeface="Times New Roman"/>
                <a:cs typeface="Times New Roman"/>
              </a:rPr>
              <a:t>и</a:t>
            </a:r>
            <a:r>
              <a:rPr sz="1154" b="1" spc="-10" dirty="0">
                <a:latin typeface="Times New Roman"/>
                <a:cs typeface="Times New Roman"/>
              </a:rPr>
              <a:t> </a:t>
            </a:r>
            <a:r>
              <a:rPr sz="1154" b="1" spc="-3" dirty="0">
                <a:latin typeface="Times New Roman"/>
                <a:cs typeface="Times New Roman"/>
              </a:rPr>
              <a:t>соответствии</a:t>
            </a:r>
            <a:r>
              <a:rPr sz="1154" b="1" spc="-13" dirty="0">
                <a:latin typeface="Times New Roman"/>
                <a:cs typeface="Times New Roman"/>
              </a:rPr>
              <a:t> </a:t>
            </a:r>
            <a:r>
              <a:rPr sz="1154" b="1" dirty="0">
                <a:latin typeface="Times New Roman"/>
                <a:cs typeface="Times New Roman"/>
              </a:rPr>
              <a:t>средства</a:t>
            </a:r>
            <a:r>
              <a:rPr sz="1154" b="1" spc="-6" dirty="0">
                <a:latin typeface="Times New Roman"/>
                <a:cs typeface="Times New Roman"/>
              </a:rPr>
              <a:t> </a:t>
            </a:r>
            <a:r>
              <a:rPr sz="1154" b="1" spc="-3" dirty="0">
                <a:latin typeface="Times New Roman"/>
                <a:cs typeface="Times New Roman"/>
              </a:rPr>
              <a:t>размещения</a:t>
            </a:r>
            <a:r>
              <a:rPr sz="1154" b="1" spc="-10" dirty="0">
                <a:latin typeface="Times New Roman"/>
                <a:cs typeface="Times New Roman"/>
              </a:rPr>
              <a:t> </a:t>
            </a:r>
            <a:r>
              <a:rPr sz="1154" b="1" spc="-3" dirty="0">
                <a:latin typeface="Times New Roman"/>
                <a:cs typeface="Times New Roman"/>
              </a:rPr>
              <a:t>информации</a:t>
            </a:r>
            <a:endParaRPr sz="1154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78713" y="1012735"/>
          <a:ext cx="4065930" cy="437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1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216">
                <a:tc>
                  <a:txBody>
                    <a:bodyPr/>
                    <a:lstStyle/>
                    <a:p>
                      <a:pPr marL="127000">
                        <a:lnSpc>
                          <a:spcPts val="134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Выдан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 marR="30797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8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Московской области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№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 marR="128270" algn="just">
                        <a:lnSpc>
                          <a:spcPts val="1150"/>
                        </a:lnSpc>
                      </a:pPr>
                      <a:r>
                        <a:rPr sz="600" spc="-5" dirty="0">
                          <a:latin typeface="Times New Roman"/>
                          <a:cs typeface="Times New Roman"/>
                        </a:rPr>
                        <a:t>Указывается предыдущий </a:t>
                      </a:r>
                      <a:r>
                        <a:rPr sz="60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номер согласования, 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если </a:t>
                      </a:r>
                      <a:r>
                        <a:rPr sz="6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имеется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78714" y="1512181"/>
          <a:ext cx="4065117" cy="512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685">
                <a:tc>
                  <a:txBody>
                    <a:bodyPr/>
                    <a:lstStyle/>
                    <a:p>
                      <a:pPr marL="127000" marR="144780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Владелец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Средства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размещения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98195" marR="460375" indent="-335280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Наименование юридического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лица,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индивидуального </a:t>
                      </a:r>
                      <a:r>
                        <a:rPr sz="8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предпринимателя,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ФИО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физического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лица,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352139" y="2971847"/>
            <a:ext cx="841775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3" dirty="0">
                <a:latin typeface="Times New Roman"/>
                <a:cs typeface="Times New Roman"/>
              </a:rPr>
              <a:t>Количество</a:t>
            </a:r>
            <a:r>
              <a:rPr sz="770" spc="-29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сторон:</a:t>
            </a:r>
          </a:p>
        </p:txBody>
      </p:sp>
      <p:sp>
        <p:nvSpPr>
          <p:cNvPr id="8" name="object 8"/>
          <p:cNvSpPr/>
          <p:nvPr/>
        </p:nvSpPr>
        <p:spPr>
          <a:xfrm>
            <a:off x="3342550" y="3161926"/>
            <a:ext cx="939513" cy="233758"/>
          </a:xfrm>
          <a:custGeom>
            <a:avLst/>
            <a:gdLst/>
            <a:ahLst/>
            <a:cxnLst/>
            <a:rect l="l" t="t" r="r" b="b"/>
            <a:pathLst>
              <a:path w="1464945" h="364489">
                <a:moveTo>
                  <a:pt x="1458722" y="358140"/>
                </a:moveTo>
                <a:lnTo>
                  <a:pt x="6096" y="358140"/>
                </a:lnTo>
                <a:lnTo>
                  <a:pt x="6096" y="6108"/>
                </a:lnTo>
                <a:lnTo>
                  <a:pt x="0" y="6108"/>
                </a:lnTo>
                <a:lnTo>
                  <a:pt x="0" y="358140"/>
                </a:lnTo>
                <a:lnTo>
                  <a:pt x="0" y="364236"/>
                </a:lnTo>
                <a:lnTo>
                  <a:pt x="6096" y="364236"/>
                </a:lnTo>
                <a:lnTo>
                  <a:pt x="1458722" y="364236"/>
                </a:lnTo>
                <a:lnTo>
                  <a:pt x="1458722" y="358140"/>
                </a:lnTo>
                <a:close/>
              </a:path>
              <a:path w="1464945" h="364489">
                <a:moveTo>
                  <a:pt x="1458722" y="0"/>
                </a:moveTo>
                <a:lnTo>
                  <a:pt x="12192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6096" y="6096"/>
                </a:lnTo>
                <a:lnTo>
                  <a:pt x="12192" y="6096"/>
                </a:lnTo>
                <a:lnTo>
                  <a:pt x="1458722" y="6096"/>
                </a:lnTo>
                <a:lnTo>
                  <a:pt x="1458722" y="0"/>
                </a:lnTo>
                <a:close/>
              </a:path>
              <a:path w="1464945" h="364489">
                <a:moveTo>
                  <a:pt x="1464894" y="6108"/>
                </a:moveTo>
                <a:lnTo>
                  <a:pt x="1458798" y="6108"/>
                </a:lnTo>
                <a:lnTo>
                  <a:pt x="1458798" y="358140"/>
                </a:lnTo>
                <a:lnTo>
                  <a:pt x="1458798" y="364236"/>
                </a:lnTo>
                <a:lnTo>
                  <a:pt x="1464894" y="364236"/>
                </a:lnTo>
                <a:lnTo>
                  <a:pt x="1464894" y="358140"/>
                </a:lnTo>
                <a:lnTo>
                  <a:pt x="1464894" y="6108"/>
                </a:lnTo>
                <a:close/>
              </a:path>
              <a:path w="1464945" h="364489">
                <a:moveTo>
                  <a:pt x="1464894" y="0"/>
                </a:moveTo>
                <a:lnTo>
                  <a:pt x="1458798" y="0"/>
                </a:lnTo>
                <a:lnTo>
                  <a:pt x="1458798" y="6096"/>
                </a:lnTo>
                <a:lnTo>
                  <a:pt x="1464894" y="6096"/>
                </a:lnTo>
                <a:lnTo>
                  <a:pt x="1464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 txBox="1"/>
          <p:nvPr/>
        </p:nvSpPr>
        <p:spPr>
          <a:xfrm>
            <a:off x="3411516" y="3433742"/>
            <a:ext cx="504983" cy="246871"/>
          </a:xfrm>
          <a:prstGeom prst="rect">
            <a:avLst/>
          </a:prstGeom>
        </p:spPr>
        <p:txBody>
          <a:bodyPr vert="horz" wrap="square" lIns="0" tIns="15883" rIns="0" bIns="0" rtlCol="0">
            <a:spAutoFit/>
          </a:bodyPr>
          <a:lstStyle/>
          <a:p>
            <a:pPr marL="8145" marR="3258">
              <a:lnSpc>
                <a:spcPts val="885"/>
              </a:lnSpc>
              <a:spcBef>
                <a:spcPts val="125"/>
              </a:spcBef>
            </a:pPr>
            <a:r>
              <a:rPr sz="770" dirty="0">
                <a:latin typeface="Times New Roman"/>
                <a:cs typeface="Times New Roman"/>
              </a:rPr>
              <a:t>Кол</a:t>
            </a:r>
            <a:r>
              <a:rPr sz="770" spc="3" dirty="0">
                <a:latin typeface="Times New Roman"/>
                <a:cs typeface="Times New Roman"/>
              </a:rPr>
              <a:t>и</a:t>
            </a:r>
            <a:r>
              <a:rPr sz="770" spc="-3" dirty="0">
                <a:latin typeface="Times New Roman"/>
                <a:cs typeface="Times New Roman"/>
              </a:rPr>
              <a:t>чес</a:t>
            </a:r>
            <a:r>
              <a:rPr sz="770" dirty="0">
                <a:latin typeface="Times New Roman"/>
                <a:cs typeface="Times New Roman"/>
              </a:rPr>
              <a:t>тво  </a:t>
            </a:r>
            <a:r>
              <a:rPr sz="770" spc="-3" dirty="0">
                <a:latin typeface="Times New Roman"/>
                <a:cs typeface="Times New Roman"/>
              </a:rPr>
              <a:t>элементов:</a:t>
            </a:r>
            <a:endParaRPr sz="77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9946" y="3697644"/>
            <a:ext cx="939513" cy="232944"/>
          </a:xfrm>
          <a:custGeom>
            <a:avLst/>
            <a:gdLst/>
            <a:ahLst/>
            <a:cxnLst/>
            <a:rect l="l" t="t" r="r" b="b"/>
            <a:pathLst>
              <a:path w="1464945" h="363220">
                <a:moveTo>
                  <a:pt x="1458722" y="356870"/>
                </a:moveTo>
                <a:lnTo>
                  <a:pt x="6096" y="356870"/>
                </a:lnTo>
                <a:lnTo>
                  <a:pt x="0" y="356870"/>
                </a:lnTo>
                <a:lnTo>
                  <a:pt x="0" y="362953"/>
                </a:lnTo>
                <a:lnTo>
                  <a:pt x="6096" y="362953"/>
                </a:lnTo>
                <a:lnTo>
                  <a:pt x="1458722" y="362953"/>
                </a:lnTo>
                <a:lnTo>
                  <a:pt x="1458722" y="356870"/>
                </a:lnTo>
                <a:close/>
              </a:path>
              <a:path w="1464945" h="363220">
                <a:moveTo>
                  <a:pt x="1458722" y="0"/>
                </a:moveTo>
                <a:lnTo>
                  <a:pt x="12192" y="0"/>
                </a:lnTo>
                <a:lnTo>
                  <a:pt x="6096" y="0"/>
                </a:lnTo>
                <a:lnTo>
                  <a:pt x="0" y="0"/>
                </a:lnTo>
                <a:lnTo>
                  <a:pt x="0" y="6032"/>
                </a:lnTo>
                <a:lnTo>
                  <a:pt x="0" y="356857"/>
                </a:lnTo>
                <a:lnTo>
                  <a:pt x="6096" y="356857"/>
                </a:lnTo>
                <a:lnTo>
                  <a:pt x="6096" y="6083"/>
                </a:lnTo>
                <a:lnTo>
                  <a:pt x="12192" y="6083"/>
                </a:lnTo>
                <a:lnTo>
                  <a:pt x="1458722" y="6083"/>
                </a:lnTo>
                <a:lnTo>
                  <a:pt x="1458722" y="0"/>
                </a:lnTo>
                <a:close/>
              </a:path>
              <a:path w="1464945" h="363220">
                <a:moveTo>
                  <a:pt x="1464894" y="356870"/>
                </a:moveTo>
                <a:lnTo>
                  <a:pt x="1458798" y="356870"/>
                </a:lnTo>
                <a:lnTo>
                  <a:pt x="1458798" y="362953"/>
                </a:lnTo>
                <a:lnTo>
                  <a:pt x="1464894" y="362953"/>
                </a:lnTo>
                <a:lnTo>
                  <a:pt x="1464894" y="356870"/>
                </a:lnTo>
                <a:close/>
              </a:path>
              <a:path w="1464945" h="363220">
                <a:moveTo>
                  <a:pt x="1464894" y="0"/>
                </a:moveTo>
                <a:lnTo>
                  <a:pt x="1458798" y="0"/>
                </a:lnTo>
                <a:lnTo>
                  <a:pt x="1458798" y="6032"/>
                </a:lnTo>
                <a:lnTo>
                  <a:pt x="1458798" y="356857"/>
                </a:lnTo>
                <a:lnTo>
                  <a:pt x="1464894" y="356857"/>
                </a:lnTo>
                <a:lnTo>
                  <a:pt x="1464894" y="6083"/>
                </a:lnTo>
                <a:lnTo>
                  <a:pt x="1464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object 11"/>
          <p:cNvSpPr txBox="1"/>
          <p:nvPr/>
        </p:nvSpPr>
        <p:spPr>
          <a:xfrm>
            <a:off x="3407729" y="3977317"/>
            <a:ext cx="730597" cy="246871"/>
          </a:xfrm>
          <a:prstGeom prst="rect">
            <a:avLst/>
          </a:prstGeom>
        </p:spPr>
        <p:txBody>
          <a:bodyPr vert="horz" wrap="square" lIns="0" tIns="15883" rIns="0" bIns="0" rtlCol="0">
            <a:spAutoFit/>
          </a:bodyPr>
          <a:lstStyle/>
          <a:p>
            <a:pPr marL="8145" marR="3258">
              <a:lnSpc>
                <a:spcPts val="885"/>
              </a:lnSpc>
              <a:spcBef>
                <a:spcPts val="125"/>
              </a:spcBef>
            </a:pPr>
            <a:r>
              <a:rPr sz="770" dirty="0">
                <a:latin typeface="Times New Roman"/>
                <a:cs typeface="Times New Roman"/>
              </a:rPr>
              <a:t>Т</a:t>
            </a:r>
            <a:r>
              <a:rPr sz="770" spc="-6" dirty="0">
                <a:latin typeface="Times New Roman"/>
                <a:cs typeface="Times New Roman"/>
              </a:rPr>
              <a:t>е</a:t>
            </a:r>
            <a:r>
              <a:rPr sz="770" spc="6" dirty="0">
                <a:latin typeface="Times New Roman"/>
                <a:cs typeface="Times New Roman"/>
              </a:rPr>
              <a:t>х</a:t>
            </a:r>
            <a:r>
              <a:rPr sz="770" dirty="0">
                <a:latin typeface="Times New Roman"/>
                <a:cs typeface="Times New Roman"/>
              </a:rPr>
              <a:t>ноло</a:t>
            </a:r>
            <a:r>
              <a:rPr sz="770" spc="-10" dirty="0">
                <a:latin typeface="Times New Roman"/>
                <a:cs typeface="Times New Roman"/>
              </a:rPr>
              <a:t>г</a:t>
            </a:r>
            <a:r>
              <a:rPr sz="770" dirty="0">
                <a:latin typeface="Times New Roman"/>
                <a:cs typeface="Times New Roman"/>
              </a:rPr>
              <a:t>и</a:t>
            </a:r>
            <a:r>
              <a:rPr sz="770" spc="-3" dirty="0">
                <a:latin typeface="Times New Roman"/>
                <a:cs typeface="Times New Roman"/>
              </a:rPr>
              <a:t>чес</a:t>
            </a:r>
            <a:r>
              <a:rPr sz="770" dirty="0">
                <a:latin typeface="Times New Roman"/>
                <a:cs typeface="Times New Roman"/>
              </a:rPr>
              <a:t>к</a:t>
            </a:r>
            <a:r>
              <a:rPr sz="770" spc="-3" dirty="0">
                <a:latin typeface="Times New Roman"/>
                <a:cs typeface="Times New Roman"/>
              </a:rPr>
              <a:t>а</a:t>
            </a:r>
            <a:r>
              <a:rPr sz="770" dirty="0">
                <a:latin typeface="Times New Roman"/>
                <a:cs typeface="Times New Roman"/>
              </a:rPr>
              <a:t>я  </a:t>
            </a:r>
            <a:r>
              <a:rPr sz="770" spc="-3" dirty="0">
                <a:latin typeface="Times New Roman"/>
                <a:cs typeface="Times New Roman"/>
              </a:rPr>
              <a:t>характеристика:</a:t>
            </a:r>
            <a:endParaRPr sz="77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42551" y="4262246"/>
            <a:ext cx="939513" cy="345343"/>
          </a:xfrm>
          <a:custGeom>
            <a:avLst/>
            <a:gdLst/>
            <a:ahLst/>
            <a:cxnLst/>
            <a:rect l="l" t="t" r="r" b="b"/>
            <a:pathLst>
              <a:path w="1464945" h="538479">
                <a:moveTo>
                  <a:pt x="6096" y="6108"/>
                </a:moveTo>
                <a:lnTo>
                  <a:pt x="0" y="6108"/>
                </a:lnTo>
                <a:lnTo>
                  <a:pt x="0" y="531876"/>
                </a:lnTo>
                <a:lnTo>
                  <a:pt x="6096" y="531876"/>
                </a:lnTo>
                <a:lnTo>
                  <a:pt x="6096" y="6108"/>
                </a:lnTo>
                <a:close/>
              </a:path>
              <a:path w="1464945" h="538479">
                <a:moveTo>
                  <a:pt x="1458722" y="531888"/>
                </a:moveTo>
                <a:lnTo>
                  <a:pt x="6096" y="531888"/>
                </a:lnTo>
                <a:lnTo>
                  <a:pt x="0" y="531888"/>
                </a:lnTo>
                <a:lnTo>
                  <a:pt x="0" y="537972"/>
                </a:lnTo>
                <a:lnTo>
                  <a:pt x="6096" y="537972"/>
                </a:lnTo>
                <a:lnTo>
                  <a:pt x="1458722" y="537972"/>
                </a:lnTo>
                <a:lnTo>
                  <a:pt x="1458722" y="531888"/>
                </a:lnTo>
                <a:close/>
              </a:path>
              <a:path w="1464945" h="538479">
                <a:moveTo>
                  <a:pt x="1458722" y="0"/>
                </a:moveTo>
                <a:lnTo>
                  <a:pt x="12192" y="0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6096" y="6096"/>
                </a:lnTo>
                <a:lnTo>
                  <a:pt x="12192" y="6096"/>
                </a:lnTo>
                <a:lnTo>
                  <a:pt x="1458722" y="6096"/>
                </a:lnTo>
                <a:lnTo>
                  <a:pt x="1458722" y="0"/>
                </a:lnTo>
                <a:close/>
              </a:path>
              <a:path w="1464945" h="538479">
                <a:moveTo>
                  <a:pt x="1464894" y="531888"/>
                </a:moveTo>
                <a:lnTo>
                  <a:pt x="1458798" y="531888"/>
                </a:lnTo>
                <a:lnTo>
                  <a:pt x="1458798" y="537972"/>
                </a:lnTo>
                <a:lnTo>
                  <a:pt x="1464894" y="537972"/>
                </a:lnTo>
                <a:lnTo>
                  <a:pt x="1464894" y="531888"/>
                </a:lnTo>
                <a:close/>
              </a:path>
              <a:path w="1464945" h="538479">
                <a:moveTo>
                  <a:pt x="1464894" y="6108"/>
                </a:moveTo>
                <a:lnTo>
                  <a:pt x="1458798" y="6108"/>
                </a:lnTo>
                <a:lnTo>
                  <a:pt x="1458798" y="531876"/>
                </a:lnTo>
                <a:lnTo>
                  <a:pt x="1464894" y="531876"/>
                </a:lnTo>
                <a:lnTo>
                  <a:pt x="1464894" y="6108"/>
                </a:lnTo>
                <a:close/>
              </a:path>
              <a:path w="1464945" h="538479">
                <a:moveTo>
                  <a:pt x="1464894" y="0"/>
                </a:moveTo>
                <a:lnTo>
                  <a:pt x="1458798" y="0"/>
                </a:lnTo>
                <a:lnTo>
                  <a:pt x="1458798" y="6096"/>
                </a:lnTo>
                <a:lnTo>
                  <a:pt x="1464894" y="6096"/>
                </a:lnTo>
                <a:lnTo>
                  <a:pt x="1464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99420"/>
              </p:ext>
            </p:extLst>
          </p:nvPr>
        </p:nvGraphicFramePr>
        <p:xfrm>
          <a:off x="3349946" y="4741302"/>
          <a:ext cx="935441" cy="343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485">
                <a:tc>
                  <a:txBody>
                    <a:bodyPr/>
                    <a:lstStyle/>
                    <a:p>
                      <a:pPr marL="68580">
                        <a:lnSpc>
                          <a:spcPts val="129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Размер: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77">
                <a:tc>
                  <a:txBody>
                    <a:bodyPr/>
                    <a:lstStyle/>
                    <a:p>
                      <a:pPr marL="68580" marR="125730">
                        <a:lnSpc>
                          <a:spcPts val="1150"/>
                        </a:lnSpc>
                      </a:pPr>
                      <a:r>
                        <a:rPr lang="ru-RU" sz="800" spc="-5" dirty="0">
                          <a:latin typeface="Times New Roman"/>
                          <a:cs typeface="Times New Roman"/>
                        </a:rPr>
                        <a:t>0,4х0,4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06581"/>
              </p:ext>
            </p:extLst>
          </p:nvPr>
        </p:nvGraphicFramePr>
        <p:xfrm>
          <a:off x="3349946" y="5335040"/>
          <a:ext cx="935441" cy="410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485">
                <a:tc>
                  <a:txBody>
                    <a:bodyPr/>
                    <a:lstStyle/>
                    <a:p>
                      <a:pPr marL="68580">
                        <a:lnSpc>
                          <a:spcPts val="129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Текст: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68">
                <a:tc>
                  <a:txBody>
                    <a:bodyPr/>
                    <a:lstStyle/>
                    <a:p>
                      <a:pPr marL="68580">
                        <a:lnSpc>
                          <a:spcPts val="1100"/>
                        </a:lnSpc>
                      </a:pPr>
                      <a:r>
                        <a:rPr lang="ru-RU" sz="600" spc="-5" dirty="0">
                          <a:latin typeface="Times New Roman"/>
                          <a:cs typeface="Times New Roman"/>
                        </a:rPr>
                        <a:t>Вывеска</a:t>
                      </a:r>
                    </a:p>
                    <a:p>
                      <a:pPr marL="68580">
                        <a:lnSpc>
                          <a:spcPts val="1100"/>
                        </a:lnSpc>
                      </a:pPr>
                      <a:r>
                        <a:rPr lang="ru-RU" sz="600" spc="-5" dirty="0">
                          <a:latin typeface="Times New Roman"/>
                          <a:cs typeface="Times New Roman"/>
                        </a:rPr>
                        <a:t>Режим работы</a:t>
                      </a: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50142" y="2072468"/>
          <a:ext cx="2993248" cy="3039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967">
                <a:tc>
                  <a:txBody>
                    <a:bodyPr/>
                    <a:lstStyle/>
                    <a:p>
                      <a:pPr marL="127000">
                        <a:lnSpc>
                          <a:spcPts val="134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адресу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 marR="37846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 адрес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объекта</a:t>
                      </a:r>
                      <a:r>
                        <a:rPr sz="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недвижимости,</a:t>
                      </a:r>
                      <a:r>
                        <a:rPr sz="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latin typeface="Times New Roman"/>
                          <a:cs typeface="Times New Roman"/>
                        </a:rPr>
                        <a:t>где</a:t>
                      </a:r>
                      <a:r>
                        <a:rPr sz="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планируется </a:t>
                      </a:r>
                      <a:r>
                        <a:rPr sz="6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размещение</a:t>
                      </a:r>
                      <a:r>
                        <a:rPr sz="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информационной конструкции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40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387609" y="2494699"/>
            <a:ext cx="2898767" cy="1723742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70" dirty="0">
              <a:latin typeface="Times New Roman"/>
              <a:cs typeface="Times New Roman"/>
            </a:endParaRPr>
          </a:p>
          <a:p>
            <a:pPr marL="43980" marR="166962" indent="256959" algn="just">
              <a:lnSpc>
                <a:spcPts val="885"/>
              </a:lnSpc>
            </a:pPr>
            <a:r>
              <a:rPr sz="770" spc="-3" dirty="0">
                <a:latin typeface="Times New Roman"/>
                <a:cs typeface="Times New Roman"/>
              </a:rPr>
              <a:t>Прикладывается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графический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материал</a:t>
            </a:r>
            <a:r>
              <a:rPr sz="770" dirty="0">
                <a:latin typeface="Times New Roman"/>
                <a:cs typeface="Times New Roman"/>
              </a:rPr>
              <a:t> – </a:t>
            </a:r>
            <a:r>
              <a:rPr sz="770" spc="-3" dirty="0">
                <a:latin typeface="Times New Roman"/>
                <a:cs typeface="Times New Roman"/>
              </a:rPr>
              <a:t>фотоврисовка </a:t>
            </a:r>
            <a:r>
              <a:rPr sz="770" dirty="0">
                <a:latin typeface="Times New Roman"/>
                <a:cs typeface="Times New Roman"/>
              </a:rPr>
              <a:t> или </a:t>
            </a:r>
            <a:r>
              <a:rPr sz="770" spc="-3" dirty="0">
                <a:latin typeface="Times New Roman"/>
                <a:cs typeface="Times New Roman"/>
              </a:rPr>
              <a:t>чертеж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фасада.</a:t>
            </a:r>
            <a:endParaRPr sz="770" dirty="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737" dirty="0">
              <a:latin typeface="Times New Roman"/>
              <a:cs typeface="Times New Roman"/>
            </a:endParaRPr>
          </a:p>
          <a:p>
            <a:pPr marL="43980" marR="169406" indent="256959" algn="just">
              <a:lnSpc>
                <a:spcPct val="95900"/>
              </a:lnSpc>
            </a:pPr>
            <a:r>
              <a:rPr sz="770" spc="-3" dirty="0">
                <a:latin typeface="Times New Roman"/>
                <a:cs typeface="Times New Roman"/>
              </a:rPr>
              <a:t>Чертеж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фасада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(фрагмента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фасада)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объекта</a:t>
            </a:r>
            <a:r>
              <a:rPr sz="770" dirty="0">
                <a:latin typeface="Times New Roman"/>
                <a:cs typeface="Times New Roman"/>
              </a:rPr>
              <a:t> содержит 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сведения</a:t>
            </a:r>
            <a:r>
              <a:rPr sz="770" spc="18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о</a:t>
            </a:r>
            <a:r>
              <a:rPr sz="770" spc="192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точном</a:t>
            </a:r>
            <a:r>
              <a:rPr sz="770" spc="192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месте</a:t>
            </a:r>
            <a:r>
              <a:rPr sz="770" spc="366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расположения,</a:t>
            </a:r>
            <a:r>
              <a:rPr sz="770" spc="186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точных</a:t>
            </a:r>
            <a:r>
              <a:rPr sz="770" spc="375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габаритах </a:t>
            </a:r>
            <a:r>
              <a:rPr sz="770" dirty="0">
                <a:latin typeface="Times New Roman"/>
                <a:cs typeface="Times New Roman"/>
              </a:rPr>
              <a:t> (в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увязке</a:t>
            </a:r>
            <a:r>
              <a:rPr sz="770" dirty="0">
                <a:latin typeface="Times New Roman"/>
                <a:cs typeface="Times New Roman"/>
              </a:rPr>
              <a:t> с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ранее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установленными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информационными 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конструкциями)</a:t>
            </a:r>
            <a:r>
              <a:rPr sz="770" spc="278" dirty="0">
                <a:latin typeface="Times New Roman"/>
                <a:cs typeface="Times New Roman"/>
              </a:rPr>
              <a:t>  </a:t>
            </a:r>
            <a:r>
              <a:rPr sz="770" dirty="0">
                <a:latin typeface="Times New Roman"/>
                <a:cs typeface="Times New Roman"/>
              </a:rPr>
              <a:t>и    </a:t>
            </a:r>
            <a:r>
              <a:rPr sz="770" spc="-3" dirty="0">
                <a:latin typeface="Times New Roman"/>
                <a:cs typeface="Times New Roman"/>
              </a:rPr>
              <a:t>цветовом</a:t>
            </a:r>
            <a:r>
              <a:rPr sz="770" spc="278" dirty="0">
                <a:latin typeface="Times New Roman"/>
                <a:cs typeface="Times New Roman"/>
              </a:rPr>
              <a:t> </a:t>
            </a:r>
            <a:r>
              <a:rPr sz="770" spc="282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решении</a:t>
            </a:r>
            <a:r>
              <a:rPr sz="770" spc="754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(в    </a:t>
            </a:r>
            <a:r>
              <a:rPr sz="770" spc="-3" dirty="0">
                <a:latin typeface="Times New Roman"/>
                <a:cs typeface="Times New Roman"/>
              </a:rPr>
              <a:t>соответствии </a:t>
            </a:r>
            <a:r>
              <a:rPr sz="770" spc="-18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с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международной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цветовой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системой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RAL)</a:t>
            </a:r>
            <a:r>
              <a:rPr sz="770" spc="-3" dirty="0">
                <a:latin typeface="Times New Roman"/>
                <a:cs typeface="Times New Roman"/>
              </a:rPr>
              <a:t> информационной </a:t>
            </a:r>
            <a:r>
              <a:rPr sz="770" spc="-183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конструкции</a:t>
            </a:r>
            <a:r>
              <a:rPr sz="770" spc="278" dirty="0">
                <a:latin typeface="Times New Roman"/>
                <a:cs typeface="Times New Roman"/>
              </a:rPr>
              <a:t>  </a:t>
            </a:r>
            <a:r>
              <a:rPr sz="770" dirty="0">
                <a:latin typeface="Times New Roman"/>
                <a:cs typeface="Times New Roman"/>
              </a:rPr>
              <a:t>в    </a:t>
            </a:r>
            <a:r>
              <a:rPr sz="770" spc="-3" dirty="0">
                <a:latin typeface="Times New Roman"/>
                <a:cs typeface="Times New Roman"/>
              </a:rPr>
              <a:t>месте</a:t>
            </a:r>
            <a:r>
              <a:rPr sz="770" spc="186" dirty="0">
                <a:latin typeface="Times New Roman"/>
                <a:cs typeface="Times New Roman"/>
              </a:rPr>
              <a:t>  </a:t>
            </a:r>
            <a:r>
              <a:rPr sz="770" spc="-3" dirty="0">
                <a:latin typeface="Times New Roman"/>
                <a:cs typeface="Times New Roman"/>
              </a:rPr>
              <a:t>ее</a:t>
            </a:r>
            <a:r>
              <a:rPr sz="770" spc="278" dirty="0">
                <a:latin typeface="Times New Roman"/>
                <a:cs typeface="Times New Roman"/>
              </a:rPr>
              <a:t> </a:t>
            </a:r>
            <a:r>
              <a:rPr sz="770" spc="282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предполагаемого</a:t>
            </a:r>
            <a:r>
              <a:rPr sz="770" spc="564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размещения </a:t>
            </a:r>
            <a:r>
              <a:rPr sz="770" dirty="0">
                <a:latin typeface="Times New Roman"/>
                <a:cs typeface="Times New Roman"/>
              </a:rPr>
              <a:t> в</a:t>
            </a:r>
            <a:r>
              <a:rPr sz="770" spc="-6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фотографии </a:t>
            </a:r>
            <a:r>
              <a:rPr sz="770" spc="-3" dirty="0">
                <a:latin typeface="Times New Roman"/>
                <a:cs typeface="Times New Roman"/>
              </a:rPr>
              <a:t>существующей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ситуации.</a:t>
            </a:r>
            <a:endParaRPr sz="770" dirty="0">
              <a:latin typeface="Times New Roman"/>
              <a:cs typeface="Times New Roman"/>
            </a:endParaRPr>
          </a:p>
          <a:p>
            <a:pPr>
              <a:spcBef>
                <a:spcPts val="22"/>
              </a:spcBef>
            </a:pPr>
            <a:endParaRPr sz="770" dirty="0">
              <a:latin typeface="Times New Roman"/>
              <a:cs typeface="Times New Roman"/>
            </a:endParaRPr>
          </a:p>
          <a:p>
            <a:pPr marL="43980" marR="168591" indent="256959" algn="just">
              <a:lnSpc>
                <a:spcPts val="885"/>
              </a:lnSpc>
            </a:pPr>
            <a:r>
              <a:rPr sz="770" spc="-3" dirty="0">
                <a:latin typeface="Times New Roman"/>
                <a:cs typeface="Times New Roman"/>
              </a:rPr>
              <a:t>Фотомонтаж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выполняется</a:t>
            </a:r>
            <a:r>
              <a:rPr sz="770" dirty="0">
                <a:latin typeface="Times New Roman"/>
                <a:cs typeface="Times New Roman"/>
              </a:rPr>
              <a:t> в</a:t>
            </a:r>
            <a:r>
              <a:rPr sz="770" spc="196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виде</a:t>
            </a:r>
            <a:r>
              <a:rPr sz="770" spc="189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компьютерной 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врисовки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средств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размещения</a:t>
            </a:r>
            <a:r>
              <a:rPr sz="770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информации</a:t>
            </a:r>
            <a:r>
              <a:rPr sz="770" dirty="0">
                <a:latin typeface="Times New Roman"/>
                <a:cs typeface="Times New Roman"/>
              </a:rPr>
              <a:t> с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dirty="0">
                <a:latin typeface="Times New Roman"/>
                <a:cs typeface="Times New Roman"/>
              </a:rPr>
              <a:t>точным </a:t>
            </a:r>
            <a:r>
              <a:rPr sz="770" spc="3" dirty="0">
                <a:latin typeface="Times New Roman"/>
                <a:cs typeface="Times New Roman"/>
              </a:rPr>
              <a:t> </a:t>
            </a:r>
            <a:r>
              <a:rPr sz="770" spc="-3" dirty="0">
                <a:latin typeface="Times New Roman"/>
                <a:cs typeface="Times New Roman"/>
              </a:rPr>
              <a:t>соблюдением пропорций</a:t>
            </a:r>
            <a:r>
              <a:rPr sz="770" dirty="0">
                <a:latin typeface="Times New Roman"/>
                <a:cs typeface="Times New Roman"/>
              </a:rPr>
              <a:t> и</a:t>
            </a:r>
            <a:r>
              <a:rPr sz="770" spc="10" dirty="0">
                <a:latin typeface="Times New Roman"/>
                <a:cs typeface="Times New Roman"/>
              </a:rPr>
              <a:t> </a:t>
            </a:r>
            <a:r>
              <a:rPr sz="770" spc="-6" dirty="0">
                <a:latin typeface="Times New Roman"/>
                <a:cs typeface="Times New Roman"/>
              </a:rPr>
              <a:t>указанием</a:t>
            </a:r>
            <a:r>
              <a:rPr sz="770" spc="-3" dirty="0">
                <a:latin typeface="Times New Roman"/>
                <a:cs typeface="Times New Roman"/>
              </a:rPr>
              <a:t> размеров.</a:t>
            </a:r>
            <a:endParaRPr sz="77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85554" y="6203491"/>
            <a:ext cx="670325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spc="-3" dirty="0">
                <a:latin typeface="Times New Roman"/>
                <a:cs typeface="Times New Roman"/>
              </a:rPr>
              <a:t>фотоматериалы</a:t>
            </a:r>
            <a:endParaRPr sz="77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11668" y="2067816"/>
            <a:ext cx="4031722" cy="4325753"/>
          </a:xfrm>
          <a:custGeom>
            <a:avLst/>
            <a:gdLst/>
            <a:ahLst/>
            <a:cxnLst/>
            <a:rect l="l" t="t" r="r" b="b"/>
            <a:pathLst>
              <a:path w="6286500" h="6744970">
                <a:moveTo>
                  <a:pt x="1598930" y="0"/>
                </a:move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0" y="6738874"/>
                </a:lnTo>
                <a:lnTo>
                  <a:pt x="0" y="6744970"/>
                </a:lnTo>
                <a:lnTo>
                  <a:pt x="6096" y="6744970"/>
                </a:lnTo>
                <a:lnTo>
                  <a:pt x="1598930" y="6744970"/>
                </a:lnTo>
                <a:lnTo>
                  <a:pt x="1598930" y="6738874"/>
                </a:lnTo>
                <a:lnTo>
                  <a:pt x="6096" y="6738874"/>
                </a:lnTo>
                <a:lnTo>
                  <a:pt x="6096" y="6096"/>
                </a:lnTo>
                <a:lnTo>
                  <a:pt x="1598930" y="6096"/>
                </a:lnTo>
                <a:lnTo>
                  <a:pt x="1598930" y="0"/>
                </a:lnTo>
                <a:close/>
              </a:path>
              <a:path w="6286500" h="6744970">
                <a:moveTo>
                  <a:pt x="6286195" y="0"/>
                </a:moveTo>
                <a:lnTo>
                  <a:pt x="6280099" y="0"/>
                </a:lnTo>
                <a:lnTo>
                  <a:pt x="6280099" y="6096"/>
                </a:lnTo>
                <a:lnTo>
                  <a:pt x="6280099" y="6738874"/>
                </a:lnTo>
                <a:lnTo>
                  <a:pt x="1605102" y="6738874"/>
                </a:lnTo>
                <a:lnTo>
                  <a:pt x="1605102" y="6096"/>
                </a:lnTo>
                <a:lnTo>
                  <a:pt x="6280099" y="6096"/>
                </a:lnTo>
                <a:lnTo>
                  <a:pt x="6280099" y="0"/>
                </a:lnTo>
                <a:lnTo>
                  <a:pt x="1605102" y="0"/>
                </a:lnTo>
                <a:lnTo>
                  <a:pt x="1599006" y="0"/>
                </a:lnTo>
                <a:lnTo>
                  <a:pt x="1599006" y="6096"/>
                </a:lnTo>
                <a:lnTo>
                  <a:pt x="1599006" y="6738874"/>
                </a:lnTo>
                <a:lnTo>
                  <a:pt x="1599006" y="6744970"/>
                </a:lnTo>
                <a:lnTo>
                  <a:pt x="1605102" y="6744970"/>
                </a:lnTo>
                <a:lnTo>
                  <a:pt x="6280099" y="6744970"/>
                </a:lnTo>
                <a:lnTo>
                  <a:pt x="6286195" y="6744970"/>
                </a:lnTo>
                <a:lnTo>
                  <a:pt x="6286195" y="6738874"/>
                </a:lnTo>
                <a:lnTo>
                  <a:pt x="6286195" y="6096"/>
                </a:lnTo>
                <a:lnTo>
                  <a:pt x="6286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0C5E891D-8680-405B-B87F-31A0118F25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CD0E75-CF13-43FB-9655-C98F43430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50" y="2376435"/>
            <a:ext cx="949998" cy="5616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9E60ED-C65E-47C2-A342-76DF96E4ABD5}"/>
              </a:ext>
            </a:extLst>
          </p:cNvPr>
          <p:cNvSpPr txBox="1"/>
          <p:nvPr/>
        </p:nvSpPr>
        <p:spPr>
          <a:xfrm>
            <a:off x="3407729" y="3161926"/>
            <a:ext cx="276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E12896-DADF-4F7E-B4B9-AC6F07051E63}"/>
              </a:ext>
            </a:extLst>
          </p:cNvPr>
          <p:cNvSpPr txBox="1"/>
          <p:nvPr/>
        </p:nvSpPr>
        <p:spPr>
          <a:xfrm>
            <a:off x="3407729" y="3697644"/>
            <a:ext cx="276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1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22D86E-6F99-4C9B-8FC3-9285951EA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518" y="4261313"/>
            <a:ext cx="2697260" cy="19305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35EFA644-01E1-43BE-A77A-7724B22D9741}"/>
              </a:ext>
            </a:extLst>
          </p:cNvPr>
          <p:cNvSpPr txBox="1"/>
          <p:nvPr/>
        </p:nvSpPr>
        <p:spPr>
          <a:xfrm>
            <a:off x="4109085" y="290962"/>
            <a:ext cx="3973829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3755" marR="5080" indent="-821690">
              <a:lnSpc>
                <a:spcPct val="11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Схема территориального размещения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(Ситуационный</a:t>
            </a:r>
            <a:r>
              <a:rPr sz="1800" b="1" spc="-10" dirty="0">
                <a:latin typeface="Times New Roman"/>
                <a:cs typeface="Times New Roman"/>
              </a:rPr>
              <a:t> план)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8EBED19-8194-41B0-986A-C26751094B51}"/>
              </a:ext>
            </a:extLst>
          </p:cNvPr>
          <p:cNvSpPr txBox="1"/>
          <p:nvPr/>
        </p:nvSpPr>
        <p:spPr>
          <a:xfrm>
            <a:off x="1457006" y="5203754"/>
            <a:ext cx="927798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>
              <a:lnSpc>
                <a:spcPct val="110600"/>
              </a:lnSpc>
              <a:spcBef>
                <a:spcPts val="100"/>
              </a:spcBef>
              <a:tabLst>
                <a:tab pos="1946275" algn="l"/>
                <a:tab pos="2652395" algn="l"/>
                <a:tab pos="4001135" algn="l"/>
                <a:tab pos="5594350" algn="l"/>
                <a:tab pos="6176010" algn="l"/>
                <a:tab pos="6701155" algn="l"/>
                <a:tab pos="8491855" algn="l"/>
              </a:tabLst>
            </a:pP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5" dirty="0">
                <a:latin typeface="Times New Roman"/>
                <a:cs typeface="Times New Roman"/>
              </a:rPr>
              <a:t>редставля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соб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й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вык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пир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ку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общед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ступных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ка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ли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ка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то</a:t>
            </a:r>
            <a:r>
              <a:rPr sz="160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рафиче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ких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сер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исов  </a:t>
            </a:r>
            <a:r>
              <a:rPr sz="1600" spc="-5" dirty="0">
                <a:latin typeface="Times New Roman"/>
                <a:cs typeface="Times New Roman"/>
              </a:rPr>
              <a:t>(Google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Maps,Яндекс.Карты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др.)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указанием </a:t>
            </a:r>
            <a:r>
              <a:rPr sz="1600" dirty="0">
                <a:latin typeface="Times New Roman"/>
                <a:cs typeface="Times New Roman"/>
              </a:rPr>
              <a:t>места</a:t>
            </a:r>
            <a:r>
              <a:rPr sz="1600" spc="-5" dirty="0">
                <a:latin typeface="Times New Roman"/>
                <a:cs typeface="Times New Roman"/>
              </a:rPr>
              <a:t> размещения.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0DD7654-BF97-4AFC-B891-C7C002FB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62E42D-AAA4-4000-9921-D6EBBAB6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1" y="1214150"/>
            <a:ext cx="10363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29A775E-952C-46EA-8CAC-95515EA3E774}"/>
              </a:ext>
            </a:extLst>
          </p:cNvPr>
          <p:cNvSpPr txBox="1"/>
          <p:nvPr/>
        </p:nvSpPr>
        <p:spPr>
          <a:xfrm>
            <a:off x="4414519" y="324070"/>
            <a:ext cx="336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Фотофиксация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места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установки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97300-17F1-434B-9353-5F64A859EC81}"/>
              </a:ext>
            </a:extLst>
          </p:cNvPr>
          <p:cNvSpPr txBox="1"/>
          <p:nvPr/>
        </p:nvSpPr>
        <p:spPr>
          <a:xfrm>
            <a:off x="1750379" y="4966407"/>
            <a:ext cx="86912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latin typeface="Times New Roman"/>
                <a:cs typeface="Times New Roman"/>
              </a:rPr>
              <a:t>Ф</a:t>
            </a:r>
            <a:r>
              <a:rPr lang="ru-RU" sz="1600" spc="-5" dirty="0">
                <a:latin typeface="Times New Roman"/>
                <a:cs typeface="Times New Roman"/>
              </a:rPr>
              <a:t>отофикса</a:t>
            </a:r>
            <a:r>
              <a:rPr lang="ru-RU" sz="1600" dirty="0">
                <a:latin typeface="Times New Roman"/>
                <a:cs typeface="Times New Roman"/>
              </a:rPr>
              <a:t>ц</a:t>
            </a:r>
            <a:r>
              <a:rPr lang="ru-RU" sz="1600" spc="-10" dirty="0">
                <a:latin typeface="Times New Roman"/>
                <a:cs typeface="Times New Roman"/>
              </a:rPr>
              <a:t>и</a:t>
            </a:r>
            <a:r>
              <a:rPr lang="ru-RU" sz="1600" spc="-5" dirty="0">
                <a:latin typeface="Times New Roman"/>
                <a:cs typeface="Times New Roman"/>
              </a:rPr>
              <a:t>я </a:t>
            </a:r>
            <a:r>
              <a:rPr lang="ru-RU" sz="1600" spc="-10" dirty="0">
                <a:latin typeface="Times New Roman"/>
                <a:cs typeface="Times New Roman"/>
              </a:rPr>
              <a:t>вып</a:t>
            </a:r>
            <a:r>
              <a:rPr lang="ru-RU" sz="1600" spc="5" dirty="0">
                <a:latin typeface="Times New Roman"/>
                <a:cs typeface="Times New Roman"/>
              </a:rPr>
              <a:t>о</a:t>
            </a:r>
            <a:r>
              <a:rPr lang="ru-RU" sz="1600" spc="-5" dirty="0">
                <a:latin typeface="Times New Roman"/>
                <a:cs typeface="Times New Roman"/>
              </a:rPr>
              <a:t>л</a:t>
            </a:r>
            <a:r>
              <a:rPr lang="ru-RU" sz="1600" spc="-15" dirty="0">
                <a:latin typeface="Times New Roman"/>
                <a:cs typeface="Times New Roman"/>
              </a:rPr>
              <a:t>н</a:t>
            </a:r>
            <a:r>
              <a:rPr lang="ru-RU" sz="1600" spc="-5" dirty="0">
                <a:latin typeface="Times New Roman"/>
                <a:cs typeface="Times New Roman"/>
              </a:rPr>
              <a:t>я</a:t>
            </a:r>
            <a:r>
              <a:rPr lang="ru-RU" sz="1600" dirty="0">
                <a:latin typeface="Times New Roman"/>
                <a:cs typeface="Times New Roman"/>
              </a:rPr>
              <a:t>е</a:t>
            </a:r>
            <a:r>
              <a:rPr lang="ru-RU" sz="1600" spc="-5" dirty="0">
                <a:latin typeface="Times New Roman"/>
                <a:cs typeface="Times New Roman"/>
              </a:rPr>
              <a:t>тся </a:t>
            </a:r>
            <a:r>
              <a:rPr lang="ru-RU" sz="1600" spc="-10" dirty="0">
                <a:latin typeface="Times New Roman"/>
                <a:cs typeface="Times New Roman"/>
              </a:rPr>
              <a:t>н</a:t>
            </a:r>
            <a:r>
              <a:rPr lang="ru-RU" sz="1600" spc="-5" dirty="0">
                <a:latin typeface="Times New Roman"/>
                <a:cs typeface="Times New Roman"/>
              </a:rPr>
              <a:t>а моме</a:t>
            </a:r>
            <a:r>
              <a:rPr lang="ru-RU" sz="1600" dirty="0">
                <a:latin typeface="Times New Roman"/>
                <a:cs typeface="Times New Roman"/>
              </a:rPr>
              <a:t>н</a:t>
            </a:r>
            <a:r>
              <a:rPr lang="ru-RU" sz="1600" spc="-5" dirty="0">
                <a:latin typeface="Times New Roman"/>
                <a:cs typeface="Times New Roman"/>
              </a:rPr>
              <a:t>т </a:t>
            </a:r>
            <a:r>
              <a:rPr lang="ru-RU" sz="1600" spc="-10" dirty="0">
                <a:latin typeface="Times New Roman"/>
                <a:cs typeface="Times New Roman"/>
              </a:rPr>
              <a:t>по</a:t>
            </a:r>
            <a:r>
              <a:rPr lang="ru-RU" sz="1600" dirty="0">
                <a:latin typeface="Times New Roman"/>
                <a:cs typeface="Times New Roman"/>
              </a:rPr>
              <a:t>д</a:t>
            </a:r>
            <a:r>
              <a:rPr lang="ru-RU" sz="1600" spc="-5" dirty="0">
                <a:latin typeface="Times New Roman"/>
                <a:cs typeface="Times New Roman"/>
              </a:rPr>
              <a:t>ачи з</a:t>
            </a:r>
            <a:r>
              <a:rPr lang="ru-RU" sz="1600" dirty="0">
                <a:latin typeface="Times New Roman"/>
                <a:cs typeface="Times New Roman"/>
              </a:rPr>
              <a:t>а</a:t>
            </a:r>
            <a:r>
              <a:rPr lang="ru-RU" sz="1600" spc="-5" dirty="0">
                <a:latin typeface="Times New Roman"/>
                <a:cs typeface="Times New Roman"/>
              </a:rPr>
              <a:t>явки </a:t>
            </a:r>
            <a:r>
              <a:rPr lang="ru-RU" sz="1600" spc="-10" dirty="0">
                <a:latin typeface="Times New Roman"/>
                <a:cs typeface="Times New Roman"/>
              </a:rPr>
              <a:t>н</a:t>
            </a:r>
            <a:r>
              <a:rPr lang="ru-RU" sz="1600" spc="-5" dirty="0">
                <a:latin typeface="Times New Roman"/>
                <a:cs typeface="Times New Roman"/>
              </a:rPr>
              <a:t>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по</a:t>
            </a:r>
            <a:r>
              <a:rPr lang="ru-RU" sz="1600" dirty="0">
                <a:latin typeface="Times New Roman"/>
                <a:cs typeface="Times New Roman"/>
              </a:rPr>
              <a:t>л</a:t>
            </a:r>
            <a:r>
              <a:rPr lang="ru-RU" sz="1600" spc="-15" dirty="0">
                <a:latin typeface="Times New Roman"/>
                <a:cs typeface="Times New Roman"/>
              </a:rPr>
              <a:t>у</a:t>
            </a:r>
            <a:r>
              <a:rPr lang="ru-RU" sz="1600" spc="5" dirty="0">
                <a:latin typeface="Times New Roman"/>
                <a:cs typeface="Times New Roman"/>
              </a:rPr>
              <a:t>ч</a:t>
            </a:r>
            <a:r>
              <a:rPr lang="ru-RU" sz="1600" spc="-5" dirty="0">
                <a:latin typeface="Times New Roman"/>
                <a:cs typeface="Times New Roman"/>
              </a:rPr>
              <a:t>ение разре</a:t>
            </a:r>
            <a:r>
              <a:rPr lang="ru-RU" sz="1600" spc="-10" dirty="0">
                <a:latin typeface="Times New Roman"/>
                <a:cs typeface="Times New Roman"/>
              </a:rPr>
              <a:t>ш</a:t>
            </a:r>
            <a:r>
              <a:rPr lang="ru-RU" sz="1600" spc="-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н</a:t>
            </a:r>
            <a:r>
              <a:rPr lang="ru-RU" sz="1600" spc="-10" dirty="0">
                <a:latin typeface="Times New Roman"/>
                <a:cs typeface="Times New Roman"/>
              </a:rPr>
              <a:t>ия </a:t>
            </a:r>
            <a:r>
              <a:rPr lang="ru-RU" sz="1600" spc="-5" dirty="0">
                <a:latin typeface="Times New Roman"/>
                <a:cs typeface="Times New Roman"/>
              </a:rPr>
              <a:t>на</a:t>
            </a:r>
            <a:r>
              <a:rPr lang="ru-RU" sz="1600" spc="3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установку</a:t>
            </a:r>
            <a:r>
              <a:rPr lang="ru-RU" sz="1600" spc="35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средства</a:t>
            </a:r>
            <a:r>
              <a:rPr lang="ru-RU" sz="1600" spc="4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размещения</a:t>
            </a:r>
            <a:r>
              <a:rPr lang="ru-RU" sz="1600" spc="3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информации</a:t>
            </a:r>
            <a:r>
              <a:rPr lang="ru-RU" sz="1600" spc="5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</a:t>
            </a:r>
            <a:r>
              <a:rPr lang="ru-RU" sz="1600" spc="3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должна</a:t>
            </a:r>
            <a:r>
              <a:rPr lang="ru-RU" sz="1600" spc="4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отчётливо</a:t>
            </a:r>
            <a:r>
              <a:rPr lang="ru-RU" sz="1600" spc="4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демонстрировать</a:t>
            </a:r>
            <a:r>
              <a:rPr lang="ru-RU" sz="1600" spc="4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(максимально фронтально/ортогонально) фрагмент фасада </a:t>
            </a:r>
            <a:r>
              <a:rPr lang="ru-RU" sz="1600" dirty="0">
                <a:latin typeface="Times New Roman"/>
                <a:cs typeface="Times New Roman"/>
              </a:rPr>
              <a:t>здания, </a:t>
            </a:r>
            <a:r>
              <a:rPr lang="ru-RU" sz="1600" spc="-5" dirty="0">
                <a:latin typeface="Times New Roman"/>
                <a:cs typeface="Times New Roman"/>
              </a:rPr>
              <a:t>строения, сооружения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с входной группой,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br>
              <a:rPr lang="ru-RU" sz="1600" dirty="0">
                <a:latin typeface="Times New Roman"/>
                <a:cs typeface="Times New Roman"/>
              </a:rPr>
            </a:br>
            <a:r>
              <a:rPr lang="ru-RU" sz="1600" spc="-5" dirty="0">
                <a:latin typeface="Times New Roman"/>
                <a:cs typeface="Times New Roman"/>
              </a:rPr>
              <a:t>в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пределах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которой предполагается установка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информационной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конструкции.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A86BF1-9662-4859-9E29-3F2F72A2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5A3833-075A-4353-826E-934B38247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13" y="757709"/>
            <a:ext cx="6227772" cy="39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EF5BB0E-66A9-4353-BF75-D53F2A0B68EC}"/>
              </a:ext>
            </a:extLst>
          </p:cNvPr>
          <p:cNvSpPr txBox="1"/>
          <p:nvPr/>
        </p:nvSpPr>
        <p:spPr>
          <a:xfrm>
            <a:off x="3861752" y="279703"/>
            <a:ext cx="446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Чертеж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средства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размещения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информации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0A7EC-BEEB-42DB-9347-27ACC28F5A15}"/>
              </a:ext>
            </a:extLst>
          </p:cNvPr>
          <p:cNvSpPr txBox="1"/>
          <p:nvPr/>
        </p:nvSpPr>
        <p:spPr>
          <a:xfrm>
            <a:off x="1231036" y="2718810"/>
            <a:ext cx="9729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(фотомонтаж) средств размещения информации в места их предполагаемого размещения в фотографии существующей ситуации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F56AFE-11E4-4CB4-B981-82033E11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CA79A-CEC4-427C-904B-3D6A995E4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84" y="505654"/>
            <a:ext cx="2515617" cy="2286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698511-2E67-455D-A3AA-C600BA061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04" y="3477433"/>
            <a:ext cx="4532324" cy="32440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96805-C130-4DBF-B288-C19BE8C6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93" y="528475"/>
            <a:ext cx="1976264" cy="21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8EC3104E-802D-424F-AE73-B1C36E1818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5469" y="391214"/>
            <a:ext cx="50210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Документы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регистрацию товарного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знака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410F4163-5C9C-4600-AFF9-C087F17558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089" y="932155"/>
            <a:ext cx="2579822" cy="3565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9D5DC9-F428-4121-B18E-FF83EA5DCD20}"/>
              </a:ext>
            </a:extLst>
          </p:cNvPr>
          <p:cNvSpPr txBox="1"/>
          <p:nvPr/>
        </p:nvSpPr>
        <p:spPr>
          <a:xfrm>
            <a:off x="1145219" y="4343665"/>
            <a:ext cx="10182688" cy="2031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448945" algn="just">
              <a:lnSpc>
                <a:spcPct val="110300"/>
              </a:lnSpc>
              <a:spcBef>
                <a:spcPts val="95"/>
              </a:spcBef>
            </a:pPr>
            <a:r>
              <a:rPr lang="ru-RU" sz="1800" spc="-5" dirty="0">
                <a:latin typeface="Times New Roman"/>
                <a:cs typeface="Times New Roman"/>
              </a:rPr>
              <a:t>Предоставляется</a:t>
            </a:r>
            <a:r>
              <a:rPr lang="ru-RU" sz="1800" dirty="0">
                <a:latin typeface="Times New Roman"/>
                <a:cs typeface="Times New Roman"/>
              </a:rPr>
              <a:t> скан-образ</a:t>
            </a:r>
            <a:r>
              <a:rPr lang="ru-RU" sz="1800" spc="5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документа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о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государственной </a:t>
            </a:r>
            <a:r>
              <a:rPr lang="ru-RU" sz="1800" spc="-385" dirty="0">
                <a:latin typeface="Times New Roman"/>
                <a:cs typeface="Times New Roman"/>
              </a:rPr>
              <a:t> </a:t>
            </a:r>
            <a:r>
              <a:rPr lang="ru-RU" sz="1800" spc="-10" dirty="0">
                <a:latin typeface="Times New Roman"/>
                <a:cs typeface="Times New Roman"/>
              </a:rPr>
              <a:t>регистрации</a:t>
            </a:r>
            <a:r>
              <a:rPr lang="ru-RU" sz="1800" spc="-5" dirty="0">
                <a:latin typeface="Times New Roman"/>
                <a:cs typeface="Times New Roman"/>
              </a:rPr>
              <a:t> товарного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знака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(Свидетельство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о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государственной 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10" dirty="0">
                <a:latin typeface="Times New Roman"/>
                <a:cs typeface="Times New Roman"/>
              </a:rPr>
              <a:t>регистрации</a:t>
            </a:r>
            <a:r>
              <a:rPr lang="ru-RU" sz="1800" spc="-5" dirty="0">
                <a:latin typeface="Times New Roman"/>
                <a:cs typeface="Times New Roman"/>
              </a:rPr>
              <a:t> товарного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10" dirty="0">
                <a:latin typeface="Times New Roman"/>
                <a:cs typeface="Times New Roman"/>
              </a:rPr>
              <a:t>знака),</a:t>
            </a:r>
            <a:r>
              <a:rPr lang="ru-RU" sz="1800" spc="-5" dirty="0">
                <a:latin typeface="Times New Roman"/>
                <a:cs typeface="Times New Roman"/>
              </a:rPr>
              <a:t> либо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разрешение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правообладателя </a:t>
            </a:r>
            <a:r>
              <a:rPr lang="ru-RU" sz="1800" spc="-385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товарного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знака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на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использование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товарного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знака,</a:t>
            </a:r>
            <a:r>
              <a:rPr lang="ru-RU" sz="1800" spc="395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либо 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документы, обязывающие к использованию указанного товарного 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знака.</a:t>
            </a:r>
            <a:endParaRPr lang="ru-RU" sz="1800" dirty="0">
              <a:latin typeface="Times New Roman"/>
              <a:cs typeface="Times New Roman"/>
            </a:endParaRPr>
          </a:p>
          <a:p>
            <a:pPr marL="12700" marR="7620" indent="448945" algn="just">
              <a:lnSpc>
                <a:spcPct val="110600"/>
              </a:lnSpc>
              <a:spcBef>
                <a:spcPts val="985"/>
              </a:spcBef>
            </a:pPr>
            <a:r>
              <a:rPr lang="ru-RU" sz="1800" spc="-5" dirty="0">
                <a:latin typeface="Times New Roman"/>
                <a:cs typeface="Times New Roman"/>
              </a:rPr>
              <a:t>Форма свидетельства </a:t>
            </a:r>
            <a:r>
              <a:rPr lang="ru-RU" sz="1800" dirty="0">
                <a:latin typeface="Times New Roman"/>
                <a:cs typeface="Times New Roman"/>
              </a:rPr>
              <a:t>на </a:t>
            </a:r>
            <a:r>
              <a:rPr lang="ru-RU" sz="1800" spc="-5" dirty="0">
                <a:latin typeface="Times New Roman"/>
                <a:cs typeface="Times New Roman"/>
              </a:rPr>
              <a:t>товарный знак утверждена приказом </a:t>
            </a:r>
            <a:r>
              <a:rPr lang="ru-RU" sz="180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Минэкономразвития</a:t>
            </a:r>
            <a:r>
              <a:rPr lang="ru-RU" sz="1800" spc="-15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России</a:t>
            </a:r>
            <a:r>
              <a:rPr lang="ru-RU" sz="1800" spc="5" dirty="0">
                <a:latin typeface="Times New Roman"/>
                <a:cs typeface="Times New Roman"/>
              </a:rPr>
              <a:t> </a:t>
            </a:r>
            <a:br>
              <a:rPr lang="ru-RU" sz="1800" spc="5" dirty="0">
                <a:latin typeface="Times New Roman"/>
                <a:cs typeface="Times New Roman"/>
              </a:rPr>
            </a:br>
            <a:r>
              <a:rPr lang="ru-RU" sz="1800" spc="-5" dirty="0">
                <a:latin typeface="Times New Roman"/>
                <a:cs typeface="Times New Roman"/>
              </a:rPr>
              <a:t>от 20</a:t>
            </a:r>
            <a:r>
              <a:rPr lang="ru-RU" sz="1800" spc="15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июля</a:t>
            </a:r>
            <a:r>
              <a:rPr lang="ru-RU" sz="1800" spc="-10" dirty="0">
                <a:latin typeface="Times New Roman"/>
                <a:cs typeface="Times New Roman"/>
              </a:rPr>
              <a:t> </a:t>
            </a:r>
            <a:r>
              <a:rPr lang="ru-RU" sz="1800" spc="-5" dirty="0">
                <a:latin typeface="Times New Roman"/>
                <a:cs typeface="Times New Roman"/>
              </a:rPr>
              <a:t>2015 г. №</a:t>
            </a:r>
            <a:r>
              <a:rPr lang="ru-RU" sz="1800" spc="20" dirty="0">
                <a:latin typeface="Times New Roman"/>
                <a:cs typeface="Times New Roman"/>
              </a:rPr>
              <a:t> </a:t>
            </a:r>
            <a:r>
              <a:rPr lang="ru-RU" sz="1800" dirty="0">
                <a:latin typeface="Times New Roman"/>
                <a:cs typeface="Times New Roman"/>
              </a:rPr>
              <a:t>482.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68B56C5-F913-4F51-AE7B-EBF8591C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0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F69E-223F-4219-B658-BF0D9231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40533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7D475-554A-451B-BFDE-2FFEE60B7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29" y="1047564"/>
            <a:ext cx="10702771" cy="4351338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конструкции специального назначения устанавливаются при входе в здание, строение, сооружение или помещения в них, занимаемые (используемые для осуществления деятельности) организацией или индивидуальным предпринимателем.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организация вправе установить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специальную конструкцию.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Учрежденческие доски могут устанавливаться непосредственно у главного входа в учреждение, предприятие на плоскости фасада слева, справа, над входными дверьми или на передней вертикальной поверхности козырька (навеса) входной группы, а также на элементах входных групп заборов (стационарных ограждений).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учрежденческой и информационной доски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превышать 0,8 кв. 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организация (индивидуальный предприниматель) является единственным собственником (правообладателем, пользователем) здания, строения или помещений в них, в дополнение к специальной конструкции, устанавливаемой непосредственно на фасаде здания, строения, исключительно в целях размещения сведений об этой организации или индивидуальном предпринимателе, обязательных к донесению до потребителя, допускается размещение таблички: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остеклении витрины (с внутренней стороны);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дверях входных групп;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элементах входных групп заборов (стационарных ограждений).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габариты таких табличек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превышать 0,5 м на 0,5 м.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E31250-CE38-44D4-9EFF-92478B22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412A-5A3C-45E9-8BC9-A9AE62037D96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E4609-2A82-41F9-A305-DB3ABEA61F99}"/>
              </a:ext>
            </a:extLst>
          </p:cNvPr>
          <p:cNvSpPr txBox="1"/>
          <p:nvPr/>
        </p:nvSpPr>
        <p:spPr>
          <a:xfrm>
            <a:off x="541539" y="5894685"/>
            <a:ext cx="9792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*Требования к размещению информационной конструкции специального назначения указаны </a:t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п.5.1 Приложения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административному регламенту.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696</Words>
  <Application>Microsoft Office PowerPoint</Application>
  <PresentationFormat>Широкоэкранный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Тема Office</vt:lpstr>
      <vt:lpstr>ДИЗАЙН-ПРОЕКТ СРЕДСТВА РАЗМЕЩЕНИЯ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 на регистрацию товарного знака</vt:lpstr>
      <vt:lpstr>Памятка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СРЕДСТВА РАЗМЕЩЕНИЯ ИНФОРМАЦИИ</dc:title>
  <dc:creator>Сергей Пантелеев</dc:creator>
  <cp:lastModifiedBy>Сергей Пантелеев</cp:lastModifiedBy>
  <cp:revision>11</cp:revision>
  <dcterms:created xsi:type="dcterms:W3CDTF">2021-06-30T12:10:28Z</dcterms:created>
  <dcterms:modified xsi:type="dcterms:W3CDTF">2022-09-13T07:21:50Z</dcterms:modified>
</cp:coreProperties>
</file>