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0A510-0FB4-48D8-9762-90BBE7BD1144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2C22-D963-44AF-ABBA-20C385487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8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2C22-D963-44AF-ABBA-20C385487E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2C22-D963-44AF-ABBA-20C385487E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5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A0A9B-2F0F-4B57-82E8-A30C34A5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1DA9E6-9CB5-4A26-B269-C7CC98CB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CC11D-5CFE-47BB-ACAC-5DD39022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81C2-0CAB-4EDD-BD6F-45C5A7D59939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3C234-2B0F-4053-9C07-41AAB5B0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0CF-CBAB-4E30-A57B-3865992F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4BDFC-B5E5-46CD-8EC5-B744C2B8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41E02-4773-4002-9831-6C3582630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7AC40-C882-45FF-9520-4501794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200D-5563-4B55-8084-0F32B218B56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BD3A78-840B-495F-9103-ED81342B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F0AD9-4345-475A-8DA5-DFBF748B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DCDCD3-C601-46AF-9D30-A5A57FE14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F89BE7-7DA7-4C8C-A036-4A3E970DF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0C403-A5E8-4AB4-AD95-D73719A6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22CA-E3F6-4483-8410-6CC5D46B61F0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457F0-5A6A-4D72-9193-FEBED5BA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C33AF-A26F-4FEB-9528-4E2F5B54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8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BDFE-CB47-4EBE-B3A8-ADED4E4A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C45F9-57F7-42AF-A0A2-75312F311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5A37-78A3-47AC-9DE9-4237D800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C633-452B-4D51-8501-E5B8B458112A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7A377-84D8-4729-B2CF-56CA8390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13A4A-05F6-4779-B097-BB37105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78EB-EB62-408E-8E09-66018998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CCB92-E1B6-40BA-A531-B76A8DF2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B9994-3093-4313-AA4B-E869639E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86F-B18C-4F87-960E-7B15F2FC5858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299A7-A289-475A-970B-9DF28397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3F45A-F3B5-4F53-9127-BFAAFED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7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66CEB-23F7-4374-B05F-346EF6EC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B634C-8360-437F-ADF0-A4262C5D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E3D2D-AA19-4C40-8FE9-3DF0F4A5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BFC34-71DE-4E86-BF20-D63D3150C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930F-25F2-4145-918E-3CFB139AE83D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7815CA-1D7C-4AF4-87F2-594977BB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ECE58-360B-411A-AE8F-BB4D37EC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48906-8D33-45BC-AA38-B6328F30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65323-A5B6-45D0-8123-9F97CFFA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F4552-5E43-4EB8-B617-B6B80184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56B8C2-B532-48FB-AEF3-73B4F720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7D7E48-BA83-4BCC-896D-F3DDC4746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5AAAA0-68EF-46CE-B9C3-6DE6E436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015-C0BF-446A-B4A0-49B7F0A06F29}" type="datetime1">
              <a:rPr lang="ru-RU" smtClean="0"/>
              <a:t>13.09.2022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5987FD-FD08-41FB-8DF6-6F2AA3A0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B18E02-FBC8-49FC-ADE8-F897CE14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0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7532-E6FA-43F3-8393-05CF358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B5061D-FA62-4F3B-94EC-D6558592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40A-0328-4DA3-814F-C6AF3D9D854B}" type="datetime1">
              <a:rPr lang="ru-RU" smtClean="0"/>
              <a:t>13.09.2022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828DFA-10D5-46F3-8FC6-74F636BD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AAB60F-260F-4319-9B12-934F5EF5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5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F1463D-0DA5-412F-8F59-D3687573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A591-7483-4020-A04E-236E34320F7A}" type="datetime1">
              <a:rPr lang="ru-RU" smtClean="0"/>
              <a:t>13.09.2022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D42AF-347B-455B-8655-23DC43A1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C616D9-5004-482F-8089-ABA49371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384E-4ECF-48D0-B03B-82075558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7194-F376-4CF1-B62C-12A28FAF9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21AFB-BEEC-4392-9517-26E7E09E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C4F1B-F5AC-42AB-A171-134C5D6D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D567-F7E7-4A40-B9A1-50EBC33BC28F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B7694-D2B7-4DF4-809D-FB174DFD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901B9-6F03-49FD-911F-334666B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F7B0-039F-41CC-99CE-E102DBF2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A03F5-9D66-41C5-B350-0F4F40B0A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D2D06-D670-414F-AD62-68755BA2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DAA9D-BC78-4AE8-9287-7A50FEE2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A484-9186-49DE-8409-E55BB4951649}" type="datetime1">
              <a:rPr lang="ru-RU" smtClean="0"/>
              <a:t>13.09.2022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6D0EE-9E62-450F-B8D8-E09DF497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8AF137-C351-4964-B67C-32310AA0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9B8BF-E643-47C5-8CAC-4C78B181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C3194-9006-43A1-95D4-404343BCE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4C8DA-369C-4319-A32A-DD9A0B6A1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983A-F357-4ABC-8599-222D3E434B3B}" type="datetime1">
              <a:rPr lang="ru-RU" smtClean="0"/>
              <a:t>13.09.2022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37D69-2399-4E9F-B5A4-7634C43D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2FEFB-8C2F-4A7F-814B-0C5C83E6A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1AE8-63E0-474D-8FF9-23AD6EC31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5B233-78AB-40A5-AC29-FA389EDEE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131"/>
            <a:ext cx="9144000" cy="1781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</a:t>
            </a:r>
            <a:b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3F9F1C-63D2-49DA-951B-48B6E250C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5962"/>
            <a:ext cx="9144000" cy="165576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(</a:t>
            </a:r>
            <a:r>
              <a:rPr lang="ru-RU" sz="1600" spc="-10" dirty="0">
                <a:latin typeface="Times New Roman"/>
                <a:cs typeface="Times New Roman"/>
              </a:rPr>
              <a:t>ТИПО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-10" dirty="0">
                <a:latin typeface="Times New Roman"/>
                <a:cs typeface="Times New Roman"/>
              </a:rPr>
              <a:t>ОЙ)</a:t>
            </a:r>
          </a:p>
          <a:p>
            <a:r>
              <a:rPr lang="ru-RU" sz="1600" spc="-10" dirty="0">
                <a:latin typeface="Times New Roman"/>
                <a:cs typeface="Times New Roman"/>
              </a:rPr>
              <a:t>Тип конструкции: витринная информационная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42298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D5FA-45E8-44CE-ABF5-8BFAFE4A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записка………………………………………………………………………….3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территориальном размещении, внешнем виде и соответствии средства размещения информации ....................................................................................................................4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план)...................................................5</a:t>
            </a:r>
          </a:p>
          <a:p>
            <a:pPr marL="0" marR="508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установки...................................................................................................6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Чертеж средства размещения информации ................................................................................7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 ...............................................................................8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C1A7-4040-42D2-AFDD-642C5C70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709890"/>
            <a:ext cx="10515600" cy="752139"/>
          </a:xfrm>
        </p:spPr>
        <p:txBody>
          <a:bodyPr>
            <a:normAutofit fontScale="90000"/>
          </a:bodyPr>
          <a:lstStyle/>
          <a:p>
            <a:pPr indent="450000">
              <a:lnSpc>
                <a:spcPct val="100000"/>
              </a:lnSpc>
            </a:pPr>
            <a:r>
              <a:rPr lang="ru-RU" sz="3200" b="1" spc="-5" dirty="0">
                <a:latin typeface="Times New Roman"/>
                <a:cs typeface="Times New Roman"/>
              </a:rPr>
              <a:t>Пояснительная</a:t>
            </a:r>
            <a:r>
              <a:rPr lang="ru-RU" sz="3200" b="1" spc="-30" dirty="0">
                <a:latin typeface="Times New Roman"/>
                <a:cs typeface="Times New Roman"/>
              </a:rPr>
              <a:t> </a:t>
            </a:r>
            <a:r>
              <a:rPr lang="ru-RU" sz="3200" b="1" spc="-5" dirty="0">
                <a:latin typeface="Times New Roman"/>
                <a:cs typeface="Times New Roman"/>
              </a:rPr>
              <a:t>записка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08141-69CF-4CE2-9D5B-0C4652EC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73" y="179677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12700" marR="6350" indent="449580" algn="just">
              <a:lnSpc>
                <a:spcPct val="1108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Адрес здания (строения, сооружения):</a:t>
            </a:r>
            <a:r>
              <a:rPr lang="ru-RU" sz="2800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Московская область, городской округ Наро-Фоминский, Наро-Фоминск город, площадь Свободы, дом 6.</a:t>
            </a:r>
            <a:endParaRPr lang="ru-RU" sz="28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Основные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особенности и характеристики:</a:t>
            </a:r>
            <a:r>
              <a:rPr lang="ru-RU" sz="2800" spc="-5" dirty="0">
                <a:latin typeface="Times New Roman"/>
                <a:cs typeface="Times New Roman"/>
              </a:rPr>
              <a:t> помещение расположено на первом этаже пятиэтажного здания, назначение – нежилое, общая площадь – 150 </a:t>
            </a:r>
            <a:r>
              <a:rPr lang="ru-RU" sz="2800" spc="-5" dirty="0" err="1">
                <a:latin typeface="Times New Roman"/>
                <a:cs typeface="Times New Roman"/>
              </a:rPr>
              <a:t>кв.м</a:t>
            </a:r>
            <a:r>
              <a:rPr lang="ru-RU" sz="2800" spc="-5" dirty="0">
                <a:latin typeface="Times New Roman"/>
                <a:cs typeface="Times New Roman"/>
              </a:rPr>
              <a:t>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Характеристика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(описание)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средства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размещения</a:t>
            </a:r>
            <a:r>
              <a:rPr lang="ru-RU" sz="28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информации: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представляет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z="2800" spc="-5" dirty="0">
                <a:latin typeface="Times New Roman"/>
                <a:cs typeface="Times New Roman"/>
              </a:rPr>
              <a:t>собой подвесную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витринную конструкцию из алюминиевого профиля со светодиодной лентой и сменным бумажным носителем, закрытым оргстеклом.</a:t>
            </a:r>
          </a:p>
          <a:p>
            <a:pPr marL="12700" marR="10160" indent="449580" algn="just">
              <a:lnSpc>
                <a:spcPct val="110000"/>
              </a:lnSpc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Общий размер вывески:</a:t>
            </a:r>
            <a:r>
              <a:rPr lang="ru-RU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500х300х20мм.</a:t>
            </a:r>
          </a:p>
          <a:p>
            <a:pPr marL="12700" marR="10160" indent="449580" algn="just">
              <a:lnSpc>
                <a:spcPct val="110000"/>
              </a:lnSpc>
            </a:pPr>
            <a:endParaRPr lang="ru-RU" spc="-5" dirty="0"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0687" y="2344958"/>
            <a:ext cx="1283516" cy="310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82" y="1873527"/>
            <a:ext cx="5617887" cy="4867617"/>
          </a:xfrm>
        </p:spPr>
      </p:pic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DC410A2B-C16F-4951-AFE3-34288654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93810"/>
              </p:ext>
            </p:extLst>
          </p:nvPr>
        </p:nvGraphicFramePr>
        <p:xfrm>
          <a:off x="3134182" y="1113509"/>
          <a:ext cx="5617887" cy="71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36">
                <a:tc>
                  <a:txBody>
                    <a:bodyPr/>
                    <a:lstStyle/>
                    <a:p>
                      <a:pPr marL="127000" marR="14478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Владелец Средства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размещения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/>
                        <a:t>Наименование юридического лица, индивидуального предпринимателя, ФИО физического лица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5">
            <a:extLst>
              <a:ext uri="{FF2B5EF4-FFF2-40B4-BE49-F238E27FC236}">
                <a16:creationId xmlns:a16="http://schemas.microsoft.com/office/drawing/2014/main" id="{8772EC0C-DA6B-4A6A-B34D-BEBABC511A8F}"/>
              </a:ext>
            </a:extLst>
          </p:cNvPr>
          <p:cNvSpPr txBox="1"/>
          <p:nvPr/>
        </p:nvSpPr>
        <p:spPr>
          <a:xfrm>
            <a:off x="2846717" y="201336"/>
            <a:ext cx="6599207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080" indent="-378460">
              <a:lnSpc>
                <a:spcPct val="1106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Сведения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5" dirty="0">
                <a:latin typeface="Times New Roman"/>
                <a:cs typeface="Times New Roman"/>
              </a:rPr>
              <a:t>территориальном размещении, внешнем виде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соответствии средства размещения информации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F9360410-CC4D-4005-91FC-D7BB8909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57077"/>
              </p:ext>
            </p:extLst>
          </p:nvPr>
        </p:nvGraphicFramePr>
        <p:xfrm>
          <a:off x="4610708" y="1423358"/>
          <a:ext cx="4067466" cy="1406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Московская область, городской округ Наро-Фоминский, Наро-Фоминск город, площадь Свободы, дом 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dirty="0">
                          <a:latin typeface="Times New Roman"/>
                          <a:cs typeface="Times New Roman"/>
                        </a:rPr>
                        <a:t> 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2A1646-8E77-426A-B18E-75EBA4856207}"/>
              </a:ext>
            </a:extLst>
          </p:cNvPr>
          <p:cNvSpPr/>
          <p:nvPr/>
        </p:nvSpPr>
        <p:spPr>
          <a:xfrm>
            <a:off x="3230687" y="3185720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E89C3C-6499-4A4F-8C66-EA70A5726AF3}"/>
              </a:ext>
            </a:extLst>
          </p:cNvPr>
          <p:cNvSpPr/>
          <p:nvPr/>
        </p:nvSpPr>
        <p:spPr>
          <a:xfrm>
            <a:off x="3230687" y="3879084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A2D8E6-4905-4D2E-A0EE-6F94B2F2B649}"/>
              </a:ext>
            </a:extLst>
          </p:cNvPr>
          <p:cNvSpPr/>
          <p:nvPr/>
        </p:nvSpPr>
        <p:spPr>
          <a:xfrm>
            <a:off x="3230687" y="4834457"/>
            <a:ext cx="1283516" cy="26005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81228B-C055-411B-B2FD-72DFB598BCE7}"/>
              </a:ext>
            </a:extLst>
          </p:cNvPr>
          <p:cNvSpPr/>
          <p:nvPr/>
        </p:nvSpPr>
        <p:spPr>
          <a:xfrm>
            <a:off x="3230687" y="6019674"/>
            <a:ext cx="1283516" cy="3475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0687" y="2352649"/>
            <a:ext cx="1283516" cy="294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Витринная конструкция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0687" y="3130257"/>
            <a:ext cx="1283516" cy="319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ru-RU" dirty="0"/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0687" y="3879084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30687" y="4639503"/>
            <a:ext cx="1283516" cy="495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Плакат под оргстеклом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0687" y="5411958"/>
            <a:ext cx="1283516" cy="330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500х300х20мм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0687" y="6019673"/>
            <a:ext cx="1283516" cy="347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Вывеска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08" y="2829505"/>
            <a:ext cx="4080000" cy="27172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0C42-9A6E-4F82-976B-D595C717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23" y="223225"/>
            <a:ext cx="10515600" cy="132556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территориального размещения (Ситуационный план)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0ABA6-FA62-4170-9074-48446794D061}"/>
              </a:ext>
            </a:extLst>
          </p:cNvPr>
          <p:cNvSpPr txBox="1"/>
          <p:nvPr/>
        </p:nvSpPr>
        <p:spPr>
          <a:xfrm>
            <a:off x="896923" y="5963655"/>
            <a:ext cx="10754686" cy="61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449580">
              <a:lnSpc>
                <a:spcPct val="110600"/>
              </a:lnSpc>
              <a:spcBef>
                <a:spcPts val="100"/>
              </a:spcBef>
              <a:tabLst>
                <a:tab pos="1946275" algn="l"/>
                <a:tab pos="2652395" algn="l"/>
                <a:tab pos="4001135" algn="l"/>
                <a:tab pos="5594350" algn="l"/>
                <a:tab pos="6176010" algn="l"/>
                <a:tab pos="6701155" algn="l"/>
                <a:tab pos="8491855" algn="l"/>
              </a:tabLst>
            </a:pPr>
            <a:r>
              <a:rPr lang="ru-RU" sz="1600" i="1" dirty="0">
                <a:latin typeface="Times New Roman"/>
                <a:cs typeface="Times New Roman"/>
              </a:rPr>
              <a:t>*</a:t>
            </a:r>
            <a:r>
              <a:rPr lang="ru-RU" sz="1600" i="1" spc="-10" dirty="0">
                <a:latin typeface="Times New Roman"/>
                <a:cs typeface="Times New Roman"/>
              </a:rPr>
              <a:t>П</a:t>
            </a:r>
            <a:r>
              <a:rPr lang="ru-RU" sz="1600" i="1" spc="-5" dirty="0">
                <a:latin typeface="Times New Roman"/>
                <a:cs typeface="Times New Roman"/>
              </a:rPr>
              <a:t>редставля</a:t>
            </a:r>
            <a:r>
              <a:rPr lang="ru-RU" sz="1600" i="1" dirty="0">
                <a:latin typeface="Times New Roman"/>
                <a:cs typeface="Times New Roman"/>
              </a:rPr>
              <a:t>е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соб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й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 err="1">
                <a:latin typeface="Times New Roman"/>
                <a:cs typeface="Times New Roman"/>
              </a:rPr>
              <a:t>вык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пир</a:t>
            </a:r>
            <a:r>
              <a:rPr lang="ru-RU" sz="1600" i="1" dirty="0" err="1">
                <a:latin typeface="Times New Roman"/>
                <a:cs typeface="Times New Roman"/>
              </a:rPr>
              <a:t>о</a:t>
            </a:r>
            <a:r>
              <a:rPr lang="ru-RU" sz="1600" i="1" spc="-10" dirty="0" err="1">
                <a:latin typeface="Times New Roman"/>
                <a:cs typeface="Times New Roman"/>
              </a:rPr>
              <a:t>в</a:t>
            </a:r>
            <a:r>
              <a:rPr lang="ru-RU" sz="1600" i="1" spc="-5" dirty="0" err="1">
                <a:latin typeface="Times New Roman"/>
                <a:cs typeface="Times New Roman"/>
              </a:rPr>
              <a:t>ку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общед</a:t>
            </a:r>
            <a:r>
              <a:rPr lang="ru-RU" sz="1600" i="1" dirty="0">
                <a:latin typeface="Times New Roman"/>
                <a:cs typeface="Times New Roman"/>
              </a:rPr>
              <a:t>о</a:t>
            </a:r>
            <a:r>
              <a:rPr lang="ru-RU" sz="1600" i="1" spc="-5" dirty="0">
                <a:latin typeface="Times New Roman"/>
                <a:cs typeface="Times New Roman"/>
              </a:rPr>
              <a:t>ступных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10" dirty="0">
                <a:latin typeface="Times New Roman"/>
                <a:cs typeface="Times New Roman"/>
              </a:rPr>
              <a:t>и</a:t>
            </a:r>
            <a:r>
              <a:rPr lang="ru-RU" sz="1600" i="1" spc="-5" dirty="0">
                <a:latin typeface="Times New Roman"/>
                <a:cs typeface="Times New Roman"/>
              </a:rPr>
              <a:t>ли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ка</a:t>
            </a:r>
            <a:r>
              <a:rPr lang="ru-RU" sz="1600" i="1" dirty="0">
                <a:latin typeface="Times New Roman"/>
                <a:cs typeface="Times New Roman"/>
              </a:rPr>
              <a:t>р</a:t>
            </a:r>
            <a:r>
              <a:rPr lang="ru-RU" sz="1600" i="1" spc="-5" dirty="0">
                <a:latin typeface="Times New Roman"/>
                <a:cs typeface="Times New Roman"/>
              </a:rPr>
              <a:t>то</a:t>
            </a:r>
            <a:r>
              <a:rPr lang="ru-RU" sz="1600" i="1" dirty="0">
                <a:latin typeface="Times New Roman"/>
                <a:cs typeface="Times New Roman"/>
              </a:rPr>
              <a:t>г</a:t>
            </a:r>
            <a:r>
              <a:rPr lang="ru-RU" sz="1600" i="1" spc="-5" dirty="0">
                <a:latin typeface="Times New Roman"/>
                <a:cs typeface="Times New Roman"/>
              </a:rPr>
              <a:t>рафиче</a:t>
            </a:r>
            <a:r>
              <a:rPr lang="ru-RU" sz="1600" i="1" dirty="0">
                <a:latin typeface="Times New Roman"/>
                <a:cs typeface="Times New Roman"/>
              </a:rPr>
              <a:t>с</a:t>
            </a:r>
            <a:r>
              <a:rPr lang="ru-RU" sz="1600" i="1" spc="-5" dirty="0">
                <a:latin typeface="Times New Roman"/>
                <a:cs typeface="Times New Roman"/>
              </a:rPr>
              <a:t>ких</a:t>
            </a:r>
            <a:r>
              <a:rPr lang="ru-RU" sz="1600" i="1" dirty="0">
                <a:latin typeface="Times New Roman"/>
                <a:cs typeface="Times New Roman"/>
              </a:rPr>
              <a:t>	</a:t>
            </a:r>
            <a:r>
              <a:rPr lang="ru-RU" sz="1600" i="1" spc="-5" dirty="0">
                <a:latin typeface="Times New Roman"/>
                <a:cs typeface="Times New Roman"/>
              </a:rPr>
              <a:t>сер</a:t>
            </a:r>
            <a:r>
              <a:rPr lang="ru-RU" sz="1600" i="1" dirty="0">
                <a:latin typeface="Times New Roman"/>
                <a:cs typeface="Times New Roman"/>
              </a:rPr>
              <a:t>в</a:t>
            </a:r>
            <a:r>
              <a:rPr lang="ru-RU" sz="1600" i="1" spc="-10" dirty="0">
                <a:latin typeface="Times New Roman"/>
                <a:cs typeface="Times New Roman"/>
              </a:rPr>
              <a:t>исов  </a:t>
            </a:r>
            <a:r>
              <a:rPr lang="ru-RU" sz="1600" i="1" spc="-5" dirty="0">
                <a:latin typeface="Times New Roman"/>
                <a:cs typeface="Times New Roman"/>
              </a:rPr>
              <a:t>(Google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 err="1">
                <a:latin typeface="Times New Roman"/>
                <a:cs typeface="Times New Roman"/>
              </a:rPr>
              <a:t>Maps,Яндекс.Карты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и</a:t>
            </a:r>
            <a:r>
              <a:rPr lang="ru-RU" sz="1600" i="1" spc="-10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др.)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с</a:t>
            </a:r>
            <a:r>
              <a:rPr lang="ru-RU" sz="1600" i="1" dirty="0">
                <a:latin typeface="Times New Roman"/>
                <a:cs typeface="Times New Roman"/>
              </a:rPr>
              <a:t> </a:t>
            </a:r>
            <a:r>
              <a:rPr lang="ru-RU" sz="1600" i="1" spc="-5" dirty="0">
                <a:latin typeface="Times New Roman"/>
                <a:cs typeface="Times New Roman"/>
              </a:rPr>
              <a:t>указанием </a:t>
            </a:r>
            <a:r>
              <a:rPr lang="ru-RU" sz="1600" i="1" dirty="0">
                <a:latin typeface="Times New Roman"/>
                <a:cs typeface="Times New Roman"/>
              </a:rPr>
              <a:t>места</a:t>
            </a:r>
            <a:r>
              <a:rPr lang="ru-RU" sz="1600" i="1" spc="-5" dirty="0">
                <a:latin typeface="Times New Roman"/>
                <a:cs typeface="Times New Roman"/>
              </a:rPr>
              <a:t> размещения.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026" y="1199071"/>
            <a:ext cx="5420136" cy="47645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729" y="1199071"/>
            <a:ext cx="5500534" cy="47656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2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EE2B-55B0-4813-81BF-C3CA2D90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1844"/>
            <a:ext cx="10515600" cy="1325563"/>
          </a:xfrm>
        </p:spPr>
        <p:txBody>
          <a:bodyPr/>
          <a:lstStyle/>
          <a:p>
            <a:pPr indent="450000">
              <a:lnSpc>
                <a:spcPct val="100000"/>
              </a:lnSpc>
            </a:pPr>
            <a:r>
              <a:rPr lang="ru-RU" sz="2400" b="1" spc="-5" dirty="0">
                <a:latin typeface="Times New Roman"/>
                <a:cs typeface="Times New Roman"/>
              </a:rPr>
              <a:t>Фотофиксация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места</a:t>
            </a:r>
            <a:r>
              <a:rPr lang="ru-RU" sz="2400" b="1" spc="-30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установки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7236-E3BB-46A7-A45F-2279480DEEA7}"/>
              </a:ext>
            </a:extLst>
          </p:cNvPr>
          <p:cNvSpPr txBox="1"/>
          <p:nvPr/>
        </p:nvSpPr>
        <p:spPr>
          <a:xfrm>
            <a:off x="779477" y="5444455"/>
            <a:ext cx="958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на момент подачи заявки на получение разрешения на установку средства размещения информации и должна отчётливо демонстрировать (максимально фронтально /ортогонально) фрагмент фасада здания, строения, сооружения с входной группой, в пределах которой предполагается установка информационной конструкции.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66" y="896767"/>
            <a:ext cx="6684098" cy="445160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3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C4C7-30CE-4050-ADA7-7A2ECCE2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632"/>
            <a:ext cx="10515600" cy="35080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/>
                <a:cs typeface="Times New Roman"/>
              </a:rPr>
              <a:t>Чертеж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средства</a:t>
            </a:r>
            <a:r>
              <a:rPr lang="ru-RU" sz="2200" b="1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размещения</a:t>
            </a:r>
            <a:r>
              <a:rPr lang="ru-RU" sz="2200" b="1" spc="-10" dirty="0"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latin typeface="Times New Roman"/>
                <a:cs typeface="Times New Roman"/>
              </a:rPr>
              <a:t>информации</a:t>
            </a:r>
            <a:br>
              <a:rPr lang="ru-RU" sz="4400" dirty="0"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EA216-291E-4209-97C4-C9843353B46A}"/>
              </a:ext>
            </a:extLst>
          </p:cNvPr>
          <p:cNvSpPr txBox="1"/>
          <p:nvPr/>
        </p:nvSpPr>
        <p:spPr>
          <a:xfrm>
            <a:off x="493420" y="3011269"/>
            <a:ext cx="1120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(фотомонтаж) средств размещения информации в места их предполагаемого размещения в фотографии существующей ситуации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CB437-A735-4A86-8BB5-5F6ED096E3D0}"/>
              </a:ext>
            </a:extLst>
          </p:cNvPr>
          <p:cNvSpPr txBox="1"/>
          <p:nvPr/>
        </p:nvSpPr>
        <p:spPr>
          <a:xfrm>
            <a:off x="5796951" y="5543609"/>
            <a:ext cx="569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*Фотомонтаж выполняется в виде компьютерной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врисовки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размещения информации с соблюдением пропорций и указанием размеров.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573172"/>
            <a:ext cx="3174521" cy="24640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8" y="3671398"/>
            <a:ext cx="4613422" cy="307253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1266" r="1846" b="9254"/>
          <a:stretch/>
        </p:blipFill>
        <p:spPr>
          <a:xfrm>
            <a:off x="4575803" y="573172"/>
            <a:ext cx="2608072" cy="24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E1BC-F13A-48E3-A75E-EFBCF9ED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12" y="255323"/>
            <a:ext cx="10515600" cy="1023997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регистрации товарного знака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BF58B-21AD-4597-8E95-B9A89AB560E5}"/>
              </a:ext>
            </a:extLst>
          </p:cNvPr>
          <p:cNvSpPr txBox="1"/>
          <p:nvPr/>
        </p:nvSpPr>
        <p:spPr>
          <a:xfrm>
            <a:off x="981512" y="5679347"/>
            <a:ext cx="1037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*Документы, подтверждающие государственную регистрацию принадлежащего Заявителю товарного знака, либо разрешение на использование чужого товарного знака, равно как и документы, обязывающие его к использованию указанного товарного знака (при наличии).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1116501"/>
            <a:ext cx="3127248" cy="427329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9F33E-C408-4B02-9CFB-189833CB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120"/>
            <a:ext cx="10515600" cy="733833"/>
          </a:xfrm>
        </p:spPr>
        <p:txBody>
          <a:bodyPr>
            <a:normAutofit/>
          </a:bodyPr>
          <a:lstStyle/>
          <a:p>
            <a:pPr indent="450000">
              <a:lnSpc>
                <a:spcPct val="10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D0AEB-24C4-4F3E-827F-A98C4F4A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952"/>
            <a:ext cx="10515600" cy="5810047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Витринные информационные конструкции размещаются непосредственно во внутреннем объеме витрины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расширения возможностей предоставления визуальной информации о деятельности находящейся в здании (строении, сооружении) организации (индивидуальном предпринимателе).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на остеклении витрины с внутренней стороны допускается установка средства размещения информации в виде плоских отдельных букв и декоративных элементов, табличек с подсветкой. Габариты витринной информационной конструкции, устанавливаемой непосредственно на внутренней стороне остекления витрины, не должны по высоте превышать 0,4 м. Установка средств размещения информации в витринах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оформление витрин должны осуществляться комплексно. Средства размещения информации, устанавливаемые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витринах, а также с внутренней стороны остекления витрины (в том числе информационные таблички), должны занимать не более 30% площади каждого проема витрины.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для витринных конструкций, находящихся в глубине витрины, не требуется.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допускается: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витринной конструкции на внешней стороне витрины;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изображений информационного характера на защитные жалюзи;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любых видов средств размещения информации с креплением на ограждения витрин, приямков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защитные решетки окон;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окраска и покрытие декоративными пленками поверхности остекления витрин, замена остекления витрин световыми коробами.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витринных конструкций не должен превышать половины размера остекления витрины по высоте и половины размера остекления витрины по длине.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D72AC-61AA-4E12-A3A4-E99E8EB9747F}"/>
              </a:ext>
            </a:extLst>
          </p:cNvPr>
          <p:cNvSpPr txBox="1"/>
          <p:nvPr/>
        </p:nvSpPr>
        <p:spPr>
          <a:xfrm>
            <a:off x="838200" y="6182686"/>
            <a:ext cx="1043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*Требования к размещению витринной информационной конструкции указаны в п.5.5 Приложения 6 к административному регламенту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1AE8-63E0-474D-8FF9-23AD6EC31F2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18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605</Words>
  <Application>Microsoft Office PowerPoint</Application>
  <PresentationFormat>Широкоэкранный</PresentationFormat>
  <Paragraphs>57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ДИЗАЙН-ПРОЕКТ СРЕДСТВА РАЗМЕЩЕНИЯ ИНФОРМАЦИИ</vt:lpstr>
      <vt:lpstr>Презентация PowerPoint</vt:lpstr>
      <vt:lpstr>Пояснительная записка </vt:lpstr>
      <vt:lpstr>Презентация PowerPoint</vt:lpstr>
      <vt:lpstr>Схема территориального размещения (Ситуационный план)</vt:lpstr>
      <vt:lpstr>Фотофиксация места установки </vt:lpstr>
      <vt:lpstr>Чертеж средства размещения информации </vt:lpstr>
      <vt:lpstr>Документы о регистрации товарного знака</vt:lpstr>
      <vt:lpstr>Памятка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СРЕДСТВА РАЗМЕЩЕНИЯ ИНФОРМАЦИИ</dc:title>
  <dc:creator>Сергей Пантелеев</dc:creator>
  <cp:lastModifiedBy>Сергей Пантелеев</cp:lastModifiedBy>
  <cp:revision>51</cp:revision>
  <dcterms:created xsi:type="dcterms:W3CDTF">2021-06-09T07:42:28Z</dcterms:created>
  <dcterms:modified xsi:type="dcterms:W3CDTF">2022-09-13T07:41:22Z</dcterms:modified>
</cp:coreProperties>
</file>