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8" r:id="rId3"/>
    <p:sldId id="279" r:id="rId4"/>
    <p:sldId id="280" r:id="rId5"/>
    <p:sldId id="281" r:id="rId6"/>
    <p:sldId id="282" r:id="rId7"/>
    <p:sldId id="286" r:id="rId8"/>
    <p:sldId id="283" r:id="rId9"/>
    <p:sldId id="298" r:id="rId10"/>
    <p:sldId id="284" r:id="rId11"/>
    <p:sldId id="285" r:id="rId12"/>
    <p:sldId id="290" r:id="rId13"/>
    <p:sldId id="293" r:id="rId14"/>
    <p:sldId id="294" r:id="rId15"/>
    <p:sldId id="295" r:id="rId16"/>
    <p:sldId id="296" r:id="rId17"/>
    <p:sldId id="29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660"/>
  </p:normalViewPr>
  <p:slideViewPr>
    <p:cSldViewPr>
      <p:cViewPr varScale="1">
        <p:scale>
          <a:sx n="109" d="100"/>
          <a:sy n="109" d="100"/>
        </p:scale>
        <p:origin x="165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23E5DC-0D1E-409F-8659-036B3D68802C}" type="datetimeFigureOut">
              <a:rPr lang="ru-RU" smtClean="0"/>
              <a:t>20.12.2024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4F4A4F-75B0-4C06-BE7B-744DBDEF9D0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0963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F4A4F-75B0-4C06-BE7B-744DBDEF9D0C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341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F4A4F-75B0-4C06-BE7B-744DBDEF9D0C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4822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8DC69-18FD-4F25-A0EC-8DFF393DBDAC}" type="datetimeFigureOut">
              <a:rPr lang="ru-RU" smtClean="0"/>
              <a:t>20.12.2024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C436E-3E60-4C97-8C27-19DE2543575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4929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8DC69-18FD-4F25-A0EC-8DFF393DBDAC}" type="datetimeFigureOut">
              <a:rPr lang="ru-RU" smtClean="0"/>
              <a:t>20.12.2024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C436E-3E60-4C97-8C27-19DE2543575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5463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8DC69-18FD-4F25-A0EC-8DFF393DBDAC}" type="datetimeFigureOut">
              <a:rPr lang="ru-RU" smtClean="0"/>
              <a:t>20.12.2024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C436E-3E60-4C97-8C27-19DE2543575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5664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8DC69-18FD-4F25-A0EC-8DFF393DBDAC}" type="datetimeFigureOut">
              <a:rPr lang="ru-RU" smtClean="0"/>
              <a:t>20.12.2024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C436E-3E60-4C97-8C27-19DE2543575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3415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8DC69-18FD-4F25-A0EC-8DFF393DBDAC}" type="datetimeFigureOut">
              <a:rPr lang="ru-RU" smtClean="0"/>
              <a:t>20.12.2024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C436E-3E60-4C97-8C27-19DE2543575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5918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8DC69-18FD-4F25-A0EC-8DFF393DBDAC}" type="datetimeFigureOut">
              <a:rPr lang="ru-RU" smtClean="0"/>
              <a:t>20.12.2024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C436E-3E60-4C97-8C27-19DE2543575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9281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8DC69-18FD-4F25-A0EC-8DFF393DBDAC}" type="datetimeFigureOut">
              <a:rPr lang="ru-RU" smtClean="0"/>
              <a:t>20.12.2024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C436E-3E60-4C97-8C27-19DE2543575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5636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8DC69-18FD-4F25-A0EC-8DFF393DBDAC}" type="datetimeFigureOut">
              <a:rPr lang="ru-RU" smtClean="0"/>
              <a:t>20.12.2024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C436E-3E60-4C97-8C27-19DE2543575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7827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8DC69-18FD-4F25-A0EC-8DFF393DBDAC}" type="datetimeFigureOut">
              <a:rPr lang="ru-RU" smtClean="0"/>
              <a:t>20.12.2024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C436E-3E60-4C97-8C27-19DE2543575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145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8DC69-18FD-4F25-A0EC-8DFF393DBDAC}" type="datetimeFigureOut">
              <a:rPr lang="ru-RU" smtClean="0"/>
              <a:t>20.12.2024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C436E-3E60-4C97-8C27-19DE2543575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4277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8DC69-18FD-4F25-A0EC-8DFF393DBDAC}" type="datetimeFigureOut">
              <a:rPr lang="ru-RU" smtClean="0"/>
              <a:t>20.12.2024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C436E-3E60-4C97-8C27-19DE2543575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7752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8DC69-18FD-4F25-A0EC-8DFF393DBDAC}" type="datetimeFigureOut">
              <a:rPr lang="ru-RU" smtClean="0"/>
              <a:t>20.12.2024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C436E-3E60-4C97-8C27-19DE2543575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9671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7992888" cy="4752527"/>
          </a:xfr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по заполнению заявления для получения муниципальной услуги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«Согласование установки средства размещения информации на территории Московской области»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uslugi.mosreg.ru</a:t>
            </a:r>
            <a:endParaRPr lang="ru-RU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7544" y="1124743"/>
            <a:ext cx="7992888" cy="309634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1253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570186"/>
          </a:xfrm>
        </p:spPr>
        <p:txBody>
          <a:bodyPr>
            <a:noAutofit/>
          </a:bodyPr>
          <a:lstStyle/>
          <a:p>
            <a:pPr marL="0" indent="0" algn="l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Шаг 9.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Переходим к заполнению электронном формы заявления. 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разделе «Согласие» необходимо проставить отметку о согласии. 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такого согласия дальнейшее заполнение формы невозможно. Ставим «галочку» 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чекбокс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«Я подтверждаю свое согласие 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всеми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вышеперечисленными пунктами.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доступна ссылка на скачивание настоящей пошаговой инструкции. Подтверждаем «галочкой», что ознакомились с инструкцией и  нажимаем кнопку «Далее».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FBE58E8D-2999-434F-962F-761429EBC0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3628" y="1850990"/>
            <a:ext cx="6696744" cy="4621396"/>
          </a:xfrm>
        </p:spPr>
      </p:pic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1223D99D-D262-4AAB-8357-BF0A5DB81DA7}"/>
              </a:ext>
            </a:extLst>
          </p:cNvPr>
          <p:cNvCxnSpPr/>
          <p:nvPr/>
        </p:nvCxnSpPr>
        <p:spPr>
          <a:xfrm>
            <a:off x="2627784" y="3933056"/>
            <a:ext cx="288032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4139473B-C584-476F-BB54-08B111EC1719}"/>
              </a:ext>
            </a:extLst>
          </p:cNvPr>
          <p:cNvCxnSpPr/>
          <p:nvPr/>
        </p:nvCxnSpPr>
        <p:spPr>
          <a:xfrm flipV="1">
            <a:off x="2627784" y="4365104"/>
            <a:ext cx="288032" cy="72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4A1C5AA6-1C42-4277-BD7B-2E2D3B716273}"/>
              </a:ext>
            </a:extLst>
          </p:cNvPr>
          <p:cNvCxnSpPr/>
          <p:nvPr/>
        </p:nvCxnSpPr>
        <p:spPr>
          <a:xfrm>
            <a:off x="5868144" y="5589240"/>
            <a:ext cx="360040" cy="5040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6375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368" y="68250"/>
            <a:ext cx="8291264" cy="792088"/>
          </a:xfrm>
        </p:spPr>
        <p:txBody>
          <a:bodyPr>
            <a:noAutofit/>
          </a:bodyPr>
          <a:lstStyle/>
          <a:p>
            <a:pPr algn="l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Шаг 10.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Следующий раздел «Представитель»: Необходимо выбрать (Да/Нет) являетесь ли Вы представителем заявителя.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4048" y="642041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Обязательные поля отмечены «*»</a:t>
            </a:r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2D9B46E4-24F1-4DE7-86D4-A9695649AC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04557" y="2215405"/>
            <a:ext cx="4333133" cy="4165923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51057BD-826C-48B1-9A6B-E759DBEEF4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71" y="2215405"/>
            <a:ext cx="4464496" cy="27997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CAA8A12-419D-4437-AB50-3494F79F2FEF}"/>
              </a:ext>
            </a:extLst>
          </p:cNvPr>
          <p:cNvSpPr txBox="1"/>
          <p:nvPr/>
        </p:nvSpPr>
        <p:spPr>
          <a:xfrm>
            <a:off x="124271" y="1340768"/>
            <a:ext cx="430371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выбора из списка ответа «Нет» нажимаем кнопку «Далее».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A5B0694E-C6B8-494F-9C43-E5EBC77A537A}"/>
              </a:ext>
            </a:extLst>
          </p:cNvPr>
          <p:cNvCxnSpPr>
            <a:cxnSpLocks/>
          </p:cNvCxnSpPr>
          <p:nvPr/>
        </p:nvCxnSpPr>
        <p:spPr>
          <a:xfrm>
            <a:off x="2483768" y="1916832"/>
            <a:ext cx="1699587" cy="28083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34C33BD-9D5D-49D2-801A-754D35BE61C5}"/>
              </a:ext>
            </a:extLst>
          </p:cNvPr>
          <p:cNvSpPr txBox="1"/>
          <p:nvPr/>
        </p:nvSpPr>
        <p:spPr>
          <a:xfrm>
            <a:off x="4546179" y="934592"/>
            <a:ext cx="439151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выбора из списка ответа «Да» появляются новые поля, которые необходимо заполнить. </a:t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личного кабинета заявителя автоматически переносится нужная информация. Заполните все обязательные поля и нажмите кнопку «далее».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2752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163448" cy="1728192"/>
          </a:xfrm>
        </p:spPr>
        <p:txBody>
          <a:bodyPr>
            <a:normAutofit/>
          </a:bodyPr>
          <a:lstStyle/>
          <a:p>
            <a:pPr algn="l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подает представитель – физическое лицо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Тип представителя – выбираете «Физическое лицо»;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ФИО – обязательны для заполнения, кроме случаев, когда отсутствует отчество;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«СНИЛС» – также обязателен для заполнения. 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авторизуетесь на РПГУ под учетной записью портала Госуслуг - ФИО, СНИЛС и данные паспорта заполнятся автоматически;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354734" y="6970538"/>
            <a:ext cx="1224136" cy="111151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0407C7E1-AF50-4028-BF7B-1C1B80A9CFE6}"/>
              </a:ext>
            </a:extLst>
          </p:cNvPr>
          <p:cNvSpPr txBox="1">
            <a:spLocks/>
          </p:cNvSpPr>
          <p:nvPr/>
        </p:nvSpPr>
        <p:spPr>
          <a:xfrm>
            <a:off x="424124" y="1484784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подает представитель – индивидуальный предприниматель</a:t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Тип представителя – выбираете «Индивидуальный предприниматель»;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Тип доверенного представителя – выбираем подходящего. 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индивидуальных предпринимателей остальные поля для заполнения аналогичны форме заполнения физическими лицами, за исключением обязательных полей «ОГРНИП» и «ИНН». Сведения в этих полях должны быть корректными, поскольку происходит автоматическая проверка данных. </a:t>
            </a:r>
          </a:p>
          <a:p>
            <a:pPr algn="l">
              <a:lnSpc>
                <a:spcPct val="12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заполнения нажимаете кнопку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«Далее».</a:t>
            </a:r>
          </a:p>
          <a:p>
            <a:pPr algn="l">
              <a:lnSpc>
                <a:spcPct val="120000"/>
              </a:lnSpc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подает представитель – юридическое лицо</a:t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Тип представителя – выбираете «Юридическое лицо»;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Тип доверенного представителя – выбираем подходящего.</a:t>
            </a:r>
          </a:p>
          <a:p>
            <a:pPr algn="l">
              <a:lnSpc>
                <a:spcPct val="12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Прописываем полное и сокращенное наименование организации.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Юридические лица заполняют реквизиты своей организации, выбирают организационно-правовую форму (из списка). ОГРН и ИНН также обязательны для заполнения. </a:t>
            </a:r>
          </a:p>
          <a:p>
            <a:pPr algn="l">
              <a:lnSpc>
                <a:spcPct val="120000"/>
              </a:lnSpc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зависимо от типа представителя необходимо заполнить контактную информацию (почтовый адрес, телефон для связи, адрес электронной почты) для возможности оперативной связи сотрудников ведомства с представителем. Нажимаем кнопку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«Далее».</a:t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107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0951"/>
            <a:ext cx="8229600" cy="360040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Шаг 11. Переходим к разделу «Заявитель».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80991"/>
            <a:ext cx="8229600" cy="3264033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физических лиц</a:t>
            </a:r>
            <a:endParaRPr lang="en-US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разделе заявитель необходимо заполнить все поля отмеченные «*». Если какие-то поля не будут заполнены или содержащаяся в них информация будет недостоверной, Вам могут отказать в приеме 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регистрации документов.</a:t>
            </a:r>
          </a:p>
          <a:p>
            <a:pPr marL="0" indent="0" algn="just">
              <a:buNone/>
            </a:pP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заявителя</a:t>
            </a:r>
          </a:p>
          <a:p>
            <a:pPr marL="0" indent="0" algn="just">
              <a:buNone/>
            </a:pP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Тип заявителя – выбираете «Физическое лицо»;</a:t>
            </a:r>
          </a:p>
          <a:p>
            <a:pPr marL="0" indent="0" algn="just">
              <a:buNone/>
            </a:pP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ФИО – обязательны для заполнения, кроме случаев, когда отсутствует отчество;</a:t>
            </a:r>
          </a:p>
          <a:p>
            <a:pPr marL="0" indent="0" algn="just">
              <a:buNone/>
            </a:pP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«СНИЛС» – также обязателен для заполнения. Если Вы авторизуетесь на РПГУ под учетной записью портала Госуслуг заполнятся автоматически.</a:t>
            </a:r>
          </a:p>
          <a:p>
            <a:pPr marL="0" indent="0" algn="just">
              <a:buNone/>
            </a:pP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 удостоверяющий личность. Контактная информация.</a:t>
            </a: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перечня документов при необходимости выбираем нужный (по умолчанию выбран паспорт гражданина РФ). Данные документа заполняются автоматически через портал Госуслуг. Если данные не заполнились автоматически их необходимо снести вручную.</a:t>
            </a:r>
          </a:p>
          <a:p>
            <a:pPr marL="0" indent="0" algn="just">
              <a:buNone/>
            </a:pP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разделе «Контактная информация» требуется указать корректные контактные данные для возможности оперативной связи сотрудников ведомства с заявителем. Ваши контактные данные могут использоваться исключительно в рамках оказания услуги. Также ставим «галочку» о согласии на рассылку уведомлений о ходе оказания услуги.</a:t>
            </a:r>
          </a:p>
          <a:p>
            <a:endParaRPr lang="ru-RU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844" y="3789040"/>
            <a:ext cx="3235248" cy="2220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73016"/>
            <a:ext cx="3816424" cy="3169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B5B3006-5F3B-4261-8FA6-2637CC121E61}"/>
              </a:ext>
            </a:extLst>
          </p:cNvPr>
          <p:cNvSpPr txBox="1"/>
          <p:nvPr/>
        </p:nvSpPr>
        <p:spPr>
          <a:xfrm>
            <a:off x="5076056" y="6373156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Обязательные поля отмечены «*»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5865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324" y="116632"/>
            <a:ext cx="8352928" cy="3644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1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Для индивидуальных предпринимателей</a:t>
            </a:r>
            <a:endParaRPr lang="ru-RU" sz="1400" dirty="0"/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индивидуальных предпринимателей поля для заполнения аналогичны форме заполнения физическими лицами, за исключением новых полей – «ОГРНИП» и «ИНН». Сведения в этих полях должны быть корректными, поскольку происходит автоматическая проверка данных.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разделе «Контактная информация» требуется указать корректные контактные данные для возможности оперативной связи сотрудников ведомства с заявителем. Ваши контактные данные могут использоваться исключительно в рамках оказания услуги. Также ставим «галочку» о согласии на рассылку уведомлений о ходе оказания услуги.</a:t>
            </a:r>
            <a:endParaRPr lang="ru-RU" sz="1400" dirty="0"/>
          </a:p>
          <a:p>
            <a:pPr algn="ctr">
              <a:spcBef>
                <a:spcPct val="0"/>
              </a:spcBef>
            </a:pPr>
            <a:endParaRPr lang="ru-RU" sz="14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1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Для юридических лиц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юридических лиц следует заполнить полное и сокращенное наименование своей организации, выбрать организационно-правовую форму (из списка). Далее заполняем ИНН и ОГРН. В случае подачи заявления филиалом ЮЛ вводим КПП. 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разделе «Контактная информация» вводятся данные сотрудника, ответственного за подачу заявления. 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поле «Юридический адрес» указываете полный адрес организации. Также ставим «галочку» о согласии на рассылку уведомлений о ходе оказания услуги.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заполнения всех полей нажимаете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«Далее»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41" y="3501008"/>
            <a:ext cx="4478072" cy="3025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933056"/>
            <a:ext cx="4032448" cy="2693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6703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04056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Шаг 12.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«Заявление»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052737"/>
            <a:ext cx="4244280" cy="4562892"/>
          </a:xfrm>
          <a:ln w="19050"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200" b="1" dirty="0"/>
              <a:t>Тип средства размещения информации</a:t>
            </a:r>
          </a:p>
          <a:p>
            <a:pPr marL="0" indent="0" algn="just">
              <a:buClr>
                <a:schemeClr val="accent1"/>
              </a:buClr>
              <a:buSzPct val="85000"/>
              <a:buNone/>
            </a:pPr>
            <a:r>
              <a:rPr lang="ru-RU" sz="1200" dirty="0"/>
              <a:t>Выбираем необходимый тип средства размещения информации предполагаемый к установке.</a:t>
            </a:r>
          </a:p>
          <a:p>
            <a:pPr marL="0" indent="0">
              <a:buClr>
                <a:schemeClr val="accent1"/>
              </a:buClr>
              <a:buSzPct val="85000"/>
              <a:buNone/>
            </a:pPr>
            <a:r>
              <a:rPr lang="ru-RU" sz="1200" b="1" dirty="0"/>
              <a:t>Внешние габариты</a:t>
            </a:r>
            <a:br>
              <a:rPr lang="ru-RU" sz="1200" b="1" dirty="0"/>
            </a:br>
            <a:r>
              <a:rPr lang="ru-RU" sz="1200" dirty="0"/>
              <a:t>Указываем точные габариты конструкции (м, см, мм)</a:t>
            </a:r>
          </a:p>
          <a:p>
            <a:pPr marL="0" indent="0">
              <a:buClr>
                <a:schemeClr val="accent1"/>
              </a:buClr>
              <a:buSzPct val="85000"/>
              <a:buNone/>
            </a:pPr>
            <a:r>
              <a:rPr lang="ru-RU" sz="1200" b="1" dirty="0"/>
              <a:t>Текст</a:t>
            </a:r>
          </a:p>
          <a:p>
            <a:pPr marL="0" indent="0">
              <a:buClr>
                <a:schemeClr val="accent1"/>
              </a:buClr>
              <a:buSzPct val="85000"/>
              <a:buNone/>
            </a:pPr>
            <a:r>
              <a:rPr lang="ru-RU" sz="1200" dirty="0"/>
              <a:t>Текст идентичен содержанию на конструкции</a:t>
            </a:r>
          </a:p>
          <a:p>
            <a:pPr marL="0" indent="0">
              <a:buClr>
                <a:schemeClr val="accent1"/>
              </a:buClr>
              <a:buSzPct val="85000"/>
              <a:buNone/>
            </a:pPr>
            <a:r>
              <a:rPr lang="ru-RU" sz="1200" b="1" dirty="0"/>
              <a:t>Вопросы </a:t>
            </a:r>
            <a:r>
              <a:rPr lang="ru-RU" sz="1200" b="1" dirty="0" err="1"/>
              <a:t>предпроверки</a:t>
            </a:r>
            <a:endParaRPr lang="ru-RU" sz="1200" b="1" dirty="0"/>
          </a:p>
          <a:p>
            <a:pPr marL="0" indent="0">
              <a:buClr>
                <a:schemeClr val="accent1"/>
              </a:buClr>
              <a:buSzPct val="85000"/>
              <a:buNone/>
            </a:pPr>
            <a:r>
              <a:rPr lang="ru-RU" sz="1200" dirty="0"/>
              <a:t>Необходимо ответить на вопросы Да/Нет</a:t>
            </a:r>
          </a:p>
          <a:p>
            <a:pPr marL="0" indent="0">
              <a:buClr>
                <a:schemeClr val="accent1"/>
              </a:buClr>
              <a:buSzPct val="85000"/>
              <a:buNone/>
            </a:pPr>
            <a:r>
              <a:rPr lang="ru-RU" sz="1200" dirty="0"/>
              <a:t>(вопросы определяют целесообразность получения данной муниципальной услуги или необходимости предоставления дополнительных документов)</a:t>
            </a:r>
          </a:p>
          <a:p>
            <a:pPr marL="0" indent="0">
              <a:buClr>
                <a:schemeClr val="accent1"/>
              </a:buClr>
              <a:buSzPct val="85000"/>
              <a:buNone/>
            </a:pPr>
            <a:r>
              <a:rPr lang="ru-RU" sz="1200" b="1" dirty="0"/>
              <a:t>Адрес объекта</a:t>
            </a:r>
          </a:p>
          <a:p>
            <a:pPr marL="0" indent="0">
              <a:buClr>
                <a:schemeClr val="accent1"/>
              </a:buClr>
              <a:buSzPct val="85000"/>
              <a:buNone/>
            </a:pPr>
            <a:r>
              <a:rPr lang="ru-RU" sz="1200" dirty="0"/>
              <a:t>Указываем адрес, где планируется размещение средства размещения информации</a:t>
            </a:r>
          </a:p>
          <a:p>
            <a:pPr marL="0" indent="0">
              <a:buClr>
                <a:schemeClr val="accent1"/>
              </a:buClr>
              <a:buSzPct val="85000"/>
              <a:buNone/>
            </a:pPr>
            <a:r>
              <a:rPr lang="ru-RU" sz="1200" b="1" dirty="0"/>
              <a:t>Конструкция установлена на земельном участке?</a:t>
            </a:r>
          </a:p>
          <a:p>
            <a:pPr marL="0" indent="0">
              <a:buClr>
                <a:schemeClr val="accent1"/>
              </a:buClr>
              <a:buSzPct val="85000"/>
              <a:buNone/>
            </a:pPr>
            <a:r>
              <a:rPr lang="ru-RU" sz="1200" dirty="0"/>
              <a:t>Выбираем Да/Нет</a:t>
            </a:r>
          </a:p>
          <a:p>
            <a:pPr marL="0" indent="0">
              <a:buClr>
                <a:schemeClr val="accent1"/>
              </a:buClr>
              <a:buSzPct val="85000"/>
              <a:buNone/>
            </a:pPr>
            <a:r>
              <a:rPr lang="ru-RU" sz="1200" b="1" dirty="0"/>
              <a:t>Кадастровый номер здания/ ЗУ</a:t>
            </a:r>
          </a:p>
          <a:p>
            <a:pPr marL="0" indent="0">
              <a:buClr>
                <a:schemeClr val="accent1"/>
              </a:buClr>
              <a:buSzPct val="85000"/>
              <a:buNone/>
            </a:pPr>
            <a:r>
              <a:rPr lang="ru-RU" sz="1200" dirty="0"/>
              <a:t>Вводим корректный кадастровый номер</a:t>
            </a:r>
          </a:p>
          <a:p>
            <a:pPr marL="0" indent="0">
              <a:buClr>
                <a:schemeClr val="accent1"/>
              </a:buClr>
              <a:buSzPct val="85000"/>
              <a:buNone/>
            </a:pPr>
            <a:endParaRPr lang="ru-RU" sz="1200" dirty="0"/>
          </a:p>
          <a:p>
            <a:pPr marL="0" indent="0" algn="ctr">
              <a:buClr>
                <a:schemeClr val="accent1"/>
              </a:buClr>
              <a:buSzPct val="85000"/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заполнения всех полей нажимаете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«Далее»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Clr>
                <a:schemeClr val="accent1"/>
              </a:buClr>
              <a:buSzPct val="85000"/>
              <a:buNone/>
            </a:pPr>
            <a:endParaRPr lang="ru-RU" sz="1200" dirty="0"/>
          </a:p>
          <a:p>
            <a:pPr marL="0" indent="0">
              <a:buClr>
                <a:schemeClr val="accent1"/>
              </a:buClr>
              <a:buSzPct val="85000"/>
              <a:buNone/>
            </a:pPr>
            <a:endParaRPr lang="ru-RU" sz="12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5468" y="5171996"/>
            <a:ext cx="3456384" cy="4320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CF760CEF-8409-463E-88FA-9B0595F787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5951" y="1052737"/>
            <a:ext cx="4573123" cy="4562892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E584474-8483-49CE-A59F-49B74B294634}"/>
              </a:ext>
            </a:extLst>
          </p:cNvPr>
          <p:cNvSpPr txBox="1"/>
          <p:nvPr/>
        </p:nvSpPr>
        <p:spPr>
          <a:xfrm>
            <a:off x="457200" y="5733256"/>
            <a:ext cx="8363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В случае выбора определенного ответа в вопросах </a:t>
            </a:r>
            <a:r>
              <a:rPr lang="ru-RU" sz="1600" dirty="0" err="1"/>
              <a:t>предпроверки</a:t>
            </a:r>
            <a:r>
              <a:rPr lang="ru-RU" sz="1600" dirty="0"/>
              <a:t>, Заявителя оповестит уведомление о необходимости получения другой муниципальной услуги или необходимости представления дополнительных документов. </a:t>
            </a:r>
          </a:p>
        </p:txBody>
      </p:sp>
    </p:spTree>
    <p:extLst>
      <p:ext uri="{BB962C8B-B14F-4D97-AF65-F5344CB8AC3E}">
        <p14:creationId xmlns:p14="http://schemas.microsoft.com/office/powerpoint/2010/main" val="470873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406" y="132852"/>
            <a:ext cx="8229600" cy="642393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Шаг 13. 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«Документы»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573" y="859799"/>
            <a:ext cx="4245973" cy="4464495"/>
          </a:xfrm>
          <a:ln w="19050"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Загрузите все обязательные документы (отмечены красной звездочкой). 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необходимых документов для получения услуги указан в пункте 10 административного регламента.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типовыми дизайн-проектами по каждому типу средств размещения информации можно ознакомиться в разделе «База знаний».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 свидетельства о регистрации товарного знака выбираем «Да» и подгружаем данный документ.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случае, если помещение используется на основании договора аренды выбираем «Да» и будет необходимо предоставить согласие собственника 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размещение конструкции. (Согласие собственника может быть прописано в договоре аренды. В таком случае представлять согласие отдельно не требуется.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заполнения всех полей нажимаете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«Далее»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573" y="4968069"/>
            <a:ext cx="4019623" cy="261131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4A5E210C-1E4F-4404-B8FE-23BB7179F54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68660" y="848325"/>
            <a:ext cx="4879291" cy="4464495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5FC8FDD-85C4-4C48-B55F-3787E93BC6AF}"/>
              </a:ext>
            </a:extLst>
          </p:cNvPr>
          <p:cNvSpPr txBox="1"/>
          <p:nvPr/>
        </p:nvSpPr>
        <p:spPr>
          <a:xfrm>
            <a:off x="179512" y="5558807"/>
            <a:ext cx="8712968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загрузке электронных образов документов убедитесь, что текст документа читаем, реквизиты документов легко распознать, в тексте документа отсутствуют пометки, помарки, исправления, а также убедитесь, что на момент обращения документ не утратил силу. В случае подкрепления документа, состоящего из нескольких файлов, необходимо собрать их в архив и приложить архив к выбранному виду документов. </a:t>
            </a: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противном случае, Вам будет отказано в приеме и регистрации документов до устранения выявленных нарушений.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7036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5851"/>
            <a:ext cx="8229600" cy="576066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Шаг 12.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Предпросмотр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4" y="764704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отправкой заявления доступен предпросмотр всех заполненных полей и корректность загрузки документов.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Проверяем правильность заполнения всех полей и наличие приложенных документов.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CA280A-3EEC-4B6B-B9B9-22038308C8F9}"/>
              </a:ext>
            </a:extLst>
          </p:cNvPr>
          <p:cNvSpPr txBox="1"/>
          <p:nvPr/>
        </p:nvSpPr>
        <p:spPr>
          <a:xfrm>
            <a:off x="323524" y="5445224"/>
            <a:ext cx="84969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неточностей во внесении каких-либо данных возможно вернуться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любому шагу и исправить. </a:t>
            </a: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правильности внесенной информации необходимо нажать кнопку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«Отправить».</a:t>
            </a:r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41C873E-40C3-4134-B105-3A978DAA1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4" y="1595700"/>
            <a:ext cx="4359820" cy="3777515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44350BC-2A6B-4BD0-A6C2-807CF92ACDBF}"/>
              </a:ext>
            </a:extLst>
          </p:cNvPr>
          <p:cNvSpPr/>
          <p:nvPr/>
        </p:nvSpPr>
        <p:spPr>
          <a:xfrm>
            <a:off x="3779912" y="1916832"/>
            <a:ext cx="903432" cy="21602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92D050"/>
                </a:solidFill>
              </a:ln>
              <a:noFill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7284014-E2F2-4572-A902-1EDBDF94FE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519" y="2276872"/>
            <a:ext cx="3761606" cy="2837703"/>
          </a:xfrm>
          <a:prstGeom prst="rect">
            <a:avLst/>
          </a:prstGeom>
        </p:spPr>
      </p:pic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91C49BD9-856A-4B70-B042-539385BB0775}"/>
              </a:ext>
            </a:extLst>
          </p:cNvPr>
          <p:cNvCxnSpPr/>
          <p:nvPr/>
        </p:nvCxnSpPr>
        <p:spPr>
          <a:xfrm>
            <a:off x="7668344" y="4005064"/>
            <a:ext cx="288032" cy="8640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778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Шаг 1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подачи заявления необходимо авторизоваться с помощью подтвержденной учетной записи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Госуслуг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(ЕСИА) и войти в личный кабинет. 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E76A16B-2209-4F49-BE4F-233073C46D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1278" y="2348880"/>
            <a:ext cx="8229600" cy="3301384"/>
          </a:xfrm>
        </p:spPr>
      </p:pic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C4C4B6B2-34F7-4CAC-9CEA-2DD530D46CF5}"/>
              </a:ext>
            </a:extLst>
          </p:cNvPr>
          <p:cNvCxnSpPr/>
          <p:nvPr/>
        </p:nvCxnSpPr>
        <p:spPr>
          <a:xfrm>
            <a:off x="7164288" y="1988840"/>
            <a:ext cx="936104" cy="6480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671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480720" cy="994122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Шаг 2.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Нажимаем клавишу «Авторизоваться».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51910C3C-B616-46C0-9308-45299ECD04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3768" y="1628800"/>
            <a:ext cx="4483598" cy="4525963"/>
          </a:xfrm>
        </p:spPr>
      </p:pic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966A4750-6D1D-4243-8F02-8B17B2710C2F}"/>
              </a:ext>
            </a:extLst>
          </p:cNvPr>
          <p:cNvCxnSpPr/>
          <p:nvPr/>
        </p:nvCxnSpPr>
        <p:spPr>
          <a:xfrm>
            <a:off x="3275856" y="4077072"/>
            <a:ext cx="648072" cy="6480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921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Шаг 3.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авторизации на портале необходимо ввести номер телефона, который привязан 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Вашей учетной записи, ввести пароль, нажать клавишу «Войти» .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0" t="6577" r="11726" b="13562"/>
          <a:stretch/>
        </p:blipFill>
        <p:spPr bwMode="auto">
          <a:xfrm>
            <a:off x="924723" y="1418723"/>
            <a:ext cx="7463701" cy="46745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83968" y="2708920"/>
            <a:ext cx="72008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419872" y="3717032"/>
            <a:ext cx="1944216" cy="4320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D8C86B76-B4DB-4880-80F4-84B2AA04B9E4}"/>
              </a:ext>
            </a:extLst>
          </p:cNvPr>
          <p:cNvCxnSpPr/>
          <p:nvPr/>
        </p:nvCxnSpPr>
        <p:spPr>
          <a:xfrm>
            <a:off x="2843808" y="3199365"/>
            <a:ext cx="648072" cy="3600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3363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Шаг 4.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строке поиска на РПГУ набрать «согласование»  или «вывеска» и выбрать муниципальную услугу «Согласование установки средства размещения информации на территории Московской области».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EFC9381D-637B-4503-A453-33D53018A3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916832"/>
            <a:ext cx="8285735" cy="3312368"/>
          </a:xfrm>
        </p:spPr>
      </p:pic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9AF388E6-D9D0-4444-9F3A-BEFFEB26814F}"/>
              </a:ext>
            </a:extLst>
          </p:cNvPr>
          <p:cNvCxnSpPr/>
          <p:nvPr/>
        </p:nvCxnSpPr>
        <p:spPr>
          <a:xfrm>
            <a:off x="2339752" y="4725144"/>
            <a:ext cx="1008112" cy="1440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5943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Шаг 5.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карточке услуги выбираем муниципальное образование, 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которого расположен объект, на котором планируется установка информационной конструкции. 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этого в строке поиска начинаем вводить название округа и выбираем 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списка нужный.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E42ED37-0D60-4A4C-997A-CCB62BDE36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1420" y="2060848"/>
            <a:ext cx="8229600" cy="3930697"/>
          </a:xfrm>
        </p:spPr>
      </p:pic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F8EFEAFA-C47D-493F-98C2-9C5B327DFD1D}"/>
              </a:ext>
            </a:extLst>
          </p:cNvPr>
          <p:cNvCxnSpPr>
            <a:cxnSpLocks/>
          </p:cNvCxnSpPr>
          <p:nvPr/>
        </p:nvCxnSpPr>
        <p:spPr>
          <a:xfrm>
            <a:off x="4572000" y="3429000"/>
            <a:ext cx="0" cy="12241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0544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Шаг 6.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Прежде чем подавать заявку на получение услуги, необходимо ознакомиться с размещенными документами в разделе «БАЗА ЗНАНИЙ», расположенном внизу страницы.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3D591D7-AB73-41C0-BC2F-E24B1CA5A1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1484784"/>
            <a:ext cx="8229600" cy="4400276"/>
          </a:xfrm>
        </p:spPr>
      </p:pic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3BD9632F-FF4B-48C5-899F-4904829E56FB}"/>
              </a:ext>
            </a:extLst>
          </p:cNvPr>
          <p:cNvCxnSpPr/>
          <p:nvPr/>
        </p:nvCxnSpPr>
        <p:spPr>
          <a:xfrm>
            <a:off x="2915816" y="1916832"/>
            <a:ext cx="144016" cy="12241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3638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Шаг 7.  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ознакомления с необходимыми документами 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выбора муниципалитета нажмите клавишу «Получить услугу».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E5A55030-2C9D-415D-BA04-40E9DC8FF6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1424" y="1556792"/>
            <a:ext cx="8229600" cy="3620442"/>
          </a:xfrm>
        </p:spPr>
      </p:pic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ABE12ADF-AE36-4289-9767-1B0F767748E6}"/>
              </a:ext>
            </a:extLst>
          </p:cNvPr>
          <p:cNvCxnSpPr/>
          <p:nvPr/>
        </p:nvCxnSpPr>
        <p:spPr>
          <a:xfrm>
            <a:off x="2627784" y="3429000"/>
            <a:ext cx="936104" cy="10801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1831BDB9-A9B0-48DA-8C13-F47FA0BA3D12}"/>
              </a:ext>
            </a:extLst>
          </p:cNvPr>
          <p:cNvCxnSpPr/>
          <p:nvPr/>
        </p:nvCxnSpPr>
        <p:spPr>
          <a:xfrm flipH="1">
            <a:off x="3563888" y="3068960"/>
            <a:ext cx="288032" cy="144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204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61" y="69089"/>
            <a:ext cx="8229600" cy="940966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Шаг 8. Заполняем подробную информацию.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Выбираем необходимые параметры. 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79512" y="5661248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пункте 3 «Категория заявителя» выбираем нужный : ИП, Физ. лицо или Юр. лицо.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пункте 4 «Кто подает заявления» выбираем нужный: Заявитель или Представитель.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Нажимаем кнопку «Заполнить форму».</a:t>
            </a:r>
          </a:p>
          <a:p>
            <a:endParaRPr lang="ru-RU" dirty="0"/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9F81A18D-934D-42AC-BDD6-C2B4551565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9961" y="982692"/>
            <a:ext cx="8019425" cy="4525963"/>
          </a:xfr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1640AAD-BD43-4EE6-A9E2-B0B19C50B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3501008"/>
            <a:ext cx="828675" cy="48101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3140186-6B09-4B01-B5B6-F8B4A857B9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160" y="3021236"/>
            <a:ext cx="2030144" cy="815528"/>
          </a:xfrm>
          <a:prstGeom prst="rect">
            <a:avLst/>
          </a:prstGeom>
        </p:spPr>
      </p:pic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B72AA98D-8786-4254-A3E9-31E8C88F91ED}"/>
              </a:ext>
            </a:extLst>
          </p:cNvPr>
          <p:cNvCxnSpPr/>
          <p:nvPr/>
        </p:nvCxnSpPr>
        <p:spPr>
          <a:xfrm>
            <a:off x="2267744" y="3741514"/>
            <a:ext cx="792088" cy="4075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59380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2110</TotalTime>
  <Words>1359</Words>
  <Application>Microsoft Office PowerPoint</Application>
  <PresentationFormat>Экран (4:3)</PresentationFormat>
  <Paragraphs>77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Тема Office</vt:lpstr>
      <vt:lpstr>Инструкция по заполнению заявления для получения муниципальной услуги  «Согласование установки средства размещения информации на территории Московской области»  uslugi.mosreg.ru</vt:lpstr>
      <vt:lpstr>Шаг 1.    Для подачи заявления необходимо авторизоваться с помощью подтвержденной учетной записи Госуслуг (ЕСИА) и войти в личный кабинет.  </vt:lpstr>
      <vt:lpstr>Шаг 2.  Нажимаем клавишу «Авторизоваться».</vt:lpstr>
      <vt:lpstr>Шаг 3. Для авторизации на портале необходимо ввести номер телефона, который привязан  к Вашей учетной записи, ввести пароль, нажать клавишу «Войти» .</vt:lpstr>
      <vt:lpstr>Шаг 4.     В строке поиска на РПГУ набрать «согласование»  или «вывеска» и выбрать муниципальную услугу «Согласование установки средства размещения информации на территории Московской области».</vt:lpstr>
      <vt:lpstr>Шаг 5. В карточке услуги выбираем муниципальное образование,  на территории которого расположен объект, на котором планируется установка информационной конструкции.  Для этого в строке поиска начинаем вводить название округа и выбираем  из списка нужный.</vt:lpstr>
      <vt:lpstr>Шаг 6.  Прежде чем подавать заявку на получение услуги, необходимо ознакомиться с размещенными документами в разделе «БАЗА ЗНАНИЙ», расположенном внизу страницы.</vt:lpstr>
      <vt:lpstr>Шаг 7.    После ознакомления с необходимыми документами  и выбора муниципалитета нажмите клавишу «Получить услугу».</vt:lpstr>
      <vt:lpstr>Шаг 8. Заполняем подробную информацию. Выбираем необходимые параметры. </vt:lpstr>
      <vt:lpstr>Шаг 9. Переходим к заполнению электронном формы заявления.  В разделе «Согласие» необходимо проставить отметку о согласии.  Без такого согласия дальнейшее заполнение формы невозможно. Ставим «галочку»  в чекбокс «Я подтверждаю свое согласие со всеми вышеперечисленными пунктами. Также доступна ссылка на скачивание настоящей пошаговой инструкции. Подтверждаем «галочкой», что ознакомились с инструкцией и  нажимаем кнопку «Далее». </vt:lpstr>
      <vt:lpstr>Шаг 10.  Следующий раздел «Представитель»: Необходимо выбрать (Да/Нет) являетесь ли Вы представителем заявителя.  </vt:lpstr>
      <vt:lpstr>Заявление подает представитель – физическое лицо - Тип представителя – выбираете «Физическое лицо»; - ФИО – обязательны для заполнения, кроме случаев, когда отсутствует отчество; - «СНИЛС» – также обязателен для заполнения.  Если Вы авторизуетесь на РПГУ под учетной записью портала Госуслуг - ФИО, СНИЛС и данные паспорта заполнятся автоматически; </vt:lpstr>
      <vt:lpstr>Шаг 11. Переходим к разделу «Заявитель».</vt:lpstr>
      <vt:lpstr>Презентация PowerPoint</vt:lpstr>
      <vt:lpstr>Шаг 12. Раздел «Заявление»</vt:lpstr>
      <vt:lpstr>Шаг 13.  Раздел «Документы»</vt:lpstr>
      <vt:lpstr>Шаг 12. Предпросмотр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Правильное заполнение заявления, для получения государственной услуги  «Согласование строительства (реконструкции, размещения) объектов в пределах полос воздушных подходов и санитарно-защитных зон аэродромов экспериментальной авиации, расположенных на территории Московской области»</dc:title>
  <dc:creator>Бык Константин Олегович</dc:creator>
  <cp:lastModifiedBy>Беседин Павел Сергеевич</cp:lastModifiedBy>
  <cp:revision>112</cp:revision>
  <dcterms:created xsi:type="dcterms:W3CDTF">2019-07-25T07:05:44Z</dcterms:created>
  <dcterms:modified xsi:type="dcterms:W3CDTF">2024-12-20T06:35:44Z</dcterms:modified>
</cp:coreProperties>
</file>