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481" r:id="rId3"/>
    <p:sldId id="354" r:id="rId4"/>
    <p:sldId id="473" r:id="rId5"/>
    <p:sldId id="477" r:id="rId6"/>
    <p:sldId id="485" r:id="rId7"/>
    <p:sldId id="478" r:id="rId8"/>
    <p:sldId id="482" r:id="rId9"/>
    <p:sldId id="483" r:id="rId10"/>
    <p:sldId id="484" r:id="rId11"/>
    <p:sldId id="487" r:id="rId12"/>
    <p:sldId id="486" r:id="rId13"/>
    <p:sldId id="488" r:id="rId14"/>
    <p:sldId id="489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5" userDrawn="1">
          <p15:clr>
            <a:srgbClr val="A4A3A4"/>
          </p15:clr>
        </p15:guide>
        <p15:guide id="2" pos="5337" userDrawn="1">
          <p15:clr>
            <a:srgbClr val="A4A3A4"/>
          </p15:clr>
        </p15:guide>
        <p15:guide id="3" pos="6289" userDrawn="1">
          <p15:clr>
            <a:srgbClr val="A4A3A4"/>
          </p15:clr>
        </p15:guide>
        <p15:guide id="4" pos="70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C9F"/>
    <a:srgbClr val="4CAF50"/>
    <a:srgbClr val="FF7F7F"/>
    <a:srgbClr val="206468"/>
    <a:srgbClr val="024F34"/>
    <a:srgbClr val="005034"/>
    <a:srgbClr val="555555"/>
    <a:srgbClr val="B44C07"/>
    <a:srgbClr val="004F3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3971" autoAdjust="0"/>
  </p:normalViewPr>
  <p:slideViewPr>
    <p:cSldViewPr snapToGrid="0" showGuides="1">
      <p:cViewPr varScale="1">
        <p:scale>
          <a:sx n="121" d="100"/>
          <a:sy n="121" d="100"/>
        </p:scale>
        <p:origin x="396" y="108"/>
      </p:cViewPr>
      <p:guideLst>
        <p:guide orient="horz" pos="3045"/>
        <p:guide pos="5337"/>
        <p:guide pos="6289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127D-C261-4D21-9878-A0150FA3F1E2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CDCB2-C85B-404A-AC79-8EBF9BF5A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CDCB2-C85B-404A-AC79-8EBF9BF5AD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40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887948-6D98-A2E8-DD97-91EB9A1F6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799667-A969-7D77-5369-C807A822D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C3735-C95B-8517-ECD0-B47BD322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9AD506-0170-6511-12AD-921AB7BA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140674-E973-AE4D-AF2C-742FA2730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39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C79DC9-6E3F-772C-25A5-403B1AD4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D8B90FB-B837-C84E-3A81-E1BFC445F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0001C5-299B-689A-B80E-23EA1AE4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3C7990-BC78-9C4E-87F4-900DB3A8F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4E27BC-BF6F-174B-2F84-CD62FC84D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04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FAC71E-A532-4391-46B0-DF62787DF5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2F5DBF-69F4-1A3B-332C-220A79DED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32962B-F3AE-EF3E-15AD-0D07649B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D827A-A818-F90E-B1CC-9C5FC49A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797885-80F5-ED35-DFDE-6E809BAF2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14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A5F155-5437-A65E-EB66-0288381F1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19A634-C1BE-79B6-B6BD-DCC35FB51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302A9E-2F31-CB3F-AF8A-F6C149939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20EF1-0237-BF25-1324-C34028BD0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46164-38F3-6CFA-1B68-4A5E1B9B2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171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BAC9-655B-0534-A613-D5EA19D1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63CF21-A6CF-D8FE-5226-D80536889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F226E9-2153-C1F5-8E98-3AE21201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2F1FF-84CD-C15C-29C1-7D7B6117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066D22-65E8-2F63-1E37-C528AA51A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46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83B76-078F-9BB6-A8BF-F56963CD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7F6B8B-C267-AF86-4289-5D9DA0C9F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55E26B-D9C6-925E-D5A0-336FAAB0C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C7CD3C-1C1C-D700-A6E5-55954A66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D93913-53F9-0A4E-8593-BFB14B3E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0E8735-420B-802A-4EEC-DA97E7DA5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07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7A92-5F18-6903-4395-D8EC18AE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7E09C3-2FFE-002F-DD50-2265A2BF8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25314F-B730-1B52-1C13-75939AE82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11F16C3-5A5F-196A-75A3-E98C61204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8C4108-3403-9BB1-BD22-66C105B4D1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0BC988-94ED-7E69-0FC4-E475C939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ACD7A3-D832-2AF3-0595-1F584547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A5D37C-1D9A-022D-F122-7A6EF264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88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6658A-55F1-194F-9593-27DB45AD6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FCCC4E-38E7-ECB9-8614-D3F2CFA64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58EAE4-F608-5517-7076-263BC2FA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9E16CA-9B29-2633-0E80-36B1D111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49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2725D3-FE45-24A7-8276-ED84381EF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B0ECCE-9126-5EE5-EADD-767312C7C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A4A134-4683-426A-535E-52E14F18F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90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6815A-10A7-47C8-4871-F8A17F3E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450B77-F48E-80AF-3576-C535E99E0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BF8C98-E894-0242-CBC8-DB46C5E35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EB5BE4-369B-A686-2C1F-B0A105CB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6F9BDA-A3D9-F143-128F-832944ED6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AD04C9-B56E-6B10-8C8D-6E9D6F44D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64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72C68-1C62-7BB6-027C-18378EE5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B0DBF3-8CA1-3E4D-4F1C-F8E65EEFD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57D177-CDC7-F39F-B046-B4BF0DED9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A64AF1-A5F5-9785-BFEE-8FD961503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6A06-DFBA-428A-90B7-291796FC698F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77D370-1788-D7FF-890C-D832A45B0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34B8B-607C-91AA-7791-C5B421BF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2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43D99-8DF3-76A9-1B7F-EF446FB39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FDB7A1-DC45-4F57-5A44-3C04BB61D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418910-147A-BA8E-F1AA-5880C3BB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6A06-DFBA-428A-90B7-291796FC698F}" type="datetimeFigureOut">
              <a:rPr lang="ru-RU" smtClean="0"/>
              <a:t>30.04.2025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C75D23-CF53-5B0E-160C-95352108B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37AE5F-A245-A333-BF8F-6924F51AD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41A3-9029-46F1-AD74-C17DCFCC8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8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5C5001F-1D9E-CD0F-A390-DDE58A8F54D6}"/>
              </a:ext>
            </a:extLst>
          </p:cNvPr>
          <p:cNvGrpSpPr/>
          <p:nvPr/>
        </p:nvGrpSpPr>
        <p:grpSpPr>
          <a:xfrm rot="10800000" flipV="1">
            <a:off x="10475562" y="3359215"/>
            <a:ext cx="2538561" cy="1596269"/>
            <a:chOff x="-490308" y="242217"/>
            <a:chExt cx="1559481" cy="980615"/>
          </a:xfrm>
          <a:gradFill flip="none" rotWithShape="1">
            <a:gsLst>
              <a:gs pos="0">
                <a:srgbClr val="67BC9F">
                  <a:shade val="30000"/>
                  <a:satMod val="115000"/>
                </a:srgbClr>
              </a:gs>
              <a:gs pos="50000">
                <a:srgbClr val="67BC9F">
                  <a:shade val="67500"/>
                  <a:satMod val="115000"/>
                </a:srgbClr>
              </a:gs>
              <a:gs pos="100000">
                <a:srgbClr val="67BC9F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5" name="Часть круга 4">
              <a:extLst>
                <a:ext uri="{FF2B5EF4-FFF2-40B4-BE49-F238E27FC236}">
                  <a16:creationId xmlns:a16="http://schemas.microsoft.com/office/drawing/2014/main" id="{3C27829F-FFF7-CFC8-65C3-77E873612B81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360F724B-62A3-8D94-1DBB-1AE176E4B902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6B68092D-B937-B4C8-B958-C9C04B08760A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5DAACB9-93E4-D637-212F-5746DC3CA756}"/>
              </a:ext>
            </a:extLst>
          </p:cNvPr>
          <p:cNvSpPr/>
          <p:nvPr/>
        </p:nvSpPr>
        <p:spPr>
          <a:xfrm>
            <a:off x="0" y="0"/>
            <a:ext cx="1752600" cy="26765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Изображение выглядит как дерево, внешний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87D7637B-1A6F-E529-8351-453A0792E1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15"/>
          <a:stretch/>
        </p:blipFill>
        <p:spPr>
          <a:xfrm>
            <a:off x="0" y="3860780"/>
            <a:ext cx="12191999" cy="29972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53A452A-A3F7-27E5-A8C5-E45524FE1360}"/>
              </a:ext>
            </a:extLst>
          </p:cNvPr>
          <p:cNvSpPr txBox="1"/>
          <p:nvPr/>
        </p:nvSpPr>
        <p:spPr>
          <a:xfrm>
            <a:off x="1650718" y="1622986"/>
            <a:ext cx="10541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Информация </a:t>
            </a:r>
            <a:r>
              <a:rPr lang="ru-RU" b="1" dirty="0">
                <a:latin typeface="Arial Black" panose="020B0A04020102020204" pitchFamily="34" charset="0"/>
                <a:cs typeface="Arial" panose="020B0604020202020204" pitchFamily="34" charset="0"/>
              </a:rPr>
              <a:t>для представителей бизнеса о действии с 5 февраля 2025 года нового режима высылки незаконно находящихся в Российской Федерации иностранных граждан, а также о работе реестра контролируемых </a:t>
            </a:r>
            <a:r>
              <a:rPr lang="ru-RU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лиц</a:t>
            </a:r>
            <a:endParaRPr lang="ru-RU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64B66CF-7D47-6626-3F00-51357B66C4FB}"/>
              </a:ext>
            </a:extLst>
          </p:cNvPr>
          <p:cNvGrpSpPr/>
          <p:nvPr/>
        </p:nvGrpSpPr>
        <p:grpSpPr>
          <a:xfrm>
            <a:off x="264567" y="249398"/>
            <a:ext cx="1185683" cy="726917"/>
            <a:chOff x="26466" y="253260"/>
            <a:chExt cx="1451040" cy="889596"/>
          </a:xfrm>
        </p:grpSpPr>
        <p:pic>
          <p:nvPicPr>
            <p:cNvPr id="9" name="Рисунок 8" descr="Изображение выглядит как фотография, фейерверк, вода, сидит&#10;&#10;Автоматически созданное описание">
              <a:extLst>
                <a:ext uri="{FF2B5EF4-FFF2-40B4-BE49-F238E27FC236}">
                  <a16:creationId xmlns:a16="http://schemas.microsoft.com/office/drawing/2014/main" id="{9B32815A-2A86-9AA2-7760-9FC8F7594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85" y="253260"/>
              <a:ext cx="713821" cy="889596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темный, ночь, черный, звезда&#10;&#10;Автоматически созданное описание">
              <a:extLst>
                <a:ext uri="{FF2B5EF4-FFF2-40B4-BE49-F238E27FC236}">
                  <a16:creationId xmlns:a16="http://schemas.microsoft.com/office/drawing/2014/main" id="{FE9091BB-622B-B26C-5CC6-A108DFEF0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6" y="268642"/>
              <a:ext cx="666799" cy="83501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5EADE90-866F-4B01-E593-5D907DC240A9}"/>
              </a:ext>
            </a:extLst>
          </p:cNvPr>
          <p:cNvSpPr txBox="1"/>
          <p:nvPr/>
        </p:nvSpPr>
        <p:spPr>
          <a:xfrm>
            <a:off x="129201" y="976315"/>
            <a:ext cx="1456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АДМИНИСТРАЦИЯ</a:t>
            </a:r>
          </a:p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ОДИНЦОВСКОГО </a:t>
            </a:r>
          </a:p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ГОРОДСКОГО ОКРУГА</a:t>
            </a:r>
          </a:p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МОСКОВСКОЙ ОБЛАСТИ</a:t>
            </a: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04A9A1CD-CF9A-7C2B-9F3E-8A49A8A3BA11}"/>
              </a:ext>
            </a:extLst>
          </p:cNvPr>
          <p:cNvSpPr/>
          <p:nvPr/>
        </p:nvSpPr>
        <p:spPr>
          <a:xfrm flipH="1">
            <a:off x="0" y="1806742"/>
            <a:ext cx="12192000" cy="5051256"/>
          </a:xfrm>
          <a:custGeom>
            <a:avLst/>
            <a:gdLst>
              <a:gd name="connsiteX0" fmla="*/ 12192000 w 12192000"/>
              <a:gd name="connsiteY0" fmla="*/ 0 h 5051256"/>
              <a:gd name="connsiteX1" fmla="*/ 10766680 w 12192000"/>
              <a:gd name="connsiteY1" fmla="*/ 0 h 5051256"/>
              <a:gd name="connsiteX2" fmla="*/ 10433768 w 12192000"/>
              <a:gd name="connsiteY2" fmla="*/ 271331 h 5051256"/>
              <a:gd name="connsiteX3" fmla="*/ 10432886 w 12192000"/>
              <a:gd name="connsiteY3" fmla="*/ 280080 h 5051256"/>
              <a:gd name="connsiteX4" fmla="*/ 10432886 w 12192000"/>
              <a:gd name="connsiteY4" fmla="*/ 3976262 h 5051256"/>
              <a:gd name="connsiteX5" fmla="*/ 10093070 w 12192000"/>
              <a:gd name="connsiteY5" fmla="*/ 4316078 h 5051256"/>
              <a:gd name="connsiteX6" fmla="*/ 0 w 12192000"/>
              <a:gd name="connsiteY6" fmla="*/ 4316078 h 5051256"/>
              <a:gd name="connsiteX7" fmla="*/ 0 w 12192000"/>
              <a:gd name="connsiteY7" fmla="*/ 5051256 h 5051256"/>
              <a:gd name="connsiteX8" fmla="*/ 12192000 w 12192000"/>
              <a:gd name="connsiteY8" fmla="*/ 5051256 h 5051256"/>
              <a:gd name="connsiteX9" fmla="*/ 12192000 w 12192000"/>
              <a:gd name="connsiteY9" fmla="*/ 0 h 505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5051256">
                <a:moveTo>
                  <a:pt x="12192000" y="0"/>
                </a:moveTo>
                <a:lnTo>
                  <a:pt x="10766680" y="0"/>
                </a:lnTo>
                <a:cubicBezTo>
                  <a:pt x="10602464" y="0"/>
                  <a:pt x="10465455" y="116483"/>
                  <a:pt x="10433768" y="271331"/>
                </a:cubicBezTo>
                <a:lnTo>
                  <a:pt x="10432886" y="280080"/>
                </a:lnTo>
                <a:lnTo>
                  <a:pt x="10432886" y="3976262"/>
                </a:lnTo>
                <a:cubicBezTo>
                  <a:pt x="10432886" y="4163937"/>
                  <a:pt x="10280745" y="4316078"/>
                  <a:pt x="10093070" y="4316078"/>
                </a:cubicBezTo>
                <a:lnTo>
                  <a:pt x="0" y="4316078"/>
                </a:lnTo>
                <a:lnTo>
                  <a:pt x="0" y="5051256"/>
                </a:lnTo>
                <a:lnTo>
                  <a:pt x="12192000" y="5051256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53ABF8-03C6-7B4E-51F9-66D07030E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74680" y="2385264"/>
            <a:ext cx="463574" cy="21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9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292F2-65B9-8CA0-8BF1-B3D24E565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1241A835-FB24-B329-BB09-0F99A11122E6}"/>
              </a:ext>
            </a:extLst>
          </p:cNvPr>
          <p:cNvSpPr txBox="1"/>
          <p:nvPr/>
        </p:nvSpPr>
        <p:spPr>
          <a:xfrm>
            <a:off x="1256017" y="437754"/>
            <a:ext cx="4334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2800" dirty="0">
                <a:latin typeface="Arial Black" panose="020B0A04020102020204" pitchFamily="34" charset="0"/>
              </a:rPr>
              <a:t>ТВЕТСТВЕННОСТЬ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E10600-772B-863C-7F29-09618AFAF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80" y="2385264"/>
            <a:ext cx="463574" cy="219721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C6A11DE-984A-6684-BF55-E3130392F901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4" name="Часть круга 3">
              <a:extLst>
                <a:ext uri="{FF2B5EF4-FFF2-40B4-BE49-F238E27FC236}">
                  <a16:creationId xmlns:a16="http://schemas.microsoft.com/office/drawing/2014/main" id="{8ACE0FDC-D5F9-4CE1-6220-98218D3AA2D3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041C63B0-30A5-AE94-65B9-BF088436CE7E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A1ED9AD5-6522-0B20-B0BA-5902D542519D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D34BF7-0874-EDEE-0EE1-51F5661BE3F6}"/>
              </a:ext>
            </a:extLst>
          </p:cNvPr>
          <p:cNvSpPr/>
          <p:nvPr/>
        </p:nvSpPr>
        <p:spPr>
          <a:xfrm>
            <a:off x="967092" y="1002706"/>
            <a:ext cx="10834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КоАП РФ Статья 18.9. Нарушение правил пребывания в Российской Федерации иностранных граждан и лиц без гражданства (ч.3)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BE07DA-EB71-C763-B3EF-2CA404241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586" y="3000345"/>
            <a:ext cx="3164264" cy="31642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376808-5D54-1944-30C5-D846B052F7B9}"/>
              </a:ext>
            </a:extLst>
          </p:cNvPr>
          <p:cNvSpPr txBox="1"/>
          <p:nvPr/>
        </p:nvSpPr>
        <p:spPr>
          <a:xfrm>
            <a:off x="967092" y="2832439"/>
            <a:ext cx="62528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оказание услуг людям, включенным в реестр контролируемых лиц, предусмотрено административное наказание: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tabLst>
                <a:tab pos="434975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Размер штрафа составит для: </a:t>
            </a:r>
            <a:endParaRPr lang="ru-RU" sz="160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>
              <a:tabLst>
                <a:tab pos="434975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- физических лиц — от 2 до 5 тысяч рублей; </a:t>
            </a:r>
            <a:endParaRPr lang="ru-RU" sz="160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>
              <a:tabLst>
                <a:tab pos="434975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- должностных лиц — от 35 до 50 тысяч рублей; </a:t>
            </a:r>
            <a:endParaRPr lang="ru-RU" sz="160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>
              <a:tabLst>
                <a:tab pos="4349750" algn="l"/>
                <a:tab pos="4495800" algn="l"/>
                <a:tab pos="4945380" algn="l"/>
                <a:tab pos="5394960" algn="l"/>
                <a:tab pos="5844540" algn="l"/>
              </a:tabLst>
            </a:pPr>
            <a:r>
              <a:rPr lang="ru-RU" sz="180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- организаций — от 400 до 500 тысяч рублей. </a:t>
            </a:r>
            <a:endParaRPr lang="ru-RU" sz="160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1FECA07-E0DB-0967-A7D2-727CA2738154}"/>
              </a:ext>
            </a:extLst>
          </p:cNvPr>
          <p:cNvSpPr/>
          <p:nvPr/>
        </p:nvSpPr>
        <p:spPr>
          <a:xfrm>
            <a:off x="792447" y="2730532"/>
            <a:ext cx="6665628" cy="2371141"/>
          </a:xfrm>
          <a:prstGeom prst="rect">
            <a:avLst/>
          </a:prstGeom>
          <a:noFill/>
          <a:ln w="76200">
            <a:solidFill>
              <a:srgbClr val="F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50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CE981-3E53-B3F0-A47D-8C8532233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C4F6CE-8822-F2CB-F8C5-9BCDC53B0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80" y="2385264"/>
            <a:ext cx="463574" cy="219721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A1D9113C-1F65-6212-F033-12D75FA87DAC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4" name="Часть круга 3">
              <a:extLst>
                <a:ext uri="{FF2B5EF4-FFF2-40B4-BE49-F238E27FC236}">
                  <a16:creationId xmlns:a16="http://schemas.microsoft.com/office/drawing/2014/main" id="{E3770AEF-A5E6-0B62-8290-2614D523D112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0D2C756B-D9C3-FA90-9AB0-46607E9F6BF4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F2726C29-DF5C-3A97-3003-39E704DE22DA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35DDA4D-7DA3-EA6D-C93E-4BE4AC43DFEF}"/>
              </a:ext>
            </a:extLst>
          </p:cNvPr>
          <p:cNvSpPr txBox="1"/>
          <p:nvPr/>
        </p:nvSpPr>
        <p:spPr>
          <a:xfrm>
            <a:off x="2790194" y="5619300"/>
            <a:ext cx="66656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Для уточнения дополнительной информации можно обратиться в отдел по вопросам миграции УМВД России по Одинцовскому городскому округу по тел. 8-495-587-53-46</a:t>
            </a:r>
            <a:endParaRPr lang="ru-RU" sz="160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5D9206F-216B-DBAF-DF11-88AB763CFC8F}"/>
              </a:ext>
            </a:extLst>
          </p:cNvPr>
          <p:cNvSpPr/>
          <p:nvPr/>
        </p:nvSpPr>
        <p:spPr>
          <a:xfrm>
            <a:off x="2693773" y="5512289"/>
            <a:ext cx="6835053" cy="1215473"/>
          </a:xfrm>
          <a:prstGeom prst="rect">
            <a:avLst/>
          </a:prstGeom>
          <a:noFill/>
          <a:ln w="76200">
            <a:solidFill>
              <a:srgbClr val="4C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EF34F-5FD4-7F7A-A3DE-187E5D9F2D38}"/>
              </a:ext>
            </a:extLst>
          </p:cNvPr>
          <p:cNvSpPr txBox="1"/>
          <p:nvPr/>
        </p:nvSpPr>
        <p:spPr>
          <a:xfrm>
            <a:off x="1256017" y="437754"/>
            <a:ext cx="3991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У</a:t>
            </a:r>
            <a:r>
              <a:rPr lang="ru-RU" sz="2800" dirty="0">
                <a:latin typeface="Arial Black" panose="020B0A04020102020204" pitchFamily="34" charset="0"/>
              </a:rPr>
              <a:t>РЕГУЛИРОВАНИЕ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30CD31-A39A-5193-C5C0-48B4C4264901}"/>
              </a:ext>
            </a:extLst>
          </p:cNvPr>
          <p:cNvSpPr txBox="1"/>
          <p:nvPr/>
        </p:nvSpPr>
        <p:spPr>
          <a:xfrm>
            <a:off x="363821" y="1222832"/>
            <a:ext cx="1098045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 30 апреля 2025 года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каждый иностранный гражданин, допустивший нарушение режима пребывания, обязан для урегулирования своего правового положения явиться в территориальный орган МВД России или обратиться в филиал ФГУП «ПВС» МВД России либо ГБУ г. Москвы ММЦ «Сахарово». В соответствии с Указом Президента Российской Федерации от 30 декабря 2024 г.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1126 в отношении таких лиц не будут применяться меры, связанные с высылкой, помещением в специальные учреждения, а также с запретом на въезд.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Чтобы узаконить своё нахождение в России иностранные граждане, их работодатели или заказчики работ (услуг) подают заявления, ходатайства и иные документы, необходимые для выдачи разрешительных документов в территориальный орган МВД напрямую либо через уполномоченное федеральное государственное унитарное предприятие.</a:t>
            </a:r>
          </a:p>
          <a:p>
            <a:pPr algn="l"/>
            <a:r>
              <a:rPr lang="ru-RU" b="0" dirty="0" smtClean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Иностранному гражданину, </a:t>
            </a:r>
            <a:r>
              <a:rPr lang="ru-RU" b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который имеет право на работу без специального разрешения или патента, достаточно до 30 апреля 2025 года обратиться в территориальный орган МВД с соответствующим заявлением и заверенной работодателем или заказчиком копией трудового договора или ГПД (п.3, п.4 Указа Президента РФ от 30 декабря 2024 № 1126).</a:t>
            </a:r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826" y="5257707"/>
            <a:ext cx="1284923" cy="12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8D61D-C5DA-136D-1061-AA7B223EF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C95CB3C9-C2F8-54DD-715B-457A3CE2E402}"/>
              </a:ext>
            </a:extLst>
          </p:cNvPr>
          <p:cNvSpPr txBox="1"/>
          <p:nvPr/>
        </p:nvSpPr>
        <p:spPr>
          <a:xfrm>
            <a:off x="1256017" y="437754"/>
            <a:ext cx="641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Ч</a:t>
            </a:r>
            <a:r>
              <a:rPr lang="ru-RU" sz="2800" dirty="0">
                <a:latin typeface="Arial Black" panose="020B0A04020102020204" pitchFamily="34" charset="0"/>
              </a:rPr>
              <a:t>ТО ДЕЛАТЬ </a:t>
            </a:r>
            <a:r>
              <a:rPr lang="ru-RU" sz="2800" dirty="0" smtClean="0">
                <a:latin typeface="Arial Black" panose="020B0A04020102020204" pitchFamily="34" charset="0"/>
              </a:rPr>
              <a:t>РАБОТОДАТЕЛЮ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5C7A22-6E28-7DE0-98A6-764B6B125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80" y="2385264"/>
            <a:ext cx="463574" cy="219721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8069A83-DD6D-CEAF-604A-740C57D0AE22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4" name="Часть круга 3">
              <a:extLst>
                <a:ext uri="{FF2B5EF4-FFF2-40B4-BE49-F238E27FC236}">
                  <a16:creationId xmlns:a16="http://schemas.microsoft.com/office/drawing/2014/main" id="{C88DE9DF-1B51-B466-E86D-523EFE5F9DB6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E7DEFC3-B576-8E06-74E1-70EAEB4F2C1F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A02355-4306-E10E-A0F3-37CAA19D0928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Скругленный прямоугольник 15"/>
          <p:cNvSpPr/>
          <p:nvPr/>
        </p:nvSpPr>
        <p:spPr>
          <a:xfrm>
            <a:off x="220678" y="2664398"/>
            <a:ext cx="2956276" cy="1646228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 проверяет документы иностранного гражданина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06523" y="1482811"/>
            <a:ext cx="3155569" cy="929381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по РКЛ через сайт МВД или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Госуслуги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42030" y="3943836"/>
            <a:ext cx="3155569" cy="854201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Обращение в МВД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487777" y="3943835"/>
            <a:ext cx="3155569" cy="854201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Заполнение формы на сайте МВД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1934" y="928379"/>
            <a:ext cx="1369370" cy="1369370"/>
          </a:xfrm>
          <a:prstGeom prst="rect">
            <a:avLst/>
          </a:prstGeom>
        </p:spPr>
      </p:pic>
      <p:cxnSp>
        <p:nvCxnSpPr>
          <p:cNvPr id="24" name="Прямая со стрелкой 23"/>
          <p:cNvCxnSpPr>
            <a:stCxn id="16" idx="3"/>
          </p:cNvCxnSpPr>
          <p:nvPr/>
        </p:nvCxnSpPr>
        <p:spPr>
          <a:xfrm flipV="1">
            <a:off x="3176954" y="1878225"/>
            <a:ext cx="897078" cy="1609287"/>
          </a:xfrm>
          <a:prstGeom prst="straightConnector1">
            <a:avLst/>
          </a:prstGeom>
          <a:ln w="38100">
            <a:solidFill>
              <a:srgbClr val="00B05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6" idx="3"/>
          </p:cNvCxnSpPr>
          <p:nvPr/>
        </p:nvCxnSpPr>
        <p:spPr>
          <a:xfrm>
            <a:off x="3176954" y="3487512"/>
            <a:ext cx="957687" cy="823114"/>
          </a:xfrm>
          <a:prstGeom prst="straightConnector1">
            <a:avLst/>
          </a:prstGeom>
          <a:ln w="38100">
            <a:solidFill>
              <a:srgbClr val="FF7F7F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9" idx="3"/>
          </p:cNvCxnSpPr>
          <p:nvPr/>
        </p:nvCxnSpPr>
        <p:spPr>
          <a:xfrm flipV="1">
            <a:off x="7362092" y="1728162"/>
            <a:ext cx="2548027" cy="219340"/>
          </a:xfrm>
          <a:prstGeom prst="straightConnector1">
            <a:avLst/>
          </a:prstGeom>
          <a:ln w="38100">
            <a:solidFill>
              <a:srgbClr val="00B05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1" idx="0"/>
            <a:endCxn id="18" idx="2"/>
          </p:cNvCxnSpPr>
          <p:nvPr/>
        </p:nvCxnSpPr>
        <p:spPr>
          <a:xfrm flipV="1">
            <a:off x="10065562" y="2297749"/>
            <a:ext cx="721057" cy="1646086"/>
          </a:xfrm>
          <a:prstGeom prst="straightConnector1">
            <a:avLst/>
          </a:prstGeom>
          <a:ln w="38100">
            <a:solidFill>
              <a:srgbClr val="00B050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19" idx="3"/>
          </p:cNvCxnSpPr>
          <p:nvPr/>
        </p:nvCxnSpPr>
        <p:spPr>
          <a:xfrm>
            <a:off x="7362092" y="1947502"/>
            <a:ext cx="1162058" cy="2019015"/>
          </a:xfrm>
          <a:prstGeom prst="straightConnector1">
            <a:avLst/>
          </a:prstGeom>
          <a:ln w="38100">
            <a:solidFill>
              <a:srgbClr val="FF7F7F"/>
            </a:solidFill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2497733" y="1713635"/>
            <a:ext cx="1358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нарушений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844929" y="1072642"/>
            <a:ext cx="1358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в реестре 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858693" y="2509658"/>
            <a:ext cx="1358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b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реестре 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829894" y="4328590"/>
            <a:ext cx="1358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нарушения</a:t>
            </a:r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0321278" y="3179757"/>
            <a:ext cx="1358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Повторная проверка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8" y="5001180"/>
            <a:ext cx="1895103" cy="189510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200861" y="5795701"/>
            <a:ext cx="36440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+7(495)999-99-99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Горячая линия ГБУ ЕМЦ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65D9206F-216B-DBAF-DF11-88AB763CFC8F}"/>
              </a:ext>
            </a:extLst>
          </p:cNvPr>
          <p:cNvSpPr/>
          <p:nvPr/>
        </p:nvSpPr>
        <p:spPr>
          <a:xfrm>
            <a:off x="4423720" y="5620971"/>
            <a:ext cx="3138616" cy="1106791"/>
          </a:xfrm>
          <a:prstGeom prst="rect">
            <a:avLst/>
          </a:prstGeom>
          <a:noFill/>
          <a:ln w="76200">
            <a:solidFill>
              <a:srgbClr val="4C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336" y="5509446"/>
            <a:ext cx="1284923" cy="12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8D61D-C5DA-136D-1061-AA7B223EF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C95CB3C9-C2F8-54DD-715B-457A3CE2E402}"/>
              </a:ext>
            </a:extLst>
          </p:cNvPr>
          <p:cNvSpPr txBox="1"/>
          <p:nvPr/>
        </p:nvSpPr>
        <p:spPr>
          <a:xfrm>
            <a:off x="1256017" y="437754"/>
            <a:ext cx="9025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Ч</a:t>
            </a:r>
            <a:r>
              <a:rPr lang="ru-RU" sz="2800" dirty="0">
                <a:latin typeface="Arial Black" panose="020B0A04020102020204" pitchFamily="34" charset="0"/>
              </a:rPr>
              <a:t>ТО ДЕЛАТЬ ИНОСТРАННЫМ ГРАЖДАНАМ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5C7A22-6E28-7DE0-98A6-764B6B125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80" y="2385264"/>
            <a:ext cx="463574" cy="219721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8069A83-DD6D-CEAF-604A-740C57D0AE22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4" name="Часть круга 3">
              <a:extLst>
                <a:ext uri="{FF2B5EF4-FFF2-40B4-BE49-F238E27FC236}">
                  <a16:creationId xmlns:a16="http://schemas.microsoft.com/office/drawing/2014/main" id="{C88DE9DF-1B51-B466-E86D-523EFE5F9DB6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E7DEFC3-B576-8E06-74E1-70EAEB4F2C1F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A02355-4306-E10E-A0F3-37CAA19D0928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1B3A00D7-A3DB-1A94-B3E1-8C1FA06C0E53}"/>
              </a:ext>
            </a:extLst>
          </p:cNvPr>
          <p:cNvSpPr txBox="1"/>
          <p:nvPr/>
        </p:nvSpPr>
        <p:spPr>
          <a:xfrm>
            <a:off x="130449" y="1270414"/>
            <a:ext cx="117452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Иностранные граждане, сведения о которых подлежат включению в реестр контролируемых лиц, обязаны самостоятельно выехать из России либо урегулировать своё правовое положение в РФ. Срок для урегулирования — с 1 января по 30 апреля 2025 года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22738" y="2385264"/>
            <a:ext cx="1005850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Условия для урегулирования правового положения следующие: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предоставить свои биометрические персональные данные в соответствии с законодательством РФ либо пройти идентификацию по биометрическим персональным данным;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протяжении года до подачи заявления на получение документов для проживания, пребывания и работы в РФ пройти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медосвидетельствование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употребление наркотиков, наличие опасных инфекционных заболеваний, ВИЧ-инфекции;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представить документ, подтверждающий владение русским языком, знание истории России и основ законодательства РФ на нужном уровне;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добровольно погасить имеющиеся задолженности по обязательным платежам, подлежащим уплате в соответствии с законодательством РФ;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отношении гражданина не созданы ситуации, из-за которых можно отказать в выдаче или аннулировать патент, разрешение на работу, на временное проживание, временное проживание для учёбы или вид на жительство.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4971" y="3483870"/>
            <a:ext cx="2432006" cy="2432006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5D9206F-216B-DBAF-DF11-88AB763CFC8F}"/>
              </a:ext>
            </a:extLst>
          </p:cNvPr>
          <p:cNvSpPr/>
          <p:nvPr/>
        </p:nvSpPr>
        <p:spPr>
          <a:xfrm>
            <a:off x="130449" y="1266651"/>
            <a:ext cx="11745262" cy="981506"/>
          </a:xfrm>
          <a:prstGeom prst="rect">
            <a:avLst/>
          </a:prstGeom>
          <a:noFill/>
          <a:ln w="76200">
            <a:solidFill>
              <a:srgbClr val="F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8D61D-C5DA-136D-1061-AA7B223EF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7DA6B20-4961-3D19-48EB-11DD1D847DCB}"/>
              </a:ext>
            </a:extLst>
          </p:cNvPr>
          <p:cNvSpPr/>
          <p:nvPr/>
        </p:nvSpPr>
        <p:spPr>
          <a:xfrm>
            <a:off x="575644" y="3430519"/>
            <a:ext cx="3563295" cy="988740"/>
          </a:xfrm>
          <a:prstGeom prst="rect">
            <a:avLst/>
          </a:prstGeom>
          <a:solidFill>
            <a:srgbClr val="67BC9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A7DA6B20-4961-3D19-48EB-11DD1D847DCB}"/>
              </a:ext>
            </a:extLst>
          </p:cNvPr>
          <p:cNvSpPr/>
          <p:nvPr/>
        </p:nvSpPr>
        <p:spPr>
          <a:xfrm>
            <a:off x="709629" y="1410915"/>
            <a:ext cx="3318031" cy="988740"/>
          </a:xfrm>
          <a:prstGeom prst="rect">
            <a:avLst/>
          </a:prstGeom>
          <a:solidFill>
            <a:srgbClr val="67BC9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5CB3C9-C2F8-54DD-715B-457A3CE2E402}"/>
              </a:ext>
            </a:extLst>
          </p:cNvPr>
          <p:cNvSpPr txBox="1"/>
          <p:nvPr/>
        </p:nvSpPr>
        <p:spPr>
          <a:xfrm>
            <a:off x="1256017" y="437754"/>
            <a:ext cx="614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</a:t>
            </a:r>
            <a:r>
              <a:rPr lang="ru-RU" sz="2800" dirty="0" smtClean="0">
                <a:latin typeface="Arial Black" panose="020B0A04020102020204" pitchFamily="34" charset="0"/>
              </a:rPr>
              <a:t>ПРАВОЧНАЯ ИНФОРМАЦИЯ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85C7A22-6E28-7DE0-98A6-764B6B125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80" y="2385264"/>
            <a:ext cx="463574" cy="219721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8069A83-DD6D-CEAF-604A-740C57D0AE22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4" name="Часть круга 3">
              <a:extLst>
                <a:ext uri="{FF2B5EF4-FFF2-40B4-BE49-F238E27FC236}">
                  <a16:creationId xmlns:a16="http://schemas.microsoft.com/office/drawing/2014/main" id="{C88DE9DF-1B51-B466-E86D-523EFE5F9DB6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E7DEFC3-B576-8E06-74E1-70EAEB4F2C1F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7A02355-4306-E10E-A0F3-37CAA19D0928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380" y="2733431"/>
            <a:ext cx="1865871" cy="18658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3615" y="1582120"/>
            <a:ext cx="30500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7(495)999-99-99 </a:t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Горячая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линия ГБУ ЕМЦ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68081" y="3495929"/>
            <a:ext cx="3624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8-800-200-52-09</a:t>
            </a:r>
            <a: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«горячая линия»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ФГУП «ПВС» МВД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России</a:t>
            </a:r>
            <a:endParaRPr lang="ru-RU" sz="1600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8302" y="5320597"/>
            <a:ext cx="4582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8-495-587-53-46</a:t>
            </a:r>
            <a:b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отдел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по вопросам миграции УМВД России по Одинцовскому городскому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округу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75624" y="3589752"/>
            <a:ext cx="68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МВД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815060" y="342860"/>
            <a:ext cx="3439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осуслуги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46" y="653012"/>
            <a:ext cx="2732903" cy="27329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645" y="3997107"/>
            <a:ext cx="2732903" cy="2732903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7DA6B20-4961-3D19-48EB-11DD1D847DCB}"/>
              </a:ext>
            </a:extLst>
          </p:cNvPr>
          <p:cNvSpPr/>
          <p:nvPr/>
        </p:nvSpPr>
        <p:spPr>
          <a:xfrm>
            <a:off x="367759" y="5224088"/>
            <a:ext cx="4204241" cy="1296838"/>
          </a:xfrm>
          <a:prstGeom prst="rect">
            <a:avLst/>
          </a:prstGeom>
          <a:solidFill>
            <a:srgbClr val="67BC9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>
            <a:stCxn id="5" idx="1"/>
            <a:endCxn id="22" idx="3"/>
          </p:cNvCxnSpPr>
          <p:nvPr/>
        </p:nvCxnSpPr>
        <p:spPr>
          <a:xfrm flipH="1" flipV="1">
            <a:off x="4027660" y="1905285"/>
            <a:ext cx="1508720" cy="1761082"/>
          </a:xfrm>
          <a:prstGeom prst="straightConnector1">
            <a:avLst/>
          </a:prstGeom>
          <a:ln w="38100">
            <a:solidFill>
              <a:srgbClr val="67BC9F"/>
            </a:solidFill>
            <a:headEnd type="oval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1"/>
            <a:endCxn id="10" idx="3"/>
          </p:cNvCxnSpPr>
          <p:nvPr/>
        </p:nvCxnSpPr>
        <p:spPr>
          <a:xfrm flipH="1">
            <a:off x="4192286" y="3666367"/>
            <a:ext cx="1344094" cy="291227"/>
          </a:xfrm>
          <a:prstGeom prst="straightConnector1">
            <a:avLst/>
          </a:prstGeom>
          <a:ln w="38100">
            <a:solidFill>
              <a:srgbClr val="67BC9F"/>
            </a:solidFill>
            <a:headEnd type="oval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1"/>
            <a:endCxn id="24" idx="3"/>
          </p:cNvCxnSpPr>
          <p:nvPr/>
        </p:nvCxnSpPr>
        <p:spPr>
          <a:xfrm flipH="1">
            <a:off x="4572000" y="3666367"/>
            <a:ext cx="964380" cy="2206140"/>
          </a:xfrm>
          <a:prstGeom prst="straightConnector1">
            <a:avLst/>
          </a:prstGeom>
          <a:ln w="38100">
            <a:solidFill>
              <a:srgbClr val="67BC9F"/>
            </a:solidFill>
            <a:headEnd type="oval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5" idx="3"/>
            <a:endCxn id="19" idx="1"/>
          </p:cNvCxnSpPr>
          <p:nvPr/>
        </p:nvCxnSpPr>
        <p:spPr>
          <a:xfrm flipV="1">
            <a:off x="7402251" y="2019464"/>
            <a:ext cx="1648395" cy="1646903"/>
          </a:xfrm>
          <a:prstGeom prst="straightConnector1">
            <a:avLst/>
          </a:prstGeom>
          <a:ln w="38100">
            <a:solidFill>
              <a:srgbClr val="67BC9F"/>
            </a:solidFill>
            <a:headEnd type="oval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5" idx="3"/>
            <a:endCxn id="20" idx="1"/>
          </p:cNvCxnSpPr>
          <p:nvPr/>
        </p:nvCxnSpPr>
        <p:spPr>
          <a:xfrm>
            <a:off x="7402251" y="3666367"/>
            <a:ext cx="1648394" cy="1697192"/>
          </a:xfrm>
          <a:prstGeom prst="straightConnector1">
            <a:avLst/>
          </a:prstGeom>
          <a:ln w="38100">
            <a:solidFill>
              <a:srgbClr val="67BC9F"/>
            </a:solidFill>
            <a:headEnd type="oval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7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2007577" y="2385264"/>
            <a:ext cx="10090638" cy="4296890"/>
          </a:xfrm>
          <a:prstGeom prst="rect">
            <a:avLst/>
          </a:prstGeom>
          <a:solidFill>
            <a:srgbClr val="67BC9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E63C48-EE7A-10F7-8AA2-5AD0492A1922}"/>
              </a:ext>
            </a:extLst>
          </p:cNvPr>
          <p:cNvSpPr txBox="1"/>
          <p:nvPr/>
        </p:nvSpPr>
        <p:spPr>
          <a:xfrm>
            <a:off x="1256017" y="437754"/>
            <a:ext cx="6910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Н</a:t>
            </a:r>
            <a:r>
              <a:rPr lang="ru-RU" sz="2800" dirty="0">
                <a:latin typeface="Arial Black" panose="020B0A04020102020204" pitchFamily="34" charset="0"/>
              </a:rPr>
              <a:t>ОРМАТИВНАЯ ДОКУМЕНТАЦИЯ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45C921-5BAC-848F-D5CC-97804272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80" y="2385264"/>
            <a:ext cx="463574" cy="219721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8780725-DF92-4B1F-F460-E24988DC6A88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4" name="Часть круга 3">
              <a:extLst>
                <a:ext uri="{FF2B5EF4-FFF2-40B4-BE49-F238E27FC236}">
                  <a16:creationId xmlns:a16="http://schemas.microsoft.com/office/drawing/2014/main" id="{51DA875D-E0B9-CE02-E31C-A7932B94B128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B9CD9F5-7B96-8C71-0240-16D5D8B09D37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E2466227-88FA-913F-417D-D9019D3EC410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38" y="1244740"/>
            <a:ext cx="3534508" cy="4970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833446" y="2964048"/>
            <a:ext cx="83702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91B1D"/>
                </a:solidFill>
                <a:latin typeface="Roboto"/>
              </a:rPr>
              <a:t>С 5 февраля 2025 года действует обновлённая редакция Федерального закона от 25 июля 2002 №115-ФЗ «О правовом положении иностранных граждан в РФ».</a:t>
            </a:r>
          </a:p>
          <a:p>
            <a:endParaRPr lang="ru-RU" dirty="0">
              <a:solidFill>
                <a:srgbClr val="091B1D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91B1D"/>
                </a:solidFill>
                <a:latin typeface="Roboto"/>
              </a:rPr>
              <a:t>К иностранным гражданам, которые незаконно находятся в России, применяется режим высылки, предусмотренный новой статьёй 9.1 (введена Федеральным законом от 8 августа 2024 № 260-ФЗ).</a:t>
            </a:r>
          </a:p>
          <a:p>
            <a:endParaRPr lang="ru-RU" dirty="0">
              <a:solidFill>
                <a:srgbClr val="091B1D"/>
              </a:solidFill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91B1D"/>
                </a:solidFill>
                <a:latin typeface="Roboto"/>
              </a:rPr>
              <a:t>Сведения о таких гражданах попадают в реестр контролируемых лиц. Режим высылки ограничивает некоторые права и свободы (установлены ч. 2 ст. 31.1 Закона от 25 июля 2002 № 115-ФЗ).</a:t>
            </a:r>
            <a:endParaRPr lang="ru-RU" b="0" i="0" dirty="0">
              <a:solidFill>
                <a:srgbClr val="091B1D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2770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2FE63C48-EE7A-10F7-8AA2-5AD0492A1922}"/>
              </a:ext>
            </a:extLst>
          </p:cNvPr>
          <p:cNvSpPr txBox="1"/>
          <p:nvPr/>
        </p:nvSpPr>
        <p:spPr>
          <a:xfrm>
            <a:off x="1256017" y="437754"/>
            <a:ext cx="3272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2800" dirty="0">
                <a:latin typeface="Arial Black" panose="020B0A04020102020204" pitchFamily="34" charset="0"/>
              </a:rPr>
              <a:t>ПРЕДЕЛЕНИЕ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45C921-5BAC-848F-D5CC-97804272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80" y="2385264"/>
            <a:ext cx="463574" cy="219721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8780725-DF92-4B1F-F460-E24988DC6A88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4" name="Часть круга 3">
              <a:extLst>
                <a:ext uri="{FF2B5EF4-FFF2-40B4-BE49-F238E27FC236}">
                  <a16:creationId xmlns:a16="http://schemas.microsoft.com/office/drawing/2014/main" id="{51DA875D-E0B9-CE02-E31C-A7932B94B128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B9CD9F5-7B96-8C71-0240-16D5D8B09D37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E2466227-88FA-913F-417D-D9019D3EC410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928" y="1700576"/>
            <a:ext cx="736119" cy="7502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9354" y="395810"/>
            <a:ext cx="2664337" cy="26643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EF7333-E0D7-D5DD-D7BA-3295659EBA11}"/>
              </a:ext>
            </a:extLst>
          </p:cNvPr>
          <p:cNvSpPr txBox="1"/>
          <p:nvPr/>
        </p:nvSpPr>
        <p:spPr>
          <a:xfrm>
            <a:off x="199323" y="5508387"/>
            <a:ext cx="10069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вопросам, связанным с включением в реестр, иностранный гражданин может обратиться в подразделения по вопросам миграции территориальных органов МВД России, филиалы ФГУП «ПВС» МВД России и ГБУ г. Москвы ММЦ «Сахарово», а также по телефону «горячей линии» ФГУП «ПВС» МВД России: 8-800-200-52-09</a:t>
            </a:r>
            <a:endParaRPr lang="ru-RU" sz="1600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8B6B48A-BD85-ED6A-4595-277F1CF82F5E}"/>
              </a:ext>
            </a:extLst>
          </p:cNvPr>
          <p:cNvSpPr/>
          <p:nvPr/>
        </p:nvSpPr>
        <p:spPr>
          <a:xfrm>
            <a:off x="92881" y="5456913"/>
            <a:ext cx="10262081" cy="1238622"/>
          </a:xfrm>
          <a:prstGeom prst="rect">
            <a:avLst/>
          </a:prstGeom>
          <a:noFill/>
          <a:ln w="76200">
            <a:solidFill>
              <a:srgbClr val="4C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481311" y="3177158"/>
            <a:ext cx="8558289" cy="1781704"/>
          </a:xfrm>
          <a:prstGeom prst="rect">
            <a:avLst/>
          </a:prstGeom>
          <a:solidFill>
            <a:schemeClr val="bg1"/>
          </a:solidFill>
          <a:ln w="76200">
            <a:solidFill>
              <a:srgbClr val="F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72004" y="1440485"/>
            <a:ext cx="7371442" cy="1924038"/>
          </a:xfrm>
          <a:prstGeom prst="rect">
            <a:avLst/>
          </a:prstGeom>
          <a:solidFill>
            <a:schemeClr val="bg1"/>
          </a:solidFill>
          <a:ln w="76200">
            <a:solidFill>
              <a:srgbClr val="F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98974" y="1558723"/>
            <a:ext cx="68483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Реестр контролируемых лиц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— это список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иностранных граждан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лиц без гражданства, чьи законные основания для пребывания в РФ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прекращены. 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него попадают, например,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иностранные граждане,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 которых истёк срок временного пребывания, кому ранее запретили въезд в страну, лица, совершившие преступление.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678229" y="3417016"/>
            <a:ext cx="81827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 высылки</a:t>
            </a:r>
            <a:r>
              <a:rPr lang="ru-RU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— это правовой режим, применяемый в отношении иностранных граждан или лиц без гражданства, находящихся в РФ без законных оснований для пребывания (проживания), направленный на обеспечение выезда таких граждан или приобретения ими законных оснований для пребывания (проживания) в стране.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4907" y="5292374"/>
            <a:ext cx="1284923" cy="12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567F12-C691-704B-3962-FC11B544F887}"/>
              </a:ext>
            </a:extLst>
          </p:cNvPr>
          <p:cNvSpPr/>
          <p:nvPr/>
        </p:nvSpPr>
        <p:spPr>
          <a:xfrm>
            <a:off x="4132562" y="6189567"/>
            <a:ext cx="5884984" cy="567794"/>
          </a:xfrm>
          <a:prstGeom prst="rect">
            <a:avLst/>
          </a:prstGeom>
          <a:solidFill>
            <a:srgbClr val="FF7F7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1016" y="1492568"/>
            <a:ext cx="11769970" cy="2012632"/>
          </a:xfrm>
          <a:prstGeom prst="rect">
            <a:avLst/>
          </a:prstGeom>
          <a:solidFill>
            <a:srgbClr val="67BC9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E63C48-EE7A-10F7-8AA2-5AD0492A1922}"/>
              </a:ext>
            </a:extLst>
          </p:cNvPr>
          <p:cNvSpPr txBox="1"/>
          <p:nvPr/>
        </p:nvSpPr>
        <p:spPr>
          <a:xfrm>
            <a:off x="1256017" y="437754"/>
            <a:ext cx="10156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К</a:t>
            </a:r>
            <a:r>
              <a:rPr lang="ru-RU" sz="2800" dirty="0">
                <a:latin typeface="Arial Black" panose="020B0A04020102020204" pitchFamily="34" charset="0"/>
              </a:rPr>
              <a:t>АК РАБОТАЕТ РЕЕСТР КОНТРОЛИРУЕМЫХ ЛИЦ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45C921-5BAC-848F-D5CC-97804272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80" y="2385264"/>
            <a:ext cx="463574" cy="219721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8780725-DF92-4B1F-F460-E24988DC6A88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4" name="Часть круга 3">
              <a:extLst>
                <a:ext uri="{FF2B5EF4-FFF2-40B4-BE49-F238E27FC236}">
                  <a16:creationId xmlns:a16="http://schemas.microsoft.com/office/drawing/2014/main" id="{51DA875D-E0B9-CE02-E31C-A7932B94B128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B9CD9F5-7B96-8C71-0240-16D5D8B09D37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E2466227-88FA-913F-417D-D9019D3EC410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069173" y="1101224"/>
            <a:ext cx="10771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реестра контролируемых лиц регулируется рядом законодательных актов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" y="4006883"/>
            <a:ext cx="2353376" cy="235337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11016" y="1591612"/>
            <a:ext cx="117699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Федеральный закон от 25 июля 2002 № 115-ФЗ «О правовом положении иностранного гражданина в РФ»;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Постановление Правительства РФ от 26 декабря 2024 № 1899 «О реестре контролируемых лиц», которым утверждено </a:t>
            </a:r>
            <a:r>
              <a:rPr lang="ru-RU" b="1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Положение</a:t>
            </a:r>
            <a:r>
              <a:rPr lang="ru-RU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о реестре контролируемых лиц;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Указ президента РФ от 30 декабря 2024 года № 1126 «О временных мерах по урегулированию правового положения отдельных категорий иностранных граждан и лиц без гражданства в РФ в связи с применением режима высылки».</a:t>
            </a:r>
            <a:endParaRPr lang="ru-RU" b="0" dirty="0">
              <a:solidFill>
                <a:srgbClr val="091B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97015" y="3604244"/>
            <a:ext cx="94839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 формируется на основе сведений об </a:t>
            </a:r>
            <a:r>
              <a:rPr lang="ru-RU" dirty="0" smtClean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иностранных гражданах, </a:t>
            </a:r>
            <a:r>
              <a:rPr lang="ru-RU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содержатся в государственной системе миграционного учёта. При наличии оснований данные об иностранце внесут в реестр в автоматическом режиме </a:t>
            </a:r>
            <a:r>
              <a:rPr lang="ru-RU" i="1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(п. 6, п.7 Положения о реестре контролируемых лиц)</a:t>
            </a:r>
            <a:r>
              <a:rPr lang="ru-RU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091B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поступлении в МВД информации о наличии оснований для исключения сведений об иностранном гражданине из реестра контролируемых лиц, сведения о нём также автоматически исключат из реестра не позднее одного рабочего дня со дня поступления такой информации </a:t>
            </a:r>
            <a:r>
              <a:rPr lang="ru-RU" i="1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(п. 8 Положения о реестре контролируемых лиц).</a:t>
            </a:r>
            <a:endParaRPr lang="ru-RU" b="0" i="0" dirty="0">
              <a:solidFill>
                <a:srgbClr val="091B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7CFD1B-93D2-3F6B-BEE5-580A3FC92275}"/>
              </a:ext>
            </a:extLst>
          </p:cNvPr>
          <p:cNvSpPr txBox="1"/>
          <p:nvPr/>
        </p:nvSpPr>
        <p:spPr>
          <a:xfrm>
            <a:off x="3883891" y="6288611"/>
            <a:ext cx="6382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База данных обновляется каждые четыре часа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5659208" y="1492568"/>
            <a:ext cx="6189892" cy="2981946"/>
          </a:xfrm>
          <a:prstGeom prst="rect">
            <a:avLst/>
          </a:prstGeom>
          <a:solidFill>
            <a:srgbClr val="FF7F7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11016" y="1492568"/>
            <a:ext cx="5884984" cy="2981946"/>
          </a:xfrm>
          <a:prstGeom prst="rect">
            <a:avLst/>
          </a:prstGeom>
          <a:solidFill>
            <a:srgbClr val="FF7F7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E63C48-EE7A-10F7-8AA2-5AD0492A1922}"/>
              </a:ext>
            </a:extLst>
          </p:cNvPr>
          <p:cNvSpPr txBox="1"/>
          <p:nvPr/>
        </p:nvSpPr>
        <p:spPr>
          <a:xfrm>
            <a:off x="1256017" y="437754"/>
            <a:ext cx="5501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К</a:t>
            </a:r>
            <a:r>
              <a:rPr lang="ru-RU" sz="2800" dirty="0">
                <a:latin typeface="Arial Black" panose="020B0A04020102020204" pitchFamily="34" charset="0"/>
              </a:rPr>
              <a:t>ТО ПОПАДАЕТ В РЕЕСТР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45C921-5BAC-848F-D5CC-97804272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80" y="2385264"/>
            <a:ext cx="463574" cy="219721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8780725-DF92-4B1F-F460-E24988DC6A88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4" name="Часть круга 3">
              <a:extLst>
                <a:ext uri="{FF2B5EF4-FFF2-40B4-BE49-F238E27FC236}">
                  <a16:creationId xmlns:a16="http://schemas.microsoft.com/office/drawing/2014/main" id="{51DA875D-E0B9-CE02-E31C-A7932B94B128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B9CD9F5-7B96-8C71-0240-16D5D8B09D37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E2466227-88FA-913F-417D-D9019D3EC410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340874" y="5005189"/>
            <a:ext cx="11079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Включенного в реестр иностранного гражданина, будут постоянно контролировать. Ему придётся по предписанию являться в МВД. Если предписание нарушить два и более раза, полиция установит местонахождение иностранца, проведет задержание с проверкой документов и отправит нарушителя в </a:t>
            </a:r>
            <a:r>
              <a:rPr lang="ru-RU" dirty="0" err="1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спецучреждение</a:t>
            </a:r>
            <a:r>
              <a:rPr lang="ru-RU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возможной дальнейшей депортации.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0308" y="1330313"/>
            <a:ext cx="51689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истечение срока временного пребывания совершение преступления (обвинительный приговор суда)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незаконное пересечение границы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аннулирование визы, РВП, ВНЖ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отказ в признании беженцем, утрата статуса беженца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утрата (лишение) временного убежища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96000" y="1530368"/>
            <a:ext cx="6096000" cy="26930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административное выдворение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сокращение срока временного пребывания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депортация,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реадмиссия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нежелательность пребывания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неразрешение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въезда или ограничение выезда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истечение 72 часов пребывания в качестве пассажира судна</a:t>
            </a:r>
          </a:p>
          <a:p>
            <a:pPr marL="285750" indent="-2857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прекращение гражданства РФ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951550" y="973749"/>
            <a:ext cx="7289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91B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Иностранный гражданин попадает в реестр в следующих случаях:</a:t>
            </a:r>
            <a:endParaRPr lang="ru-RU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71540">
            <a:off x="11098826" y="6037489"/>
            <a:ext cx="681525" cy="63505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11016" y="4855688"/>
            <a:ext cx="11209250" cy="1625662"/>
          </a:xfrm>
          <a:prstGeom prst="rect">
            <a:avLst/>
          </a:prstGeom>
          <a:noFill/>
          <a:ln w="76200">
            <a:solidFill>
              <a:srgbClr val="FF54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134769" y="5858378"/>
            <a:ext cx="7812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</a:t>
            </a:r>
            <a:endParaRPr lang="ru-RU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307B5-907F-566E-DC9C-42B6C9C55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822A191-93D0-D261-23E4-DF47685742DA}"/>
              </a:ext>
            </a:extLst>
          </p:cNvPr>
          <p:cNvSpPr/>
          <p:nvPr/>
        </p:nvSpPr>
        <p:spPr>
          <a:xfrm>
            <a:off x="6670430" y="1402311"/>
            <a:ext cx="5310553" cy="5197414"/>
          </a:xfrm>
          <a:prstGeom prst="rect">
            <a:avLst/>
          </a:prstGeom>
          <a:solidFill>
            <a:srgbClr val="FF7F7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отказ в открытии банковского счёта и осуществлении иных банковских операций (кроме денежных переводов в целях уплаты обязательных платежей, а также переводов денежных средств на счёт контролируемого лица и выдачи наличных денежных средств контролируемому лицу в сумме не более 30 тысяч рублей в месяц)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запрет на заключение брака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запрет на изменение места жительства или места пребывания в РФ без разрешения МВД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запрет на выезд за пределы территории субъекта РФ, муниципального образования, в которых контролируемое лицо пребывает (проживает), за исключением выезда из РФ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иные ограничения, предусмотренные законодательством РФ.</a:t>
            </a:r>
          </a:p>
          <a:p>
            <a:pPr algn="ctr"/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59A63F8-DB37-A74F-39A1-C6C2919322D1}"/>
              </a:ext>
            </a:extLst>
          </p:cNvPr>
          <p:cNvSpPr/>
          <p:nvPr/>
        </p:nvSpPr>
        <p:spPr>
          <a:xfrm>
            <a:off x="55559" y="1402311"/>
            <a:ext cx="5231549" cy="5193782"/>
          </a:xfrm>
          <a:prstGeom prst="rect">
            <a:avLst/>
          </a:prstGeom>
          <a:solidFill>
            <a:srgbClr val="FF7F7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запрет на госрегистрацию организаций и ИП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запрет на приобретение недвижимости, транспортных средств, самоходных машин и других видов техники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запрет на постановку недвижимости на государственный кадастровый учёт и (или) государственную регистрацию прав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запрет на госрегистрацию транспортных средств, самоходных машин и других видов техники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ограничения на пользование правом на управление транспортными средствами</a:t>
            </a:r>
            <a:endParaRPr lang="ru-RU" dirty="0">
              <a:solidFill>
                <a:srgbClr val="091B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отказа в допуске к сдаче экзаменов на право управления транспортными средствами, в выдаче (замене, обмене) российского национального или международного водительского удостоверения</a:t>
            </a:r>
            <a:endParaRPr lang="ru-RU" dirty="0">
              <a:solidFill>
                <a:srgbClr val="091B1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58B460-7837-0B1D-E7A9-A8C576B58FF8}"/>
              </a:ext>
            </a:extLst>
          </p:cNvPr>
          <p:cNvSpPr txBox="1"/>
          <p:nvPr/>
        </p:nvSpPr>
        <p:spPr>
          <a:xfrm>
            <a:off x="1256017" y="437754"/>
            <a:ext cx="945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О</a:t>
            </a:r>
            <a:r>
              <a:rPr lang="ru-RU" sz="2800" dirty="0">
                <a:latin typeface="Arial Black" panose="020B0A04020102020204" pitchFamily="34" charset="0"/>
              </a:rPr>
              <a:t>ГРАНИЧЕНИЯ ДЛЯ КОНТРОЛИРУЕМЫХ ЛИЦ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8EE2D2-67B0-0653-E676-057122D6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80" y="2385264"/>
            <a:ext cx="463574" cy="219721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6719CC5-A862-A121-20D8-B974AE3CB3F7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4" name="Часть круга 3">
              <a:extLst>
                <a:ext uri="{FF2B5EF4-FFF2-40B4-BE49-F238E27FC236}">
                  <a16:creationId xmlns:a16="http://schemas.microsoft.com/office/drawing/2014/main" id="{A8DF6E85-39CF-ACB4-9FD6-7939471E8B07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C4E7E63-62CC-353C-A6E5-60520183EC1E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05AA5FF1-72E1-D2D9-E974-FC7A3C7DB0B1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7108" y="3495592"/>
            <a:ext cx="1383322" cy="13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8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B0B53746-DFF7-2B8A-F25B-EF9676E4D936}"/>
              </a:ext>
            </a:extLst>
          </p:cNvPr>
          <p:cNvSpPr/>
          <p:nvPr/>
        </p:nvSpPr>
        <p:spPr>
          <a:xfrm>
            <a:off x="10532474" y="1508132"/>
            <a:ext cx="1460768" cy="2255485"/>
          </a:xfrm>
          <a:prstGeom prst="rect">
            <a:avLst/>
          </a:prstGeom>
          <a:solidFill>
            <a:srgbClr val="67BC9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E63C48-EE7A-10F7-8AA2-5AD0492A1922}"/>
              </a:ext>
            </a:extLst>
          </p:cNvPr>
          <p:cNvSpPr txBox="1"/>
          <p:nvPr/>
        </p:nvSpPr>
        <p:spPr>
          <a:xfrm>
            <a:off x="1256017" y="437754"/>
            <a:ext cx="705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Р</a:t>
            </a:r>
            <a:r>
              <a:rPr lang="ru-RU" sz="2800" dirty="0">
                <a:latin typeface="Arial Black" panose="020B0A04020102020204" pitchFamily="34" charset="0"/>
              </a:rPr>
              <a:t>ЕЕСТР КОНТРОЛИРУЕМЫХ ЛИЦ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45C921-5BAC-848F-D5CC-97804272E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80" y="2385264"/>
            <a:ext cx="463574" cy="219721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8780725-DF92-4B1F-F460-E24988DC6A88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4" name="Часть круга 3">
              <a:extLst>
                <a:ext uri="{FF2B5EF4-FFF2-40B4-BE49-F238E27FC236}">
                  <a16:creationId xmlns:a16="http://schemas.microsoft.com/office/drawing/2014/main" id="{51DA875D-E0B9-CE02-E31C-A7932B94B128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B9CD9F5-7B96-8C71-0240-16D5D8B09D37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E2466227-88FA-913F-417D-D9019D3EC410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533651" y="1038166"/>
            <a:ext cx="7898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узнать, что иностранного гражданина внесли в реестр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F7F31A-BDA8-6FC2-5A94-ACCD7459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182" y="1508132"/>
            <a:ext cx="2671035" cy="2255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87F2426-B49E-9E83-04A3-5C5009651C86}"/>
              </a:ext>
            </a:extLst>
          </p:cNvPr>
          <p:cNvSpPr txBox="1"/>
          <p:nvPr/>
        </p:nvSpPr>
        <p:spPr>
          <a:xfrm>
            <a:off x="618057" y="1713820"/>
            <a:ext cx="62999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Реестр контролируемых лиц размещён на официальном сайте МВД. Узнать, занесён ли в реестр иностранный работник, можно, указав в модуле: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ФИО;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дату рождения;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серию, номер, дату выдачи документа, удостоверяющего личность.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CDC1CE-5C9C-18BD-07C4-31B818EB76DE}"/>
              </a:ext>
            </a:extLst>
          </p:cNvPr>
          <p:cNvSpPr txBox="1"/>
          <p:nvPr/>
        </p:nvSpPr>
        <p:spPr>
          <a:xfrm>
            <a:off x="10532474" y="2544816"/>
            <a:ext cx="14362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мвд.рф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rkl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0DB73D-FEDA-9D60-97A7-943C7457D74F}"/>
              </a:ext>
            </a:extLst>
          </p:cNvPr>
          <p:cNvSpPr txBox="1"/>
          <p:nvPr/>
        </p:nvSpPr>
        <p:spPr>
          <a:xfrm>
            <a:off x="677875" y="4544015"/>
            <a:ext cx="541545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Также проверить наличие иностранного работника в реестре можно на портале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«Госуслуги»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(п. 5 Положения, утв. постановлением Правительства РФ от 26 декабря 2024 № 1899)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AA574B0-94EB-6130-AD96-25005BFF4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9674" y="4158717"/>
            <a:ext cx="3235019" cy="2250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9BF3BFE-0671-C173-91E0-98C412C7EB16}"/>
              </a:ext>
            </a:extLst>
          </p:cNvPr>
          <p:cNvSpPr/>
          <p:nvPr/>
        </p:nvSpPr>
        <p:spPr>
          <a:xfrm>
            <a:off x="340668" y="1508132"/>
            <a:ext cx="7056740" cy="2371141"/>
          </a:xfrm>
          <a:prstGeom prst="rect">
            <a:avLst/>
          </a:prstGeom>
          <a:noFill/>
          <a:ln w="76200">
            <a:solidFill>
              <a:srgbClr val="F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F968CF9-781E-AE32-0C45-65258DFE53E3}"/>
              </a:ext>
            </a:extLst>
          </p:cNvPr>
          <p:cNvSpPr/>
          <p:nvPr/>
        </p:nvSpPr>
        <p:spPr>
          <a:xfrm>
            <a:off x="340668" y="4149757"/>
            <a:ext cx="7056740" cy="2371141"/>
          </a:xfrm>
          <a:prstGeom prst="rect">
            <a:avLst/>
          </a:prstGeom>
          <a:noFill/>
          <a:ln w="76200">
            <a:solidFill>
              <a:srgbClr val="F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 descr="Изображение выглядит как логотип, Графика, Шрифт, символ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2791B4-B581-62D4-F66E-99A0EF75028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r="24241"/>
          <a:stretch/>
        </p:blipFill>
        <p:spPr>
          <a:xfrm>
            <a:off x="5976390" y="5020447"/>
            <a:ext cx="1256145" cy="1166819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духовые инструменты, символ, бронза, брошь">
            <a:extLst>
              <a:ext uri="{FF2B5EF4-FFF2-40B4-BE49-F238E27FC236}">
                <a16:creationId xmlns:a16="http://schemas.microsoft.com/office/drawing/2014/main" id="{64952CA3-2665-7353-8474-1F72DB50B8E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945" y="2603773"/>
            <a:ext cx="2113031" cy="12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E4149-0130-EC15-FA4F-BDEF339DE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A232CD6-1991-E092-8A3F-95FF4CEAEE5C}"/>
              </a:ext>
            </a:extLst>
          </p:cNvPr>
          <p:cNvSpPr/>
          <p:nvPr/>
        </p:nvSpPr>
        <p:spPr>
          <a:xfrm>
            <a:off x="575642" y="4647387"/>
            <a:ext cx="6536357" cy="1683204"/>
          </a:xfrm>
          <a:prstGeom prst="rect">
            <a:avLst/>
          </a:prstGeom>
          <a:solidFill>
            <a:srgbClr val="FF7F7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73CF977-BA84-BA06-6DC0-4A23EA9E8A10}"/>
              </a:ext>
            </a:extLst>
          </p:cNvPr>
          <p:cNvSpPr/>
          <p:nvPr/>
        </p:nvSpPr>
        <p:spPr>
          <a:xfrm>
            <a:off x="575643" y="2687184"/>
            <a:ext cx="8041883" cy="1754326"/>
          </a:xfrm>
          <a:prstGeom prst="rect">
            <a:avLst/>
          </a:prstGeom>
          <a:solidFill>
            <a:srgbClr val="FF7F7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7DA6B20-4961-3D19-48EB-11DD1D847DCB}"/>
              </a:ext>
            </a:extLst>
          </p:cNvPr>
          <p:cNvSpPr/>
          <p:nvPr/>
        </p:nvSpPr>
        <p:spPr>
          <a:xfrm>
            <a:off x="575644" y="1492568"/>
            <a:ext cx="11405342" cy="988740"/>
          </a:xfrm>
          <a:prstGeom prst="rect">
            <a:avLst/>
          </a:prstGeom>
          <a:solidFill>
            <a:srgbClr val="67BC9F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59EBB1-8B7B-C791-E527-BE1BE7A97C7A}"/>
              </a:ext>
            </a:extLst>
          </p:cNvPr>
          <p:cNvSpPr txBox="1"/>
          <p:nvPr/>
        </p:nvSpPr>
        <p:spPr>
          <a:xfrm>
            <a:off x="1256017" y="437754"/>
            <a:ext cx="366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Р</a:t>
            </a:r>
            <a:r>
              <a:rPr lang="ru-RU" sz="2800" dirty="0">
                <a:latin typeface="Arial Black" panose="020B0A04020102020204" pitchFamily="34" charset="0"/>
              </a:rPr>
              <a:t>АБОТОДАТЕЛЮ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73196-5E0F-4647-DC59-E3D50727B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80" y="2385264"/>
            <a:ext cx="463574" cy="219721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F2C18F1-8633-3163-6DDC-E19812435B55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4" name="Часть круга 3">
              <a:extLst>
                <a:ext uri="{FF2B5EF4-FFF2-40B4-BE49-F238E27FC236}">
                  <a16:creationId xmlns:a16="http://schemas.microsoft.com/office/drawing/2014/main" id="{BF2DD3AB-E65E-F9B5-5340-D41F9644645A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C4418FBE-A2B6-890C-78AA-B75A65799E76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9C22446E-968F-E999-DA1E-AA130808D1EA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E8813F3-B5BA-4F36-35B9-4F83DDE96020}"/>
              </a:ext>
            </a:extLst>
          </p:cNvPr>
          <p:cNvSpPr/>
          <p:nvPr/>
        </p:nvSpPr>
        <p:spPr>
          <a:xfrm>
            <a:off x="618057" y="1557978"/>
            <a:ext cx="11362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Заглянуть в реестр работодателю стоит, например, если к нему обратились сотрудники полиции, чтобы проконтролировать местонахождение </a:t>
            </a:r>
            <a:r>
              <a:rPr lang="ru-RU" b="0" i="0" dirty="0" smtClean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сотрудника, который является иностранным гражданином, </a:t>
            </a:r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пришло уведомление о том, что работника поместили в спецучреждение.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DF24F2-2F71-2C7A-E237-9CA4FB94A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602" y="3209925"/>
            <a:ext cx="3448064" cy="34480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14AA131-18D9-A262-4841-74DB2AF414C6}"/>
              </a:ext>
            </a:extLst>
          </p:cNvPr>
          <p:cNvSpPr txBox="1"/>
          <p:nvPr/>
        </p:nvSpPr>
        <p:spPr>
          <a:xfrm>
            <a:off x="618057" y="4647386"/>
            <a:ext cx="638232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Если </a:t>
            </a:r>
            <a:r>
              <a:rPr lang="ru-RU" b="0" i="0" dirty="0" smtClean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иностранный гражданин </a:t>
            </a:r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проживает на территории работодателя, сотрудники МВД могут потребовать доступ к месту его проживания, а также к рабочему месту </a:t>
            </a:r>
            <a:r>
              <a:rPr lang="ru-RU" b="0" i="1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(пп.5 п. 1 ст. 31.3 закона № 115-ФЗ; ч. 2 ст. 21 Закона от 18.07.2006 № 109-ФЗ).</a:t>
            </a:r>
            <a:endParaRPr lang="ru-RU" b="0" i="0" dirty="0">
              <a:solidFill>
                <a:srgbClr val="091B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196F04-1029-D4DD-EE5A-B235C8BCA9A8}"/>
              </a:ext>
            </a:extLst>
          </p:cNvPr>
          <p:cNvSpPr txBox="1"/>
          <p:nvPr/>
        </p:nvSpPr>
        <p:spPr>
          <a:xfrm>
            <a:off x="618057" y="2687184"/>
            <a:ext cx="78965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запросу должностных лиц ОВД работодатель обязан предоставить всю запрашиваемую информацию. Затребовать, например, могут документы и сведения о наличии и номерах банковских счетов, о движении денежных средств по таким счетам </a:t>
            </a:r>
            <a:r>
              <a:rPr lang="ru-RU" b="0" i="1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(пп.3, </a:t>
            </a:r>
            <a:r>
              <a:rPr lang="ru-RU" b="0" i="1" dirty="0" err="1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пп</a:t>
            </a:r>
            <a:r>
              <a:rPr lang="ru-RU" b="0" i="1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4 п. 1 ст. 31.3 Закона № 115-ФЗ, п. 17 порядка, утверждённого Приказом МВД РФ от 10 декабря 2024 № 862).</a:t>
            </a:r>
          </a:p>
        </p:txBody>
      </p:sp>
    </p:spTree>
    <p:extLst>
      <p:ext uri="{BB962C8B-B14F-4D97-AF65-F5344CB8AC3E}">
        <p14:creationId xmlns:p14="http://schemas.microsoft.com/office/powerpoint/2010/main" val="315589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82F5B-E2A2-E62D-684D-9C15E353A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1ADB6610-E60F-3DCB-3F32-EE6FDAED2A84}"/>
              </a:ext>
            </a:extLst>
          </p:cNvPr>
          <p:cNvSpPr txBox="1"/>
          <p:nvPr/>
        </p:nvSpPr>
        <p:spPr>
          <a:xfrm>
            <a:off x="1256017" y="437754"/>
            <a:ext cx="36647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Р</a:t>
            </a:r>
            <a:r>
              <a:rPr lang="ru-RU" sz="2800" dirty="0">
                <a:latin typeface="Arial Black" panose="020B0A04020102020204" pitchFamily="34" charset="0"/>
              </a:rPr>
              <a:t>АБОТОДАТЕЛЮ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99051D-8D87-9A7D-4618-1FABA4A56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680" y="2385264"/>
            <a:ext cx="463574" cy="219721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A79FB2A-89C4-E3CB-F448-B2CB5665159D}"/>
              </a:ext>
            </a:extLst>
          </p:cNvPr>
          <p:cNvGrpSpPr/>
          <p:nvPr/>
        </p:nvGrpSpPr>
        <p:grpSpPr>
          <a:xfrm>
            <a:off x="-490308" y="242217"/>
            <a:ext cx="1559481" cy="980615"/>
            <a:chOff x="-490308" y="242217"/>
            <a:chExt cx="1559481" cy="980615"/>
          </a:xfrm>
          <a:gradFill>
            <a:gsLst>
              <a:gs pos="0">
                <a:srgbClr val="67BC9F"/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</p:grpSpPr>
        <p:sp>
          <p:nvSpPr>
            <p:cNvPr id="4" name="Часть круга 3">
              <a:extLst>
                <a:ext uri="{FF2B5EF4-FFF2-40B4-BE49-F238E27FC236}">
                  <a16:creationId xmlns:a16="http://schemas.microsoft.com/office/drawing/2014/main" id="{F651A820-E87E-2F6C-4C21-441C17B5198F}"/>
                </a:ext>
              </a:extLst>
            </p:cNvPr>
            <p:cNvSpPr/>
            <p:nvPr/>
          </p:nvSpPr>
          <p:spPr>
            <a:xfrm rot="10800000">
              <a:off x="-490308" y="242217"/>
              <a:ext cx="980615" cy="980615"/>
            </a:xfrm>
            <a:prstGeom prst="pie">
              <a:avLst>
                <a:gd name="adj1" fmla="val 5430049"/>
                <a:gd name="adj2" fmla="val 162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ED2F232C-262B-A114-2433-6F5230F83BC0}"/>
                </a:ext>
              </a:extLst>
            </p:cNvPr>
            <p:cNvSpPr/>
            <p:nvPr/>
          </p:nvSpPr>
          <p:spPr>
            <a:xfrm>
              <a:off x="618057" y="628096"/>
              <a:ext cx="451116" cy="4511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6F9F0E89-BB74-92EA-4C46-1249F6AFBCCD}"/>
                </a:ext>
              </a:extLst>
            </p:cNvPr>
            <p:cNvSpPr/>
            <p:nvPr/>
          </p:nvSpPr>
          <p:spPr>
            <a:xfrm>
              <a:off x="575644" y="331734"/>
              <a:ext cx="216803" cy="21680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5AF4098-BA2B-E7DF-08CC-BA5C0A465B05}"/>
              </a:ext>
            </a:extLst>
          </p:cNvPr>
          <p:cNvSpPr/>
          <p:nvPr/>
        </p:nvSpPr>
        <p:spPr>
          <a:xfrm>
            <a:off x="967092" y="1002706"/>
            <a:ext cx="10834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91B1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Основания прекращения трудового договора с работником, являющимся иностранным гражданином или лицом без гражданства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4EC19A2-3B50-E238-B9BC-2B4F4DACA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026584"/>
              </p:ext>
            </p:extLst>
          </p:nvPr>
        </p:nvGraphicFramePr>
        <p:xfrm>
          <a:off x="490308" y="1825304"/>
          <a:ext cx="11558818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409">
                  <a:extLst>
                    <a:ext uri="{9D8B030D-6E8A-4147-A177-3AD203B41FA5}">
                      <a16:colId xmlns:a16="http://schemas.microsoft.com/office/drawing/2014/main" val="3883244972"/>
                    </a:ext>
                  </a:extLst>
                </a:gridCol>
                <a:gridCol w="5779409">
                  <a:extLst>
                    <a:ext uri="{9D8B030D-6E8A-4147-A177-3AD203B41FA5}">
                      <a16:colId xmlns:a16="http://schemas.microsoft.com/office/drawing/2014/main" val="9843374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cap="all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Основание для прекращения трудового договора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kern="1200" cap="all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Норма по ТК РФ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232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Аннулировано разрешения на временное проживание, разрешение на временное проживание в целях получения образования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3 ч. 1 ст. 327.6 ТК РФ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:a16="http://schemas.microsoft.com/office/drawing/2014/main" val="3369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Закончился срок действия разрешения на временное проживание, разрешения на временное проживание в целях получения образования.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6 ч. 1 ст. 327.6 ТК РФ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:a16="http://schemas.microsoft.com/office/drawing/2014/main" val="249690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Аннулирован вид на жительство в РФ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4 ч. 1 ст. 327.6 ТК РФ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:a16="http://schemas.microsoft.com/office/drawing/2014/main" val="4095214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Истёк срок вида на жительство в РФ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7 ч. 1 ст. 327.6 ТК РФ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:a16="http://schemas.microsoft.com/office/drawing/2014/main" val="2159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ru-RU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Дисквалификация или иное административное наказание, исключающее возможность исполнения работником обязанностей по трудовому договору</a:t>
                      </a:r>
                    </a:p>
                  </a:txBody>
                  <a:tcPr marL="114300" marR="114300" marT="114300" marB="11430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8 ч. 1 ст. 83 ТК РФ</a:t>
                      </a:r>
                    </a:p>
                  </a:txBody>
                  <a:tcPr marL="114300" marR="114300" marT="114300" marB="114300"/>
                </a:tc>
                <a:extLst>
                  <a:ext uri="{0D108BD9-81ED-4DB2-BD59-A6C34878D82A}">
                    <a16:rowId xmlns:a16="http://schemas.microsoft.com/office/drawing/2014/main" val="4289801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2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3171</TotalTime>
  <Words>1277</Words>
  <Application>Microsoft Office PowerPoint</Application>
  <PresentationFormat>Широкоэкранный</PresentationFormat>
  <Paragraphs>119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Arial Black</vt:lpstr>
      <vt:lpstr>Arial Narrow</vt:lpstr>
      <vt:lpstr>Arial Unicode MS</vt:lpstr>
      <vt:lpstr>Calibri</vt:lpstr>
      <vt:lpstr>Calibri Light</vt:lpstr>
      <vt:lpstr>Courier New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dormedont9437@yandex.ru</dc:creator>
  <cp:lastModifiedBy>Горохов Пётр Юрьевич</cp:lastModifiedBy>
  <cp:revision>444</cp:revision>
  <cp:lastPrinted>2024-04-09T09:01:17Z</cp:lastPrinted>
  <dcterms:created xsi:type="dcterms:W3CDTF">2022-11-04T16:43:21Z</dcterms:created>
  <dcterms:modified xsi:type="dcterms:W3CDTF">2025-04-30T11:26:41Z</dcterms:modified>
</cp:coreProperties>
</file>