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25"/>
  </p:notesMasterIdLst>
  <p:handoutMasterIdLst>
    <p:handoutMasterId r:id="rId26"/>
  </p:handoutMasterIdLst>
  <p:sldIdLst>
    <p:sldId id="258" r:id="rId2"/>
    <p:sldId id="294" r:id="rId3"/>
    <p:sldId id="305" r:id="rId4"/>
    <p:sldId id="321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343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336" r:id="rId24"/>
  </p:sldIdLst>
  <p:sldSz cx="9144000" cy="6858000" type="screen4x3"/>
  <p:notesSz cx="6794500" cy="9982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AFF"/>
    <a:srgbClr val="CCECFF"/>
    <a:srgbClr val="CCFFCC"/>
    <a:srgbClr val="FAB29C"/>
    <a:srgbClr val="AEC87A"/>
    <a:srgbClr val="BEE2D2"/>
    <a:srgbClr val="CCFF99"/>
    <a:srgbClr val="FC6142"/>
    <a:srgbClr val="CFEFF1"/>
    <a:srgbClr val="F78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22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37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ODIN-S14F\Base_fku\WORK\el_obesp\&#1055;&#1091;&#1073;&#1083;&#1057;&#1083;&#1091;&#1096;\&#1041;&#1102;&#1076;&#1078;&#1077;&#1090;%202017\&#1063;&#1077;&#1088;&#1085;&#1086;&#1074;&#1080;&#1082;\&#1047;&#1072;&#1076;&#1086;&#1083;&#1078;&#1077;&#1085;&#1085;&#1086;&#1089;&#1090;&#1100;%20&#1087;&#1086;%20&#1085;&#1072;&#1083;&#1086;&#1075;&#1086;&#1074;&#1099;&#1084;%20&#1080;%20&#1085;&#1077;&#1085;&#1072;&#1083;&#1086;&#1075;&#1086;&#1074;&#1099;&#1084;%20&#1087;&#1083;&#1072;&#1090;&#1077;&#1078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F\Base_fku\WORK\el_obesp\&#1055;&#1091;&#1073;&#1083;&#1057;&#1083;&#1091;&#1096;\&#1041;&#1102;&#1076;&#1078;&#1077;&#1090;%202017\&#1044;&#1080;&#1085;&#1072;&#1084;&#1080;&#1082;&#1072;%20&#1076;&#1086;&#1093;&#1086;&#1076;&#1086;&#1074;%20&#1080;%20&#1088;&#1072;&#1089;&#1093;&#1086;&#1076;&#1086;&#1074;%20&#1073;&#1102;&#1076;&#1078;&#1077;&#1090;&#1072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Odin-s14f\Base_fku\WORK\el_obesp\&#1055;&#1091;&#1073;&#1083;&#1057;&#1083;&#1091;&#1096;\&#1041;&#1102;&#1076;&#1078;&#1077;&#1090;%202017\&#1057;&#1090;&#1088;&#1091;&#1082;&#1090;&#1091;&#1088;&#1072;%20&#1085;&#1072;&#1083;&#1086;&#1075;&#1086;&#1074;&#1099;&#1093;%20&#1080;%20&#1085;&#1077;&#1085;&#1072;&#1083;&#1086;&#1075;&#1086;&#1074;&#1099;&#1093;%20&#1076;&#1086;&#1093;&#1086;&#1076;&#1086;&#1074;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F\Base_fku\WORK\rukovod\HAV\&#1055;&#1091;&#1073;&#1083;&#1080;&#1095;&#1085;&#1099;&#1077;%20&#1089;&#1083;&#1091;&#1096;&#1072;&#1085;&#1080;&#1103;\&#1041;&#1102;&#1076;&#1078;&#1077;&#1090;%202017\&#1044;&#1080;&#1072;&#1075;&#1088;&#1072;&#1084;&#1084;&#1072;%20&#1074;%20Microsoft%20PowerPoint_2017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50800" dir="5400000" algn="ctr" rotWithShape="0">
            <a:srgbClr val="FFCC99"/>
          </a:outerShdw>
        </a:effectLst>
      </c:spPr>
    </c:sideWall>
    <c:backWall>
      <c:thickness val="0"/>
      <c:spPr>
        <a:effectLst>
          <a:outerShdw blurRad="50800" dist="50800" dir="5400000" algn="ctr" rotWithShape="0">
            <a:srgbClr val="FFCC99"/>
          </a:outerShdw>
        </a:effectLst>
      </c:spPr>
    </c:backWall>
    <c:plotArea>
      <c:layout>
        <c:manualLayout>
          <c:layoutTarget val="inner"/>
          <c:xMode val="edge"/>
          <c:yMode val="edge"/>
          <c:x val="6.4840882426609722E-2"/>
          <c:y val="3.1268331296497552E-2"/>
          <c:w val="0.93160359486675837"/>
          <c:h val="0.94662954952217515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'[Диаграмма в Microsoft PowerPoint]Расходы 2014-2016'!$D$50</c:f>
              <c:strCache>
                <c:ptCount val="1"/>
                <c:pt idx="0">
                  <c:v>Средства бюджетов поселений</c:v>
                </c:pt>
              </c:strCache>
            </c:strRef>
          </c:tx>
          <c:spPr>
            <a:pattFill prst="dkHorz">
              <a:fgClr>
                <a:srgbClr val="CCFF99"/>
              </a:fgClr>
              <a:bgClr>
                <a:schemeClr val="bg1"/>
              </a:bgClr>
            </a:pattFill>
          </c:spPr>
          <c:invertIfNegative val="0"/>
          <c:dPt>
            <c:idx val="1"/>
            <c:invertIfNegative val="0"/>
            <c:bubble3D val="0"/>
            <c:spPr>
              <a:pattFill prst="dkHorz">
                <a:fgClr>
                  <a:schemeClr val="accent5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dkHorz">
                <a:fgClr>
                  <a:schemeClr val="accent5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</c:dPt>
          <c:dPt>
            <c:idx val="9"/>
            <c:invertIfNegative val="0"/>
            <c:bubble3D val="0"/>
            <c:spPr>
              <a:pattFill prst="dkHorz">
                <a:fgClr>
                  <a:schemeClr val="accent5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8.3159729213587372E-3"/>
                  <c:y val="2.5265436286338958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1 498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019684082518716E-3"/>
                  <c:y val="2.5265436286338958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1 498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0879638951449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34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0879638951449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34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605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605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PowerPoint]Расходы 2014-2016'!$B$51:$B$61</c:f>
              <c:strCache>
                <c:ptCount val="11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  <c:pt idx="4">
                  <c:v>Доходы</c:v>
                </c:pt>
                <c:pt idx="5">
                  <c:v>Расходы </c:v>
                </c:pt>
                <c:pt idx="6">
                  <c:v>Дефицит</c:v>
                </c:pt>
                <c:pt idx="8">
                  <c:v>Доходы</c:v>
                </c:pt>
                <c:pt idx="9">
                  <c:v>Расходы </c:v>
                </c:pt>
                <c:pt idx="10">
                  <c:v>Дефицит</c:v>
                </c:pt>
              </c:strCache>
            </c:strRef>
          </c:cat>
          <c:val>
            <c:numRef>
              <c:f>'[Диаграмма в Microsoft PowerPoint]Расходы 2014-2016'!$D$51:$D$61</c:f>
              <c:numCache>
                <c:formatCode>0</c:formatCode>
                <c:ptCount val="11"/>
                <c:pt idx="0">
                  <c:v>1466</c:v>
                </c:pt>
                <c:pt idx="1">
                  <c:v>1466</c:v>
                </c:pt>
                <c:pt idx="4">
                  <c:v>728</c:v>
                </c:pt>
                <c:pt idx="5">
                  <c:v>728</c:v>
                </c:pt>
                <c:pt idx="8">
                  <c:v>559</c:v>
                </c:pt>
                <c:pt idx="9">
                  <c:v>559</c:v>
                </c:pt>
              </c:numCache>
            </c:numRef>
          </c:val>
        </c:ser>
        <c:ser>
          <c:idx val="0"/>
          <c:order val="1"/>
          <c:tx>
            <c:strRef>
              <c:f>'[Диаграмма в Microsoft PowerPoint]Расходы 2014-2016'!$C$50</c:f>
              <c:strCache>
                <c:ptCount val="1"/>
                <c:pt idx="0">
                  <c:v>Средства из бюджетов других уровней                                                                         Доходы</c:v>
                </c:pt>
              </c:strCache>
            </c:strRef>
          </c:tx>
          <c:spPr>
            <a:pattFill prst="wdDnDiag">
              <a:fgClr>
                <a:srgbClr val="CCFF99"/>
              </a:fgClr>
              <a:bgClr>
                <a:schemeClr val="bg1"/>
              </a:bgClr>
            </a:pattFill>
          </c:spPr>
          <c:invertIfNegative val="0"/>
          <c:dPt>
            <c:idx val="1"/>
            <c:invertIfNegative val="0"/>
            <c:bubble3D val="0"/>
            <c:spPr>
              <a:pattFill prst="wdDnDiag">
                <a:fgClr>
                  <a:schemeClr val="accent5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wdDnDiag">
                <a:fgClr>
                  <a:schemeClr val="accent5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</c:spPr>
          </c:dPt>
          <c:dPt>
            <c:idx val="9"/>
            <c:invertIfNegative val="0"/>
            <c:bubble3D val="0"/>
            <c:spPr>
              <a:pattFill prst="wdDnDiag">
                <a:fgClr>
                  <a:schemeClr val="accent5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8.315972921358737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4 553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4398194757250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</a:t>
                    </a:r>
                    <a:r>
                      <a:rPr lang="ru-RU" baseline="0" smtClean="0"/>
                      <a:t> 553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929977434465604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1597292135872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47395938203808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701968408251845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PowerPoint]Расходы 2014-2016'!$B$51:$B$61</c:f>
              <c:strCache>
                <c:ptCount val="11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  <c:pt idx="4">
                  <c:v>Доходы</c:v>
                </c:pt>
                <c:pt idx="5">
                  <c:v>Расходы </c:v>
                </c:pt>
                <c:pt idx="6">
                  <c:v>Дефицит</c:v>
                </c:pt>
                <c:pt idx="8">
                  <c:v>Доходы</c:v>
                </c:pt>
                <c:pt idx="9">
                  <c:v>Расходы </c:v>
                </c:pt>
                <c:pt idx="10">
                  <c:v>Дефицит</c:v>
                </c:pt>
              </c:strCache>
            </c:strRef>
          </c:cat>
          <c:val>
            <c:numRef>
              <c:f>'[Диаграмма в Microsoft PowerPoint]Расходы 2014-2016'!$C$51:$C$61</c:f>
              <c:numCache>
                <c:formatCode>0</c:formatCode>
                <c:ptCount val="11"/>
                <c:pt idx="0">
                  <c:v>4611</c:v>
                </c:pt>
                <c:pt idx="1">
                  <c:v>4527</c:v>
                </c:pt>
                <c:pt idx="4">
                  <c:v>4367</c:v>
                </c:pt>
                <c:pt idx="5">
                  <c:v>4367</c:v>
                </c:pt>
                <c:pt idx="8">
                  <c:v>4399</c:v>
                </c:pt>
                <c:pt idx="9">
                  <c:v>4399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PowerPoint]Расходы 2014-2016'!$E$50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Lbls>
            <c:dLbl>
              <c:idx val="0"/>
              <c:layout>
                <c:manualLayout>
                  <c:x val="8.315972921358725E-3"/>
                  <c:y val="-5.053087257267791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4 217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2997743446562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4 644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087963895144966E-2"/>
                  <c:y val="-7.57963088590164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58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087963895144966E-2"/>
                  <c:y val="-2.526543628633942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947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087963895144966E-2"/>
                  <c:y val="-1.01061745145355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701968408251845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939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PowerPoint]Расходы 2014-2016'!$B$51:$B$61</c:f>
              <c:strCache>
                <c:ptCount val="11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  <c:pt idx="4">
                  <c:v>Доходы</c:v>
                </c:pt>
                <c:pt idx="5">
                  <c:v>Расходы </c:v>
                </c:pt>
                <c:pt idx="6">
                  <c:v>Дефицит</c:v>
                </c:pt>
                <c:pt idx="8">
                  <c:v>Доходы</c:v>
                </c:pt>
                <c:pt idx="9">
                  <c:v>Расходы </c:v>
                </c:pt>
                <c:pt idx="10">
                  <c:v>Дефицит</c:v>
                </c:pt>
              </c:strCache>
            </c:strRef>
          </c:cat>
          <c:val>
            <c:numRef>
              <c:f>'[Диаграмма в Microsoft PowerPoint]Расходы 2014-2016'!$E$51:$E$61</c:f>
              <c:numCache>
                <c:formatCode>0</c:formatCode>
                <c:ptCount val="11"/>
                <c:pt idx="0">
                  <c:v>3811</c:v>
                </c:pt>
                <c:pt idx="1">
                  <c:v>4276</c:v>
                </c:pt>
                <c:pt idx="4">
                  <c:v>3588</c:v>
                </c:pt>
                <c:pt idx="5">
                  <c:v>3946</c:v>
                </c:pt>
                <c:pt idx="8">
                  <c:v>3581</c:v>
                </c:pt>
                <c:pt idx="9">
                  <c:v>3939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PowerPoint]Расходы 2014-2016'!$F$50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2"/>
              <c:layout>
                <c:manualLayout>
                  <c:x val="2.1333136239791172E-2"/>
                  <c:y val="8.24962699110245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-427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222090826527447E-2"/>
                  <c:y val="6.6455037834984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3036916590983319E-2"/>
                  <c:y val="6.64550378349840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-358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PowerPoint]Расходы 2014-2016'!$B$51:$B$61</c:f>
              <c:strCache>
                <c:ptCount val="11"/>
                <c:pt idx="0">
                  <c:v>Доходы</c:v>
                </c:pt>
                <c:pt idx="1">
                  <c:v>Расходы </c:v>
                </c:pt>
                <c:pt idx="2">
                  <c:v>Дефицит</c:v>
                </c:pt>
                <c:pt idx="4">
                  <c:v>Доходы</c:v>
                </c:pt>
                <c:pt idx="5">
                  <c:v>Расходы </c:v>
                </c:pt>
                <c:pt idx="6">
                  <c:v>Дефицит</c:v>
                </c:pt>
                <c:pt idx="8">
                  <c:v>Доходы</c:v>
                </c:pt>
                <c:pt idx="9">
                  <c:v>Расходы </c:v>
                </c:pt>
                <c:pt idx="10">
                  <c:v>Дефицит</c:v>
                </c:pt>
              </c:strCache>
            </c:strRef>
          </c:cat>
          <c:val>
            <c:numRef>
              <c:f>'[Диаграмма в Microsoft PowerPoint]Расходы 2014-2016'!$F$51:$F$61</c:f>
              <c:numCache>
                <c:formatCode>General</c:formatCode>
                <c:ptCount val="11"/>
                <c:pt idx="2" formatCode="0">
                  <c:v>-381</c:v>
                </c:pt>
                <c:pt idx="6" formatCode="0">
                  <c:v>-358</c:v>
                </c:pt>
                <c:pt idx="10" formatCode="0">
                  <c:v>-358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shape val="cylinder"/>
        <c:axId val="92052096"/>
        <c:axId val="92070272"/>
        <c:axId val="0"/>
      </c:bar3DChart>
      <c:catAx>
        <c:axId val="92052096"/>
        <c:scaling>
          <c:orientation val="minMax"/>
        </c:scaling>
        <c:delete val="1"/>
        <c:axPos val="b"/>
        <c:majorTickMark val="out"/>
        <c:minorTickMark val="none"/>
        <c:tickLblPos val="nextTo"/>
        <c:crossAx val="92070272"/>
        <c:crosses val="autoZero"/>
        <c:auto val="1"/>
        <c:lblAlgn val="ctr"/>
        <c:lblOffset val="100"/>
        <c:noMultiLvlLbl val="0"/>
      </c:catAx>
      <c:valAx>
        <c:axId val="9207027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20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5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explosion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762000" h="762000" prst="coolSlant"/>
                <a:bevelB w="762000" h="7620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1945954261958051"/>
                  <c:y val="-0.30200395066113128"/>
                </c:manualLayout>
              </c:layout>
              <c:tx>
                <c:rich>
                  <a:bodyPr/>
                  <a:lstStyle/>
                  <a:p>
                    <a:pPr>
                      <a:defRPr sz="32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3200" dirty="0" smtClean="0">
                        <a:solidFill>
                          <a:srgbClr val="002060"/>
                        </a:solidFill>
                      </a:rPr>
                      <a:t>47,0</a:t>
                    </a:r>
                    <a:endParaRPr lang="ru-RU" sz="3200" dirty="0" smtClean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Лист2!$A$19:$A$20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Лист2!$B$19:$B$20</c:f>
              <c:numCache>
                <c:formatCode>#,##0.0_ ;[Red]\-#,##0.0\ </c:formatCode>
                <c:ptCount val="2"/>
                <c:pt idx="0">
                  <c:v>11539.999999999998</c:v>
                </c:pt>
                <c:pt idx="1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9.9119188603168915E-2"/>
          <c:y val="0.7593688698641976"/>
          <c:w val="0.8460262036720495"/>
          <c:h val="0.24063113013580245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55555555555554E-2"/>
          <c:y val="1.2142280710300851E-2"/>
          <c:w val="0.96111111111111114"/>
          <c:h val="0.9733174575661209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chemeClr val="accent1"/>
              </a:solidFill>
            </c:spPr>
          </c:dPt>
          <c:dPt>
            <c:idx val="8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</c:dPt>
          <c:dPt>
            <c:idx val="9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rgbClr val="33CAFF"/>
              </a:solidFill>
            </c:spPr>
          </c:dPt>
          <c:dPt>
            <c:idx val="1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4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Лист1!$C$6:$Q$6</c:f>
              <c:numCache>
                <c:formatCode>General</c:formatCode>
                <c:ptCount val="15"/>
                <c:pt idx="0">
                  <c:v>67.7</c:v>
                </c:pt>
                <c:pt idx="1">
                  <c:v>3.6</c:v>
                </c:pt>
                <c:pt idx="2">
                  <c:v>0.1</c:v>
                </c:pt>
                <c:pt idx="3">
                  <c:v>4.5999999999999996</c:v>
                </c:pt>
                <c:pt idx="4">
                  <c:v>2.9</c:v>
                </c:pt>
                <c:pt idx="5">
                  <c:v>2</c:v>
                </c:pt>
                <c:pt idx="6">
                  <c:v>0.8</c:v>
                </c:pt>
                <c:pt idx="7">
                  <c:v>2E-3</c:v>
                </c:pt>
                <c:pt idx="8">
                  <c:v>0.03</c:v>
                </c:pt>
                <c:pt idx="9">
                  <c:v>0.8</c:v>
                </c:pt>
                <c:pt idx="10">
                  <c:v>10.199999999999999</c:v>
                </c:pt>
                <c:pt idx="11">
                  <c:v>0.4</c:v>
                </c:pt>
                <c:pt idx="12">
                  <c:v>0.7</c:v>
                </c:pt>
                <c:pt idx="13">
                  <c:v>6.2</c:v>
                </c:pt>
                <c:pt idx="1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Образование!$B$9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dPt>
            <c:idx val="2"/>
            <c:invertIfNegative val="0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1.20800896628009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20134494201415E-2"/>
                  <c:y val="2.4045625343407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640717302407548E-3"/>
                  <c:y val="5.77095008241780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Образование!$C$8:$E$8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Образование!$C$9:$E$9</c:f>
              <c:numCache>
                <c:formatCode>General</c:formatCode>
                <c:ptCount val="3"/>
                <c:pt idx="0">
                  <c:v>559</c:v>
                </c:pt>
                <c:pt idx="1">
                  <c:v>257</c:v>
                </c:pt>
                <c:pt idx="2">
                  <c:v>331</c:v>
                </c:pt>
              </c:numCache>
            </c:numRef>
          </c:val>
        </c:ser>
        <c:ser>
          <c:idx val="1"/>
          <c:order val="1"/>
          <c:tx>
            <c:strRef>
              <c:f>Образование!$B$10</c:f>
              <c:strCache>
                <c:ptCount val="1"/>
              </c:strCache>
            </c:strRef>
          </c:tx>
          <c:spPr>
            <a:solidFill>
              <a:srgbClr val="0084CA">
                <a:lumMod val="20000"/>
                <a:lumOff val="80000"/>
              </a:srgbClr>
            </a:solidFill>
          </c:spPr>
          <c:invertIfNegative val="0"/>
          <c:cat>
            <c:strRef>
              <c:f>Образование!$C$8:$E$8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Образование!$C$10:$E$10</c:f>
              <c:numCache>
                <c:formatCode>General</c:formatCode>
                <c:ptCount val="3"/>
                <c:pt idx="2">
                  <c:v>314</c:v>
                </c:pt>
              </c:numCache>
            </c:numRef>
          </c:val>
        </c:ser>
        <c:ser>
          <c:idx val="2"/>
          <c:order val="2"/>
          <c:tx>
            <c:strRef>
              <c:f>Образование!$B$11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Lbls>
            <c:dLbl>
              <c:idx val="0"/>
              <c:layout>
                <c:manualLayout>
                  <c:x val="1.2080089662800943E-2"/>
                  <c:y val="2.404562534340750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20134494201415E-2"/>
                  <c:y val="-2.88547504120890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586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12125527921321E-2"/>
                  <c:y val="9.61843947299562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-165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Образование!$C$8:$E$8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Образование!$C$11:$E$11</c:f>
              <c:numCache>
                <c:formatCode>General</c:formatCode>
                <c:ptCount val="3"/>
                <c:pt idx="0">
                  <c:v>2421</c:v>
                </c:pt>
                <c:pt idx="1">
                  <c:v>2586</c:v>
                </c:pt>
                <c:pt idx="2">
                  <c:v>-105</c:v>
                </c:pt>
              </c:numCache>
            </c:numRef>
          </c:val>
        </c:ser>
        <c:ser>
          <c:idx val="3"/>
          <c:order val="3"/>
          <c:tx>
            <c:strRef>
              <c:f>Образование!$B$12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Образование!$C$8:$E$8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Образование!$C$12:$E$12</c:f>
              <c:numCache>
                <c:formatCode>General</c:formatCode>
                <c:ptCount val="3"/>
                <c:pt idx="2">
                  <c:v>-200</c:v>
                </c:pt>
              </c:numCache>
            </c:numRef>
          </c:val>
        </c:ser>
        <c:ser>
          <c:idx val="4"/>
          <c:order val="4"/>
          <c:tx>
            <c:strRef>
              <c:f>Образование!$B$13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0084CA">
                <a:lumMod val="20000"/>
                <a:lumOff val="80000"/>
              </a:srgb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CCFFCC"/>
              </a:solidFill>
            </c:spPr>
          </c:dPt>
          <c:dLbls>
            <c:dLbl>
              <c:idx val="0"/>
              <c:layout>
                <c:manualLayout>
                  <c:x val="1.5704116561641227E-2"/>
                  <c:y val="-4.4083137210750937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20134494201415E-2"/>
                  <c:y val="-2.88547504120890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2814346048151E-2"/>
                  <c:y val="0.137060443128688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Образование!$C$8:$E$8</c:f>
              <c:strCache>
                <c:ptCount val="3"/>
                <c:pt idx="0">
                  <c:v>2015</c:v>
                </c:pt>
                <c:pt idx="1">
                  <c:v>2016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Образование!$C$13:$E$13</c:f>
              <c:numCache>
                <c:formatCode>General</c:formatCode>
                <c:ptCount val="3"/>
                <c:pt idx="0">
                  <c:v>4036</c:v>
                </c:pt>
                <c:pt idx="1">
                  <c:v>4367</c:v>
                </c:pt>
                <c:pt idx="2">
                  <c:v>-302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9072640"/>
        <c:axId val="119074176"/>
        <c:axId val="0"/>
      </c:bar3DChart>
      <c:catAx>
        <c:axId val="119072640"/>
        <c:scaling>
          <c:orientation val="minMax"/>
        </c:scaling>
        <c:delete val="1"/>
        <c:axPos val="b"/>
        <c:majorTickMark val="out"/>
        <c:minorTickMark val="none"/>
        <c:tickLblPos val="nextTo"/>
        <c:crossAx val="119074176"/>
        <c:crosses val="autoZero"/>
        <c:auto val="1"/>
        <c:lblAlgn val="ctr"/>
        <c:lblOffset val="100"/>
        <c:noMultiLvlLbl val="0"/>
      </c:catAx>
      <c:valAx>
        <c:axId val="11907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072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351603166965575E-2"/>
          <c:y val="0.12316888161851748"/>
          <c:w val="0.8470950527098553"/>
          <c:h val="0.741888449176145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CFFCC"/>
              </a:solidFill>
            </c:spPr>
          </c:dPt>
          <c:dPt>
            <c:idx val="1"/>
            <c:bubble3D val="0"/>
            <c:spPr>
              <a:solidFill>
                <a:srgbClr val="0084CA">
                  <a:lumMod val="20000"/>
                  <a:lumOff val="80000"/>
                </a:srgbClr>
              </a:solidFill>
            </c:spPr>
          </c:dPt>
          <c:dPt>
            <c:idx val="2"/>
            <c:bubble3D val="0"/>
            <c:spPr>
              <a:solidFill>
                <a:srgbClr val="4D9CD5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FFCC99"/>
              </a:solidFill>
            </c:spPr>
          </c:dPt>
          <c:dPt>
            <c:idx val="7"/>
            <c:bubble3D val="0"/>
            <c:spPr>
              <a:solidFill>
                <a:srgbClr val="00FFFF"/>
              </a:solidFill>
            </c:spPr>
          </c:dPt>
          <c:dPt>
            <c:idx val="9"/>
            <c:bubble3D val="0"/>
            <c:spPr>
              <a:solidFill>
                <a:srgbClr val="FF00FF"/>
              </a:solidFill>
            </c:spPr>
          </c:dPt>
          <c:dLbls>
            <c:dLbl>
              <c:idx val="0"/>
              <c:layout>
                <c:manualLayout>
                  <c:x val="-0.19218915559962657"/>
                  <c:y val="0.108139781854303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132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972323141541529E-2"/>
                  <c:y val="-0.202284550082670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097830366125717"/>
                  <c:y val="4.9284945350899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204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4322426840470667E-2"/>
                  <c:y val="2.201192204697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342237263852939E-2"/>
                  <c:y val="5.187332126495748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2868312847207032E-2"/>
                  <c:y val="5.18716311214468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программы!$D$37:$D$46</c:f>
              <c:numCache>
                <c:formatCode>General</c:formatCode>
                <c:ptCount val="10"/>
                <c:pt idx="0">
                  <c:v>2132</c:v>
                </c:pt>
                <c:pt idx="1">
                  <c:v>3322</c:v>
                </c:pt>
                <c:pt idx="2">
                  <c:v>68</c:v>
                </c:pt>
                <c:pt idx="3">
                  <c:v>91</c:v>
                </c:pt>
                <c:pt idx="4">
                  <c:v>286</c:v>
                </c:pt>
                <c:pt idx="5">
                  <c:v>26</c:v>
                </c:pt>
                <c:pt idx="6">
                  <c:v>1204</c:v>
                </c:pt>
                <c:pt idx="7">
                  <c:v>63</c:v>
                </c:pt>
                <c:pt idx="8">
                  <c:v>14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'Развитие культуры'!$C$22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CC99"/>
              </a:solidFill>
            </c:spPr>
          </c:dPt>
          <c:dLbls>
            <c:dLbl>
              <c:idx val="0"/>
              <c:layout>
                <c:manualLayout>
                  <c:x val="1.2714293691507852E-2"/>
                  <c:y val="5.185475686753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65090887733564E-2"/>
                  <c:y val="7.7782135301308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714293691507852E-2"/>
                  <c:y val="-3.6298329807277915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-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'Развитие культуры'!$D$21:$F$21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'Развитие культуры'!$D$22:$F$22</c:f>
              <c:numCache>
                <c:formatCode>General</c:formatCode>
                <c:ptCount val="3"/>
                <c:pt idx="0">
                  <c:v>10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'Развитие культуры'!$C$23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'Развитие культуры'!$D$21:$F$21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'Развитие культуры'!$D$23:$F$23</c:f>
              <c:numCache>
                <c:formatCode>General</c:formatCode>
                <c:ptCount val="3"/>
                <c:pt idx="2">
                  <c:v>-20</c:v>
                </c:pt>
              </c:numCache>
            </c:numRef>
          </c:val>
        </c:ser>
        <c:ser>
          <c:idx val="2"/>
          <c:order val="2"/>
          <c:tx>
            <c:strRef>
              <c:f>'Развитие культуры'!$C$24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CCFFCC"/>
              </a:solidFill>
            </c:spPr>
          </c:dPt>
          <c:dLbls>
            <c:dLbl>
              <c:idx val="1"/>
              <c:layout>
                <c:manualLayout>
                  <c:x val="1.4496106216508669E-2"/>
                  <c:y val="-3.0570677332148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380978971691807E-3"/>
                  <c:y val="2.59273784337708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'Развитие культуры'!$D$21:$F$21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'Развитие культуры'!$D$24:$F$24</c:f>
              <c:numCache>
                <c:formatCode>General</c:formatCode>
                <c:ptCount val="3"/>
                <c:pt idx="0">
                  <c:v>378</c:v>
                </c:pt>
                <c:pt idx="1">
                  <c:v>370</c:v>
                </c:pt>
                <c:pt idx="2">
                  <c:v>-2</c:v>
                </c:pt>
              </c:numCache>
            </c:numRef>
          </c:val>
        </c:ser>
        <c:ser>
          <c:idx val="3"/>
          <c:order val="3"/>
          <c:tx>
            <c:strRef>
              <c:f>'Развитие культуры'!$C$25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'Развитие культуры'!$D$21:$F$21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'Развитие культуры'!$D$25:$F$25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'Развитие культуры'!$C$26</c:f>
              <c:strCache>
                <c:ptCount val="1"/>
              </c:strCache>
            </c:strRef>
          </c:tx>
          <c:spPr>
            <a:noFill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'Развитие культуры'!$D$21:$F$21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'Развитие культуры'!$D$26:$F$26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shape val="cylinder"/>
        <c:axId val="38261120"/>
        <c:axId val="38262656"/>
        <c:axId val="0"/>
      </c:bar3DChart>
      <c:catAx>
        <c:axId val="38261120"/>
        <c:scaling>
          <c:orientation val="minMax"/>
        </c:scaling>
        <c:delete val="1"/>
        <c:axPos val="b"/>
        <c:majorTickMark val="out"/>
        <c:minorTickMark val="none"/>
        <c:tickLblPos val="nextTo"/>
        <c:crossAx val="38262656"/>
        <c:crosses val="autoZero"/>
        <c:auto val="1"/>
        <c:lblAlgn val="ctr"/>
        <c:lblOffset val="100"/>
        <c:noMultiLvlLbl val="0"/>
      </c:catAx>
      <c:valAx>
        <c:axId val="3826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26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359629117621329E-2"/>
          <c:y val="2.5234869736695923E-2"/>
          <c:w val="0.97976883877419807"/>
          <c:h val="0.9430273372403066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84CA">
                  <a:lumMod val="20000"/>
                  <a:lumOff val="80000"/>
                </a:srgbClr>
              </a:solidFill>
            </c:spPr>
          </c:dPt>
          <c:dPt>
            <c:idx val="1"/>
            <c:bubble3D val="0"/>
            <c:spPr>
              <a:solidFill>
                <a:srgbClr val="CCFFCC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0084CA">
                  <a:lumMod val="60000"/>
                  <a:lumOff val="40000"/>
                </a:srgbClr>
              </a:solidFill>
            </c:spPr>
          </c:dPt>
          <c:dLbls>
            <c:dLbl>
              <c:idx val="1"/>
              <c:layout>
                <c:manualLayout>
                  <c:x val="-6.1843788973625774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262767568172002E-2"/>
                  <c:y val="-5.070617153649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375086457761269E-2"/>
                  <c:y val="-6.690402455282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067149838176323E-2"/>
                  <c:y val="-8.157079768914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8715321081806403E-3"/>
                  <c:y val="-0.10141234307299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Лист1!$C$3:$C$8</c:f>
              <c:numCache>
                <c:formatCode>General</c:formatCode>
                <c:ptCount val="6"/>
                <c:pt idx="0">
                  <c:v>276</c:v>
                </c:pt>
                <c:pt idx="1">
                  <c:v>45</c:v>
                </c:pt>
                <c:pt idx="2">
                  <c:v>23</c:v>
                </c:pt>
                <c:pt idx="3">
                  <c:v>2</c:v>
                </c:pt>
                <c:pt idx="4">
                  <c:v>27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30"/>
      </c:doughnut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'Расходы по источникам'!$B$6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rgbClr val="0084CA">
                <a:lumMod val="20000"/>
                <a:lumOff val="8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CFFCC"/>
              </a:solidFill>
            </c:spPr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451275528772665E-2"/>
                  <c:y val="8.83045589207893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2163399469024514E-2"/>
                  <c:y val="7.22538118522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источникам'!$C$5:$E$5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'Расходы по источникам'!$C$6:$E$6</c:f>
              <c:numCache>
                <c:formatCode>General</c:formatCode>
                <c:ptCount val="3"/>
                <c:pt idx="0">
                  <c:v>18</c:v>
                </c:pt>
                <c:pt idx="1">
                  <c:v>0</c:v>
                </c:pt>
                <c:pt idx="2">
                  <c:v>-49</c:v>
                </c:pt>
              </c:numCache>
            </c:numRef>
          </c:val>
        </c:ser>
        <c:ser>
          <c:idx val="1"/>
          <c:order val="1"/>
          <c:tx>
            <c:strRef>
              <c:f>'Расходы по источникам'!$B$7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'Расходы по источникам'!$C$5:$E$5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'Расходы по источникам'!$C$7:$E$7</c:f>
              <c:numCache>
                <c:formatCode>General</c:formatCode>
                <c:ptCount val="3"/>
                <c:pt idx="2">
                  <c:v>-20</c:v>
                </c:pt>
              </c:numCache>
            </c:numRef>
          </c:val>
        </c:ser>
        <c:ser>
          <c:idx val="2"/>
          <c:order val="2"/>
          <c:tx>
            <c:strRef>
              <c:f>'Расходы по источникам'!$B$8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Lbls>
            <c:dLbl>
              <c:idx val="0"/>
              <c:layout>
                <c:manualLayout>
                  <c:x val="1.3379739415926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45099203536772E-2"/>
                  <c:y val="-4.8166679466866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307195752196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источникам'!$C$5:$E$5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'Расходы по источникам'!$C$8:$E$8</c:f>
              <c:numCache>
                <c:formatCode>General</c:formatCode>
                <c:ptCount val="3"/>
                <c:pt idx="0">
                  <c:v>498</c:v>
                </c:pt>
                <c:pt idx="1">
                  <c:v>493</c:v>
                </c:pt>
                <c:pt idx="2">
                  <c:v>-5</c:v>
                </c:pt>
              </c:numCache>
            </c:numRef>
          </c:val>
        </c:ser>
        <c:ser>
          <c:idx val="3"/>
          <c:order val="3"/>
          <c:tx>
            <c:strRef>
              <c:f>'Расходы по источникам'!$B$9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'Расходы по источникам'!$C$5:$E$5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'Расходы по источникам'!$C$9:$E$9</c:f>
              <c:numCache>
                <c:formatCode>General</c:formatCode>
                <c:ptCount val="3"/>
                <c:pt idx="2">
                  <c:v>-20</c:v>
                </c:pt>
              </c:numCache>
            </c:numRef>
          </c:val>
        </c:ser>
        <c:ser>
          <c:idx val="4"/>
          <c:order val="4"/>
          <c:tx>
            <c:strRef>
              <c:f>'Расходы по источникам'!$B$10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0084CA">
                <a:lumMod val="20000"/>
                <a:lumOff val="80000"/>
              </a:srgb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C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CCFFCC"/>
              </a:solidFill>
            </c:spPr>
          </c:dPt>
          <c:dLbls>
            <c:dLbl>
              <c:idx val="0"/>
              <c:layout>
                <c:manualLayout>
                  <c:x val="1.3379739415926966E-2"/>
                  <c:y val="-2.4083339733433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8.5143796283171595E-3"/>
                  <c:y val="-9.6329566281807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источникам'!$C$5:$E$5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'Расходы по источникам'!$C$10:$E$10</c:f>
              <c:numCache>
                <c:formatCode>General</c:formatCode>
                <c:ptCount val="3"/>
                <c:pt idx="0">
                  <c:v>49</c:v>
                </c:pt>
                <c:pt idx="1">
                  <c:v>0</c:v>
                </c:pt>
                <c:pt idx="2">
                  <c:v>-18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955840"/>
        <c:axId val="37969920"/>
        <c:axId val="0"/>
      </c:bar3DChart>
      <c:catAx>
        <c:axId val="37955840"/>
        <c:scaling>
          <c:orientation val="minMax"/>
        </c:scaling>
        <c:delete val="1"/>
        <c:axPos val="b"/>
        <c:majorTickMark val="out"/>
        <c:minorTickMark val="none"/>
        <c:tickLblPos val="nextTo"/>
        <c:crossAx val="37969920"/>
        <c:crosses val="autoZero"/>
        <c:auto val="1"/>
        <c:lblAlgn val="ctr"/>
        <c:lblOffset val="100"/>
        <c:noMultiLvlLbl val="0"/>
      </c:catAx>
      <c:valAx>
        <c:axId val="37969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55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538460496259207E-3"/>
          <c:y val="6.0211121922614944E-3"/>
          <c:w val="0.9683136494319059"/>
          <c:h val="0.9931072899141637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84CA">
                  <a:lumMod val="20000"/>
                  <a:lumOff val="80000"/>
                </a:srgbClr>
              </a:solidFill>
            </c:spPr>
          </c:dPt>
          <c:dPt>
            <c:idx val="1"/>
            <c:bubble3D val="0"/>
            <c:spPr>
              <a:solidFill>
                <a:srgbClr val="FFCC99"/>
              </a:solidFill>
            </c:spPr>
          </c:dPt>
          <c:dPt>
            <c:idx val="2"/>
            <c:bubble3D val="0"/>
            <c:spPr>
              <a:solidFill>
                <a:srgbClr val="CCFFCC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4.6266535316801749E-2"/>
                  <c:y val="-4.411834694459604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468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83794593393527E-2"/>
                  <c:y val="-9.868281831119291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783384428757162E-3"/>
                  <c:y val="-0.1136189894244554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501064446292751E-3"/>
                  <c:y val="-0.11967916263272335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val>
            <c:numRef>
              <c:f>Лист1!$C$3:$C$6</c:f>
              <c:numCache>
                <c:formatCode>General</c:formatCode>
                <c:ptCount val="4"/>
                <c:pt idx="0">
                  <c:v>468</c:v>
                </c:pt>
                <c:pt idx="1">
                  <c:v>11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30"/>
      </c:doughnut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13956719662897E-2"/>
          <c:y val="5.2756621004201927E-2"/>
          <c:w val="0.90578366976044389"/>
          <c:h val="0.7800916334057455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2 в Microsoft PowerPoint]Лист3'!$A$2</c:f>
              <c:strCache>
                <c:ptCount val="1"/>
                <c:pt idx="0">
                  <c:v>Кредиты, получаемые от кредитных организаций в валюте
Российской Федерации на покрытие дефицита бюджета</c:v>
                </c:pt>
              </c:strCache>
            </c:strRef>
          </c:tx>
          <c:spPr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c:spPr>
          <c:marker>
            <c:spPr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c:spPr>
          </c:marker>
          <c:dPt>
            <c:idx val="4"/>
            <c:marker>
              <c:spPr>
                <a:solidFill>
                  <a:schemeClr val="bg2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c:spPr>
            </c:marker>
            <c:bubble3D val="0"/>
            <c:spPr>
              <a:ln>
                <a:headEnd w="lg" len="lg"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0"/>
              <c:layout>
                <c:manualLayout>
                  <c:x val="-3.4722218424954238E-2"/>
                  <c:y val="-3.5746667309356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1</a:t>
                    </a:r>
                    <a:r>
                      <a:rPr lang="ru-RU" sz="1600" b="1" smtClean="0"/>
                      <a:t> </a:t>
                    </a:r>
                    <a:r>
                      <a:rPr lang="en-US" sz="1600" b="1" smtClean="0"/>
                      <a:t>167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611103060902891E-2"/>
                  <c:y val="-4.468333413669511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smtClean="0"/>
                      <a:t>1</a:t>
                    </a:r>
                    <a:r>
                      <a:rPr lang="ru-RU" sz="1600" b="1" smtClean="0"/>
                      <a:t> </a:t>
                    </a:r>
                    <a:r>
                      <a:rPr lang="en-US" sz="1600" b="1" smtClean="0"/>
                      <a:t>525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2 в Microsoft PowerPoint]Лист3'!$B$1:$H$1</c:f>
              <c:numCache>
                <c:formatCode>m/d/yyyy</c:formatCode>
                <c:ptCount val="7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  <c:pt idx="5">
                  <c:v>43466</c:v>
                </c:pt>
                <c:pt idx="6">
                  <c:v>43831</c:v>
                </c:pt>
              </c:numCache>
            </c:numRef>
          </c:cat>
          <c:val>
            <c:numRef>
              <c:f>'[Диаграмма 2 в Microsoft PowerPoint]Лист3'!$B$2:$H$2</c:f>
              <c:numCache>
                <c:formatCode>General</c:formatCode>
                <c:ptCount val="7"/>
                <c:pt idx="0">
                  <c:v>150</c:v>
                </c:pt>
                <c:pt idx="1">
                  <c:v>0</c:v>
                </c:pt>
                <c:pt idx="2">
                  <c:v>0</c:v>
                </c:pt>
                <c:pt idx="3">
                  <c:v>428</c:v>
                </c:pt>
                <c:pt idx="4">
                  <c:v>809</c:v>
                </c:pt>
                <c:pt idx="5">
                  <c:v>1167</c:v>
                </c:pt>
                <c:pt idx="6">
                  <c:v>1525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865920"/>
        <c:axId val="100867456"/>
      </c:lineChart>
      <c:dateAx>
        <c:axId val="10086592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00867456"/>
        <c:crosses val="autoZero"/>
        <c:auto val="1"/>
        <c:lblOffset val="100"/>
        <c:baseTimeUnit val="years"/>
      </c:dateAx>
      <c:valAx>
        <c:axId val="10086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086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ln>
          <a:solidFill>
            <a:srgbClr val="000000"/>
          </a:solidFill>
        </a:ln>
      </c:spPr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541999052398499E-2"/>
          <c:y val="2.7354863696375957E-2"/>
          <c:w val="0.92491659246729974"/>
          <c:h val="0.91838497226074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val>
            <c:numRef>
              <c:f>Лист1!$B$8:$B$9</c:f>
              <c:numCache>
                <c:formatCode>General</c:formatCode>
                <c:ptCount val="2"/>
                <c:pt idx="0">
                  <c:v>131</c:v>
                </c:pt>
                <c:pt idx="1">
                  <c:v>236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invertIfNegative val="0"/>
          <c:val>
            <c:numRef>
              <c:f>Лист1!$C$8:$C$9</c:f>
              <c:numCache>
                <c:formatCode>General</c:formatCode>
                <c:ptCount val="2"/>
                <c:pt idx="0">
                  <c:v>1205</c:v>
                </c:pt>
                <c:pt idx="1">
                  <c:v>1366</c:v>
                </c:pt>
              </c:numCache>
            </c:numRef>
          </c:val>
        </c:ser>
        <c:ser>
          <c:idx val="2"/>
          <c:order val="2"/>
          <c:spPr>
            <a:solidFill>
              <a:srgbClr val="CCFFCC"/>
            </a:solidFill>
          </c:spPr>
          <c:invertIfNegative val="0"/>
          <c:val>
            <c:numRef>
              <c:f>Лист1!$D$8:$D$9</c:f>
              <c:numCache>
                <c:formatCode>General</c:formatCode>
                <c:ptCount val="2"/>
                <c:pt idx="0">
                  <c:v>4478</c:v>
                </c:pt>
                <c:pt idx="1">
                  <c:v>6672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15072"/>
        <c:axId val="100916608"/>
        <c:axId val="0"/>
      </c:bar3DChart>
      <c:catAx>
        <c:axId val="100915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00916608"/>
        <c:crosses val="autoZero"/>
        <c:auto val="1"/>
        <c:lblAlgn val="ctr"/>
        <c:lblOffset val="100"/>
        <c:noMultiLvlLbl val="0"/>
      </c:catAx>
      <c:valAx>
        <c:axId val="100916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009150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DnDiag">
              <a:fgClr>
                <a:srgbClr val="CCFF99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pattFill prst="wdDnDiag">
                <a:fgClr>
                  <a:schemeClr val="accent4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invertIfNegative val="0"/>
            <c:bubble3D val="0"/>
            <c:spPr>
              <a:pattFill prst="wdDnDiag">
                <a:fgClr>
                  <a:schemeClr val="accent4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</c:spPr>
          </c:dPt>
          <c:val>
            <c:numRef>
              <c:f>Лист1!$A$1:$D$1</c:f>
              <c:numCache>
                <c:formatCode>General</c:formatCode>
                <c:ptCount val="4"/>
                <c:pt idx="0">
                  <c:v>7606</c:v>
                </c:pt>
                <c:pt idx="1">
                  <c:v>6077</c:v>
                </c:pt>
                <c:pt idx="2">
                  <c:v>7723</c:v>
                </c:pt>
                <c:pt idx="3">
                  <c:v>5993</c:v>
                </c:pt>
              </c:numCache>
            </c:numRef>
          </c:val>
        </c:ser>
        <c:ser>
          <c:idx val="1"/>
          <c:order val="1"/>
          <c:spPr>
            <a:solidFill>
              <a:srgbClr val="CCFF99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val>
            <c:numRef>
              <c:f>Лист1!$A$2:$D$2</c:f>
              <c:numCache>
                <c:formatCode>General</c:formatCode>
                <c:ptCount val="4"/>
                <c:pt idx="0">
                  <c:v>4281</c:v>
                </c:pt>
                <c:pt idx="1">
                  <c:v>3811</c:v>
                </c:pt>
                <c:pt idx="2">
                  <c:v>5076</c:v>
                </c:pt>
                <c:pt idx="3">
                  <c:v>4276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322432"/>
        <c:axId val="92324224"/>
        <c:axId val="0"/>
      </c:bar3DChart>
      <c:catAx>
        <c:axId val="92322432"/>
        <c:scaling>
          <c:orientation val="minMax"/>
        </c:scaling>
        <c:delete val="1"/>
        <c:axPos val="b"/>
        <c:majorTickMark val="out"/>
        <c:minorTickMark val="none"/>
        <c:tickLblPos val="nextTo"/>
        <c:crossAx val="92324224"/>
        <c:crosses val="autoZero"/>
        <c:auto val="1"/>
        <c:lblAlgn val="ctr"/>
        <c:lblOffset val="100"/>
        <c:noMultiLvlLbl val="0"/>
      </c:catAx>
      <c:valAx>
        <c:axId val="92324224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92322432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Lbls>
            <c:dLbl>
              <c:idx val="0"/>
              <c:layout>
                <c:manualLayout>
                  <c:x val="1.8224854971107918E-2"/>
                  <c:y val="-4.76758492729902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34414575380198E-2"/>
                  <c:y val="-7.4493514489047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797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Лист1!$B$2:$C$2</c:f>
              <c:strCache>
                <c:ptCount val="2"/>
                <c:pt idx="0">
                  <c:v>Утоненный план 2016 год</c:v>
                </c:pt>
                <c:pt idx="1">
                  <c:v>Прогноз на 2017 год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2261</c:v>
                </c:pt>
                <c:pt idx="1">
                  <c:v>1797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layout>
                <c:manualLayout>
                  <c:x val="1.8224854971107918E-2"/>
                  <c:y val="-5.06555898525521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02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234414575380198E-2"/>
                  <c:y val="-8.93922173868566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Лист1!$B$2:$C$2</c:f>
              <c:strCache>
                <c:ptCount val="2"/>
                <c:pt idx="0">
                  <c:v>Утоненный план 2016 год</c:v>
                </c:pt>
                <c:pt idx="1">
                  <c:v>Прогноз на 2017 год</c:v>
                </c:pt>
              </c:strCache>
            </c:strRef>
          </c:cat>
          <c:val>
            <c:numRef>
              <c:f>Лист1!$B$4:$C$4</c:f>
              <c:numCache>
                <c:formatCode>General</c:formatCode>
                <c:ptCount val="2"/>
                <c:pt idx="0">
                  <c:v>2026</c:v>
                </c:pt>
                <c:pt idx="1">
                  <c:v>2014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shape val="cylinder"/>
        <c:axId val="28145920"/>
        <c:axId val="28176384"/>
        <c:axId val="0"/>
      </c:bar3DChart>
      <c:catAx>
        <c:axId val="28145920"/>
        <c:scaling>
          <c:orientation val="minMax"/>
        </c:scaling>
        <c:delete val="1"/>
        <c:axPos val="b"/>
        <c:majorTickMark val="out"/>
        <c:minorTickMark val="none"/>
        <c:tickLblPos val="nextTo"/>
        <c:crossAx val="28176384"/>
        <c:crosses val="autoZero"/>
        <c:auto val="1"/>
        <c:lblAlgn val="ctr"/>
        <c:lblOffset val="100"/>
        <c:noMultiLvlLbl val="0"/>
      </c:catAx>
      <c:valAx>
        <c:axId val="2817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1459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5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66786013675248"/>
          <c:y val="1.3281960440609482E-2"/>
          <c:w val="0.74272303077435831"/>
          <c:h val="0.72530092678316949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762000" h="762000"/>
              <a:bevelB w="762000" h="762000"/>
            </a:sp3d>
          </c:spPr>
          <c:dPt>
            <c:idx val="2"/>
            <c:bubble3D val="0"/>
            <c:spPr>
              <a:solidFill>
                <a:srgbClr val="CCFFCC"/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Pt>
            <c:idx val="5"/>
            <c:bubble3D val="0"/>
            <c:spPr>
              <a:solidFill>
                <a:srgbClr val="00B7ED">
                  <a:lumMod val="20000"/>
                  <a:lumOff val="80000"/>
                </a:srgbClr>
              </a:solidFill>
              <a:scene3d>
                <a:camera prst="orthographicFront"/>
                <a:lightRig rig="threePt" dir="t"/>
              </a:scene3d>
              <a:sp3d>
                <a:bevelT w="762000" h="762000"/>
                <a:bevelB w="762000" h="762000"/>
              </a:sp3d>
            </c:spPr>
          </c:dPt>
          <c:dLbls>
            <c:dLbl>
              <c:idx val="0"/>
              <c:layout>
                <c:manualLayout>
                  <c:x val="-5.9782808650561528E-2"/>
                  <c:y val="-2.5051663135438995E-2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Arial Black" pitchFamily="34" charset="0"/>
                      </a:rPr>
                      <a:t>Иные доходы
7,3%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0295762187251725E-2"/>
                  <c:y val="4.5728296671988748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Arial Black" pitchFamily="34" charset="0"/>
                      </a:rPr>
                      <a:t>Доходы от </a:t>
                    </a:r>
                    <a:endParaRPr lang="ru-RU" sz="1400" dirty="0" smtClean="0">
                      <a:latin typeface="Arial Black" pitchFamily="34" charset="0"/>
                    </a:endParaRPr>
                  </a:p>
                  <a:p>
                    <a:r>
                      <a:rPr lang="ru-RU" sz="1400" dirty="0" smtClean="0">
                        <a:latin typeface="Arial Black" pitchFamily="34" charset="0"/>
                      </a:rPr>
                      <a:t>продажи </a:t>
                    </a:r>
                    <a:r>
                      <a:rPr lang="ru-RU" sz="1400" dirty="0">
                        <a:latin typeface="Arial Black" pitchFamily="34" charset="0"/>
                      </a:rPr>
                      <a:t>земли
2,7%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641065355398331"/>
                  <c:y val="-0.17540548595644617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Arial Black" pitchFamily="34" charset="0"/>
                      </a:rPr>
                      <a:t>Доходы от реализации имущества
12,1%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0177667837083931E-2"/>
                  <c:y val="-6.616579628500680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Arial Black" pitchFamily="34" charset="0"/>
                      </a:rPr>
                      <a:t>Плата за установку и эксплуатацию рекламных конструкций
4,8%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2203687691571241"/>
                  <c:y val="-3.2576767595462381E-3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Arial Black" pitchFamily="34" charset="0"/>
                      </a:rPr>
                      <a:t>Аренда имущества
1,8%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6098972752679683"/>
                  <c:y val="-0.28962779855736193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Arial Black" pitchFamily="34" charset="0"/>
                      </a:rPr>
                      <a:t>Налоги на совокупный доход
26,2%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3124511900487229"/>
                  <c:y val="5.5486804621160062E-2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Arial Black" pitchFamily="34" charset="0"/>
                      </a:rPr>
                      <a:t>НДФЛ
23,3%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2296788879440709"/>
                  <c:y val="7.8762167715247008E-2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Arial Black" pitchFamily="34" charset="0"/>
                      </a:rPr>
                      <a:t>Аренда земли
21,8%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Лист1!$B$4:$B$11</c:f>
              <c:strCache>
                <c:ptCount val="8"/>
                <c:pt idx="0">
                  <c:v>Иные доходы</c:v>
                </c:pt>
                <c:pt idx="1">
                  <c:v>Доходы от продажи земли</c:v>
                </c:pt>
                <c:pt idx="2">
                  <c:v>Доходы от реализации имущества</c:v>
                </c:pt>
                <c:pt idx="3">
                  <c:v>Плата за установку и эксплуатацию рекламных конструкций</c:v>
                </c:pt>
                <c:pt idx="4">
                  <c:v>Аренда имущества</c:v>
                </c:pt>
                <c:pt idx="5">
                  <c:v>Налоги на совокупный доход</c:v>
                </c:pt>
                <c:pt idx="6">
                  <c:v>НДФЛ</c:v>
                </c:pt>
                <c:pt idx="7">
                  <c:v>Аренда земли</c:v>
                </c:pt>
              </c:strCache>
            </c:strRef>
          </c:cat>
          <c:val>
            <c:numRef>
              <c:f>Лист1!$C$4:$C$11</c:f>
              <c:numCache>
                <c:formatCode>0.0%</c:formatCode>
                <c:ptCount val="8"/>
                <c:pt idx="0">
                  <c:v>7.2999999999999995E-2</c:v>
                </c:pt>
                <c:pt idx="1">
                  <c:v>2.7E-2</c:v>
                </c:pt>
                <c:pt idx="2">
                  <c:v>0.121</c:v>
                </c:pt>
                <c:pt idx="3">
                  <c:v>4.8000000000000001E-2</c:v>
                </c:pt>
                <c:pt idx="4">
                  <c:v>1.7999999999999999E-2</c:v>
                </c:pt>
                <c:pt idx="5">
                  <c:v>0.26200000000000001</c:v>
                </c:pt>
                <c:pt idx="6">
                  <c:v>0.23300000000000001</c:v>
                </c:pt>
                <c:pt idx="7" formatCode="0.00%">
                  <c:v>0.218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effectLst>
          <a:softEdge rad="12700"/>
        </a:effectLst>
        <a:scene3d>
          <a:camera prst="orthographicFront"/>
          <a:lightRig rig="threePt" dir="t"/>
        </a:scene3d>
        <a:sp3d>
          <a:bevelB w="114300" prst="artDeco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14300" prst="artDeco"/>
    </a:sp3d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878351962973257E-2"/>
          <c:y val="0.10286554298060142"/>
          <c:w val="0.74008044711135823"/>
          <c:h val="0.7175397075365578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'Расходы по источникам'!$B$8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ru-RU" smtClean="0"/>
                      <a:t>575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4</a:t>
                    </a:r>
                    <a:r>
                      <a:rPr lang="ru-RU" smtClean="0"/>
                      <a:t>98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 </a:t>
                    </a:r>
                    <a:r>
                      <a:rPr lang="en-US" dirty="0" smtClean="0"/>
                      <a:t>1 </a:t>
                    </a:r>
                    <a:r>
                      <a:rPr lang="ru-RU" dirty="0" smtClean="0"/>
                      <a:t>077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источникам'!$C$5:$E$5</c:f>
              <c:strCache>
                <c:ptCount val="3"/>
                <c:pt idx="0">
                  <c:v>Ожидаемое исполнение в 2016 году</c:v>
                </c:pt>
                <c:pt idx="1">
                  <c:v>Проект на 2017 год</c:v>
                </c:pt>
                <c:pt idx="2">
                  <c:v>Снижение расходов</c:v>
                </c:pt>
              </c:strCache>
            </c:strRef>
          </c:cat>
          <c:val>
            <c:numRef>
              <c:f>'Расходы по источникам'!$C$8:$E$8</c:f>
              <c:numCache>
                <c:formatCode>#,##0</c:formatCode>
                <c:ptCount val="3"/>
                <c:pt idx="0">
                  <c:v>2768</c:v>
                </c:pt>
                <c:pt idx="1">
                  <c:v>1467</c:v>
                </c:pt>
                <c:pt idx="2">
                  <c:v>1301</c:v>
                </c:pt>
              </c:numCache>
            </c:numRef>
          </c:val>
        </c:ser>
        <c:ser>
          <c:idx val="3"/>
          <c:order val="1"/>
          <c:tx>
            <c:strRef>
              <c:f>'Расходы по источникам'!$B$9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'Расходы по источникам'!$C$5:$E$5</c:f>
              <c:strCache>
                <c:ptCount val="3"/>
                <c:pt idx="0">
                  <c:v>Ожидаемое исполнение в 2016 году</c:v>
                </c:pt>
                <c:pt idx="1">
                  <c:v>Проект на 2017 год</c:v>
                </c:pt>
                <c:pt idx="2">
                  <c:v>Снижение расходов</c:v>
                </c:pt>
              </c:strCache>
            </c:strRef>
          </c:cat>
          <c:val>
            <c:numRef>
              <c:f>'Расходы по источникам'!$C$9:$E$9</c:f>
              <c:numCache>
                <c:formatCode>General</c:formatCode>
                <c:ptCount val="3"/>
                <c:pt idx="2" formatCode="#,##0">
                  <c:v>400</c:v>
                </c:pt>
              </c:numCache>
            </c:numRef>
          </c:val>
        </c:ser>
        <c:ser>
          <c:idx val="0"/>
          <c:order val="2"/>
          <c:tx>
            <c:strRef>
              <c:f>'Расходы по источникам'!$B$6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en-US" smtClean="0"/>
                      <a:t>07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ru-RU" smtClean="0"/>
                      <a:t>553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 </a:t>
                    </a:r>
                    <a:r>
                      <a:rPr lang="ru-RU" dirty="0" smtClean="0"/>
                      <a:t>524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источникам'!$C$5:$E$5</c:f>
              <c:strCache>
                <c:ptCount val="3"/>
                <c:pt idx="0">
                  <c:v>Ожидаемое исполнение в 2016 году</c:v>
                </c:pt>
                <c:pt idx="1">
                  <c:v>Проект на 2017 год</c:v>
                </c:pt>
                <c:pt idx="2">
                  <c:v>Снижение расходов</c:v>
                </c:pt>
              </c:strCache>
            </c:strRef>
          </c:cat>
          <c:val>
            <c:numRef>
              <c:f>'Расходы по источникам'!$C$6:$E$6</c:f>
              <c:numCache>
                <c:formatCode>#,##0</c:formatCode>
                <c:ptCount val="3"/>
                <c:pt idx="0">
                  <c:v>5076</c:v>
                </c:pt>
                <c:pt idx="1">
                  <c:v>4276</c:v>
                </c:pt>
                <c:pt idx="2">
                  <c:v>800</c:v>
                </c:pt>
              </c:numCache>
            </c:numRef>
          </c:val>
        </c:ser>
        <c:ser>
          <c:idx val="1"/>
          <c:order val="3"/>
          <c:tx>
            <c:strRef>
              <c:f>'Расходы по источникам'!$B$7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'Расходы по источникам'!$C$5:$E$5</c:f>
              <c:strCache>
                <c:ptCount val="3"/>
                <c:pt idx="0">
                  <c:v>Ожидаемое исполнение в 2016 году</c:v>
                </c:pt>
                <c:pt idx="1">
                  <c:v>Проект на 2017 год</c:v>
                </c:pt>
                <c:pt idx="2">
                  <c:v>Снижение расходов</c:v>
                </c:pt>
              </c:strCache>
            </c:strRef>
          </c:cat>
          <c:val>
            <c:numRef>
              <c:f>'Расходы по источникам'!$C$7:$E$7</c:f>
              <c:numCache>
                <c:formatCode>General</c:formatCode>
                <c:ptCount val="3"/>
                <c:pt idx="2" formatCode="#,##0">
                  <c:v>400</c:v>
                </c:pt>
              </c:numCache>
            </c:numRef>
          </c:val>
        </c:ser>
        <c:ser>
          <c:idx val="4"/>
          <c:order val="4"/>
          <c:tx>
            <c:strRef>
              <c:f>'Расходы по источникам'!$B$10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FFCC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5 169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 </a:t>
                    </a:r>
                    <a:r>
                      <a:rPr lang="ru-RU" smtClean="0"/>
                      <a:t>644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- </a:t>
                    </a:r>
                    <a:r>
                      <a:rPr lang="ru-RU" dirty="0" smtClean="0"/>
                      <a:t>525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источникам'!$C$5:$E$5</c:f>
              <c:strCache>
                <c:ptCount val="3"/>
                <c:pt idx="0">
                  <c:v>Ожидаемое исполнение в 2016 году</c:v>
                </c:pt>
                <c:pt idx="1">
                  <c:v>Проект на 2017 год</c:v>
                </c:pt>
                <c:pt idx="2">
                  <c:v>Снижение расходов</c:v>
                </c:pt>
              </c:strCache>
            </c:strRef>
          </c:cat>
          <c:val>
            <c:numRef>
              <c:f>'Расходы по источникам'!$C$10:$E$10</c:f>
              <c:numCache>
                <c:formatCode>#,##0</c:formatCode>
                <c:ptCount val="3"/>
                <c:pt idx="0">
                  <c:v>4955</c:v>
                </c:pt>
                <c:pt idx="1">
                  <c:v>4526</c:v>
                </c:pt>
                <c:pt idx="2">
                  <c:v>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750336"/>
        <c:axId val="86751872"/>
        <c:axId val="0"/>
      </c:bar3DChart>
      <c:catAx>
        <c:axId val="8675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86751872"/>
        <c:crosses val="autoZero"/>
        <c:auto val="1"/>
        <c:lblAlgn val="ctr"/>
        <c:lblOffset val="100"/>
        <c:noMultiLvlLbl val="0"/>
      </c:catAx>
      <c:valAx>
        <c:axId val="86751872"/>
        <c:scaling>
          <c:orientation val="minMax"/>
        </c:scaling>
        <c:delete val="0"/>
        <c:axPos val="l"/>
        <c:majorGridlines>
          <c:spPr>
            <a:ln>
              <a:solidFill>
                <a:srgbClr val="FFCC99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8675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029965004374435E-2"/>
          <c:y val="7.407407407407407E-2"/>
          <c:w val="0.9135686789151356"/>
          <c:h val="0.83309419655876349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7815077531357693E-2"/>
                  <c:y val="-2.9216245459404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70554271950384E-2"/>
                  <c:y val="-1.9477496972936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PowerPoint]учреждения'!$B$11:$B$12</c:f>
              <c:strCache>
                <c:ptCount val="2"/>
                <c:pt idx="0">
                  <c:v>средства бюджета района</c:v>
                </c:pt>
                <c:pt idx="1">
                  <c:v>средства бюджета Московской области</c:v>
                </c:pt>
              </c:strCache>
            </c:strRef>
          </c:cat>
          <c:val>
            <c:numRef>
              <c:f>'[Диаграмма в Microsoft PowerPoint]учреждения'!$C$11:$C$12</c:f>
              <c:numCache>
                <c:formatCode>General</c:formatCode>
                <c:ptCount val="2"/>
                <c:pt idx="0">
                  <c:v>417</c:v>
                </c:pt>
                <c:pt idx="1">
                  <c:v>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6"/>
        <c:shape val="box"/>
        <c:axId val="30194688"/>
        <c:axId val="30196480"/>
        <c:axId val="0"/>
      </c:bar3DChart>
      <c:catAx>
        <c:axId val="30194688"/>
        <c:scaling>
          <c:orientation val="minMax"/>
        </c:scaling>
        <c:delete val="1"/>
        <c:axPos val="l"/>
        <c:majorTickMark val="out"/>
        <c:minorTickMark val="none"/>
        <c:tickLblPos val="nextTo"/>
        <c:crossAx val="30196480"/>
        <c:crosses val="autoZero"/>
        <c:auto val="1"/>
        <c:lblAlgn val="ctr"/>
        <c:lblOffset val="100"/>
        <c:noMultiLvlLbl val="0"/>
      </c:catAx>
      <c:valAx>
        <c:axId val="30196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019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84CA">
                  <a:lumMod val="20000"/>
                  <a:lumOff val="8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07493285059829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4932850598299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04118140170997E-2"/>
                  <c:y val="2.02087479562921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PowerPoint]учреждения'!$B$20:$B$22</c:f>
              <c:strCache>
                <c:ptCount val="3"/>
                <c:pt idx="0">
                  <c:v>средства бюджетов поселений</c:v>
                </c:pt>
                <c:pt idx="1">
                  <c:v>средства бюджета района</c:v>
                </c:pt>
                <c:pt idx="2">
                  <c:v>средства бюджета Московской области</c:v>
                </c:pt>
              </c:strCache>
            </c:strRef>
          </c:cat>
          <c:val>
            <c:numRef>
              <c:f>'[Диаграмма в Microsoft PowerPoint]учреждения'!$C$20:$C$22</c:f>
              <c:numCache>
                <c:formatCode>General</c:formatCode>
                <c:ptCount val="3"/>
                <c:pt idx="0">
                  <c:v>136</c:v>
                </c:pt>
                <c:pt idx="1">
                  <c:v>640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shape val="box"/>
        <c:axId val="38924672"/>
        <c:axId val="38926208"/>
        <c:axId val="0"/>
      </c:bar3DChart>
      <c:catAx>
        <c:axId val="38924672"/>
        <c:scaling>
          <c:orientation val="minMax"/>
        </c:scaling>
        <c:delete val="1"/>
        <c:axPos val="l"/>
        <c:majorTickMark val="out"/>
        <c:minorTickMark val="none"/>
        <c:tickLblPos val="nextTo"/>
        <c:crossAx val="38926208"/>
        <c:crosses val="autoZero"/>
        <c:auto val="1"/>
        <c:lblAlgn val="ctr"/>
        <c:lblOffset val="100"/>
        <c:noMultiLvlLbl val="0"/>
      </c:catAx>
      <c:valAx>
        <c:axId val="38926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892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931792026538072E-2"/>
          <c:y val="9.7756498847844847E-2"/>
          <c:w val="0.94551941742349088"/>
          <c:h val="0.6932664175986889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84CA">
                  <a:lumMod val="20000"/>
                  <a:lumOff val="8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7539490323587485E-2"/>
                  <c:y val="-1.7773908881426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976645163527742E-3"/>
                  <c:y val="-2.66608633221395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92993549058322E-2"/>
                  <c:y val="-1.777390888142633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учреждения!$B$4:$B$6</c:f>
              <c:strCache>
                <c:ptCount val="3"/>
                <c:pt idx="0">
                  <c:v>средства бюджетов поселений</c:v>
                </c:pt>
                <c:pt idx="1">
                  <c:v>средства бюджета района</c:v>
                </c:pt>
                <c:pt idx="2">
                  <c:v>средства бюджета Московской области</c:v>
                </c:pt>
              </c:strCache>
            </c:strRef>
          </c:cat>
          <c:val>
            <c:numRef>
              <c:f>учреждения!$C$4:$C$6</c:f>
              <c:numCache>
                <c:formatCode>General</c:formatCode>
                <c:ptCount val="3"/>
                <c:pt idx="0">
                  <c:v>11</c:v>
                </c:pt>
                <c:pt idx="1">
                  <c:v>1957</c:v>
                </c:pt>
                <c:pt idx="2">
                  <c:v>3496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39142144"/>
        <c:axId val="39143680"/>
        <c:axId val="0"/>
      </c:bar3DChart>
      <c:catAx>
        <c:axId val="39142144"/>
        <c:scaling>
          <c:orientation val="minMax"/>
        </c:scaling>
        <c:delete val="1"/>
        <c:axPos val="l"/>
        <c:majorTickMark val="out"/>
        <c:minorTickMark val="none"/>
        <c:tickLblPos val="nextTo"/>
        <c:crossAx val="39143680"/>
        <c:crosses val="autoZero"/>
        <c:auto val="1"/>
        <c:lblAlgn val="ctr"/>
        <c:lblOffset val="100"/>
        <c:noMultiLvlLbl val="0"/>
      </c:catAx>
      <c:valAx>
        <c:axId val="391436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9142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0.19539</cdr:x>
      <cdr:y>0.41142</cdr:y>
    </cdr:from>
    <cdr:to>
      <cdr:x>0.40014</cdr:x>
      <cdr:y>0.49399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86551" y="2344592"/>
          <a:ext cx="1348175" cy="4705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1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(99,5%)</a:t>
          </a:r>
          <a:endParaRPr lang="ru-RU" sz="21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0.36768</cdr:x>
      <cdr:y>0.37096</cdr:y>
    </cdr:from>
    <cdr:to>
      <cdr:x>0.68111</cdr:x>
      <cdr:y>0.61213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681127" y="1936617"/>
          <a:ext cx="1433065" cy="125904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8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0.39348</cdr:x>
      <cdr:y>0.425</cdr:y>
    </cdr:from>
    <cdr:to>
      <cdr:x>0.62725</cdr:x>
      <cdr:y>0.5625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865589" y="2220562"/>
          <a:ext cx="1108359" cy="7184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4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382</a:t>
          </a:r>
          <a:endParaRPr lang="ru-RU" sz="44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0.27936</cdr:x>
      <cdr:y>0.05262</cdr:y>
    </cdr:from>
    <cdr:to>
      <cdr:x>0.48625</cdr:x>
      <cdr:y>0.14704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 rot="853549">
          <a:off x="2916800" y="277463"/>
          <a:ext cx="2160240" cy="497954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0.43719</cdr:x>
      <cdr:y>0.36268</cdr:y>
    </cdr:from>
    <cdr:to>
      <cdr:x>0.54766</cdr:x>
      <cdr:y>0.62365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520360" y="2088046"/>
          <a:ext cx="1394792" cy="1502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0.39189</cdr:x>
      <cdr:y>0.44633</cdr:y>
    </cdr:from>
    <cdr:to>
      <cdr:x>0.55891</cdr:x>
      <cdr:y>0.60516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1" y="2699718"/>
          <a:ext cx="889950" cy="960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400" b="1" dirty="0"/>
            <a:t>493</a:t>
          </a:r>
          <a:endParaRPr lang="ru-RU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0.47247</cdr:x>
      <cdr:y>0.86363</cdr:y>
    </cdr:from>
    <cdr:to>
      <cdr:x>0.58571</cdr:x>
      <cdr:y>0.86363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3892713" y="4874933"/>
          <a:ext cx="933026" cy="0"/>
        </a:xfrm>
        <a:prstGeom xmlns:a="http://schemas.openxmlformats.org/drawingml/2006/main" prst="straightConnector1">
          <a:avLst/>
        </a:prstGeom>
        <a:ln xmlns:a="http://schemas.openxmlformats.org/drawingml/2006/main" w="3492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0.4913</cdr:x>
      <cdr:y>0.70681</cdr:y>
    </cdr:from>
    <cdr:to>
      <cdr:x>0.60228</cdr:x>
      <cdr:y>0.75943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8615" y="3581960"/>
          <a:ext cx="736083" cy="266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002060"/>
              </a:solidFill>
              <a:latin typeface="Arial Black" pitchFamily="34" charset="0"/>
            </a:rPr>
            <a:t>+161</a:t>
          </a:r>
          <a:endParaRPr lang="ru-RU" sz="1600" dirty="0">
            <a:solidFill>
              <a:srgbClr val="002060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0.46393</cdr:x>
      <cdr:y>0.76741</cdr:y>
    </cdr:from>
    <cdr:to>
      <cdr:x>0.64162</cdr:x>
      <cdr:y>0.82207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3077061" y="3889089"/>
          <a:ext cx="1178542" cy="2770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97845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95690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93535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91380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89225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87070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84916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982761" algn="l" defTabSz="99569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002060"/>
              </a:solidFill>
              <a:latin typeface="Arial Black" pitchFamily="34" charset="0"/>
            </a:rPr>
            <a:t>В 1,13 раза</a:t>
          </a:r>
          <a:endParaRPr lang="ru-RU" sz="1200" dirty="0">
            <a:solidFill>
              <a:srgbClr val="002060"/>
            </a:solidFill>
            <a:latin typeface="Arial Black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863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4" y="1"/>
            <a:ext cx="2944284" cy="49863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8CA5AF-4CCE-4F9B-965C-135567260C7E}" type="datetimeFigureOut">
              <a:rPr lang="ru-RU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81976"/>
            <a:ext cx="2944284" cy="49863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4" y="9481976"/>
            <a:ext cx="2944284" cy="49863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5E2EA6-DCEA-4275-A986-1F8E0A02D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45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64F8D-42E8-4507-A416-1E8A365485B9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5600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82138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AA99-A34A-4746-8288-D3FCFE7FF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B564-F6E7-447A-883C-516408C429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8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B564-F6E7-447A-883C-516408C429A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1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F074F-2E2C-40EA-BFDD-8EB94C4AFE7A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EDE75-0DD3-414A-A0EE-844330D440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9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E3D301-5FA0-476E-9104-49D20C52EE79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16E88-C218-4694-9EFF-C8FC8870E8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7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ECD058-4D40-47BA-941E-78173DB1AE65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38A93-F0AE-4BDF-8B31-2C21782B2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3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3D7BC-7B0C-4F0E-B714-64F765EB0B2E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DD248-309E-4443-BDF1-FD070E4E3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4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C8784C-15C5-4FB0-ABA6-00444117789A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B2A22-2D73-412A-BD99-60694466F3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4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326A5-5367-4460-8A3B-E1D35C80232D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522D9-6035-4E4B-8A93-785B022B4A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4D853-7D7F-49EF-82E1-113DB52EDFBA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A5FDF-1D54-40EA-AB61-009DFDE31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FE3A0-8A58-480A-8ED5-EFB12A467EEC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7DCFC-0212-4B99-9619-BD608DB1EB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6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7939E-67A1-4BEF-8E64-78589A522FCB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2E950-6F5E-4A6A-BFE1-6D2A02910B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4195F-556B-443B-A529-FCF12EAC6F85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D4A1F-4370-46A7-89D9-270B5DA61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2BA1F-AFF2-4307-BDA0-82353040E2AA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BA029-C971-4337-81CE-94D58400A7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9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285739-44BE-4B9D-9313-6ABEFAACFFA6}" type="datetimeFigureOut">
              <a:rPr lang="ru-RU" smtClean="0"/>
              <a:pPr>
                <a:defRPr/>
              </a:pPr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E42668-4EAC-478E-9A74-8DF42C52F6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6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6700" y="419100"/>
            <a:ext cx="8658225" cy="6057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8675" y="876300"/>
            <a:ext cx="7572375" cy="50482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15">
                        <a14:foregroundMark x1="90185" y1="43202" x2="99630" y2="43202"/>
                        <a14:foregroundMark x1="90926" y1="49245" x2="99815" y2="49547"/>
                        <a14:foregroundMark x1="91481" y1="45921" x2="98519" y2="45619"/>
                        <a14:foregroundMark x1="98148" y1="43202" x2="97593" y2="50453"/>
                        <a14:backgroundMark x1="99259" y1="40785" x2="99444" y2="46224"/>
                        <a14:backgroundMark x1="90926" y1="49547" x2="99815" y2="49849"/>
                        <a14:backgroundMark x1="98148" y1="39577" x2="99630" y2="38369"/>
                        <a14:backgroundMark x1="96852" y1="51057" x2="99630" y2="58006"/>
                        <a14:backgroundMark x1="97963" y1="42296" x2="99815" y2="39275"/>
                        <a14:backgroundMark x1="97037" y1="52568" x2="99815" y2="48640"/>
                        <a14:backgroundMark x1="98333" y1="54985" x2="99815" y2="50151"/>
                        <a14:backgroundMark x1="98704" y1="56798" x2="99259" y2="51662"/>
                        <a14:backgroundMark x1="97222" y1="51964" x2="99259" y2="43807"/>
                        <a14:backgroundMark x1="97037" y1="38066" x2="99815" y2="49245"/>
                        <a14:backgroundMark x1="97037" y1="38369" x2="99444" y2="35952"/>
                        <a14:backgroundMark x1="95000" y1="54985" x2="99815" y2="44713"/>
                        <a14:backgroundMark x1="95000" y1="55287" x2="99815" y2="67069"/>
                        <a14:backgroundMark x1="99630" y1="43807" x2="96667" y2="58006"/>
                        <a14:backgroundMark x1="98704" y1="45015" x2="98148" y2="62236"/>
                        <a14:backgroundMark x1="95926" y1="37764" x2="99815" y2="45317"/>
                        <a14:backgroundMark x1="97037" y1="37462" x2="99444" y2="43807"/>
                        <a14:backgroundMark x1="99259" y1="35952" x2="99630" y2="42900"/>
                        <a14:backgroundMark x1="99259" y1="35650" x2="99815" y2="43807"/>
                        <a14:backgroundMark x1="97037" y1="35952" x2="99074" y2="42900"/>
                        <a14:backgroundMark x1="95000" y1="60725" x2="99630" y2="44411"/>
                        <a14:backgroundMark x1="97037" y1="64048" x2="99815" y2="45015"/>
                        <a14:backgroundMark x1="97778" y1="67069" x2="99630" y2="52266"/>
                        <a14:backgroundMark x1="98704" y1="67976" x2="99074" y2="51662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943225" y="2524125"/>
            <a:ext cx="5886450" cy="4095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4887" y="981075"/>
            <a:ext cx="7181850" cy="180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  <a:endParaRPr lang="ru-RU" sz="6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9162" y="3009900"/>
            <a:ext cx="3119438" cy="2200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Совета депутатов Одинцовского муниципального района Московской области от 15.12.2016 №3/21 «О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муниципального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Московской области 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и 2019 годов»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24491"/>
              </p:ext>
            </p:extLst>
          </p:nvPr>
        </p:nvGraphicFramePr>
        <p:xfrm>
          <a:off x="1" y="664443"/>
          <a:ext cx="9144000" cy="6107833"/>
        </p:xfrm>
        <a:graphic>
          <a:graphicData uri="http://schemas.openxmlformats.org/drawingml/2006/table">
            <a:tbl>
              <a:tblPr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tableStyleId>{5C22544A-7EE6-4342-B048-85BDC9FD1C3A}</a:tableStyleId>
              </a:tblPr>
              <a:tblGrid>
                <a:gridCol w="235723"/>
                <a:gridCol w="1910643"/>
                <a:gridCol w="641370"/>
                <a:gridCol w="698806"/>
                <a:gridCol w="708379"/>
                <a:gridCol w="564789"/>
                <a:gridCol w="392480"/>
                <a:gridCol w="507352"/>
                <a:gridCol w="392480"/>
                <a:gridCol w="510702"/>
                <a:gridCol w="415372"/>
                <a:gridCol w="618828"/>
                <a:gridCol w="513226"/>
                <a:gridCol w="507122"/>
                <a:gridCol w="526728"/>
              </a:tblGrid>
              <a:tr h="244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N </a:t>
                      </a:r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строящегося объекта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Общая стоимость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строительства объекта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Ожидаемое исполнение на 01.01.2017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 в проекте бюджета на 2017-2019 </a:t>
                      </a:r>
                      <a:r>
                        <a:rPr lang="ru-RU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гг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2019 год</a:t>
                      </a:r>
                      <a:endParaRPr lang="ru-RU" sz="15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Средства МО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Средства поселений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Средства района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Средства поселений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Средства района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Средства поселений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Средства района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9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2 320,8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622,8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1 962,9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912,7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262,6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787,6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487,0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220,0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267,0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172,9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72,9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2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 том </a:t>
                      </a:r>
                      <a:r>
                        <a:rPr lang="ru-RU" sz="1100" b="0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числе :</a:t>
                      </a:r>
                      <a:endParaRPr lang="ru-RU" sz="1100" b="0" i="1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43527">
                <a:tc>
                  <a:txBody>
                    <a:bodyPr/>
                    <a:lstStyle/>
                    <a:p>
                      <a:pPr marL="0" algn="ctr" defTabSz="99569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endParaRPr lang="ru-RU" sz="13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Детское дошкольное образовательное учреждение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п.Новый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городок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(восстановление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инфраструктуры военных городков)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150,0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15,0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135,0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135,0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124,5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10,5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4106">
                <a:tc>
                  <a:txBody>
                    <a:bodyPr/>
                    <a:lstStyle/>
                    <a:p>
                      <a:pPr marL="0" algn="ctr" defTabSz="99569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  <a:endParaRPr lang="ru-RU" sz="13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Детское дошкольное образовательное учреждение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пос.Горки-10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(СП Успенское)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500,6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74,0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336,9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136,9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36,9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100,0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100,0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100,0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6207">
                <a:tc>
                  <a:txBody>
                    <a:bodyPr/>
                    <a:lstStyle/>
                    <a:p>
                      <a:pPr marL="0" algn="ctr" defTabSz="99569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  <a:endParaRPr lang="ru-RU" sz="13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Средняя образовательная школа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с.Ершово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(СП Ершовское)</a:t>
                      </a:r>
                    </a:p>
                  </a:txBody>
                  <a:tcPr marL="8145" marR="8145" marT="863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определена</a:t>
                      </a:r>
                      <a:endParaRPr lang="ru-RU" sz="9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40,1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265,0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145,0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145,0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120,0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120,0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3340">
                <a:tc>
                  <a:txBody>
                    <a:bodyPr/>
                    <a:lstStyle/>
                    <a:p>
                      <a:pPr marL="0" algn="ctr" defTabSz="99569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  <a:endParaRPr lang="ru-RU" sz="13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Многофункциональный детский образовательный комплекс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вблизи </a:t>
                      </a:r>
                      <a:r>
                        <a:rPr lang="ru-RU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д.Раздоры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2 243,2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878,6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117,0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777,1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777,1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267,0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267,0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72,9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72,9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4106">
                <a:tc>
                  <a:txBody>
                    <a:bodyPr/>
                    <a:lstStyle/>
                    <a:p>
                      <a:pPr marL="0" algn="ctr" defTabSz="995690" rtl="0" eaLnBrk="1" fontAlgn="ctr" latinLnBrk="0" hangingPunct="1"/>
                      <a:r>
                        <a:rPr lang="ru-RU" sz="13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  <a:endParaRPr lang="ru-RU" sz="13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Проектно-сметная документация по </a:t>
                      </a:r>
                      <a:r>
                        <a:rPr lang="ru-RU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стрительству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школы в СП Горское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6472">
                <a:tc>
                  <a:txBody>
                    <a:bodyPr/>
                    <a:lstStyle/>
                    <a:p>
                      <a:pPr marL="0" algn="ctr" defTabSz="995690" rtl="0" eaLnBrk="1" fontAlgn="ctr" latinLnBrk="0" hangingPunct="1"/>
                      <a:endParaRPr lang="ru-RU" sz="13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Всего на объекты образования:</a:t>
                      </a:r>
                      <a:endParaRPr lang="ru-RU" sz="1300" b="1" i="1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х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1 007,7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 863,9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1 204,0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161,4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255,0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787,6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487,0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220,0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267,0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172,9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100,0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72,9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3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13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Магистральная улица общегородского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значения - эстакада через </a:t>
                      </a:r>
                      <a:r>
                        <a:rPr lang="ru-RU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ж/д 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пути в районе станции Одинцово 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1 968,1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1 313,1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758,9 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758,9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751,3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7,6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145" marR="8145" marT="86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82" y="98765"/>
            <a:ext cx="8815543" cy="64631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Одинцовского муниципального района на строительство объектов муниципальной собственности в 2017 – 2019 годах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21960" y="421922"/>
            <a:ext cx="855365" cy="30706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4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5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82" y="359401"/>
            <a:ext cx="8425018" cy="1058238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деятельности муниципальных учреждений Одинцовского муниципального района за счет бюджетных средств на 2017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633" y="1600303"/>
            <a:ext cx="1280592" cy="10044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учреждения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671" y="4236510"/>
            <a:ext cx="1279553" cy="102118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учреждения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911" y="5453629"/>
            <a:ext cx="1283314" cy="9156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учреждений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8633" y="2971825"/>
            <a:ext cx="1280592" cy="92910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Автономные учреждения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973407" y="1494502"/>
            <a:ext cx="307873" cy="1110281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6973407" y="2790648"/>
            <a:ext cx="307873" cy="1110281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6973407" y="4212727"/>
            <a:ext cx="307873" cy="1110281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045605" y="1547403"/>
            <a:ext cx="1169916" cy="100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5 464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34982" y="2843549"/>
            <a:ext cx="1169916" cy="100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34982" y="4244864"/>
            <a:ext cx="1169916" cy="100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27343" y="1175178"/>
            <a:ext cx="1169916" cy="416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5868" y="5474005"/>
            <a:ext cx="4014881" cy="27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Московской области – 3 689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16422" y="5517831"/>
            <a:ext cx="246298" cy="2326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23592" y="6252959"/>
            <a:ext cx="246298" cy="23261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6422" y="5874690"/>
            <a:ext cx="246298" cy="2326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18649" y="6183300"/>
            <a:ext cx="3415394" cy="27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бюджетов поселений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95212" y="5812123"/>
            <a:ext cx="3192533" cy="27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района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3 015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6973407" y="5403705"/>
            <a:ext cx="307873" cy="1110281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127343" y="5453629"/>
            <a:ext cx="1088177" cy="1004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851</a:t>
            </a:r>
            <a:endParaRPr lang="ru-RU" sz="2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354820"/>
              </p:ext>
            </p:extLst>
          </p:nvPr>
        </p:nvGraphicFramePr>
        <p:xfrm>
          <a:off x="1185401" y="2834017"/>
          <a:ext cx="6095880" cy="118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002017"/>
              </p:ext>
            </p:extLst>
          </p:nvPr>
        </p:nvGraphicFramePr>
        <p:xfrm>
          <a:off x="1246975" y="4147416"/>
          <a:ext cx="5880368" cy="130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Диаграмма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816597"/>
              </p:ext>
            </p:extLst>
          </p:nvPr>
        </p:nvGraphicFramePr>
        <p:xfrm>
          <a:off x="1246976" y="1494503"/>
          <a:ext cx="5880367" cy="129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98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546368"/>
              </p:ext>
            </p:extLst>
          </p:nvPr>
        </p:nvGraphicFramePr>
        <p:xfrm>
          <a:off x="3707905" y="1068600"/>
          <a:ext cx="5630449" cy="5168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Карты Одинцовский район - карта Одинцовского района АН Твой Д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8842"/>
            <a:ext cx="2493301" cy="161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несколько документов 14"/>
          <p:cNvSpPr/>
          <p:nvPr/>
        </p:nvSpPr>
        <p:spPr>
          <a:xfrm>
            <a:off x="1530535" y="1469681"/>
            <a:ext cx="2117847" cy="2015770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sz="16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u="sng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Одинцовского муниципального района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Московская область: утверждена инвестиционная программа разв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" y="4693648"/>
            <a:ext cx="1951012" cy="129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 1 (граница и черта) 15"/>
          <p:cNvSpPr/>
          <p:nvPr/>
        </p:nvSpPr>
        <p:spPr>
          <a:xfrm>
            <a:off x="2135090" y="4111587"/>
            <a:ext cx="1997470" cy="2426923"/>
          </a:xfrm>
          <a:prstGeom prst="accentBorderCallout1">
            <a:avLst>
              <a:gd name="adj1" fmla="val 99636"/>
              <a:gd name="adj2" fmla="val -5530"/>
              <a:gd name="adj3" fmla="val 100480"/>
              <a:gd name="adj4" fmla="val -9013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b="1" dirty="0" smtClean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Центральные исполнительные органы государственной власти Московской области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2554884" y="3251425"/>
            <a:ext cx="730349" cy="774988"/>
          </a:xfrm>
          <a:prstGeom prst="upDownArrow">
            <a:avLst>
              <a:gd name="adj1" fmla="val 31052"/>
              <a:gd name="adj2" fmla="val 278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641" y="3473264"/>
            <a:ext cx="2751416" cy="4000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СОГЛАСОВАНИЕ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884369" y="1531531"/>
            <a:ext cx="1033220" cy="346765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млн.руб.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19705" y="3399469"/>
            <a:ext cx="864096" cy="397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(0,5%)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81128" y="2708920"/>
            <a:ext cx="1872208" cy="397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10 222,2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66" y="359400"/>
            <a:ext cx="5310894" cy="65383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Программный бюджет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на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8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406626"/>
              </p:ext>
            </p:extLst>
          </p:nvPr>
        </p:nvGraphicFramePr>
        <p:xfrm>
          <a:off x="5003440" y="101406"/>
          <a:ext cx="4032448" cy="6219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498"/>
                <a:gridCol w="726975"/>
                <a:gridCol w="726975"/>
              </a:tblGrid>
              <a:tr h="543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2017 год млн. руб.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7209,7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67,7%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382,0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7,5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спорт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493,4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муниципальными финансами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306,2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административных барьеров, </a:t>
                      </a:r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 предоставления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государственных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муниципальных услуг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210,4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земельно-имущественного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комплекса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87,8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развитие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</a:t>
                      </a:r>
                      <a:endParaRPr lang="en-US" sz="1200" u="none" strike="noStrike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коммунального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окружающей среды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3,6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86,2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дорожно-транспортной системы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085,2 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42,1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72,0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660,2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1,2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 Е Г О   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10 647,7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4656233" y="820724"/>
            <a:ext cx="223632" cy="5253148"/>
            <a:chOff x="4441153" y="1033120"/>
            <a:chExt cx="260947" cy="501441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451718" y="2693990"/>
              <a:ext cx="233116" cy="2398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468984" y="3277630"/>
              <a:ext cx="233116" cy="227969"/>
            </a:xfrm>
            <a:prstGeom prst="rect">
              <a:avLst/>
            </a:prstGeom>
            <a:ln w="3175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459878" y="1334868"/>
              <a:ext cx="233116" cy="2398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467968" y="1033120"/>
              <a:ext cx="233116" cy="2398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59878" y="1604716"/>
              <a:ext cx="233116" cy="23986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459878" y="1892748"/>
              <a:ext cx="233116" cy="2398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458975" y="2198018"/>
              <a:ext cx="233116" cy="2398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67967" y="3745019"/>
              <a:ext cx="233116" cy="2398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65327" y="4040848"/>
              <a:ext cx="226764" cy="2398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456525" y="4324312"/>
              <a:ext cx="233116" cy="2398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56525" y="4631811"/>
              <a:ext cx="233116" cy="239865"/>
            </a:xfrm>
            <a:prstGeom prst="rect">
              <a:avLst/>
            </a:prstGeom>
            <a:solidFill>
              <a:srgbClr val="FFCC99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55346" y="4932413"/>
              <a:ext cx="233116" cy="2398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455346" y="5224271"/>
              <a:ext cx="225861" cy="239865"/>
            </a:xfrm>
            <a:prstGeom prst="rect">
              <a:avLst/>
            </a:prstGeom>
            <a:solidFill>
              <a:srgbClr val="00FFFF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41153" y="5520657"/>
              <a:ext cx="247309" cy="2398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445929" y="5807672"/>
              <a:ext cx="244355" cy="23986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2122" y="168761"/>
            <a:ext cx="4797743" cy="92331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программных расходов бюджета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района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2017 год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301474"/>
              </p:ext>
            </p:extLst>
          </p:nvPr>
        </p:nvGraphicFramePr>
        <p:xfrm>
          <a:off x="82122" y="1092075"/>
          <a:ext cx="4572000" cy="529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72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69783" y="825266"/>
            <a:ext cx="8305101" cy="43602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73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sz="73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</a:t>
            </a:r>
            <a:r>
              <a:rPr lang="ru-RU" sz="5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  <a:endParaRPr lang="ru-RU" sz="53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180975"/>
            <a:ext cx="8915399" cy="650335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23658"/>
              </p:ext>
            </p:extLst>
          </p:nvPr>
        </p:nvGraphicFramePr>
        <p:xfrm>
          <a:off x="119754" y="1273749"/>
          <a:ext cx="8989882" cy="479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632" y="395150"/>
            <a:ext cx="8650489" cy="921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>
            <a:defPPr>
              <a:defRPr lang="ru-RU"/>
            </a:defPPr>
            <a:lvl1pPr>
              <a:defRPr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dirty="0"/>
              <a:t>Расходы бюджета района на реализацию муниципальной программы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Развитие образования </a:t>
            </a:r>
            <a:r>
              <a:rPr lang="ru-RU" dirty="0" smtClean="0"/>
              <a:t>в </a:t>
            </a:r>
            <a:r>
              <a:rPr lang="ru-RU" dirty="0"/>
              <a:t>Одинцовском муниципальном районе» в 2016-2017 годах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9655" y="6195029"/>
            <a:ext cx="246298" cy="261243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14520" y="6203984"/>
            <a:ext cx="246298" cy="261243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85610" y="6186075"/>
            <a:ext cx="246298" cy="261243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60819" y="6186076"/>
            <a:ext cx="1931767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района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1908" y="6168167"/>
            <a:ext cx="2240057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бюджетов поселений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7353" y="6177121"/>
            <a:ext cx="2878372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Московской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3876" y="1647007"/>
            <a:ext cx="767794" cy="404096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7 210</a:t>
            </a:r>
            <a:endParaRPr lang="ru-RU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6669" y="1355319"/>
            <a:ext cx="1232453" cy="26559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4195" y="5302308"/>
            <a:ext cx="1715984" cy="45026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2016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0078" y="1672478"/>
            <a:ext cx="767794" cy="404096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7 016</a:t>
            </a:r>
          </a:p>
        </p:txBody>
      </p:sp>
      <p:sp>
        <p:nvSpPr>
          <p:cNvPr id="17" name="TextBox 16"/>
          <p:cNvSpPr txBox="1"/>
          <p:nvPr/>
        </p:nvSpPr>
        <p:spPr>
          <a:xfrm rot="21127556">
            <a:off x="2932575" y="1588733"/>
            <a:ext cx="1232453" cy="58621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или на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2,8%</a:t>
            </a:r>
            <a:endParaRPr lang="ru-RU" sz="1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 rot="21023208">
            <a:off x="2659460" y="1443198"/>
            <a:ext cx="1823769" cy="4370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4521" y="5419379"/>
            <a:ext cx="1482477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2017 год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1363" y="5558954"/>
            <a:ext cx="2278258" cy="26559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Рост/снижение расходов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7979588" y="5082194"/>
            <a:ext cx="11109" cy="178795"/>
          </a:xfrm>
          <a:prstGeom prst="straightConnector1">
            <a:avLst/>
          </a:prstGeom>
          <a:ln>
            <a:solidFill>
              <a:schemeClr val="tx2">
                <a:lumMod val="65000"/>
              </a:schemeClr>
            </a:solidFill>
            <a:tailEnd type="arrow"/>
          </a:ln>
          <a:effectLst>
            <a:glow rad="127000">
              <a:srgbClr val="FFCC99"/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990696" y="5338489"/>
            <a:ext cx="1" cy="360040"/>
          </a:xfrm>
          <a:prstGeom prst="straightConnector1">
            <a:avLst/>
          </a:prstGeom>
          <a:ln>
            <a:solidFill>
              <a:srgbClr val="FFCC99"/>
            </a:solidFill>
            <a:tailEnd type="arrow"/>
          </a:ln>
          <a:effectLst>
            <a:glow rad="127000">
              <a:srgbClr val="CCFF99"/>
            </a:glow>
            <a:outerShdw blurRad="50800" dist="25400" dir="5400000" rotWithShape="0">
              <a:srgbClr val="CCFF99">
                <a:alpha val="4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7985209" y="4604591"/>
            <a:ext cx="0" cy="368018"/>
          </a:xfrm>
          <a:prstGeom prst="straightConnector1">
            <a:avLst/>
          </a:prstGeom>
          <a:ln w="25400">
            <a:solidFill>
              <a:srgbClr val="CCECFF"/>
            </a:solidFill>
            <a:tailEnd type="arrow"/>
          </a:ln>
          <a:effectLst>
            <a:glow rad="127000">
              <a:schemeClr val="accent4">
                <a:lumMod val="20000"/>
                <a:lumOff val="8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3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019" y="24660"/>
            <a:ext cx="8758761" cy="783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муниципальную программу </a:t>
            </a: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Одинцовском муниципальном районе» на 2017 год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43261"/>
              </p:ext>
            </p:extLst>
          </p:nvPr>
        </p:nvGraphicFramePr>
        <p:xfrm>
          <a:off x="4375383" y="808387"/>
          <a:ext cx="4679663" cy="594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0301"/>
                <a:gridCol w="738894"/>
                <a:gridCol w="800468"/>
              </a:tblGrid>
              <a:tr h="72903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направлений расходов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446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учреждений дошкольного образования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2 132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29,5%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446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общеобразовательных учреждений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3 322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46,1%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446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учреждения дополнительного образования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31412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прочих учреждения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446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частным образовательным учреждениям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4,0%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446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отдыха,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оздоровления и занятости детей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446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образовательных учреждений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1 204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16,7%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446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Управления образования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446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Комиссии по делам несовершеннолетних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4463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МКУ ЦБ (расчет компенсации родительской платы)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690406"/>
              </p:ext>
            </p:extLst>
          </p:nvPr>
        </p:nvGraphicFramePr>
        <p:xfrm>
          <a:off x="123371" y="1746811"/>
          <a:ext cx="3909720" cy="4735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166582" y="1730923"/>
            <a:ext cx="184724" cy="1959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65416" y="2228990"/>
            <a:ext cx="184724" cy="1959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66582" y="2819451"/>
            <a:ext cx="184724" cy="195932"/>
          </a:xfrm>
          <a:prstGeom prst="rect">
            <a:avLst/>
          </a:prstGeom>
          <a:solidFill>
            <a:srgbClr val="4D9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65416" y="3267100"/>
            <a:ext cx="184724" cy="1959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65416" y="3690241"/>
            <a:ext cx="184724" cy="195932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66582" y="4180046"/>
            <a:ext cx="184724" cy="1959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65416" y="4751559"/>
            <a:ext cx="184724" cy="19593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65416" y="5274044"/>
            <a:ext cx="184724" cy="1959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65416" y="5812030"/>
            <a:ext cx="184724" cy="19593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65416" y="6376949"/>
            <a:ext cx="184724" cy="19593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77997" y="3886174"/>
            <a:ext cx="1046767" cy="293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7 210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09488" y="1273749"/>
            <a:ext cx="1046767" cy="293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7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11316"/>
              </p:ext>
            </p:extLst>
          </p:nvPr>
        </p:nvGraphicFramePr>
        <p:xfrm>
          <a:off x="77059" y="1208438"/>
          <a:ext cx="8989882" cy="489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1673" y="228944"/>
            <a:ext cx="8724041" cy="587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реализацию муниципальной программы «Развитие культуры в Одинцовском муниципальном районе» в 2016 – 2017 годах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9811" y="6189321"/>
            <a:ext cx="307873" cy="32655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56606" y="6205648"/>
            <a:ext cx="307873" cy="32655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87684" y="6195048"/>
            <a:ext cx="2274267" cy="293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37801" y="6205648"/>
            <a:ext cx="2547124" cy="293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бюджетов поселений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12301" y="1452595"/>
            <a:ext cx="800469" cy="293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26773" y="1305646"/>
            <a:ext cx="646533" cy="293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87276" y="1452595"/>
            <a:ext cx="646533" cy="293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2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382</a:t>
            </a:r>
            <a:endParaRPr lang="ru-RU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436659">
            <a:off x="2760585" y="1286790"/>
            <a:ext cx="1628450" cy="343639"/>
          </a:xfrm>
          <a:prstGeom prst="curved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89448">
            <a:off x="2701484" y="1383983"/>
            <a:ext cx="1746655" cy="61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 2%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4195" y="5447428"/>
            <a:ext cx="1715984" cy="45026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2016 года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2769" y="5595528"/>
            <a:ext cx="1383476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2017 года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8214" y="5609596"/>
            <a:ext cx="2278258" cy="26559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16754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897774"/>
              </p:ext>
            </p:extLst>
          </p:nvPr>
        </p:nvGraphicFramePr>
        <p:xfrm>
          <a:off x="77060" y="1273748"/>
          <a:ext cx="4741238" cy="522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417585"/>
              </p:ext>
            </p:extLst>
          </p:nvPr>
        </p:nvGraphicFramePr>
        <p:xfrm>
          <a:off x="5372470" y="942976"/>
          <a:ext cx="3694472" cy="582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236"/>
                <a:gridCol w="862044"/>
                <a:gridCol w="985192"/>
              </a:tblGrid>
              <a:tr h="80665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806659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музыкальных школ и школ искусств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72,2%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6678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сфере культуры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11,8%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56678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«Культурно-спортивный центр»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6,0%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806659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сельских библиотек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1046536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Комитета по делам молодежи, культуре и спорту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7,1%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1046536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благоустройство парка в СП </a:t>
                      </a:r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Успенское и в СП </a:t>
                      </a:r>
                      <a:r>
                        <a:rPr lang="ru-RU" sz="15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Жаваронковское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8632" y="163468"/>
            <a:ext cx="8852967" cy="653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муниципальную программу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в Одинцовском муниципальном районе» на 2017 год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5643" y="1962226"/>
            <a:ext cx="307873" cy="32655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5644" y="2645272"/>
            <a:ext cx="307873" cy="32655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5644" y="3167757"/>
            <a:ext cx="307873" cy="32655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5644" y="3918829"/>
            <a:ext cx="307873" cy="3265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92002" y="4931144"/>
            <a:ext cx="307873" cy="3265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92003" y="5908100"/>
            <a:ext cx="307873" cy="326553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02553" y="1273749"/>
            <a:ext cx="1097323" cy="326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8736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8633" y="232846"/>
            <a:ext cx="8689179" cy="7386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Одинцовского муниципального </a:t>
            </a:r>
            <a:r>
              <a:rPr lang="ru-RU" b="1" i="1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i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айона</a:t>
            </a:r>
            <a:r>
              <a:rPr lang="ru-RU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</a:p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физическую </a:t>
            </a:r>
            <a:r>
              <a:rPr lang="ru-RU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и спорт </a:t>
            </a:r>
          </a:p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– 2017 годах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931" y="6237357"/>
            <a:ext cx="307873" cy="32655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35450" y="1228676"/>
            <a:ext cx="992362" cy="457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38630" y="6172046"/>
            <a:ext cx="2062747" cy="457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30757" y="6241082"/>
            <a:ext cx="307873" cy="32655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5110" y="6150720"/>
            <a:ext cx="2384801" cy="457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бюджетов поселений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47237" y="6216031"/>
            <a:ext cx="307873" cy="32655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805" y="6170935"/>
            <a:ext cx="1897760" cy="457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</a:t>
            </a:r>
          </a:p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421382"/>
              </p:ext>
            </p:extLst>
          </p:nvPr>
        </p:nvGraphicFramePr>
        <p:xfrm>
          <a:off x="113863" y="1182111"/>
          <a:ext cx="8928308" cy="478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761833" y="1319096"/>
            <a:ext cx="992362" cy="3015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565</a:t>
            </a:r>
          </a:p>
        </p:txBody>
      </p:sp>
      <p:sp>
        <p:nvSpPr>
          <p:cNvPr id="10" name="Прямоугольник 9"/>
          <p:cNvSpPr/>
          <p:nvPr/>
        </p:nvSpPr>
        <p:spPr>
          <a:xfrm rot="261839">
            <a:off x="2899661" y="1638383"/>
            <a:ext cx="987257" cy="457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72 млн.руб. или 13%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02553" y="1685129"/>
            <a:ext cx="992362" cy="3015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04778" y="5204606"/>
            <a:ext cx="1715984" cy="450263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2016 года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12770" y="5302308"/>
            <a:ext cx="1383476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0153" y="5307459"/>
            <a:ext cx="1638763" cy="26559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29454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" y="419100"/>
            <a:ext cx="8658225" cy="6057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граждан: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1975" y="1409699"/>
            <a:ext cx="8324849" cy="4762501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Вводная </a:t>
            </a: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77904"/>
              </p:ext>
            </p:extLst>
          </p:nvPr>
        </p:nvGraphicFramePr>
        <p:xfrm>
          <a:off x="138634" y="1273749"/>
          <a:ext cx="4556516" cy="548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8632" y="186586"/>
            <a:ext cx="8776767" cy="849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муниципальную программу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 и спорт в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Одинцовском муниципальном районе»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91427"/>
              </p:ext>
            </p:extLst>
          </p:nvPr>
        </p:nvGraphicFramePr>
        <p:xfrm>
          <a:off x="5064597" y="1273706"/>
          <a:ext cx="3940771" cy="5431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534"/>
                <a:gridCol w="900019"/>
                <a:gridCol w="947218"/>
              </a:tblGrid>
              <a:tr h="87590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направлений расходов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36433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школ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935329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 сфере физической культуры и спорта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121246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Физкультурно-оздоровительный</a:t>
                      </a:r>
                      <a:r>
                        <a:rPr lang="ru-RU" sz="15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клуб спорта для инвалидов «Одинец»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2,2%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204386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реализации Всероссийского физкультурно-спортивного комплекса «Готов к труду и обороне» (ГТО)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5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5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95149" y="2155442"/>
            <a:ext cx="307873" cy="32655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95149" y="2873859"/>
            <a:ext cx="307873" cy="326553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95148" y="3758268"/>
            <a:ext cx="307873" cy="326553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95149" y="5165086"/>
            <a:ext cx="307873" cy="3265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25233" y="1273669"/>
            <a:ext cx="923618" cy="424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18868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0208" y="307783"/>
            <a:ext cx="8677092" cy="70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 бюджета </a:t>
            </a:r>
            <a:r>
              <a:rPr lang="ru-RU" sz="2000" b="1" i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Одинцовского </a:t>
            </a:r>
            <a:r>
              <a:rPr lang="ru-RU" sz="2000" b="1" i="1" dirty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i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района за </a:t>
            </a:r>
            <a:r>
              <a:rPr lang="ru-RU" sz="2000" b="1" i="1" dirty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период 2014 – 2020 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2302" y="1173555"/>
            <a:ext cx="1261698" cy="369316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млн.руб.</a:t>
            </a:r>
            <a:endParaRPr lang="ru-RU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591689"/>
              </p:ext>
            </p:extLst>
          </p:nvPr>
        </p:nvGraphicFramePr>
        <p:xfrm>
          <a:off x="-1" y="1173555"/>
          <a:ext cx="9144001" cy="568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84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00208" y="461697"/>
            <a:ext cx="8696142" cy="634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налоговым 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неналоговым платежам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консолидированный бюджет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56824" y="3900658"/>
            <a:ext cx="623524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4478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37981" y="3000266"/>
            <a:ext cx="305427" cy="2612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738450" y="2506790"/>
            <a:ext cx="305427" cy="261243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613776"/>
              </p:ext>
            </p:extLst>
          </p:nvPr>
        </p:nvGraphicFramePr>
        <p:xfrm>
          <a:off x="258122" y="1479444"/>
          <a:ext cx="6632572" cy="506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6726043" y="3424687"/>
            <a:ext cx="305427" cy="2612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1" name="Выгнутая вверх стрелка 40"/>
          <p:cNvSpPr/>
          <p:nvPr/>
        </p:nvSpPr>
        <p:spPr>
          <a:xfrm rot="20481068">
            <a:off x="2359769" y="1250541"/>
            <a:ext cx="2975476" cy="80220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43878" y="3424688"/>
            <a:ext cx="1924458" cy="327152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Аренда имущества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31470" y="2921524"/>
            <a:ext cx="1437850" cy="327152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Аренда земли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43877" y="2443564"/>
            <a:ext cx="856152" cy="327152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96182" y="1655816"/>
            <a:ext cx="969773" cy="404096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1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8 </a:t>
            </a:r>
            <a:r>
              <a:rPr lang="ru-RU" sz="2100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274</a:t>
            </a:r>
            <a:endParaRPr lang="ru-RU" sz="2100" b="1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7231" y="6237357"/>
            <a:ext cx="1546854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01.12.2016</a:t>
            </a:r>
            <a:endParaRPr lang="ru-RU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5876" y="6237357"/>
            <a:ext cx="1546854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01.01.2016</a:t>
            </a:r>
            <a:endParaRPr lang="ru-RU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 rot="20275219">
            <a:off x="3190936" y="1588000"/>
            <a:ext cx="1289604" cy="488387"/>
          </a:xfrm>
          <a:prstGeom prst="rect">
            <a:avLst/>
          </a:prstGeom>
        </p:spPr>
        <p:txBody>
          <a:bodyPr wrap="none" lIns="80147" tIns="40074" rIns="80147" bIns="40074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0000"/>
                </a:solidFill>
                <a:latin typeface="Arial Black" pitchFamily="34" charset="0"/>
              </a:rPr>
              <a:t>Рост на 2 </a:t>
            </a:r>
            <a:r>
              <a:rPr lang="ru-RU" sz="1200" dirty="0" smtClean="0">
                <a:solidFill>
                  <a:srgbClr val="000000"/>
                </a:solidFill>
                <a:latin typeface="Arial Black" pitchFamily="34" charset="0"/>
              </a:rPr>
              <a:t>460 </a:t>
            </a:r>
            <a:r>
              <a:rPr lang="ru-RU" sz="1200" dirty="0">
                <a:solidFill>
                  <a:srgbClr val="000000"/>
                </a:solidFill>
                <a:latin typeface="Arial Black" pitchFamily="34" charset="0"/>
              </a:rPr>
              <a:t>млн.руб. 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Arial Black" pitchFamily="34" charset="0"/>
              </a:rPr>
              <a:t>или в </a:t>
            </a:r>
            <a:r>
              <a:rPr lang="ru-RU" sz="1200" dirty="0" smtClean="0">
                <a:solidFill>
                  <a:srgbClr val="000000"/>
                </a:solidFill>
                <a:latin typeface="Arial Black" pitchFamily="34" charset="0"/>
              </a:rPr>
              <a:t>1,4 </a:t>
            </a:r>
            <a:r>
              <a:rPr lang="ru-RU" sz="1200" dirty="0">
                <a:solidFill>
                  <a:srgbClr val="000000"/>
                </a:solidFill>
                <a:latin typeface="Arial Black" pitchFamily="34" charset="0"/>
              </a:rPr>
              <a:t>раза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79628" y="2764732"/>
            <a:ext cx="969773" cy="404096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2100" b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5 814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36134" y="4234469"/>
            <a:ext cx="854357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4 478</a:t>
            </a:r>
            <a:endParaRPr lang="ru-RU" b="1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2371" y="5397362"/>
            <a:ext cx="854357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1 205</a:t>
            </a:r>
            <a:endParaRPr lang="ru-RU" b="1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54397" y="5785349"/>
            <a:ext cx="623524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131</a:t>
            </a:r>
            <a:endParaRPr lang="ru-RU" b="1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35059" y="3773217"/>
            <a:ext cx="854357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6 672</a:t>
            </a:r>
            <a:endParaRPr lang="ru-RU" b="1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8741" y="5328071"/>
            <a:ext cx="854357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1 366</a:t>
            </a:r>
            <a:endParaRPr lang="ru-RU" b="1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70952" y="5792056"/>
            <a:ext cx="623524" cy="357930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236</a:t>
            </a:r>
            <a:endParaRPr lang="ru-RU" b="1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466406" y="4218280"/>
            <a:ext cx="797837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516737" y="5397362"/>
            <a:ext cx="797837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44747" y="5578810"/>
            <a:ext cx="641158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+105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5183" y="5877286"/>
            <a:ext cx="979391" cy="250208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1,8 </a:t>
            </a: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раза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28341" y="4258588"/>
            <a:ext cx="1073969" cy="250208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В 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1,49 </a:t>
            </a: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раза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4531" y="3834773"/>
            <a:ext cx="820694" cy="296374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+2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194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62952" y="1348823"/>
            <a:ext cx="1373013" cy="261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Black" pitchFamily="34" charset="0"/>
                <a:cs typeface="Times New Roman" panose="02020603050405020304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8281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259" y="200024"/>
            <a:ext cx="8784976" cy="102677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участия граждан в  общественном обсуждении проекта бюджета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314325" y="2898774"/>
            <a:ext cx="8525668" cy="1463675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проекту бюджета Одинцовского муниципального района на 2017 год и плановый период 2018 и 2019 годов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назначены на 21 ноября 2016 года</a:t>
            </a:r>
          </a:p>
          <a:p>
            <a:pPr marL="0" indent="0" eaLnBrk="1" hangingPunct="1">
              <a:buFont typeface="Wingdings" pitchFamily="2" charset="2"/>
              <a:buChar char="§"/>
            </a:pPr>
            <a:endParaRPr lang="ru-RU" altLang="ru-RU" dirty="0" smtClean="0">
              <a:solidFill>
                <a:srgbClr val="FCF05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663" y="1268413"/>
            <a:ext cx="8355012" cy="1630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очередной финансовый год и плановый период и отчет о 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бюджета: </a:t>
            </a:r>
            <a:endParaRPr lang="ru-RU" sz="20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публикуется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средствах массовой информации;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выносится </a:t>
            </a:r>
            <a:r>
              <a:rPr lang="ru-RU" sz="20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публичные слушания в сроки, определенные бюджетным законодательством Российской Федерации.</a:t>
            </a:r>
            <a:endParaRPr lang="ru-RU" sz="2000" dirty="0">
              <a:solidFill>
                <a:schemeClr val="tx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180975"/>
            <a:ext cx="8915399" cy="650335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0259" t="14191" r="15719" b="14191"/>
          <a:stretch/>
        </p:blipFill>
        <p:spPr bwMode="auto">
          <a:xfrm>
            <a:off x="314325" y="4117021"/>
            <a:ext cx="1164590" cy="1014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30445" t="13861" r="15436" b="13731"/>
          <a:stretch/>
        </p:blipFill>
        <p:spPr bwMode="auto">
          <a:xfrm>
            <a:off x="1047749" y="4659309"/>
            <a:ext cx="1518285" cy="1082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30074" t="14521" r="15904" b="14521"/>
          <a:stretch/>
        </p:blipFill>
        <p:spPr bwMode="auto">
          <a:xfrm>
            <a:off x="1806891" y="5342651"/>
            <a:ext cx="1574166" cy="1180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30074" t="14521" r="15533" b="12871"/>
          <a:stretch/>
        </p:blipFill>
        <p:spPr bwMode="auto">
          <a:xfrm>
            <a:off x="7419974" y="4095113"/>
            <a:ext cx="1514475" cy="1057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6"/>
          <a:srcRect l="30445" t="14191" r="15622" b="13402"/>
          <a:stretch/>
        </p:blipFill>
        <p:spPr bwMode="auto">
          <a:xfrm>
            <a:off x="6572251" y="4724238"/>
            <a:ext cx="1451132" cy="1082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7"/>
          <a:srcRect l="30445" t="14521" r="15994" b="14063"/>
          <a:stretch/>
        </p:blipFill>
        <p:spPr bwMode="auto">
          <a:xfrm>
            <a:off x="5932962" y="5389883"/>
            <a:ext cx="1420336" cy="113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8"/>
          <a:stretch>
            <a:fillRect/>
          </a:stretch>
        </p:blipFill>
        <p:spPr>
          <a:xfrm>
            <a:off x="3030338" y="4775437"/>
            <a:ext cx="3140471" cy="1747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4" y="76200"/>
            <a:ext cx="8229600" cy="82832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правовая база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9203" y="615898"/>
            <a:ext cx="8472488" cy="5565754"/>
          </a:xfrm>
        </p:spPr>
        <p:txBody>
          <a:bodyPr>
            <a:spAutoFit/>
          </a:bodyPr>
          <a:lstStyle/>
          <a:p>
            <a:pPr marL="177800" indent="-177800" algn="just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</a:t>
            </a: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кодекс Российской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Федерации</a:t>
            </a:r>
            <a:endParaRPr lang="ru-RU" altLang="ru-RU" sz="17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7800" indent="-177800" algn="just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altLang="ru-RU" sz="17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7800" indent="-177800" algn="just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12.01.1996 № 7-ФЗ </a:t>
            </a: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некоммерческих организациях»</a:t>
            </a:r>
          </a:p>
          <a:p>
            <a:pPr marL="177800" indent="-177800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03.11.2006 </a:t>
            </a: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174-ФЗ </a:t>
            </a: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 автономных учреждениях»</a:t>
            </a:r>
            <a:endParaRPr lang="ru-RU" altLang="ru-RU" sz="17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7800" indent="-177800" algn="just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Областной закон от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19.09.2007 № 151/2007-ОЗ </a:t>
            </a: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бюджетном процессе в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Московской </a:t>
            </a: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en-US" altLang="ru-RU" sz="17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7800" indent="-177800" algn="just" eaLnBrk="1" fontAlgn="auto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Устав Одинцовского муниципального района Московской области </a:t>
            </a:r>
            <a:endParaRPr lang="en-US" altLang="ru-RU" sz="17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7800" indent="-177800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Совета депутатов </a:t>
            </a: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Одинцовского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</a:t>
            </a: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района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14.12.2015 № 1/11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«Об утверждении Положения о </a:t>
            </a: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бюджетном </a:t>
            </a:r>
            <a:endParaRPr lang="ru-RU" altLang="ru-RU" sz="17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процессе в Одинцовском муниципальном районе </a:t>
            </a:r>
          </a:p>
          <a:p>
            <a:pPr marL="0" indent="0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altLang="ru-RU" sz="17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700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Московской области»</a:t>
            </a:r>
            <a:endParaRPr lang="en-US" altLang="ru-RU" sz="1700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7800" indent="-177800" algn="just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Одинцовского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975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Московской области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975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15.12.2016 №3/21 «О бюджете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975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975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на 2017 год и плановый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180975" algn="just">
              <a:lnSpc>
                <a:spcPct val="114000"/>
              </a:lnSpc>
              <a:spcBef>
                <a:spcPct val="0"/>
              </a:spcBef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и 2019 годов»</a:t>
            </a:r>
            <a:endParaRPr lang="ru-RU" sz="1700" dirty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0" name="Picture 6" descr="Из 13 изнасилований в Одинцовском районе - 10 на с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55" y="3432652"/>
            <a:ext cx="3925536" cy="260975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42875" y="180975"/>
            <a:ext cx="8915399" cy="650335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572" y="394635"/>
            <a:ext cx="8229600" cy="8531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создания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бюджета: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1419225"/>
            <a:ext cx="8640762" cy="5033963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о ходе бюджетного процесса в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Одинцовском муниципальном районе; </a:t>
            </a:r>
            <a:endParaRPr lang="ru-RU" sz="28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 формирования  и  расходования  бюджетных  средств  в Одинцовском муниципальном районе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  органов 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 Одинцовского муниципального района при 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решений в сфере бюджетной политики; </a:t>
            </a:r>
          </a:p>
          <a:p>
            <a:pPr algn="just">
              <a:lnSpc>
                <a:spcPct val="120000"/>
              </a:lnSpc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</a:t>
            </a:r>
            <a:r>
              <a:rPr lang="en-US" sz="28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имиджа </a:t>
            </a: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муниципального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80975"/>
            <a:ext cx="8915399" cy="650335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72383"/>
              </p:ext>
            </p:extLst>
          </p:nvPr>
        </p:nvGraphicFramePr>
        <p:xfrm>
          <a:off x="2803" y="1092309"/>
          <a:ext cx="9163089" cy="502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95658" y="5978563"/>
            <a:ext cx="5778245" cy="738664"/>
            <a:chOff x="583856" y="6113257"/>
            <a:chExt cx="5762279" cy="8144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8423" y="6201903"/>
              <a:ext cx="9950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801472"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83856" y="6343733"/>
              <a:ext cx="123973" cy="123825"/>
            </a:xfrm>
            <a:prstGeom prst="rect">
              <a:avLst/>
            </a:prstGeom>
            <a:solidFill>
              <a:srgbClr val="CCFFCC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1472">
                <a:defRPr/>
              </a:pP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70874" y="6331576"/>
              <a:ext cx="123973" cy="123825"/>
            </a:xfrm>
            <a:prstGeom prst="rect">
              <a:avLst/>
            </a:prstGeom>
            <a:solidFill>
              <a:srgbClr val="CCECFF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1472">
                <a:defRPr/>
              </a:pP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01606" y="6244850"/>
              <a:ext cx="123973" cy="123825"/>
            </a:xfrm>
            <a:prstGeom prst="rect">
              <a:avLst/>
            </a:prstGeom>
            <a:pattFill prst="wdUpDiag">
              <a:fgClr>
                <a:schemeClr val="accent5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1472">
                <a:defRPr/>
              </a:pP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01607" y="6433489"/>
              <a:ext cx="123973" cy="123825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chemeClr val="bg1"/>
              </a:bgClr>
            </a:patt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1472">
                <a:defRPr/>
              </a:pP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94847" y="6224211"/>
              <a:ext cx="11474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801472"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776802" y="6199398"/>
              <a:ext cx="16007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801472"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(-) Дефицит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967508" y="6113257"/>
              <a:ext cx="2378627" cy="81441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801472">
                <a:defRPr/>
              </a:pPr>
              <a:r>
                <a:rPr lang="ru-RU" sz="1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400" b="1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т.ч</a:t>
              </a:r>
              <a:r>
                <a:rPr lang="ru-RU" sz="14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средства из бюджетов вышестоящих уровней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2668718" y="6343733"/>
              <a:ext cx="123973" cy="151670"/>
            </a:xfrm>
            <a:prstGeom prst="rect">
              <a:avLst/>
            </a:prstGeom>
            <a:solidFill>
              <a:srgbClr val="FF7C80"/>
            </a:soli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01472">
                <a:defRPr/>
              </a:pPr>
              <a:endParaRPr lang="ru-RU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835516" y="1574013"/>
            <a:ext cx="849160" cy="357930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10 268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97106" y="1493644"/>
            <a:ext cx="841529" cy="36289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695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9760" y="2024722"/>
            <a:ext cx="745573" cy="36289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690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76717" y="1856540"/>
            <a:ext cx="745573" cy="36289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048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0816" y="2034609"/>
            <a:ext cx="745573" cy="36289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585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74601" y="1857482"/>
            <a:ext cx="745573" cy="36289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943</a:t>
            </a:r>
            <a:endParaRPr lang="ru-RU" sz="1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48807" y="1368027"/>
            <a:ext cx="855365" cy="30706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44076" y="5518940"/>
            <a:ext cx="1024837" cy="36289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01472">
              <a:defRPr/>
            </a:pPr>
            <a:r>
              <a:rPr 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162547" y="5522211"/>
            <a:ext cx="1024837" cy="36289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01472">
              <a:defRPr/>
            </a:pPr>
            <a:r>
              <a:rPr 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23970" y="5509465"/>
            <a:ext cx="1024837" cy="36289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01472">
              <a:defRPr/>
            </a:pPr>
            <a:r>
              <a:rPr 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629" y="424711"/>
            <a:ext cx="8922545" cy="63492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/>
            <a:r>
              <a:rPr lang="ru-RU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Одинцовского муниципального района на 2017 год и плановый период 2018-2019 годов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80812" y="5957349"/>
            <a:ext cx="2385217" cy="53038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801472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средства из бюджетов поселений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56496" y="6077800"/>
            <a:ext cx="124316" cy="112308"/>
          </a:xfrm>
          <a:prstGeom prst="rect">
            <a:avLst/>
          </a:prstGeom>
          <a:pattFill prst="dkHorz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  <a:ln w="15875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algn="ctr" defTabSz="801472">
              <a:defRPr/>
            </a:pPr>
            <a:endParaRPr lang="ru-RU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56496" y="6269010"/>
            <a:ext cx="124316" cy="112308"/>
          </a:xfrm>
          <a:prstGeom prst="rect">
            <a:avLst/>
          </a:prstGeom>
          <a:pattFill prst="dkHorz">
            <a:fgClr>
              <a:srgbClr val="92D050"/>
            </a:fgClr>
            <a:bgClr>
              <a:schemeClr val="bg1"/>
            </a:bgClr>
          </a:pattFill>
          <a:ln w="15875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algn="ctr" defTabSz="801472">
              <a:defRPr/>
            </a:pPr>
            <a:endParaRPr lang="ru-RU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2438634" y="3363689"/>
            <a:ext cx="66462" cy="17633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200000">
            <a:off x="2281471" y="4097195"/>
            <a:ext cx="740806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6 051</a:t>
            </a:r>
            <a:endParaRPr lang="ru-RU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939102" y="3363689"/>
            <a:ext cx="132925" cy="1894008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6200000">
            <a:off x="465113" y="4162505"/>
            <a:ext cx="740806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</a:t>
            </a:r>
            <a:r>
              <a:rPr lang="ru-RU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Левая фигурная скобка 34"/>
          <p:cNvSpPr/>
          <p:nvPr/>
        </p:nvSpPr>
        <p:spPr>
          <a:xfrm>
            <a:off x="3656110" y="3668782"/>
            <a:ext cx="116587" cy="152002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5189059" y="3581546"/>
            <a:ext cx="66462" cy="15455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7" name="Правая фигурная скобка 36"/>
          <p:cNvSpPr/>
          <p:nvPr/>
        </p:nvSpPr>
        <p:spPr>
          <a:xfrm>
            <a:off x="8020174" y="3668782"/>
            <a:ext cx="39095" cy="14582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6048251" y="4315051"/>
            <a:ext cx="740806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5 004</a:t>
            </a:r>
            <a:endParaRPr lang="ru-RU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7761338" y="4288245"/>
            <a:ext cx="740806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5 004</a:t>
            </a:r>
            <a:endParaRPr lang="ru-RU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Левая фигурная скобка 39"/>
          <p:cNvSpPr/>
          <p:nvPr/>
        </p:nvSpPr>
        <p:spPr>
          <a:xfrm>
            <a:off x="6480812" y="3737676"/>
            <a:ext cx="131200" cy="145112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5029869" y="4162505"/>
            <a:ext cx="740806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5 101</a:t>
            </a:r>
            <a:endParaRPr lang="ru-RU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3221974" y="4298396"/>
            <a:ext cx="740806" cy="296374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5 101</a:t>
            </a:r>
            <a:endParaRPr lang="ru-RU" sz="1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012" y="369234"/>
            <a:ext cx="8627413" cy="64631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бюджета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Одинцовского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endParaRPr lang="ru-RU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2016-2017 годах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672320"/>
              </p:ext>
            </p:extLst>
          </p:nvPr>
        </p:nvGraphicFramePr>
        <p:xfrm>
          <a:off x="391078" y="1364902"/>
          <a:ext cx="8429565" cy="42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5581" y="1629108"/>
            <a:ext cx="81942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12 821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7903" y="1850804"/>
            <a:ext cx="80666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11 968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3443" y="2343876"/>
            <a:ext cx="81942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10 268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9831" y="2256583"/>
            <a:ext cx="819423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10 695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2999" y="2734996"/>
            <a:ext cx="70400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2643" y="3996868"/>
            <a:ext cx="70400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3443" y="3030002"/>
            <a:ext cx="69124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3 811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8158" y="4067361"/>
            <a:ext cx="70400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457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9191" y="4023417"/>
            <a:ext cx="70400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7 652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717" y="4023286"/>
            <a:ext cx="70400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6 051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3724" y="2772170"/>
            <a:ext cx="70400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5 169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717" y="3047228"/>
            <a:ext cx="704007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4 644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82999" y="5382248"/>
            <a:ext cx="646298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7128" y="5382248"/>
            <a:ext cx="646298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19831" y="5382273"/>
            <a:ext cx="646298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50710" y="5382248"/>
            <a:ext cx="646298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287" y="5757947"/>
            <a:ext cx="3097264" cy="98881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   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 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0146" y="5805264"/>
            <a:ext cx="240303" cy="18524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836188" y="5757921"/>
            <a:ext cx="3306450" cy="738648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 счет средств бюджета района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из бюджетов других уровней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66951" y="5816293"/>
            <a:ext cx="218549" cy="199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80145" y="6203634"/>
            <a:ext cx="240303" cy="185246"/>
          </a:xfrm>
          <a:prstGeom prst="rect">
            <a:avLst/>
          </a:prstGeom>
          <a:pattFill prst="wdUpDiag">
            <a:fgClr>
              <a:srgbClr val="CCFF99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567369" y="6220983"/>
            <a:ext cx="218549" cy="199764"/>
          </a:xfrm>
          <a:prstGeom prst="rect">
            <a:avLst/>
          </a:prstGeom>
          <a:pattFill prst="wdUpDiag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 rot="1289381">
            <a:off x="2463855" y="1680630"/>
            <a:ext cx="1435981" cy="64631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  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1 700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на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14,2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2" name="Выгнутая вверх стрелка 31"/>
          <p:cNvSpPr/>
          <p:nvPr/>
        </p:nvSpPr>
        <p:spPr>
          <a:xfrm rot="1021471">
            <a:off x="2360867" y="1630554"/>
            <a:ext cx="1819192" cy="440501"/>
          </a:xfrm>
          <a:prstGeom prst="curved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289381">
            <a:off x="5999651" y="1487355"/>
            <a:ext cx="1435981" cy="64631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Снижение  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2 126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</a:p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на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16,6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7" name="Стрелка вправо 36"/>
          <p:cNvSpPr/>
          <p:nvPr/>
        </p:nvSpPr>
        <p:spPr>
          <a:xfrm rot="1483395">
            <a:off x="2734895" y="4032125"/>
            <a:ext cx="720099" cy="216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 rot="1483395">
            <a:off x="2734894" y="2921994"/>
            <a:ext cx="720099" cy="216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785505" y="2531215"/>
            <a:ext cx="665535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75596" y="3595469"/>
            <a:ext cx="838659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1483395">
            <a:off x="6178808" y="4076200"/>
            <a:ext cx="720099" cy="216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166637" y="3595469"/>
            <a:ext cx="838659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- 1 601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1483395">
            <a:off x="6173655" y="3001666"/>
            <a:ext cx="720099" cy="216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199320" y="2531214"/>
            <a:ext cx="665535" cy="369316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- 525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89152" y="1170393"/>
            <a:ext cx="821140" cy="3188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46" name="Выгнутая вверх стрелка 45"/>
          <p:cNvSpPr/>
          <p:nvPr/>
        </p:nvSpPr>
        <p:spPr>
          <a:xfrm rot="1021471">
            <a:off x="5808046" y="1443214"/>
            <a:ext cx="1819192" cy="440501"/>
          </a:xfrm>
          <a:prstGeom prst="curvedDown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1781" y="424710"/>
            <a:ext cx="8649439" cy="7837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Одинцовского муниципального района </a:t>
            </a:r>
          </a:p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– 2017 годах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55856" y="1243958"/>
            <a:ext cx="855365" cy="30706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018410"/>
              </p:ext>
            </p:extLst>
          </p:nvPr>
        </p:nvGraphicFramePr>
        <p:xfrm>
          <a:off x="77059" y="1259195"/>
          <a:ext cx="7746462" cy="386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24149" y="4716431"/>
            <a:ext cx="1427013" cy="450263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9347" y="4814135"/>
            <a:ext cx="1548201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 2017 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46699" y="1343686"/>
            <a:ext cx="781910" cy="41467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</a:t>
            </a: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95561" y="1668579"/>
            <a:ext cx="781910" cy="41467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80147" tIns="40074" rIns="80147" bIns="40074" rtlCol="0" anchor="ctr"/>
          <a:lstStyle/>
          <a:p>
            <a:pPr algn="ctr" defTabSz="80147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3 811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40456" y="2914753"/>
            <a:ext cx="184724" cy="195932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40456" y="3755553"/>
            <a:ext cx="184724" cy="195932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525940" y="2873143"/>
            <a:ext cx="1468692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5940" y="3713943"/>
            <a:ext cx="1625786" cy="265597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9368"/>
              </p:ext>
            </p:extLst>
          </p:nvPr>
        </p:nvGraphicFramePr>
        <p:xfrm>
          <a:off x="137234" y="5311125"/>
          <a:ext cx="8773986" cy="132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662"/>
                <a:gridCol w="2924662"/>
                <a:gridCol w="2924662"/>
              </a:tblGrid>
              <a:tr h="225277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2016 года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2017 год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374163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</a:t>
                      </a:r>
                      <a:r>
                        <a:rPr lang="ru-RU" sz="13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доходы, из них: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4287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219462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  <a:tr h="219462"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>
                      <a:lvl1pPr marL="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1pPr>
                      <a:lvl2pPr marL="49784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2pPr>
                      <a:lvl3pPr marL="99569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3pPr>
                      <a:lvl4pPr marL="149353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4pPr>
                      <a:lvl5pPr marL="199138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5pPr>
                      <a:lvl6pPr marL="2489225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6pPr>
                      <a:lvl7pPr marL="2987070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7pPr>
                      <a:lvl8pPr marL="3484916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8pPr>
                      <a:lvl9pPr marL="3982761" algn="l" defTabSz="995690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rebuchet MS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1797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sp>
        <p:nvSpPr>
          <p:cNvPr id="5" name="Выгнутая вверх стрелка 4"/>
          <p:cNvSpPr/>
          <p:nvPr/>
        </p:nvSpPr>
        <p:spPr>
          <a:xfrm rot="521111">
            <a:off x="3191925" y="1379490"/>
            <a:ext cx="1898306" cy="5575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90052">
            <a:off x="3562854" y="1463982"/>
            <a:ext cx="1142898" cy="588762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11,1%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614359"/>
              </p:ext>
            </p:extLst>
          </p:nvPr>
        </p:nvGraphicFramePr>
        <p:xfrm>
          <a:off x="-723410" y="1579249"/>
          <a:ext cx="9975075" cy="597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149667"/>
              </p:ext>
            </p:extLst>
          </p:nvPr>
        </p:nvGraphicFramePr>
        <p:xfrm>
          <a:off x="815953" y="1404370"/>
          <a:ext cx="7727170" cy="4992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4932" y="378901"/>
            <a:ext cx="8454268" cy="911927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юджета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Одинцовского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2017 год</a:t>
            </a:r>
            <a:endParaRPr lang="ru-RU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850882"/>
              </p:ext>
            </p:extLst>
          </p:nvPr>
        </p:nvGraphicFramePr>
        <p:xfrm>
          <a:off x="30579" y="1204529"/>
          <a:ext cx="9117451" cy="5087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159787" y="6232745"/>
            <a:ext cx="8909480" cy="504055"/>
            <a:chOff x="6174" y="6153790"/>
            <a:chExt cx="8914915" cy="5040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174" y="6153790"/>
              <a:ext cx="379953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средства бюджета Московской области</a:t>
              </a:r>
              <a:endPara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74345" y="6213178"/>
              <a:ext cx="216024" cy="216024"/>
            </a:xfrm>
            <a:prstGeom prst="rect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28439" y="6153790"/>
              <a:ext cx="2519772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средства бюджета района</a:t>
              </a:r>
              <a:endPara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140200" y="6213178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/>
                <a:t>            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220519" y="6153790"/>
              <a:ext cx="2700570" cy="44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бюджетов поселений</a:t>
              </a:r>
              <a:endPara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44304" y="6213178"/>
              <a:ext cx="216024" cy="216024"/>
            </a:xfrm>
            <a:prstGeom prst="rect">
              <a:avLst/>
            </a:prstGeom>
            <a:solidFill>
              <a:srgbClr val="CCFF99"/>
            </a:solidFill>
            <a:ln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/>
            </a:p>
          </p:txBody>
        </p:sp>
      </p:grpSp>
      <p:sp>
        <p:nvSpPr>
          <p:cNvPr id="11" name="TextBox 10"/>
          <p:cNvSpPr txBox="1"/>
          <p:nvPr/>
        </p:nvSpPr>
        <p:spPr>
          <a:xfrm rot="691175">
            <a:off x="2957759" y="1428880"/>
            <a:ext cx="1964792" cy="49242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на 2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126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 или на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16,6%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946176">
            <a:off x="2975292" y="1154414"/>
            <a:ext cx="2418800" cy="572936"/>
          </a:xfrm>
          <a:prstGeom prst="curvedDownArrow">
            <a:avLst>
              <a:gd name="adj1" fmla="val 25000"/>
              <a:gd name="adj2" fmla="val 9221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4789" y="1368027"/>
            <a:ext cx="1031019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821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6013" y="2051139"/>
            <a:ext cx="1031019" cy="461649"/>
          </a:xfrm>
          <a:prstGeom prst="rect">
            <a:avLst/>
          </a:prstGeom>
          <a:noFill/>
        </p:spPr>
        <p:txBody>
          <a:bodyPr wrap="none" lIns="91424" tIns="45712" rIns="91424" bIns="45712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695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8110674" y="4400807"/>
            <a:ext cx="1" cy="360040"/>
          </a:xfrm>
          <a:prstGeom prst="straightConnector1">
            <a:avLst/>
          </a:prstGeom>
          <a:ln>
            <a:solidFill>
              <a:srgbClr val="FFCC99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8111502" y="4865834"/>
            <a:ext cx="7918" cy="267841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8113079" y="5193075"/>
            <a:ext cx="12684" cy="439021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339" y="350083"/>
            <a:ext cx="8447286" cy="64631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2016-2017 годах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48807" y="1368027"/>
            <a:ext cx="855365" cy="30706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01472">
              <a:defRPr/>
            </a:pPr>
            <a:r>
              <a:rPr lang="ru-RU" sz="1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41811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8892</TotalTime>
  <Words>1659</Words>
  <Application>Microsoft Office PowerPoint</Application>
  <PresentationFormat>Экран (4:3)</PresentationFormat>
  <Paragraphs>626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Структура бюджета для граждан:</vt:lpstr>
      <vt:lpstr>Нормативно - правовая база</vt:lpstr>
      <vt:lpstr>Цели создания  открытого бюджета: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Финансовое обеспечение деятельности муниципальных учреждений Одинцовского муниципального района за счет бюджетных средств на 2017 год</vt:lpstr>
      <vt:lpstr>Презентация PowerPoint</vt:lpstr>
      <vt:lpstr>Презентация PowerPoint</vt:lpstr>
      <vt:lpstr>Муниципальные программы   Одинцовского муниципального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участия граждан в  общественном обсуждении проекта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Синдияшкин  Максим Викторович</cp:lastModifiedBy>
  <cp:revision>512</cp:revision>
  <cp:lastPrinted>2017-01-19T05:17:20Z</cp:lastPrinted>
  <dcterms:created xsi:type="dcterms:W3CDTF">2013-11-05T05:51:37Z</dcterms:created>
  <dcterms:modified xsi:type="dcterms:W3CDTF">2017-01-20T07:02:57Z</dcterms:modified>
</cp:coreProperties>
</file>