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23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48"/>
  </p:notesMasterIdLst>
  <p:handoutMasterIdLst>
    <p:handoutMasterId r:id="rId49"/>
  </p:handoutMasterIdLst>
  <p:sldIdLst>
    <p:sldId id="341" r:id="rId14"/>
    <p:sldId id="342" r:id="rId15"/>
    <p:sldId id="343" r:id="rId16"/>
    <p:sldId id="344" r:id="rId17"/>
    <p:sldId id="345" r:id="rId18"/>
    <p:sldId id="346" r:id="rId19"/>
    <p:sldId id="347" r:id="rId20"/>
    <p:sldId id="352" r:id="rId21"/>
    <p:sldId id="287" r:id="rId22"/>
    <p:sldId id="326" r:id="rId23"/>
    <p:sldId id="328" r:id="rId24"/>
    <p:sldId id="327" r:id="rId25"/>
    <p:sldId id="353" r:id="rId26"/>
    <p:sldId id="356" r:id="rId27"/>
    <p:sldId id="348" r:id="rId28"/>
    <p:sldId id="331" r:id="rId29"/>
    <p:sldId id="267" r:id="rId30"/>
    <p:sldId id="268" r:id="rId31"/>
    <p:sldId id="295" r:id="rId32"/>
    <p:sldId id="325" r:id="rId33"/>
    <p:sldId id="357" r:id="rId34"/>
    <p:sldId id="354" r:id="rId35"/>
    <p:sldId id="355" r:id="rId36"/>
    <p:sldId id="349" r:id="rId37"/>
    <p:sldId id="283" r:id="rId38"/>
    <p:sldId id="322" r:id="rId39"/>
    <p:sldId id="274" r:id="rId40"/>
    <p:sldId id="323" r:id="rId41"/>
    <p:sldId id="289" r:id="rId42"/>
    <p:sldId id="324" r:id="rId43"/>
    <p:sldId id="339" r:id="rId44"/>
    <p:sldId id="340" r:id="rId45"/>
    <p:sldId id="350" r:id="rId46"/>
    <p:sldId id="351" r:id="rId47"/>
  </p:sldIdLst>
  <p:sldSz cx="10693400" cy="7561263"/>
  <p:notesSz cx="6735763" cy="9799638"/>
  <p:defaultTextStyle>
    <a:defPPr>
      <a:defRPr lang="ru-RU"/>
    </a:defPPr>
    <a:lvl1pPr marL="0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581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163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2744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326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7908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5489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072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0654" algn="l" defTabSz="9951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D29B2E"/>
    <a:srgbClr val="A679FF"/>
    <a:srgbClr val="008000"/>
    <a:srgbClr val="CC3300"/>
    <a:srgbClr val="FF7C80"/>
    <a:srgbClr val="FFCC99"/>
    <a:srgbClr val="99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7486" autoAdjust="0"/>
  </p:normalViewPr>
  <p:slideViewPr>
    <p:cSldViewPr>
      <p:cViewPr varScale="1">
        <p:scale>
          <a:sx n="103" d="100"/>
          <a:sy n="103" d="100"/>
        </p:scale>
        <p:origin x="-1272" y="-84"/>
      </p:cViewPr>
      <p:guideLst>
        <p:guide orient="horz" pos="238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8\&#1063;&#1077;&#1088;&#1085;&#1086;&#1074;&#1080;&#1082;\&#1050;&#1085;&#1080;&#1075;&#1072;1.xlsx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8\&#1063;&#1077;&#1088;&#1085;&#1086;&#1074;&#1080;&#1082;\&#1050;&#1085;&#1080;&#1075;&#1072;1.xlsx" TargetMode="External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Odin-s14f\Base_fku\WORK\el_obesp\&#1055;&#1091;&#1073;&#1083;&#1057;&#1083;&#1091;&#1096;\&#1041;&#1102;&#1076;&#1078;&#1077;&#1090;%202019\&#1076;&#1086;&#1093;&#1086;&#1076;&#1099;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8\&#1063;&#1077;&#1088;&#1085;&#1086;&#1074;&#1080;&#1082;\&#1088;&#1072;&#1089;&#1093;&#1086;&#1076;&#1099;.xlsx" TargetMode="External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&#1050;&#1085;&#1080;&#1075;&#1072;1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Odin-s14f\Base_fku\WORK\el_obesp\&#1055;&#1091;&#1073;&#1083;&#1057;&#1083;&#1091;&#1096;\&#1041;&#1102;&#1076;&#1078;&#1077;&#1090;%202019\&#1076;&#1086;&#1093;&#1086;&#1076;&#1099;.xlsx" TargetMode="External"/><Relationship Id="rId1" Type="http://schemas.openxmlformats.org/officeDocument/2006/relationships/themeOverride" Target="../theme/themeOverride2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76;&#1086;&#1093;&#1086;&#1076;&#1099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in-s14f\Base_fku\WORK\el_obesp\&#1055;&#1091;&#1073;&#1083;&#1057;&#1083;&#1091;&#1096;\&#1041;&#1102;&#1076;&#1078;&#1077;&#1090;%202019\&#1076;&#1086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9\&#1087;&#1088;&#1086;&#1075;&#1088;&#1072;&#1084;&#1084;&#1099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CCFFCC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17-465B-B5B7-8D1EF08DE380}"/>
              </c:ext>
            </c:extLst>
          </c:dPt>
          <c:dPt>
            <c:idx val="2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17-465B-B5B7-8D1EF08DE380}"/>
              </c:ext>
            </c:extLst>
          </c:dPt>
          <c:dPt>
            <c:idx val="4"/>
            <c:invertIfNegative val="0"/>
            <c:bubble3D val="0"/>
            <c:spPr>
              <a:pattFill prst="dkHorz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17-465B-B5B7-8D1EF08DE380}"/>
              </c:ext>
            </c:extLst>
          </c:dPt>
          <c:dPt>
            <c:idx val="6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17-465B-B5B7-8D1EF08DE380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17-465B-B5B7-8D1EF08DE380}"/>
              </c:ext>
            </c:extLst>
          </c:dPt>
          <c:dLbls>
            <c:dLbl>
              <c:idx val="0"/>
              <c:layout>
                <c:manualLayout>
                  <c:x val="8.77708802876278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17-465B-B5B7-8D1EF08DE38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17-465B-B5B7-8D1EF08DE380}"/>
                </c:ext>
              </c:extLst>
            </c:dLbl>
            <c:dLbl>
              <c:idx val="2"/>
              <c:layout>
                <c:manualLayout>
                  <c:x val="1.1284827465552151E-2"/>
                  <c:y val="2.461081309222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17-465B-B5B7-8D1EF08DE380}"/>
                </c:ext>
              </c:extLst>
            </c:dLbl>
            <c:dLbl>
              <c:idx val="4"/>
              <c:layout>
                <c:manualLayout>
                  <c:x val="1.0030957747157468E-2"/>
                  <c:y val="1.476637158469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17-465B-B5B7-8D1EF08DE38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17-465B-B5B7-8D1EF08DE380}"/>
                </c:ext>
              </c:extLst>
            </c:dLbl>
            <c:dLbl>
              <c:idx val="6"/>
              <c:layout>
                <c:manualLayout>
                  <c:x val="1.1284827465552151E-2"/>
                  <c:y val="2.707168123860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17-465B-B5B7-8D1EF08DE38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17-465B-B5B7-8D1EF08DE38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17-465B-B5B7-8D1EF08DE380}"/>
                </c:ext>
              </c:extLst>
            </c:dLbl>
            <c:dLbl>
              <c:idx val="10"/>
              <c:layout>
                <c:manualLayout>
                  <c:x val="1.1284827465552151E-2"/>
                  <c:y val="2.953274316939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617-465B-B5B7-8D1EF08DE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Лист1!$E$1:$O$1</c:f>
              <c:numCache>
                <c:formatCode>General</c:formatCode>
                <c:ptCount val="11"/>
                <c:pt idx="0">
                  <c:v>600</c:v>
                </c:pt>
                <c:pt idx="1">
                  <c:v>0</c:v>
                </c:pt>
                <c:pt idx="2">
                  <c:v>-570</c:v>
                </c:pt>
                <c:pt idx="4">
                  <c:v>551</c:v>
                </c:pt>
                <c:pt idx="5">
                  <c:v>0</c:v>
                </c:pt>
                <c:pt idx="6">
                  <c:v>-336</c:v>
                </c:pt>
                <c:pt idx="8">
                  <c:v>0</c:v>
                </c:pt>
                <c:pt idx="9">
                  <c:v>0</c:v>
                </c:pt>
                <c:pt idx="10">
                  <c:v>-226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617-465B-B5B7-8D1EF08DE380}"/>
            </c:ext>
          </c:extLst>
        </c:ser>
        <c:ser>
          <c:idx val="1"/>
          <c:order val="1"/>
          <c:spPr>
            <a:pattFill prst="wdDnDiag">
              <a:fgClr>
                <a:srgbClr val="CCFFCC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617-465B-B5B7-8D1EF08DE380}"/>
              </c:ext>
            </c:extLst>
          </c:dPt>
          <c:dPt>
            <c:idx val="1"/>
            <c:invertIfNegative val="0"/>
            <c:bubble3D val="0"/>
            <c:spPr>
              <a:pattFill prst="dkHorz">
                <a:fgClr>
                  <a:srgbClr val="00B7ED">
                    <a:lumMod val="20000"/>
                    <a:lumOff val="8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617-465B-B5B7-8D1EF08DE380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617-465B-B5B7-8D1EF08DE380}"/>
              </c:ext>
            </c:extLst>
          </c:dPt>
          <c:dPt>
            <c:idx val="5"/>
            <c:invertIfNegative val="0"/>
            <c:bubble3D val="0"/>
            <c:spPr>
              <a:pattFill prst="dkHorz">
                <a:fgClr>
                  <a:srgbClr val="00B7ED">
                    <a:lumMod val="20000"/>
                    <a:lumOff val="8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617-465B-B5B7-8D1EF08DE380}"/>
              </c:ext>
            </c:extLst>
          </c:dPt>
          <c:dPt>
            <c:idx val="8"/>
            <c:invertIfNegative val="0"/>
            <c:bubble3D val="0"/>
            <c:spPr>
              <a:pattFill prst="dkHorz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617-465B-B5B7-8D1EF08DE380}"/>
              </c:ext>
            </c:extLst>
          </c:dPt>
          <c:dPt>
            <c:idx val="9"/>
            <c:invertIfNegative val="0"/>
            <c:bubble3D val="0"/>
            <c:spPr>
              <a:pattFill prst="dkHorz">
                <a:fgClr>
                  <a:srgbClr val="00B7ED">
                    <a:lumMod val="20000"/>
                    <a:lumOff val="8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617-465B-B5B7-8D1EF08DE380}"/>
              </c:ext>
            </c:extLst>
          </c:dPt>
          <c:dLbls>
            <c:dLbl>
              <c:idx val="0"/>
              <c:layout>
                <c:manualLayout>
                  <c:x val="7.5232183103681009E-3"/>
                  <c:y val="-1.23053096539127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617-465B-B5B7-8D1EF08DE380}"/>
                </c:ext>
              </c:extLst>
            </c:dLbl>
            <c:dLbl>
              <c:idx val="1"/>
              <c:layout>
                <c:manualLayout>
                  <c:x val="7.5232183103681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617-465B-B5B7-8D1EF08DE380}"/>
                </c:ext>
              </c:extLst>
            </c:dLbl>
            <c:dLbl>
              <c:idx val="4"/>
              <c:layout>
                <c:manualLayout>
                  <c:x val="1.2538697183946835E-2"/>
                  <c:y val="-2.46106193078253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5 519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617-465B-B5B7-8D1EF08DE380}"/>
                </c:ext>
              </c:extLst>
            </c:dLbl>
            <c:dLbl>
              <c:idx val="5"/>
              <c:layout>
                <c:manualLayout>
                  <c:x val="3.7616091551840505E-3"/>
                  <c:y val="-4.9221238615649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617-465B-B5B7-8D1EF08DE380}"/>
                </c:ext>
              </c:extLst>
            </c:dLbl>
            <c:dLbl>
              <c:idx val="8"/>
              <c:layout>
                <c:manualLayout>
                  <c:x val="7.5232183103681009E-3"/>
                  <c:y val="-4.9221238615649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C617-465B-B5B7-8D1EF08DE380}"/>
                </c:ext>
              </c:extLst>
            </c:dLbl>
            <c:dLbl>
              <c:idx val="9"/>
              <c:layout>
                <c:manualLayout>
                  <c:x val="1.0030957747157468E-2"/>
                  <c:y val="-4.9221238615649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C617-465B-B5B7-8D1EF08DE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Лист1!$E$2:$O$2</c:f>
              <c:numCache>
                <c:formatCode>General</c:formatCode>
                <c:ptCount val="11"/>
                <c:pt idx="0">
                  <c:v>6191</c:v>
                </c:pt>
                <c:pt idx="1">
                  <c:v>600</c:v>
                </c:pt>
                <c:pt idx="4">
                  <c:v>5519</c:v>
                </c:pt>
                <c:pt idx="5">
                  <c:v>551</c:v>
                </c:pt>
                <c:pt idx="8">
                  <c:v>551</c:v>
                </c:pt>
                <c:pt idx="9">
                  <c:v>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C617-465B-B5B7-8D1EF08DE380}"/>
            </c:ext>
          </c:extLst>
        </c:ser>
        <c:ser>
          <c:idx val="2"/>
          <c:order val="2"/>
          <c:spPr>
            <a:pattFill prst="wdDnDiag">
              <a:fgClr>
                <a:srgbClr val="CCFFCC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617-465B-B5B7-8D1EF08DE380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00B0F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617-465B-B5B7-8D1EF08DE380}"/>
              </c:ext>
            </c:extLst>
          </c:dPt>
          <c:dPt>
            <c:idx val="4"/>
            <c:invertIfNegative val="0"/>
            <c:bubble3D val="0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617-465B-B5B7-8D1EF08DE380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00B0F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617-465B-B5B7-8D1EF08DE380}"/>
              </c:ext>
            </c:extLst>
          </c:dPt>
          <c:dPt>
            <c:idx val="8"/>
            <c:invertIfNegative val="0"/>
            <c:bubble3D val="0"/>
            <c:spPr>
              <a:pattFill prst="wdDnDiag">
                <a:fgClr>
                  <a:srgbClr val="92D05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617-465B-B5B7-8D1EF08DE380}"/>
              </c:ext>
            </c:extLst>
          </c:dPt>
          <c:dPt>
            <c:idx val="9"/>
            <c:invertIfNegative val="0"/>
            <c:bubble3D val="0"/>
            <c:spPr>
              <a:pattFill prst="wdDnDiag">
                <a:fgClr>
                  <a:srgbClr val="00B0F0"/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617-465B-B5B7-8D1EF08DE380}"/>
              </c:ext>
            </c:extLst>
          </c:dPt>
          <c:dLbls>
            <c:dLbl>
              <c:idx val="0"/>
              <c:layout>
                <c:manualLayout>
                  <c:x val="1.1284827465552151E-2"/>
                  <c:y val="-7.383185792347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617-465B-B5B7-8D1EF08DE380}"/>
                </c:ext>
              </c:extLst>
            </c:dLbl>
            <c:dLbl>
              <c:idx val="1"/>
              <c:layout>
                <c:manualLayout>
                  <c:x val="1.12848274655521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C617-465B-B5B7-8D1EF08DE38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617-465B-B5B7-8D1EF08DE380}"/>
                </c:ext>
              </c:extLst>
            </c:dLbl>
            <c:dLbl>
              <c:idx val="5"/>
              <c:layout>
                <c:manualLayout>
                  <c:x val="1.1284827465552151E-2"/>
                  <c:y val="-2.21495573770428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5 519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C617-465B-B5B7-8D1EF08DE380}"/>
                </c:ext>
              </c:extLst>
            </c:dLbl>
            <c:dLbl>
              <c:idx val="8"/>
              <c:layout>
                <c:manualLayout>
                  <c:x val="1.25386971839468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5 520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617-465B-B5B7-8D1EF08DE380}"/>
                </c:ext>
              </c:extLst>
            </c:dLbl>
            <c:dLbl>
              <c:idx val="9"/>
              <c:layout>
                <c:manualLayout>
                  <c:x val="1.2538697183946835E-2"/>
                  <c:y val="-1.23053096539126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5 520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C617-465B-B5B7-8D1EF08DE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Лист1!$E$3:$O$3</c:f>
              <c:numCache>
                <c:formatCode>General</c:formatCode>
                <c:ptCount val="11"/>
                <c:pt idx="0">
                  <c:v>628</c:v>
                </c:pt>
                <c:pt idx="1">
                  <c:v>6191</c:v>
                </c:pt>
                <c:pt idx="4">
                  <c:v>0</c:v>
                </c:pt>
                <c:pt idx="5">
                  <c:v>5519</c:v>
                </c:pt>
                <c:pt idx="8">
                  <c:v>5520</c:v>
                </c:pt>
                <c:pt idx="9">
                  <c:v>5520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C617-465B-B5B7-8D1EF08DE380}"/>
            </c:ext>
          </c:extLst>
        </c:ser>
        <c:ser>
          <c:idx val="3"/>
          <c:order val="3"/>
          <c:spPr>
            <a:solidFill>
              <a:srgbClr val="CCFF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C617-465B-B5B7-8D1EF08DE38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C617-465B-B5B7-8D1EF08DE38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C617-465B-B5B7-8D1EF08DE38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C617-465B-B5B7-8D1EF08DE380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C617-465B-B5B7-8D1EF08DE380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C617-465B-B5B7-8D1EF08DE380}"/>
              </c:ext>
            </c:extLst>
          </c:dPt>
          <c:dLbls>
            <c:dLbl>
              <c:idx val="0"/>
              <c:layout>
                <c:manualLayout>
                  <c:x val="8.7770880287627844E-3"/>
                  <c:y val="-2.461061930782536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4 231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C617-465B-B5B7-8D1EF08DE380}"/>
                </c:ext>
              </c:extLst>
            </c:dLbl>
            <c:dLbl>
              <c:idx val="1"/>
              <c:layout>
                <c:manualLayout>
                  <c:x val="1.6300306339130908E-2"/>
                  <c:y val="-3.44548670309555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C617-465B-B5B7-8D1EF08DE380}"/>
                </c:ext>
              </c:extLst>
            </c:dLbl>
            <c:dLbl>
              <c:idx val="4"/>
              <c:layout>
                <c:manualLayout>
                  <c:x val="1.0030957747157421E-2"/>
                  <c:y val="-1.47663715846952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4 484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617-465B-B5B7-8D1EF08DE380}"/>
                </c:ext>
              </c:extLst>
            </c:dLbl>
            <c:dLbl>
              <c:idx val="5"/>
              <c:layout>
                <c:manualLayout>
                  <c:x val="1.1284827465552151E-2"/>
                  <c:y val="-1.722743351547775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4 820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C617-465B-B5B7-8D1EF08DE380}"/>
                </c:ext>
              </c:extLst>
            </c:dLbl>
            <c:dLbl>
              <c:idx val="8"/>
              <c:layout>
                <c:manualLayout>
                  <c:x val="7.5232183103681009E-3"/>
                  <c:y val="-2.214955737704287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4 667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C617-465B-B5B7-8D1EF08DE380}"/>
                </c:ext>
              </c:extLst>
            </c:dLbl>
            <c:dLbl>
              <c:idx val="9"/>
              <c:layout>
                <c:manualLayout>
                  <c:x val="1.5046436620736202E-2"/>
                  <c:y val="-1.722743351547775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4 893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617-465B-B5B7-8D1EF08DE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Лист1!$E$4:$O$4</c:f>
              <c:numCache>
                <c:formatCode>General</c:formatCode>
                <c:ptCount val="11"/>
                <c:pt idx="0">
                  <c:v>4231</c:v>
                </c:pt>
                <c:pt idx="1">
                  <c:v>5429</c:v>
                </c:pt>
                <c:pt idx="4">
                  <c:v>4484</c:v>
                </c:pt>
                <c:pt idx="5">
                  <c:v>4820</c:v>
                </c:pt>
                <c:pt idx="8">
                  <c:v>4667</c:v>
                </c:pt>
                <c:pt idx="9">
                  <c:v>4893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C617-465B-B5B7-8D1EF08DE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shape val="cylinder"/>
        <c:axId val="37898112"/>
        <c:axId val="37899648"/>
        <c:axId val="0"/>
      </c:bar3DChart>
      <c:catAx>
        <c:axId val="37898112"/>
        <c:scaling>
          <c:orientation val="minMax"/>
        </c:scaling>
        <c:delete val="1"/>
        <c:axPos val="b"/>
        <c:majorTickMark val="out"/>
        <c:minorTickMark val="none"/>
        <c:tickLblPos val="nextTo"/>
        <c:crossAx val="37899648"/>
        <c:crosses val="autoZero"/>
        <c:auto val="1"/>
        <c:lblAlgn val="ctr"/>
        <c:lblOffset val="100"/>
        <c:noMultiLvlLbl val="0"/>
      </c:catAx>
      <c:valAx>
        <c:axId val="3789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98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66666666666E-2"/>
          <c:y val="0.30447267441886555"/>
          <c:w val="0.46111111111111114"/>
          <c:h val="0.56481481481481477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B8-4AEE-9B8E-84F192492B7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B8-4AEE-9B8E-84F192492B70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B8-4AEE-9B8E-84F192492B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'обеспечение учреждений'!$A$6:$A$8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B8-4AEE-9B8E-84F192492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23744"/>
        <c:axId val="117829632"/>
        <c:axId val="0"/>
      </c:bar3DChart>
      <c:catAx>
        <c:axId val="117823744"/>
        <c:scaling>
          <c:orientation val="minMax"/>
        </c:scaling>
        <c:delete val="1"/>
        <c:axPos val="l"/>
        <c:majorTickMark val="out"/>
        <c:minorTickMark val="none"/>
        <c:tickLblPos val="nextTo"/>
        <c:crossAx val="117829632"/>
        <c:crosses val="autoZero"/>
        <c:auto val="1"/>
        <c:lblAlgn val="ctr"/>
        <c:lblOffset val="100"/>
        <c:noMultiLvlLbl val="0"/>
      </c:catAx>
      <c:valAx>
        <c:axId val="11782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2374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CCFF99"/>
            </a:solidFill>
          </c:spPr>
          <c:explosion val="25"/>
          <c:val>
            <c:numRef>
              <c:f>Лист1!$G$9</c:f>
              <c:numCache>
                <c:formatCode>General</c:formatCode>
                <c:ptCount val="1"/>
                <c:pt idx="0">
                  <c:v>483.2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AB-47DB-B5C6-4037FDDF7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FFFF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BD-489B-B98C-C56022A3F122}"/>
              </c:ext>
            </c:extLst>
          </c:dPt>
          <c:dPt>
            <c:idx val="1"/>
            <c:invertIfNegative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BD-489B-B98C-C56022A3F122}"/>
              </c:ext>
            </c:extLst>
          </c:dPt>
          <c:dLbls>
            <c:dLbl>
              <c:idx val="0"/>
              <c:layout>
                <c:manualLayout>
                  <c:x val="8.89660219129796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BD-489B-B98C-C56022A3F122}"/>
                </c:ext>
              </c:extLst>
            </c:dLbl>
            <c:dLbl>
              <c:idx val="1"/>
              <c:layout>
                <c:manualLayout>
                  <c:x val="0.12546490269779179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BD-489B-B98C-C56022A3F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Лист1!$A$1:$A$2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BD-489B-B98C-C56022A3F122}"/>
            </c:ext>
          </c:extLst>
        </c:ser>
        <c:ser>
          <c:idx val="1"/>
          <c:order val="1"/>
          <c:spPr>
            <a:noFill/>
          </c:spPr>
          <c:invertIfNegative val="0"/>
          <c:val>
            <c:numRef>
              <c:f>Лист1!$B$1:$B$2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BD-489B-B98C-C56022A3F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35648"/>
        <c:axId val="117837184"/>
        <c:axId val="0"/>
      </c:bar3DChart>
      <c:catAx>
        <c:axId val="117835648"/>
        <c:scaling>
          <c:orientation val="minMax"/>
        </c:scaling>
        <c:delete val="1"/>
        <c:axPos val="l"/>
        <c:majorTickMark val="out"/>
        <c:minorTickMark val="none"/>
        <c:tickLblPos val="nextTo"/>
        <c:crossAx val="117837184"/>
        <c:crosses val="autoZero"/>
        <c:auto val="1"/>
        <c:lblAlgn val="ctr"/>
        <c:lblOffset val="100"/>
        <c:noMultiLvlLbl val="0"/>
      </c:catAx>
      <c:valAx>
        <c:axId val="11783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35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36376021347865"/>
          <c:w val="0.85144105921509816"/>
          <c:h val="0.758815583676951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460629921259837E-2"/>
          <c:y val="5.5555555555555552E-2"/>
          <c:w val="0.8238037414113224"/>
          <c:h val="0.62961612973429093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721300515313222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2F-4C11-A085-1057CAB43E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[Книга1.xlsx]Лист1!$A$34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2F-4C11-A085-1057CAB43E64}"/>
            </c:ext>
          </c:extLst>
        </c:ser>
        <c:ser>
          <c:idx val="1"/>
          <c:order val="1"/>
          <c:spPr>
            <a:noFill/>
          </c:spPr>
          <c:invertIfNegative val="0"/>
          <c:val>
            <c:numRef>
              <c:f>[Книга1.xlsx]Лист1!$B$34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2F-4C11-A085-1057CAB43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374976"/>
        <c:axId val="121380864"/>
        <c:axId val="0"/>
      </c:bar3DChart>
      <c:catAx>
        <c:axId val="121374976"/>
        <c:scaling>
          <c:orientation val="minMax"/>
        </c:scaling>
        <c:delete val="1"/>
        <c:axPos val="l"/>
        <c:majorTickMark val="out"/>
        <c:minorTickMark val="none"/>
        <c:tickLblPos val="nextTo"/>
        <c:crossAx val="121380864"/>
        <c:crosses val="autoZero"/>
        <c:auto val="1"/>
        <c:lblAlgn val="ctr"/>
        <c:lblOffset val="100"/>
        <c:noMultiLvlLbl val="0"/>
      </c:catAx>
      <c:valAx>
        <c:axId val="121380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374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E1-401C-8CF8-B8F8AAD58F7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E1-401C-8CF8-B8F8AAD58F76}"/>
              </c:ext>
            </c:extLst>
          </c:dPt>
          <c:dPt>
            <c:idx val="2"/>
            <c:invertIfNegative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E1-401C-8CF8-B8F8AAD58F76}"/>
              </c:ext>
            </c:extLst>
          </c:dPt>
          <c:dLbls>
            <c:dLbl>
              <c:idx val="0"/>
              <c:layout>
                <c:manualLayout>
                  <c:x val="0.125"/>
                  <c:y val="-8.0989009727609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E1-401C-8CF8-B8F8AAD58F76}"/>
                </c:ext>
              </c:extLst>
            </c:dLbl>
            <c:dLbl>
              <c:idx val="1"/>
              <c:layout>
                <c:manualLayout>
                  <c:x val="0.18888888888888888"/>
                  <c:y val="-1.619780194552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E1-401C-8CF8-B8F8AAD58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'обеспечение учреждений'!$A$1:$A$3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E1-401C-8CF8-B8F8AAD58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503168"/>
        <c:axId val="122504704"/>
        <c:axId val="0"/>
      </c:bar3DChart>
      <c:catAx>
        <c:axId val="122503168"/>
        <c:scaling>
          <c:orientation val="minMax"/>
        </c:scaling>
        <c:delete val="1"/>
        <c:axPos val="l"/>
        <c:majorTickMark val="out"/>
        <c:minorTickMark val="none"/>
        <c:tickLblPos val="nextTo"/>
        <c:crossAx val="122504704"/>
        <c:crosses val="autoZero"/>
        <c:auto val="1"/>
        <c:lblAlgn val="ctr"/>
        <c:lblOffset val="100"/>
        <c:noMultiLvlLbl val="0"/>
      </c:catAx>
      <c:valAx>
        <c:axId val="12250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50316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30911780270306E-2"/>
          <c:y val="4.5767729917319956E-2"/>
          <c:w val="0.70117885968988247"/>
          <c:h val="0.70564300286129156"/>
        </c:manualLayout>
      </c:layout>
      <c:pie3DChart>
        <c:varyColors val="1"/>
        <c:ser>
          <c:idx val="0"/>
          <c:order val="0"/>
          <c:spPr>
            <a:solidFill>
              <a:srgbClr val="CCFF99"/>
            </a:solidFill>
          </c:spPr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8D-42A1-8236-1EB254FD5DB2}"/>
              </c:ext>
            </c:extLst>
          </c:dPt>
          <c:dPt>
            <c:idx val="1"/>
            <c:bubble3D val="0"/>
            <c:explosion val="5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8D-42A1-8236-1EB254FD5DB2}"/>
              </c:ext>
            </c:extLst>
          </c:dPt>
          <c:dPt>
            <c:idx val="2"/>
            <c:bubble3D val="0"/>
            <c:explosion val="24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8D-42A1-8236-1EB254FD5DB2}"/>
              </c:ext>
            </c:extLst>
          </c:dPt>
          <c:val>
            <c:numRef>
              <c:f>'обеспечение учреждений'!$A$37:$A$39</c:f>
              <c:numCache>
                <c:formatCode>General</c:formatCode>
                <c:ptCount val="3"/>
                <c:pt idx="0">
                  <c:v>1929</c:v>
                </c:pt>
                <c:pt idx="1">
                  <c:v>4851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8D-42A1-8236-1EB254FD5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CCFF99"/>
            </a:solidFill>
          </c:spPr>
          <c:explosion val="25"/>
          <c:val>
            <c:numRef>
              <c:f>Лист1!$G$9</c:f>
              <c:numCache>
                <c:formatCode>General</c:formatCode>
                <c:ptCount val="1"/>
                <c:pt idx="0">
                  <c:v>483.2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B5-4B06-AA36-2D7C40356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8888888888889"/>
          <c:y val="0.10185185185185185"/>
          <c:w val="0.86095975503062117"/>
          <c:h val="0.89814814814814814"/>
        </c:manualLayout>
      </c:layout>
      <c:pie3DChart>
        <c:varyColors val="1"/>
        <c:ser>
          <c:idx val="0"/>
          <c:order val="0"/>
          <c:spPr>
            <a:solidFill>
              <a:srgbClr val="0099FF"/>
            </a:solidFill>
          </c:spPr>
          <c:dPt>
            <c:idx val="1"/>
            <c:bubble3D val="0"/>
            <c:explosion val="18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8A-4387-9B10-E1BDF48AA3EA}"/>
              </c:ext>
            </c:extLst>
          </c:dPt>
          <c:dLbls>
            <c:dLbl>
              <c:idx val="0"/>
              <c:layout>
                <c:manualLayout>
                  <c:x val="-8.7439278777453847E-2"/>
                  <c:y val="0.13028269179182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8A-4387-9B10-E1BDF48AA3EA}"/>
                </c:ext>
              </c:extLst>
            </c:dLbl>
            <c:dLbl>
              <c:idx val="1"/>
              <c:layout>
                <c:manualLayout>
                  <c:x val="0.29390173122526614"/>
                  <c:y val="-0.30147687322080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8A-4387-9B10-E1BDF48AA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'обеспечение учреждений'!$A$41:$A$42</c:f>
              <c:numCache>
                <c:formatCode>General</c:formatCode>
                <c:ptCount val="2"/>
                <c:pt idx="0">
                  <c:v>92</c:v>
                </c:pt>
                <c:pt idx="1">
                  <c:v>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8A-4387-9B10-E1BDF48AA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21039776412841E-2"/>
          <c:y val="8.9822996616045592E-2"/>
          <c:w val="0.91736604390060306"/>
          <c:h val="0.8775140955235741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2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9-4052-A37D-04C1E6522646}"/>
              </c:ext>
            </c:extLst>
          </c:dPt>
          <c:dPt>
            <c:idx val="1"/>
            <c:bubble3D val="0"/>
            <c:explosion val="24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9-4052-A37D-04C1E6522646}"/>
              </c:ext>
            </c:extLst>
          </c:dPt>
          <c:dPt>
            <c:idx val="2"/>
            <c:bubble3D val="0"/>
            <c:explosion val="5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9-4052-A37D-04C1E6522646}"/>
              </c:ext>
            </c:extLst>
          </c:dPt>
          <c:dLbls>
            <c:dLbl>
              <c:idx val="0"/>
              <c:layout>
                <c:manualLayout>
                  <c:x val="0.41048004772849217"/>
                  <c:y val="-0.24956969190776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A9-4052-A37D-04C1E6522646}"/>
                </c:ext>
              </c:extLst>
            </c:dLbl>
            <c:dLbl>
              <c:idx val="1"/>
              <c:layout>
                <c:manualLayout>
                  <c:x val="-7.6570295420146872E-2"/>
                  <c:y val="-2.3850352444349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A9-4052-A37D-04C1E6522646}"/>
                </c:ext>
              </c:extLst>
            </c:dLbl>
            <c:dLbl>
              <c:idx val="2"/>
              <c:layout>
                <c:manualLayout>
                  <c:x val="4.8255527616057912E-2"/>
                  <c:y val="0.12411904986944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A9-4052-A37D-04C1E65226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'обеспечение учреждений'!$A$44:$A$46</c:f>
              <c:numCache>
                <c:formatCode>General</c:formatCode>
                <c:ptCount val="3"/>
                <c:pt idx="0">
                  <c:v>204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9-4052-A37D-04C1E6522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598986528457744E-2"/>
          <c:y val="3.3997082760076583E-2"/>
          <c:w val="0.9044533679504384"/>
          <c:h val="0.89151730143477981"/>
        </c:manualLayout>
      </c:layout>
      <c:bar3DChart>
        <c:barDir val="col"/>
        <c:grouping val="stacked"/>
        <c:varyColors val="0"/>
        <c:ser>
          <c:idx val="0"/>
          <c:order val="0"/>
          <c:spPr>
            <a:pattFill prst="dkUpDiag">
              <a:fgClr>
                <a:srgbClr val="92D050"/>
              </a:fgClr>
              <a:bgClr>
                <a:sysClr val="window" lastClr="FFFFFF"/>
              </a:bgClr>
            </a:pattFill>
          </c:spPr>
          <c:invertIfNegative val="0"/>
          <c:dPt>
            <c:idx val="2"/>
            <c:invertIfNegative val="0"/>
            <c:bubble3D val="0"/>
            <c:spPr>
              <a:pattFill prst="dkUpDiag">
                <a:fgClr>
                  <a:srgbClr val="0A96FF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6B-4D4B-8C18-96CD3A29004F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0A96FF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6B-4D4B-8C18-96CD3A29004F}"/>
              </c:ext>
            </c:extLst>
          </c:dPt>
          <c:dPt>
            <c:idx val="4"/>
            <c:invertIfNegative val="0"/>
            <c:bubble3D val="0"/>
            <c:spPr>
              <a:pattFill prst="dkUpDiag">
                <a:fgClr>
                  <a:srgbClr val="0A96FF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6B-4D4B-8C18-96CD3A29004F}"/>
              </c:ext>
            </c:extLst>
          </c:dPt>
          <c:dLbls>
            <c:dLbl>
              <c:idx val="0"/>
              <c:layout>
                <c:manualLayout>
                  <c:x val="2.4558764804015431E-2"/>
                  <c:y val="2.8890320514220408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9 037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6B-4D4B-8C18-96CD3A29004F}"/>
                </c:ext>
              </c:extLst>
            </c:dLbl>
            <c:dLbl>
              <c:idx val="1"/>
              <c:layout>
                <c:manualLayout>
                  <c:x val="2.463116589863376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6 791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6B-4D4B-8C18-96CD3A29004F}"/>
                </c:ext>
              </c:extLst>
            </c:dLbl>
            <c:dLbl>
              <c:idx val="2"/>
              <c:layout>
                <c:manualLayout>
                  <c:x val="2.4703664964963356E-2"/>
                  <c:y val="5.7780641028440816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9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184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B-4D4B-8C18-96CD3A29004F}"/>
                </c:ext>
              </c:extLst>
            </c:dLbl>
            <c:dLbl>
              <c:idx val="3"/>
              <c:layout>
                <c:manualLayout>
                  <c:x val="0.13536091956098786"/>
                  <c:y val="-3.755741666848652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 6 791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6B-4D4B-8C18-96CD3A29004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6B-4D4B-8C18-96CD3A29004F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6B-4D4B-8C18-96CD3A29004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6B-4D4B-8C18-96CD3A290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Лист1!$A$1:$G$1</c:f>
              <c:numCache>
                <c:formatCode>General</c:formatCode>
                <c:ptCount val="7"/>
                <c:pt idx="0">
                  <c:v>9037</c:v>
                </c:pt>
                <c:pt idx="1">
                  <c:v>6791</c:v>
                </c:pt>
                <c:pt idx="3">
                  <c:v>9184</c:v>
                </c:pt>
                <c:pt idx="4">
                  <c:v>6791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36B-4D4B-8C18-96CD3A29004F}"/>
            </c:ext>
          </c:extLst>
        </c:ser>
        <c:ser>
          <c:idx val="1"/>
          <c:order val="1"/>
          <c:spPr>
            <a:pattFill prst="lgCheck">
              <a:fgClr>
                <a:srgbClr val="92D050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2.4739914498128152E-2"/>
                  <c:y val="-2.8890320514220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36B-4D4B-8C18-96CD3A29004F}"/>
                </c:ext>
              </c:extLst>
            </c:dLbl>
            <c:dLbl>
              <c:idx val="1"/>
              <c:layout>
                <c:manualLayout>
                  <c:x val="1.8446211767029541E-2"/>
                  <c:y val="-2.8890320514220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36B-4D4B-8C18-96CD3A29004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6B-4D4B-8C18-96CD3A29004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6B-4D4B-8C18-96CD3A29004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6B-4D4B-8C18-96CD3A29004F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6B-4D4B-8C18-96CD3A29004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6B-4D4B-8C18-96CD3A290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Лист1!$A$2:$G$2</c:f>
              <c:numCache>
                <c:formatCode>General</c:formatCode>
                <c:ptCount val="7"/>
                <c:pt idx="0">
                  <c:v>459</c:v>
                </c:pt>
                <c:pt idx="1">
                  <c:v>628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36B-4D4B-8C18-96CD3A29004F}"/>
            </c:ext>
          </c:extLst>
        </c:ser>
        <c:ser>
          <c:idx val="2"/>
          <c:order val="2"/>
          <c:spPr>
            <a:solidFill>
              <a:srgbClr val="92D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A96FF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36B-4D4B-8C18-96CD3A29004F}"/>
              </c:ext>
            </c:extLst>
          </c:dPt>
          <c:dPt>
            <c:idx val="3"/>
            <c:invertIfNegative val="0"/>
            <c:bubble3D val="0"/>
            <c:spPr>
              <a:solidFill>
                <a:srgbClr val="0A96FF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36B-4D4B-8C18-96CD3A29004F}"/>
              </c:ext>
            </c:extLst>
          </c:dPt>
          <c:dPt>
            <c:idx val="4"/>
            <c:invertIfNegative val="0"/>
            <c:bubble3D val="0"/>
            <c:spPr>
              <a:solidFill>
                <a:srgbClr val="0A96FF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36B-4D4B-8C18-96CD3A29004F}"/>
              </c:ext>
            </c:extLst>
          </c:dPt>
          <c:dPt>
            <c:idx val="5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236B-4D4B-8C18-96CD3A29004F}"/>
              </c:ext>
            </c:extLst>
          </c:dPt>
          <c:dPt>
            <c:idx val="6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36B-4D4B-8C18-96CD3A29004F}"/>
              </c:ext>
            </c:extLst>
          </c:dPt>
          <c:dLbls>
            <c:dLbl>
              <c:idx val="0"/>
              <c:layout>
                <c:manualLayout>
                  <c:x val="2.3827579412365105E-2"/>
                  <c:y val="-2.88903205142201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4 129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236B-4D4B-8C18-96CD3A29004F}"/>
                </c:ext>
              </c:extLst>
            </c:dLbl>
            <c:dLbl>
              <c:idx val="1"/>
              <c:layout>
                <c:manualLayout>
                  <c:x val="2.1782750717459706E-2"/>
                  <c:y val="-2.88903205142204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4 231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236B-4D4B-8C18-96CD3A29004F}"/>
                </c:ext>
              </c:extLst>
            </c:dLbl>
            <c:dLbl>
              <c:idx val="2"/>
              <c:layout>
                <c:manualLayout>
                  <c:x val="2.335067563251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6B-4D4B-8C18-96CD3A29004F}"/>
                </c:ext>
              </c:extLst>
            </c:dLbl>
            <c:dLbl>
              <c:idx val="3"/>
              <c:layout>
                <c:manualLayout>
                  <c:x val="0.1321775397944642"/>
                  <c:y val="7.222580128555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36B-4D4B-8C18-96CD3A29004F}"/>
                </c:ext>
              </c:extLst>
            </c:dLbl>
            <c:dLbl>
              <c:idx val="4"/>
              <c:layout>
                <c:manualLayout>
                  <c:x val="0.13873346370762116"/>
                  <c:y val="0.442021903867572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- 256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36B-4D4B-8C18-96CD3A29004F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36B-4D4B-8C18-96CD3A29004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36B-4D4B-8C18-96CD3A290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Лист1!$A$3:$G$3</c:f>
              <c:numCache>
                <c:formatCode>General</c:formatCode>
                <c:ptCount val="7"/>
                <c:pt idx="0">
                  <c:v>4129</c:v>
                </c:pt>
                <c:pt idx="1">
                  <c:v>4231</c:v>
                </c:pt>
                <c:pt idx="3">
                  <c:v>4697</c:v>
                </c:pt>
                <c:pt idx="4">
                  <c:v>5429</c:v>
                </c:pt>
                <c:pt idx="5">
                  <c:v>256</c:v>
                </c:pt>
                <c:pt idx="6">
                  <c:v>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236B-4D4B-8C18-96CD3A290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387904"/>
        <c:axId val="103389440"/>
        <c:axId val="0"/>
      </c:bar3DChart>
      <c:catAx>
        <c:axId val="103387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389440"/>
        <c:crosses val="autoZero"/>
        <c:auto val="1"/>
        <c:lblAlgn val="ctr"/>
        <c:lblOffset val="100"/>
        <c:noMultiLvlLbl val="0"/>
      </c:catAx>
      <c:valAx>
        <c:axId val="10338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387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D29B2E"/>
            </a:solidFill>
          </c:spPr>
          <c:invertIfNegative val="0"/>
          <c:dLbls>
            <c:dLbl>
              <c:idx val="0"/>
              <c:layout>
                <c:manualLayout>
                  <c:x val="1.2673011554593338E-2"/>
                  <c:y val="5.98578305825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D2-453F-87A4-E0B1C899381A}"/>
                </c:ext>
              </c:extLst>
            </c:dLbl>
            <c:dLbl>
              <c:idx val="1"/>
              <c:layout>
                <c:manualLayout>
                  <c:x val="1.3940312710052671E-2"/>
                  <c:y val="-5.985783058254504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D2-453F-87A4-E0B1C899381A}"/>
                </c:ext>
              </c:extLst>
            </c:dLbl>
            <c:dLbl>
              <c:idx val="2"/>
              <c:layout>
                <c:manualLayout>
                  <c:x val="1.7742216176430674E-2"/>
                  <c:y val="2.99289152912719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-504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D2-453F-87A4-E0B1C8993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Лист3!$A$1:$C$1</c:f>
              <c:numCache>
                <c:formatCode>General</c:formatCode>
                <c:ptCount val="3"/>
                <c:pt idx="0">
                  <c:v>507</c:v>
                </c:pt>
                <c:pt idx="1">
                  <c:v>100</c:v>
                </c:pt>
                <c:pt idx="2">
                  <c:v>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D2-453F-87A4-E0B1C899381A}"/>
            </c:ext>
          </c:extLst>
        </c:ser>
        <c:ser>
          <c:idx val="1"/>
          <c:order val="1"/>
          <c:spPr>
            <a:noFill/>
          </c:spPr>
          <c:invertIfNegative val="0"/>
          <c:val>
            <c:numRef>
              <c:f>Лист3!$A$2:$C$2</c:f>
              <c:numCache>
                <c:formatCode>General</c:formatCode>
                <c:ptCount val="3"/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D2-453F-87A4-E0B1C899381A}"/>
            </c:ext>
          </c:extLst>
        </c:ser>
        <c:ser>
          <c:idx val="2"/>
          <c:order val="2"/>
          <c:invertIfNegative val="0"/>
          <c:dLbls>
            <c:dLbl>
              <c:idx val="0"/>
              <c:layout>
                <c:manualLayout>
                  <c:x val="1.2673011554593338E-2"/>
                  <c:y val="-2.992891529127197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1 852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D2-453F-87A4-E0B1C899381A}"/>
                </c:ext>
              </c:extLst>
            </c:dLbl>
            <c:dLbl>
              <c:idx val="1"/>
              <c:layout>
                <c:manualLayout>
                  <c:x val="1.2673011554593338E-2"/>
                  <c:y val="-1.1971566116508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2071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CD2-453F-87A4-E0B1C899381A}"/>
                </c:ext>
              </c:extLst>
            </c:dLbl>
            <c:dLbl>
              <c:idx val="2"/>
              <c:layout>
                <c:manualLayout>
                  <c:x val="1.77422161764306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+219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CD2-453F-87A4-E0B1C8993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Лист3!$A$3:$C$3</c:f>
              <c:numCache>
                <c:formatCode>General</c:formatCode>
                <c:ptCount val="3"/>
                <c:pt idx="0">
                  <c:v>1852</c:v>
                </c:pt>
                <c:pt idx="1">
                  <c:v>2071</c:v>
                </c:pt>
                <c:pt idx="2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D2-453F-87A4-E0B1C899381A}"/>
            </c:ext>
          </c:extLst>
        </c:ser>
        <c:ser>
          <c:idx val="3"/>
          <c:order val="3"/>
          <c:spPr>
            <a:noFill/>
          </c:spPr>
          <c:invertIfNegative val="0"/>
          <c:val>
            <c:numRef>
              <c:f>Лист3!$A$4:$C$4</c:f>
              <c:numCache>
                <c:formatCode>General</c:formatCode>
                <c:ptCount val="3"/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CD2-453F-87A4-E0B1C899381A}"/>
            </c:ext>
          </c:extLst>
        </c:ser>
        <c:ser>
          <c:idx val="4"/>
          <c:order val="4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673011554593338E-2"/>
                  <c:y val="-5.985783058254395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5 550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CD2-453F-87A4-E0B1C899381A}"/>
                </c:ext>
              </c:extLst>
            </c:dLbl>
            <c:dLbl>
              <c:idx val="1"/>
              <c:layout>
                <c:manualLayout>
                  <c:x val="1.5207613865512006E-2"/>
                  <c:y val="-1.795734917476318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5 310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CD2-453F-87A4-E0B1C899381A}"/>
                </c:ext>
              </c:extLst>
            </c:dLbl>
            <c:dLbl>
              <c:idx val="2"/>
              <c:layout>
                <c:manualLayout>
                  <c:x val="1.7742216176430674E-2"/>
                  <c:y val="-2.992891529127197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-240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CD2-453F-87A4-E0B1C8993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Лист3!$A$5:$C$5</c:f>
              <c:numCache>
                <c:formatCode>General</c:formatCode>
                <c:ptCount val="3"/>
                <c:pt idx="0">
                  <c:v>5550</c:v>
                </c:pt>
                <c:pt idx="1">
                  <c:v>5310</c:v>
                </c:pt>
                <c:pt idx="2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CD2-453F-87A4-E0B1C8993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051840"/>
        <c:axId val="124053376"/>
        <c:axId val="0"/>
      </c:bar3DChart>
      <c:catAx>
        <c:axId val="124051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4053376"/>
        <c:crosses val="autoZero"/>
        <c:auto val="1"/>
        <c:lblAlgn val="ctr"/>
        <c:lblOffset val="100"/>
        <c:noMultiLvlLbl val="0"/>
      </c:catAx>
      <c:valAx>
        <c:axId val="12405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051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59999947095825E-2"/>
          <c:y val="0.1038869235104401"/>
          <c:w val="0.63967131958882872"/>
          <c:h val="0.833863033655923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62-4E4E-B4D8-D5FDF71048BC}"/>
              </c:ext>
            </c:extLst>
          </c:dPt>
          <c:dPt>
            <c:idx val="1"/>
            <c:bubble3D val="0"/>
            <c:explosion val="5"/>
            <c:spPr>
              <a:solidFill>
                <a:srgbClr val="FFFFFF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62-4E4E-B4D8-D5FDF71048BC}"/>
              </c:ext>
            </c:extLst>
          </c:dPt>
          <c:dPt>
            <c:idx val="2"/>
            <c:bubble3D val="0"/>
            <c:spPr>
              <a:solidFill>
                <a:srgbClr val="0A96FF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62-4E4E-B4D8-D5FDF71048B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62-4E4E-B4D8-D5FDF71048B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62-4E4E-B4D8-D5FDF71048BC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062-4E4E-B4D8-D5FDF71048BC}"/>
              </c:ext>
            </c:extLst>
          </c:dPt>
          <c:dPt>
            <c:idx val="7"/>
            <c:bubble3D val="0"/>
            <c:spPr>
              <a:solidFill>
                <a:srgbClr val="4E9CD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062-4E4E-B4D8-D5FDF71048BC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062-4E4E-B4D8-D5FDF71048BC}"/>
              </c:ext>
            </c:extLst>
          </c:dPt>
          <c:dPt>
            <c:idx val="9"/>
            <c:bubble3D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062-4E4E-B4D8-D5FDF71048BC}"/>
              </c:ext>
            </c:extLst>
          </c:dPt>
          <c:dLbls>
            <c:dLbl>
              <c:idx val="2"/>
              <c:layout>
                <c:manualLayout>
                  <c:x val="0.11009338305350956"/>
                  <c:y val="-0.2060398272690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062-4E4E-B4D8-D5FDF71048BC}"/>
                </c:ext>
              </c:extLst>
            </c:dLbl>
            <c:dLbl>
              <c:idx val="4"/>
              <c:layout>
                <c:manualLayout>
                  <c:x val="2.0997258757044768E-2"/>
                  <c:y val="4.1858734668179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062-4E4E-B4D8-D5FDF71048BC}"/>
                </c:ext>
              </c:extLst>
            </c:dLbl>
            <c:dLbl>
              <c:idx val="9"/>
              <c:layout>
                <c:manualLayout>
                  <c:x val="3.2655845779040425E-2"/>
                  <c:y val="-1.127661477421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062-4E4E-B4D8-D5FDF7104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Лист2!$A$1:$A$11</c:f>
              <c:numCache>
                <c:formatCode>#,##0</c:formatCode>
                <c:ptCount val="11"/>
                <c:pt idx="0">
                  <c:v>2434</c:v>
                </c:pt>
                <c:pt idx="1">
                  <c:v>5</c:v>
                </c:pt>
                <c:pt idx="2">
                  <c:v>4052</c:v>
                </c:pt>
                <c:pt idx="3" formatCode="General">
                  <c:v>79</c:v>
                </c:pt>
                <c:pt idx="4" formatCode="General">
                  <c:v>46</c:v>
                </c:pt>
                <c:pt idx="5" formatCode="General">
                  <c:v>451</c:v>
                </c:pt>
                <c:pt idx="6" formatCode="General">
                  <c:v>26</c:v>
                </c:pt>
                <c:pt idx="7" formatCode="General">
                  <c:v>201</c:v>
                </c:pt>
                <c:pt idx="8" formatCode="General">
                  <c:v>76</c:v>
                </c:pt>
                <c:pt idx="9" formatCode="General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062-4E4E-B4D8-D5FDF7104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D29B2E"/>
            </a:solidFill>
          </c:spPr>
          <c:invertIfNegative val="0"/>
          <c:dLbls>
            <c:dLbl>
              <c:idx val="0"/>
              <c:layout>
                <c:manualLayout>
                  <c:x val="7.5973409306742644E-3"/>
                  <c:y val="-2.9596734012054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3D-4B47-AFFA-6A95504BB418}"/>
                </c:ext>
              </c:extLst>
            </c:dLbl>
            <c:dLbl>
              <c:idx val="2"/>
              <c:layout>
                <c:manualLayout>
                  <c:x val="1.8993352326685659E-2"/>
                  <c:y val="8.87902020361620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3D-4B47-AFFA-6A95504BB4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PowerPoint]Лист1'!$B$3:$D$3</c:f>
              <c:numCache>
                <c:formatCode>General</c:formatCode>
                <c:ptCount val="3"/>
                <c:pt idx="0" formatCode="#,##0">
                  <c:v>35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3D-4B47-AFFA-6A95504BB418}"/>
            </c:ext>
          </c:extLst>
        </c:ser>
        <c:ser>
          <c:idx val="1"/>
          <c:order val="1"/>
          <c:invertIfNegative val="0"/>
          <c:dPt>
            <c:idx val="2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3D-4B47-AFFA-6A95504BB418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3D-4B47-AFFA-6A95504BB4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PowerPoint]Лист1'!$B$4:$D$4</c:f>
              <c:numCache>
                <c:formatCode>General</c:formatCode>
                <c:ptCount val="3"/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3D-4B47-AFFA-6A95504BB418}"/>
            </c:ext>
          </c:extLst>
        </c:ser>
        <c:ser>
          <c:idx val="2"/>
          <c:order val="2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129787907565685E-2"/>
                  <c:y val="5.9193468024108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43D-4B47-AFFA-6A95504BB41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3D-4B47-AFFA-6A95504BB418}"/>
                </c:ext>
              </c:extLst>
            </c:dLbl>
            <c:dLbl>
              <c:idx val="2"/>
              <c:layout>
                <c:manualLayout>
                  <c:x val="1.8993352326685659E-2"/>
                  <c:y val="-8.87902020361609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43D-4B47-AFFA-6A95504BB4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PowerPoint]Лист1'!$B$5:$D$5</c:f>
              <c:numCache>
                <c:formatCode>General</c:formatCode>
                <c:ptCount val="3"/>
                <c:pt idx="0">
                  <c:v>496</c:v>
                </c:pt>
                <c:pt idx="1">
                  <c:v>588</c:v>
                </c:pt>
                <c:pt idx="2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43D-4B47-AFFA-6A95504BB418}"/>
            </c:ext>
          </c:extLst>
        </c:ser>
        <c:ser>
          <c:idx val="3"/>
          <c:order val="3"/>
          <c:spPr>
            <a:noFill/>
          </c:spPr>
          <c:invertIfNegative val="0"/>
          <c:val>
            <c:numRef>
              <c:f>'[Диаграмма в Microsoft PowerPoint]Лист1'!$B$6:$D$6</c:f>
              <c:numCache>
                <c:formatCode>General</c:formatCode>
                <c:ptCount val="3"/>
                <c:pt idx="0">
                  <c:v>80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3D-4B47-AFFA-6A95504BB418}"/>
            </c:ext>
          </c:extLst>
        </c:ser>
        <c:ser>
          <c:idx val="4"/>
          <c:order val="4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129787907565685E-2"/>
                  <c:y val="5.426005220534578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43D-4B47-AFFA-6A95504BB418}"/>
                </c:ext>
              </c:extLst>
            </c:dLbl>
            <c:dLbl>
              <c:idx val="2"/>
              <c:layout>
                <c:manualLayout>
                  <c:x val="1.13960113960113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-1 121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43D-4B47-AFFA-6A95504BB4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PowerPoint]Лист1'!$B$7:$D$7</c:f>
              <c:numCache>
                <c:formatCode>General</c:formatCode>
                <c:ptCount val="3"/>
                <c:pt idx="0">
                  <c:v>1121</c:v>
                </c:pt>
                <c:pt idx="2">
                  <c:v>1121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43D-4B47-AFFA-6A95504BB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377728"/>
        <c:axId val="124264832"/>
        <c:axId val="0"/>
      </c:bar3DChart>
      <c:catAx>
        <c:axId val="124377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24264832"/>
        <c:crosses val="autoZero"/>
        <c:auto val="1"/>
        <c:lblAlgn val="ctr"/>
        <c:lblOffset val="100"/>
        <c:noMultiLvlLbl val="0"/>
      </c:catAx>
      <c:valAx>
        <c:axId val="1242648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4377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2A-4C3B-9905-AE34514CCFE2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2A-4C3B-9905-AE34514CCFE2}"/>
              </c:ext>
            </c:extLst>
          </c:dPt>
          <c:dLbls>
            <c:dLbl>
              <c:idx val="0"/>
              <c:layout>
                <c:manualLayout>
                  <c:x val="-0.18870007755886284"/>
                  <c:y val="-0.13504900396202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2A-4C3B-9905-AE34514CCFE2}"/>
                </c:ext>
              </c:extLst>
            </c:dLbl>
            <c:dLbl>
              <c:idx val="1"/>
              <c:layout>
                <c:manualLayout>
                  <c:x val="0.19318289756022408"/>
                  <c:y val="-8.7179814538196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2A-4C3B-9905-AE34514CCFE2}"/>
                </c:ext>
              </c:extLst>
            </c:dLbl>
            <c:dLbl>
              <c:idx val="2"/>
              <c:layout>
                <c:manualLayout>
                  <c:x val="6.3636224252065554E-2"/>
                  <c:y val="0.12265034194254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2A-4C3B-9905-AE34514CC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Лист4!$A$1:$A$4</c:f>
              <c:numCache>
                <c:formatCode>General</c:formatCode>
                <c:ptCount val="4"/>
                <c:pt idx="0">
                  <c:v>358</c:v>
                </c:pt>
                <c:pt idx="1">
                  <c:v>151</c:v>
                </c:pt>
                <c:pt idx="2">
                  <c:v>61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2A-4C3B-9905-AE34514C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05074365704292E-2"/>
          <c:y val="4.214129483814523E-2"/>
          <c:w val="0.88144356955380576"/>
          <c:h val="0.800617891513560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'физ. культ. и спорт'!$D$50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D29B2E"/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993-4767-8E81-F28D2ABEF165}"/>
              </c:ext>
            </c:extLst>
          </c:dPt>
          <c:dLbls>
            <c:dLbl>
              <c:idx val="0"/>
              <c:layout>
                <c:manualLayout>
                  <c:x val="7.1864528008492466E-3"/>
                  <c:y val="3.0015515894633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93-4767-8E81-F28D2ABEF16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93-4767-8E81-F28D2ABEF165}"/>
                </c:ext>
              </c:extLst>
            </c:dLbl>
            <c:dLbl>
              <c:idx val="2"/>
              <c:layout>
                <c:manualLayout>
                  <c:x val="1.1977421334748831E-2"/>
                  <c:y val="3.00155158946337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93-4767-8E81-F28D2ABEF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'физ. культ. и спорт'!$E$49:$G$49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спорт'!$E$50:$G$50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93-4767-8E81-F28D2ABEF165}"/>
            </c:ext>
          </c:extLst>
        </c:ser>
        <c:ser>
          <c:idx val="1"/>
          <c:order val="1"/>
          <c:tx>
            <c:strRef>
              <c:f>'физ. культ. и спорт'!$D$51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'физ. культ. и спорт'!$E$49:$G$49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спорт'!$E$51:$G$51</c:f>
              <c:numCache>
                <c:formatCode>General</c:formatCode>
                <c:ptCount val="3"/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93-4767-8E81-F28D2ABEF165}"/>
            </c:ext>
          </c:extLst>
        </c:ser>
        <c:ser>
          <c:idx val="2"/>
          <c:order val="2"/>
          <c:tx>
            <c:strRef>
              <c:f>'физ. культ. и спорт'!$D$52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993-4767-8E81-F28D2ABEF16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993-4767-8E81-F28D2ABEF16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993-4767-8E81-F28D2ABEF165}"/>
              </c:ext>
            </c:extLst>
          </c:dPt>
          <c:dLbls>
            <c:dLbl>
              <c:idx val="0"/>
              <c:layout>
                <c:manualLayout>
                  <c:x val="1.5570647735173367E-2"/>
                  <c:y val="-1.200620635785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93-4767-8E81-F28D2ABEF165}"/>
                </c:ext>
              </c:extLst>
            </c:dLbl>
            <c:dLbl>
              <c:idx val="1"/>
              <c:layout>
                <c:manualLayout>
                  <c:x val="1.9163874135597989E-2"/>
                  <c:y val="-4.802482543141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93-4767-8E81-F28D2ABEF165}"/>
                </c:ext>
              </c:extLst>
            </c:dLbl>
            <c:dLbl>
              <c:idx val="2"/>
              <c:layout>
                <c:manualLayout>
                  <c:x val="5.9887106673744599E-3"/>
                  <c:y val="-6.00310317892674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93-4767-8E81-F28D2ABEF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'физ. культ. и спорт'!$E$49:$G$49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спорт'!$E$52:$G$52</c:f>
              <c:numCache>
                <c:formatCode>General</c:formatCode>
                <c:ptCount val="3"/>
                <c:pt idx="0">
                  <c:v>506</c:v>
                </c:pt>
                <c:pt idx="1">
                  <c:v>511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93-4767-8E81-F28D2ABEF165}"/>
            </c:ext>
          </c:extLst>
        </c:ser>
        <c:ser>
          <c:idx val="3"/>
          <c:order val="3"/>
          <c:tx>
            <c:strRef>
              <c:f>'физ. культ. и спорт'!$D$53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'физ. культ. и спорт'!$E$49:$G$49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спорт'!$E$53:$G$53</c:f>
              <c:numCache>
                <c:formatCode>General</c:formatCode>
                <c:ptCount val="3"/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993-4767-8E81-F28D2ABEF165}"/>
            </c:ext>
          </c:extLst>
        </c:ser>
        <c:ser>
          <c:idx val="4"/>
          <c:order val="4"/>
          <c:tx>
            <c:strRef>
              <c:f>'физ. культ. и спорт'!$D$54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993-4767-8E81-F28D2ABEF165}"/>
              </c:ext>
            </c:extLst>
          </c:dPt>
          <c:dPt>
            <c:idx val="1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993-4767-8E81-F28D2ABEF16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993-4767-8E81-F28D2ABEF165}"/>
              </c:ext>
            </c:extLst>
          </c:dPt>
          <c:dLbls>
            <c:dLbl>
              <c:idx val="0"/>
              <c:layout>
                <c:manualLayout>
                  <c:x val="1.5570647735173367E-2"/>
                  <c:y val="-3.601861907356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993-4767-8E81-F28D2ABEF16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93-4767-8E81-F28D2ABEF165}"/>
                </c:ext>
              </c:extLst>
            </c:dLbl>
            <c:dLbl>
              <c:idx val="2"/>
              <c:layout>
                <c:manualLayout>
                  <c:x val="8.3841949343242093E-3"/>
                  <c:y val="-2.1010861126243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993-4767-8E81-F28D2ABEF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'физ. культ. и спорт'!$E$49:$G$49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спорт'!$E$54:$G$54</c:f>
              <c:numCache>
                <c:formatCode>General</c:formatCode>
                <c:ptCount val="3"/>
                <c:pt idx="0">
                  <c:v>36</c:v>
                </c:pt>
                <c:pt idx="1">
                  <c:v>0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993-4767-8E81-F28D2ABEF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744256"/>
        <c:axId val="129758336"/>
        <c:axId val="0"/>
      </c:bar3DChart>
      <c:catAx>
        <c:axId val="129744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9758336"/>
        <c:crosses val="autoZero"/>
        <c:auto val="1"/>
        <c:lblAlgn val="ctr"/>
        <c:lblOffset val="100"/>
        <c:noMultiLvlLbl val="0"/>
      </c:catAx>
      <c:valAx>
        <c:axId val="12975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44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81401851126964E-2"/>
          <c:y val="1.810005987969289E-2"/>
          <c:w val="0.8506412803609672"/>
          <c:h val="0.892266662937538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E4-4F6C-ADE4-BD7125E4A5BE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E4-4F6C-ADE4-BD7125E4A5BE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E4-4F6C-ADE4-BD7125E4A5B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4-4F6C-ADE4-BD7125E4A5BE}"/>
              </c:ext>
            </c:extLst>
          </c:dPt>
          <c:dLbls>
            <c:dLbl>
              <c:idx val="0"/>
              <c:layout>
                <c:manualLayout>
                  <c:x val="-0.22448515924706172"/>
                  <c:y val="-0.2615085836947381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E4-4F6C-ADE4-BD7125E4A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Лист1!$B$22:$B$25</c:f>
              <c:numCache>
                <c:formatCode>General</c:formatCode>
                <c:ptCount val="4"/>
                <c:pt idx="0">
                  <c:v>465</c:v>
                </c:pt>
                <c:pt idx="1">
                  <c:v>17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E4-4F6C-ADE4-BD7125E4A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circle"/>
            <c:size val="14"/>
          </c:marker>
          <c:dLbls>
            <c:dLbl>
              <c:idx val="0"/>
              <c:layout>
                <c:manualLayout>
                  <c:x val="-1.6261001784081078E-2"/>
                  <c:y val="-5.58130671838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4E-4BCA-97A2-0BF3A8A96015}"/>
                </c:ext>
              </c:extLst>
            </c:dLbl>
            <c:dLbl>
              <c:idx val="1"/>
              <c:layout>
                <c:manualLayout>
                  <c:x val="-2.8769464694912681E-2"/>
                  <c:y val="-5.8045589871167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4E-4BCA-97A2-0BF3A8A96015}"/>
                </c:ext>
              </c:extLst>
            </c:dLbl>
            <c:dLbl>
              <c:idx val="2"/>
              <c:layout>
                <c:manualLayout>
                  <c:x val="-3.5023696150328479E-2"/>
                  <c:y val="-4.241793105969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4E-4BCA-97A2-0BF3A8A96015}"/>
                </c:ext>
              </c:extLst>
            </c:dLbl>
            <c:dLbl>
              <c:idx val="3"/>
              <c:layout>
                <c:manualLayout>
                  <c:x val="-3.5023696150328479E-2"/>
                  <c:y val="-4.241793105969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4E-4BCA-97A2-0BF3A8A96015}"/>
                </c:ext>
              </c:extLst>
            </c:dLbl>
            <c:dLbl>
              <c:idx val="4"/>
              <c:layout>
                <c:manualLayout>
                  <c:x val="-4.7532159061160081E-2"/>
                  <c:y val="-5.3580720285650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4E-4BCA-97A2-0BF3A8A96015}"/>
                </c:ext>
              </c:extLst>
            </c:dLbl>
            <c:dLbl>
              <c:idx val="5"/>
              <c:layout>
                <c:manualLayout>
                  <c:x val="-4.2528773896827438E-2"/>
                  <c:y val="-4.688297643440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4E-4BCA-97A2-0BF3A8A96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Лист1!$A$2:$G$2</c:f>
              <c:numCache>
                <c:formatCode>General</c:formatCode>
                <c:ptCount val="7"/>
                <c:pt idx="0">
                  <c:v>0</c:v>
                </c:pt>
                <c:pt idx="1">
                  <c:v>428</c:v>
                </c:pt>
                <c:pt idx="2">
                  <c:v>809</c:v>
                </c:pt>
                <c:pt idx="3">
                  <c:v>859</c:v>
                </c:pt>
                <c:pt idx="4">
                  <c:v>1208</c:v>
                </c:pt>
                <c:pt idx="5">
                  <c:v>1544</c:v>
                </c:pt>
                <c:pt idx="6">
                  <c:v>1770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34E-4BCA-97A2-0BF3A8A96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60992"/>
        <c:axId val="151457792"/>
      </c:lineChart>
      <c:catAx>
        <c:axId val="147060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1457792"/>
        <c:crosses val="autoZero"/>
        <c:auto val="1"/>
        <c:lblAlgn val="ctr"/>
        <c:lblOffset val="100"/>
        <c:noMultiLvlLbl val="0"/>
      </c:catAx>
      <c:valAx>
        <c:axId val="15145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060992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CCFFCC"/>
            </a:solidFill>
          </c:spPr>
          <c:invertIfNegative val="0"/>
          <c:dLbls>
            <c:dLbl>
              <c:idx val="0"/>
              <c:layout>
                <c:manualLayout>
                  <c:x val="1.944444444444444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7D-43E8-93C2-F78B2BC6E053}"/>
                </c:ext>
              </c:extLst>
            </c:dLbl>
            <c:dLbl>
              <c:idx val="1"/>
              <c:layout>
                <c:manualLayout>
                  <c:x val="1.3888888888888888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7D-43E8-93C2-F78B2BC6E053}"/>
                </c:ext>
              </c:extLst>
            </c:dLbl>
            <c:dLbl>
              <c:idx val="2"/>
              <c:layout>
                <c:manualLayout>
                  <c:x val="2.2222222222222272E-2"/>
                  <c:y val="-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7D-43E8-93C2-F78B2BC6E053}"/>
                </c:ext>
              </c:extLst>
            </c:dLbl>
            <c:dLbl>
              <c:idx val="3"/>
              <c:layout>
                <c:manualLayout>
                  <c:x val="1.6666666666666666E-2"/>
                  <c:y val="-0.25462962962962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7D-43E8-93C2-F78B2BC6E053}"/>
                </c:ext>
              </c:extLst>
            </c:dLbl>
            <c:dLbl>
              <c:idx val="4"/>
              <c:layout>
                <c:manualLayout>
                  <c:x val="1.6666666666666767E-2"/>
                  <c:y val="-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7D-43E8-93C2-F78B2BC6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Лист1!$A$6:$E$6</c:f>
              <c:numCache>
                <c:formatCode>General</c:formatCode>
                <c:ptCount val="5"/>
                <c:pt idx="0">
                  <c:v>55</c:v>
                </c:pt>
                <c:pt idx="1">
                  <c:v>76</c:v>
                </c:pt>
                <c:pt idx="2">
                  <c:v>114</c:v>
                </c:pt>
                <c:pt idx="3">
                  <c:v>130</c:v>
                </c:pt>
                <c:pt idx="4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7D-43E8-93C2-F78B2BC6E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cylinder"/>
        <c:axId val="151521536"/>
        <c:axId val="151535616"/>
        <c:axId val="0"/>
      </c:bar3DChart>
      <c:catAx>
        <c:axId val="15152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1535616"/>
        <c:crosses val="autoZero"/>
        <c:auto val="1"/>
        <c:lblAlgn val="ctr"/>
        <c:lblOffset val="100"/>
        <c:noMultiLvlLbl val="0"/>
      </c:catAx>
      <c:valAx>
        <c:axId val="1515356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152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D29B2E"/>
            </a:solidFill>
          </c:spPr>
          <c:invertIfNegative val="0"/>
          <c:dLbls>
            <c:dLbl>
              <c:idx val="0"/>
              <c:layout>
                <c:manualLayout>
                  <c:x val="1.4697443151201249E-2"/>
                  <c:y val="-5.480360029447226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0B-4394-83E3-A7DEA0ECFA6D}"/>
                </c:ext>
              </c:extLst>
            </c:dLbl>
            <c:dLbl>
              <c:idx val="1"/>
              <c:layout>
                <c:manualLayout>
                  <c:x val="2.7557705908502341E-2"/>
                  <c:y val="-5.4805757916531099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0B-4394-83E3-A7DEA0ECF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Лист4!$A$1:$B$1</c:f>
              <c:numCache>
                <c:formatCode>General</c:formatCode>
                <c:ptCount val="2"/>
                <c:pt idx="0">
                  <c:v>530</c:v>
                </c:pt>
                <c:pt idx="1">
                  <c:v>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0B-4394-83E3-A7DEA0ECFA6D}"/>
            </c:ext>
          </c:extLst>
        </c:ser>
        <c:ser>
          <c:idx val="1"/>
          <c:order val="1"/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46974431512012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1 407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0B-4394-83E3-A7DEA0ECFA6D}"/>
                </c:ext>
              </c:extLst>
            </c:dLbl>
            <c:dLbl>
              <c:idx val="1"/>
              <c:layout>
                <c:manualLayout>
                  <c:x val="2.7557705908502341E-2"/>
                  <c:y val="-2.74018001472351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</a:t>
                    </a:r>
                    <a:r>
                      <a:rPr lang="en-US" smtClean="0"/>
                      <a:t> 441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B0B-4394-83E3-A7DEA0ECF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Лист4!$A$2:$B$2</c:f>
              <c:numCache>
                <c:formatCode>General</c:formatCode>
                <c:ptCount val="2"/>
                <c:pt idx="0">
                  <c:v>1407</c:v>
                </c:pt>
                <c:pt idx="1">
                  <c:v>1441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0B-4394-83E3-A7DEA0ECFA6D}"/>
            </c:ext>
          </c:extLst>
        </c:ser>
        <c:ser>
          <c:idx val="2"/>
          <c:order val="2"/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1.6534623545101403E-2"/>
                  <c:y val="-2.1921440117788852E-2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6 103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B0B-4394-83E3-A7DEA0ECFA6D}"/>
                </c:ext>
              </c:extLst>
            </c:dLbl>
            <c:dLbl>
              <c:idx val="1"/>
              <c:layout>
                <c:manualLayout>
                  <c:x val="2.3883345120702029E-2"/>
                  <c:y val="-2.740180014723613E-3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4 463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0B-4394-83E3-A7DEA0ECF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Лист4!$A$3:$B$3</c:f>
              <c:numCache>
                <c:formatCode>General</c:formatCode>
                <c:ptCount val="2"/>
                <c:pt idx="0">
                  <c:v>6103</c:v>
                </c:pt>
                <c:pt idx="1">
                  <c:v>4463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0B-4394-83E3-A7DEA0ECF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212160"/>
        <c:axId val="101213696"/>
        <c:axId val="0"/>
      </c:bar3DChart>
      <c:catAx>
        <c:axId val="1012121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213696"/>
        <c:crosses val="autoZero"/>
        <c:auto val="1"/>
        <c:lblAlgn val="ctr"/>
        <c:lblOffset val="100"/>
        <c:noMultiLvlLbl val="0"/>
      </c:catAx>
      <c:valAx>
        <c:axId val="10121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212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dkUpDiag">
              <a:fgClr>
                <a:srgbClr val="92D050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2.0476352963662573E-2"/>
                  <c:y val="-1.1369882881253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1 520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2F-4A8B-BC04-F13B46C0D07F}"/>
                </c:ext>
              </c:extLst>
            </c:dLbl>
            <c:dLbl>
              <c:idx val="1"/>
              <c:layout>
                <c:manualLayout>
                  <c:x val="2.2337839596722846E-2"/>
                  <c:y val="-1.042227224217088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1 286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2F-4A8B-BC04-F13B46C0D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Лист3!$A$1:$B$1</c:f>
              <c:numCache>
                <c:formatCode>General</c:formatCode>
                <c:ptCount val="2"/>
                <c:pt idx="0">
                  <c:v>1520</c:v>
                </c:pt>
                <c:pt idx="1">
                  <c:v>1286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2F-4A8B-BC04-F13B46C0D07F}"/>
            </c:ext>
          </c:extLst>
        </c:ser>
        <c:ser>
          <c:idx val="1"/>
          <c:order val="1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9.3074331653011516E-3"/>
                  <c:y val="2.8424707203134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2F-4A8B-BC04-F13B46C0D07F}"/>
                </c:ext>
              </c:extLst>
            </c:dLbl>
            <c:dLbl>
              <c:idx val="1"/>
              <c:layout>
                <c:manualLayout>
                  <c:x val="2.2337839596722846E-2"/>
                  <c:y val="-5.68494144062677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2F-4A8B-BC04-F13B46C0D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Лист3!$A$2:$B$2</c:f>
              <c:numCache>
                <c:formatCode>General</c:formatCode>
                <c:ptCount val="2"/>
                <c:pt idx="0">
                  <c:v>2609</c:v>
                </c:pt>
                <c:pt idx="1">
                  <c:v>2945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2F-4A8B-BC04-F13B46C0D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390720"/>
        <c:axId val="117421184"/>
        <c:axId val="0"/>
      </c:bar3DChart>
      <c:catAx>
        <c:axId val="117390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421184"/>
        <c:crosses val="autoZero"/>
        <c:auto val="1"/>
        <c:lblAlgn val="ctr"/>
        <c:lblOffset val="100"/>
        <c:noMultiLvlLbl val="0"/>
      </c:catAx>
      <c:valAx>
        <c:axId val="11742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90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02149305814836E-2"/>
          <c:y val="8.7138660225129172E-2"/>
          <c:w val="0.8431957013883703"/>
          <c:h val="0.8207949111284725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soft" dir="b">
                <a:rot lat="0" lon="0" rev="0"/>
              </a:lightRig>
            </a:scene3d>
            <a:sp3d prstMaterial="dkEdge">
              <a:bevelT w="762000" h="762000" prst="cross"/>
              <a:bevelB w="762000" h="7620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7C80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D-4CF9-804F-34685618709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D-4CF9-804F-34685618709F}"/>
              </c:ext>
            </c:extLst>
          </c:dPt>
          <c:dPt>
            <c:idx val="2"/>
            <c:bubble3D val="0"/>
            <c:spPr>
              <a:solidFill>
                <a:srgbClr val="33CCCC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CD-4CF9-804F-34685618709F}"/>
              </c:ext>
            </c:extLst>
          </c:dPt>
          <c:dPt>
            <c:idx val="3"/>
            <c:bubble3D val="0"/>
            <c:spPr>
              <a:solidFill>
                <a:srgbClr val="99CCFF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CD-4CF9-804F-34685618709F}"/>
              </c:ext>
            </c:extLst>
          </c:dPt>
          <c:dPt>
            <c:idx val="4"/>
            <c:bubble3D val="0"/>
            <c:spPr>
              <a:solidFill>
                <a:srgbClr val="FFCCFF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CD-4CF9-804F-34685618709F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CD-4CF9-804F-34685618709F}"/>
              </c:ext>
            </c:extLst>
          </c:dPt>
          <c:dPt>
            <c:idx val="7"/>
            <c:bubble3D val="0"/>
            <c:spPr>
              <a:solidFill>
                <a:srgbClr val="FFCC99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CD-4CF9-804F-34685618709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scene3d>
                <a:camera prst="orthographicFront"/>
                <a:lightRig rig="soft" dir="b">
                  <a:rot lat="0" lon="0" rev="0"/>
                </a:lightRig>
              </a:scene3d>
              <a:sp3d prstMaterial="dkEdge">
                <a:bevelT w="762000" h="762000" prst="cross"/>
                <a:bevelB w="762000" h="762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4CD-4CF9-804F-34685618709F}"/>
              </c:ext>
            </c:extLst>
          </c:dPt>
          <c:dLbls>
            <c:dLbl>
              <c:idx val="0"/>
              <c:layout>
                <c:manualLayout>
                  <c:x val="0.21066101944956936"/>
                  <c:y val="-0.310749344791106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CD-4CF9-804F-34685618709F}"/>
                </c:ext>
              </c:extLst>
            </c:dLbl>
            <c:dLbl>
              <c:idx val="1"/>
              <c:layout>
                <c:manualLayout>
                  <c:x val="8.5542635517729358E-3"/>
                  <c:y val="2.328486983028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CD-4CF9-804F-34685618709F}"/>
                </c:ext>
              </c:extLst>
            </c:dLbl>
            <c:dLbl>
              <c:idx val="2"/>
              <c:layout>
                <c:manualLayout>
                  <c:x val="4.2341037698907756E-2"/>
                  <c:y val="-2.675254434846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CD-4CF9-804F-34685618709F}"/>
                </c:ext>
              </c:extLst>
            </c:dLbl>
            <c:dLbl>
              <c:idx val="3"/>
              <c:layout>
                <c:manualLayout>
                  <c:x val="8.6494146369893332E-2"/>
                  <c:y val="0.2104213377804826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CD-4CF9-804F-34685618709F}"/>
                </c:ext>
              </c:extLst>
            </c:dLbl>
            <c:dLbl>
              <c:idx val="4"/>
              <c:layout>
                <c:manualLayout>
                  <c:x val="-4.0444276683282911E-2"/>
                  <c:y val="-2.6508484006966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4CD-4CF9-804F-34685618709F}"/>
                </c:ext>
              </c:extLst>
            </c:dLbl>
            <c:dLbl>
              <c:idx val="5"/>
              <c:layout>
                <c:manualLayout>
                  <c:x val="-1.9057081089350621E-2"/>
                  <c:y val="6.00411720871795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4CD-4CF9-804F-34685618709F}"/>
                </c:ext>
              </c:extLst>
            </c:dLbl>
            <c:dLbl>
              <c:idx val="6"/>
              <c:layout>
                <c:manualLayout>
                  <c:x val="-0.15385801850796177"/>
                  <c:y val="-0.13116807706253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4CD-4CF9-804F-34685618709F}"/>
                </c:ext>
              </c:extLst>
            </c:dLbl>
            <c:dLbl>
              <c:idx val="7"/>
              <c:layout>
                <c:manualLayout>
                  <c:x val="5.8429300205259523E-4"/>
                  <c:y val="-3.9806668512316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4CD-4CF9-804F-34685618709F}"/>
                </c:ext>
              </c:extLst>
            </c:dLbl>
            <c:dLbl>
              <c:idx val="8"/>
              <c:layout>
                <c:manualLayout>
                  <c:x val="-2.5760685060494188E-2"/>
                  <c:y val="-8.24838591333383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4CD-4CF9-804F-346856187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Лист2!$A$1:$A$10</c:f>
              <c:numCache>
                <c:formatCode>General</c:formatCode>
                <c:ptCount val="10"/>
                <c:pt idx="0">
                  <c:v>30.1</c:v>
                </c:pt>
                <c:pt idx="1">
                  <c:v>2.2999999999999998</c:v>
                </c:pt>
                <c:pt idx="2">
                  <c:v>1.8</c:v>
                </c:pt>
                <c:pt idx="3">
                  <c:v>36.9</c:v>
                </c:pt>
                <c:pt idx="4">
                  <c:v>1.7</c:v>
                </c:pt>
                <c:pt idx="5">
                  <c:v>3.1</c:v>
                </c:pt>
                <c:pt idx="6">
                  <c:v>15.6</c:v>
                </c:pt>
                <c:pt idx="7">
                  <c:v>3.6</c:v>
                </c:pt>
                <c:pt idx="8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4CD-4CF9-804F-3468561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CC66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29B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BF-4CAD-8F82-A24533C60892}"/>
              </c:ext>
            </c:extLst>
          </c:dPt>
          <c:dPt>
            <c:idx val="1"/>
            <c:invertIfNegative val="0"/>
            <c:bubble3D val="0"/>
            <c:spPr>
              <a:solidFill>
                <a:srgbClr val="D29B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BF-4CAD-8F82-A24533C60892}"/>
              </c:ext>
            </c:extLst>
          </c:dPt>
          <c:dPt>
            <c:idx val="2"/>
            <c:invertIfNegative val="0"/>
            <c:bubble3D val="0"/>
            <c:spPr>
              <a:solidFill>
                <a:srgbClr val="D29B2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BF-4CAD-8F82-A24533C6089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1 446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BF-4CAD-8F82-A24533C6089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BF-4CAD-8F82-A24533C60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1446</c:v>
                </c:pt>
                <c:pt idx="1">
                  <c:v>600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BF-4CAD-8F82-A24533C60892}"/>
            </c:ext>
          </c:extLst>
        </c:ser>
        <c:ser>
          <c:idx val="1"/>
          <c:order val="1"/>
          <c:spPr>
            <a:noFill/>
          </c:spPr>
          <c:invertIfNegative val="0"/>
          <c:val>
            <c:numRef>
              <c:f>Лист1!$A$2:$C$2</c:f>
              <c:numCache>
                <c:formatCode>General</c:formatCode>
                <c:ptCount val="3"/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BF-4CAD-8F82-A24533C60892}"/>
            </c:ext>
          </c:extLst>
        </c:ser>
        <c:ser>
          <c:idx val="2"/>
          <c:order val="2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0987654320987655E-2"/>
                  <c:y val="-0.416204700614250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7 738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BF-4CAD-8F82-A24533C60892}"/>
                </c:ext>
              </c:extLst>
            </c:dLbl>
            <c:dLbl>
              <c:idx val="1"/>
              <c:layout>
                <c:manualLayout>
                  <c:x val="1.6049382716049384E-2"/>
                  <c:y val="-0.398516000838144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6BF-4CAD-8F82-A24533C6089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BF-4CAD-8F82-A24533C60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Лист1!$A$3:$C$3</c:f>
              <c:numCache>
                <c:formatCode>General</c:formatCode>
                <c:ptCount val="3"/>
                <c:pt idx="0">
                  <c:v>4697</c:v>
                </c:pt>
                <c:pt idx="1">
                  <c:v>5429</c:v>
                </c:pt>
                <c:pt idx="2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BF-4CAD-8F82-A24533C60892}"/>
            </c:ext>
          </c:extLst>
        </c:ser>
        <c:ser>
          <c:idx val="3"/>
          <c:order val="3"/>
          <c:spPr>
            <a:noFill/>
          </c:spPr>
          <c:invertIfNegative val="0"/>
          <c:val>
            <c:numRef>
              <c:f>Лист1!$A$4:$C$4</c:f>
              <c:numCache>
                <c:formatCode>General</c:formatCode>
                <c:ptCount val="3"/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6BF-4CAD-8F82-A24533C60892}"/>
            </c:ext>
          </c:extLst>
        </c:ser>
        <c:ser>
          <c:idx val="4"/>
          <c:order val="4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6419753086419745E-3"/>
                  <c:y val="0.319437312546584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4 697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6BF-4CAD-8F82-A24533C60892}"/>
                </c:ext>
              </c:extLst>
            </c:dLbl>
            <c:dLbl>
              <c:idx val="1"/>
              <c:layout>
                <c:manualLayout>
                  <c:x val="1.8518518518518517E-2"/>
                  <c:y val="0.278336688710631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5 429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6BF-4CAD-8F82-A24533C6089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BF-4CAD-8F82-A24533C60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Лист1!$A$5:$C$5</c:f>
              <c:numCache>
                <c:formatCode>General</c:formatCode>
                <c:ptCount val="3"/>
                <c:pt idx="0">
                  <c:v>7738</c:v>
                </c:pt>
                <c:pt idx="1">
                  <c:v>6191</c:v>
                </c:pt>
                <c:pt idx="2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6BF-4CAD-8F82-A24533C6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492224"/>
        <c:axId val="101493760"/>
        <c:axId val="0"/>
      </c:bar3DChart>
      <c:catAx>
        <c:axId val="10149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01493760"/>
        <c:crosses val="autoZero"/>
        <c:auto val="1"/>
        <c:lblAlgn val="ctr"/>
        <c:lblOffset val="100"/>
        <c:noMultiLvlLbl val="0"/>
      </c:catAx>
      <c:valAx>
        <c:axId val="1014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492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7E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E2-416A-9212-2A7E740EA923}"/>
              </c:ext>
            </c:extLst>
          </c:dPt>
          <c:dPt>
            <c:idx val="1"/>
            <c:bubble3D val="0"/>
            <c:spPr>
              <a:solidFill>
                <a:srgbClr val="4E9CD6">
                  <a:lumMod val="40000"/>
                  <a:lumOff val="6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E2-416A-9212-2A7E740EA923}"/>
              </c:ext>
            </c:extLst>
          </c:dPt>
          <c:dLbls>
            <c:dLbl>
              <c:idx val="0"/>
              <c:layout>
                <c:manualLayout>
                  <c:x val="-2.2389216972878389E-2"/>
                  <c:y val="-0.4429524135570010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 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E2-416A-9212-2A7E740EA923}"/>
                </c:ext>
              </c:extLst>
            </c:dLbl>
            <c:dLbl>
              <c:idx val="1"/>
              <c:layout>
                <c:manualLayout>
                  <c:x val="3.0409011373578303E-3"/>
                  <c:y val="1.15942028985507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E2-416A-9212-2A7E740EA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PowerPoint]Лист2'!$A$19:$A$20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'[Диаграмма в Microsoft PowerPoint]Лист2'!$B$19:$B$20</c:f>
              <c:numCache>
                <c:formatCode>#,##0.0_ ;[Red]\-#,##0.0\ </c:formatCode>
                <c:ptCount val="2"/>
                <c:pt idx="0">
                  <c:v>12128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E2-416A-9212-2A7E740EA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92388451443569E-2"/>
          <c:y val="9.8650661614087653E-3"/>
          <c:w val="0.93105118110236218"/>
          <c:h val="0.9901349338385911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239151356080493"/>
          <c:y val="0.39428300359982443"/>
          <c:w val="7.4830708661417319E-2"/>
          <c:h val="0.5754918372781279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5150565051110309E-2"/>
          <c:w val="0.9450726786854422"/>
          <c:h val="0.94484943494888973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explosion val="17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6-46DF-AB11-53047A64784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6-46DF-AB11-53047A64784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46-46DF-AB11-53047A647845}"/>
              </c:ext>
            </c:extLst>
          </c:dPt>
          <c:dPt>
            <c:idx val="4"/>
            <c:bubble3D val="0"/>
            <c:spPr>
              <a:solidFill>
                <a:srgbClr val="A679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C46-46DF-AB11-53047A647845}"/>
              </c:ext>
            </c:extLst>
          </c:dPt>
          <c:dPt>
            <c:idx val="5"/>
            <c:bubble3D val="0"/>
            <c:spPr>
              <a:solidFill>
                <a:srgbClr val="CC33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C46-46DF-AB11-53047A647845}"/>
              </c:ext>
            </c:extLst>
          </c:dPt>
          <c:dPt>
            <c:idx val="6"/>
            <c:bubble3D val="0"/>
            <c:spPr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C46-46DF-AB11-53047A647845}"/>
              </c:ext>
            </c:extLst>
          </c:dPt>
          <c:dPt>
            <c:idx val="8"/>
            <c:bubble3D val="0"/>
            <c:spPr>
              <a:solidFill>
                <a:srgbClr val="CCCC0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46-46DF-AB11-53047A647845}"/>
              </c:ext>
            </c:extLst>
          </c:dPt>
          <c:dPt>
            <c:idx val="9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46-46DF-AB11-53047A647845}"/>
              </c:ext>
            </c:extLst>
          </c:dPt>
          <c:dPt>
            <c:idx val="10"/>
            <c:bubble3D val="0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C46-46DF-AB11-53047A647845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C46-46DF-AB11-53047A647845}"/>
              </c:ext>
            </c:extLst>
          </c:dPt>
          <c:dPt>
            <c:idx val="13"/>
            <c:bubble3D val="0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C46-46DF-AB11-53047A647845}"/>
              </c:ext>
            </c:extLst>
          </c:dPt>
          <c:dPt>
            <c:idx val="14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C46-46DF-AB11-53047A647845}"/>
              </c:ext>
            </c:extLst>
          </c:dPt>
          <c:dLbls>
            <c:dLbl>
              <c:idx val="0"/>
              <c:layout>
                <c:manualLayout>
                  <c:x val="-9.7977870849072224E-2"/>
                  <c:y val="7.9197848226045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46-46DF-AB11-53047A647845}"/>
                </c:ext>
              </c:extLst>
            </c:dLbl>
            <c:dLbl>
              <c:idx val="1"/>
              <c:layout>
                <c:manualLayout>
                  <c:x val="-5.5715910415845595E-2"/>
                  <c:y val="-7.4604918521804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46-46DF-AB11-53047A647845}"/>
                </c:ext>
              </c:extLst>
            </c:dLbl>
            <c:dLbl>
              <c:idx val="2"/>
              <c:layout>
                <c:manualLayout>
                  <c:x val="-3.4339847663183071E-2"/>
                  <c:y val="-2.4460494858571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2689854718316367E-2"/>
                      <c:h val="5.45142123774436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5C46-46DF-AB11-53047A647845}"/>
                </c:ext>
              </c:extLst>
            </c:dLbl>
            <c:dLbl>
              <c:idx val="3"/>
              <c:layout>
                <c:manualLayout>
                  <c:x val="-5.4485632126427985E-2"/>
                  <c:y val="-9.846714165410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46-46DF-AB11-53047A647845}"/>
                </c:ext>
              </c:extLst>
            </c:dLbl>
            <c:dLbl>
              <c:idx val="4"/>
              <c:layout>
                <c:manualLayout>
                  <c:x val="-3.8092133373195287E-2"/>
                  <c:y val="-8.855523891952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C46-46DF-AB11-53047A647845}"/>
                </c:ext>
              </c:extLst>
            </c:dLbl>
            <c:dLbl>
              <c:idx val="5"/>
              <c:layout>
                <c:manualLayout>
                  <c:x val="-4.1614473997914278E-2"/>
                  <c:y val="-0.10629277634491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C46-46DF-AB11-53047A647845}"/>
                </c:ext>
              </c:extLst>
            </c:dLbl>
            <c:dLbl>
              <c:idx val="6"/>
              <c:layout>
                <c:manualLayout>
                  <c:x val="1.1139361678930705E-2"/>
                  <c:y val="2.23462506801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1246662777783488E-2"/>
                      <c:h val="7.99683193241099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C46-46DF-AB11-53047A64784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C46-46DF-AB11-53047A647845}"/>
                </c:ext>
              </c:extLst>
            </c:dLbl>
            <c:dLbl>
              <c:idx val="8"/>
              <c:layout>
                <c:manualLayout>
                  <c:x val="-9.7953723010961499E-3"/>
                  <c:y val="-4.92513586380115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71032343506241"/>
                      <c:h val="4.89991558723326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46-46DF-AB11-53047A647845}"/>
                </c:ext>
              </c:extLst>
            </c:dLbl>
            <c:dLbl>
              <c:idx val="9"/>
              <c:layout>
                <c:manualLayout>
                  <c:x val="-3.6366103571519322E-2"/>
                  <c:y val="2.763991992311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46-46DF-AB11-53047A647845}"/>
                </c:ext>
              </c:extLst>
            </c:dLbl>
            <c:dLbl>
              <c:idx val="10"/>
              <c:layout>
                <c:manualLayout>
                  <c:x val="6.1239998695295072E-3"/>
                  <c:y val="-2.7068371668710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C46-46DF-AB11-53047A647845}"/>
                </c:ext>
              </c:extLst>
            </c:dLbl>
            <c:dLbl>
              <c:idx val="11"/>
              <c:layout>
                <c:manualLayout>
                  <c:x val="5.6217248368263903E-2"/>
                  <c:y val="-0.13220185040000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46-46DF-AB11-53047A647845}"/>
                </c:ext>
              </c:extLst>
            </c:dLbl>
            <c:dLbl>
              <c:idx val="12"/>
              <c:layout>
                <c:manualLayout>
                  <c:x val="3.9653273086279348E-2"/>
                  <c:y val="-5.102345886572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C46-46DF-AB11-53047A647845}"/>
                </c:ext>
              </c:extLst>
            </c:dLbl>
            <c:dLbl>
              <c:idx val="13"/>
              <c:layout>
                <c:manualLayout>
                  <c:x val="8.4679620359943336E-2"/>
                  <c:y val="-7.717772077512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C46-46DF-AB11-53047A64784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46-46DF-AB11-53047A647845}"/>
                </c:ext>
              </c:extLst>
            </c:dLbl>
            <c:dLbl>
              <c:idx val="15"/>
              <c:layout>
                <c:manualLayout>
                  <c:x val="-2.477514127836853E-2"/>
                  <c:y val="5.595778092298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C46-46DF-AB11-53047A647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'Программная структура расходов'!$A$6:$A$20</c:f>
              <c:strCache>
                <c:ptCount val="15"/>
                <c:pt idx="0">
                  <c:v>Развитие образования </c:v>
                </c:pt>
                <c:pt idx="1">
                  <c:v>Развитие культуры </c:v>
                </c:pt>
                <c:pt idx="2">
                  <c:v>Молодежь </c:v>
                </c:pt>
                <c:pt idx="3">
                  <c:v>Физическая культура и спорт </c:v>
                </c:pt>
                <c:pt idx="4">
                  <c:v>Управление муниципальными финансами  </c:v>
                </c:pt>
                <c:pt idx="5">
                  <c:v>Снижение административных барьеров, повышение качества предоставления государственных и муниципальных услуг  </c:v>
                </c:pt>
                <c:pt idx="6">
                  <c:v>Развитие земельно-имущественного комплекса </c:v>
                </c:pt>
                <c:pt idx="7">
                  <c:v>Развитие инженерной инфраструктуры и энергоэффетивности</c:v>
                </c:pt>
                <c:pt idx="8">
                  <c:v>Охрана окружающей среды </c:v>
                </c:pt>
                <c:pt idx="9">
                  <c:v>Предпринимательство </c:v>
                </c:pt>
                <c:pt idx="10">
                  <c:v>Развитие дорожно-транспортной системы </c:v>
                </c:pt>
                <c:pt idx="11">
                  <c:v>Жилище</c:v>
                </c:pt>
                <c:pt idx="12">
                  <c:v>Безопасность </c:v>
                </c:pt>
                <c:pt idx="13">
                  <c:v>Муниципальное управление </c:v>
                </c:pt>
                <c:pt idx="14">
                  <c:v>Сельское хозяйство </c:v>
                </c:pt>
              </c:strCache>
            </c:strRef>
          </c:cat>
          <c:val>
            <c:numRef>
              <c:f>'Программная структура расходов'!$C$6:$C$20</c:f>
              <c:numCache>
                <c:formatCode>0.0</c:formatCode>
                <c:ptCount val="15"/>
                <c:pt idx="0">
                  <c:v>60.9</c:v>
                </c:pt>
                <c:pt idx="1">
                  <c:v>4.8</c:v>
                </c:pt>
                <c:pt idx="2">
                  <c:v>0.1</c:v>
                </c:pt>
                <c:pt idx="3">
                  <c:v>4.2</c:v>
                </c:pt>
                <c:pt idx="4">
                  <c:v>3.3</c:v>
                </c:pt>
                <c:pt idx="5">
                  <c:v>2.4</c:v>
                </c:pt>
                <c:pt idx="6">
                  <c:v>1</c:v>
                </c:pt>
                <c:pt idx="7" formatCode="0.000">
                  <c:v>0</c:v>
                </c:pt>
                <c:pt idx="8" formatCode="0.000">
                  <c:v>0.2</c:v>
                </c:pt>
                <c:pt idx="9">
                  <c:v>0.7</c:v>
                </c:pt>
                <c:pt idx="10">
                  <c:v>3.8</c:v>
                </c:pt>
                <c:pt idx="11">
                  <c:v>6</c:v>
                </c:pt>
                <c:pt idx="12">
                  <c:v>0.5</c:v>
                </c:pt>
                <c:pt idx="13">
                  <c:v>12.1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C46-46DF-AB11-53047A647845}"/>
            </c:ext>
          </c:extLst>
        </c:ser>
        <c:ser>
          <c:idx val="0"/>
          <c:order val="0"/>
          <c:explosion val="25"/>
          <c:cat>
            <c:strRef>
              <c:f>'Программная структура расходов'!$A$6:$A$20</c:f>
              <c:strCache>
                <c:ptCount val="15"/>
                <c:pt idx="0">
                  <c:v>Развитие образования </c:v>
                </c:pt>
                <c:pt idx="1">
                  <c:v>Развитие культуры </c:v>
                </c:pt>
                <c:pt idx="2">
                  <c:v>Молодежь </c:v>
                </c:pt>
                <c:pt idx="3">
                  <c:v>Физическая культура и спорт </c:v>
                </c:pt>
                <c:pt idx="4">
                  <c:v>Управление муниципальными финансами  </c:v>
                </c:pt>
                <c:pt idx="5">
                  <c:v>Снижение административных барьеров, повышение качества предоставления государственных и муниципальных услуг  </c:v>
                </c:pt>
                <c:pt idx="6">
                  <c:v>Развитие земельно-имущественного комплекса </c:v>
                </c:pt>
                <c:pt idx="7">
                  <c:v>Развитие инженерной инфраструктуры и энергоэффетивности</c:v>
                </c:pt>
                <c:pt idx="8">
                  <c:v>Охрана окружающей среды </c:v>
                </c:pt>
                <c:pt idx="9">
                  <c:v>Предпринимательство </c:v>
                </c:pt>
                <c:pt idx="10">
                  <c:v>Развитие дорожно-транспортной системы </c:v>
                </c:pt>
                <c:pt idx="11">
                  <c:v>Жилище</c:v>
                </c:pt>
                <c:pt idx="12">
                  <c:v>Безопасность </c:v>
                </c:pt>
                <c:pt idx="13">
                  <c:v>Муниципальное управление </c:v>
                </c:pt>
                <c:pt idx="14">
                  <c:v>Сельское хозяйство </c:v>
                </c:pt>
              </c:strCache>
            </c:strRef>
          </c:cat>
          <c:val>
            <c:numRef>
              <c:f>'Программная структура расходов'!$B$6:$B$20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5C46-46DF-AB11-53047A647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55E-2"/>
          <c:y val="0.15209119403962196"/>
          <c:w val="0.66520222915813931"/>
          <c:h val="0.4423322885213861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4CF-4804-8AE6-97527A33191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CF-4804-8AE6-97527A331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'обеспечение учреждений'!$A$8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CF-4804-8AE6-97527A331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769728"/>
        <c:axId val="117771264"/>
        <c:axId val="0"/>
      </c:bar3DChart>
      <c:catAx>
        <c:axId val="117769728"/>
        <c:scaling>
          <c:orientation val="minMax"/>
        </c:scaling>
        <c:delete val="1"/>
        <c:axPos val="l"/>
        <c:majorTickMark val="out"/>
        <c:minorTickMark val="none"/>
        <c:tickLblPos val="nextTo"/>
        <c:crossAx val="117771264"/>
        <c:crosses val="autoZero"/>
        <c:auto val="1"/>
        <c:lblAlgn val="ctr"/>
        <c:lblOffset val="100"/>
        <c:noMultiLvlLbl val="0"/>
      </c:catAx>
      <c:valAx>
        <c:axId val="11777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769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0.4528</cdr:x>
      <cdr:y>0.26449</cdr:y>
    </cdr:from>
    <cdr:to>
      <cdr:x>0.52652</cdr:x>
      <cdr:y>0.4725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6289" y="1162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4 697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0.45685</cdr:x>
      <cdr:y>0.54046</cdr:y>
    </cdr:from>
    <cdr:to>
      <cdr:x>0.53057</cdr:x>
      <cdr:y>0.74847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6566" y="23758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9 184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0.47459</cdr:x>
      <cdr:y>0.13242</cdr:y>
    </cdr:from>
    <cdr:to>
      <cdr:x>0.57867</cdr:x>
      <cdr:y>0.30981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9246" y="682550"/>
          <a:ext cx="914340" cy="914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Налоги на 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совокупный доход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0.8207</cdr:x>
      <cdr:y>0.0509</cdr:y>
    </cdr:from>
    <cdr:to>
      <cdr:x>0.91794</cdr:x>
      <cdr:y>0.12654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42491" y="248513"/>
          <a:ext cx="1000308" cy="36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91392" tIns="45696" rIns="91392" bIns="45696">
          <a:spAutoFit/>
        </a:bodyPr>
        <a:lstStyle xmlns:a="http://schemas.openxmlformats.org/drawingml/2006/main">
          <a:defPPr>
            <a:defRPr lang="ru-RU"/>
          </a:defPPr>
          <a:lvl1pPr marL="0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97581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95163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92744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90326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87908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85489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83072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980654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3915" fontAlgn="base">
            <a:spcBef>
              <a:spcPct val="0"/>
            </a:spcBef>
            <a:spcAft>
              <a:spcPct val="0"/>
            </a:spcAft>
            <a:defRPr/>
          </a:pPr>
          <a:r>
            <a:rPr lang="ru-RU" sz="18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</cdr:x>
      <cdr:y>0.16504</cdr:y>
    </cdr:from>
    <cdr:to>
      <cdr:x>1</cdr:x>
      <cdr:y>0.35313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258806"/>
          <a:ext cx="457200" cy="294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97581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95163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92744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90326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87908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85489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83072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980654" algn="l" defTabSz="995163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95690"/>
          <a:r>
            <a: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115</a:t>
          </a:r>
        </a:p>
        <a:p xmlns:a="http://schemas.openxmlformats.org/drawingml/2006/main">
          <a:pPr defTabSz="995690"/>
          <a:endParaRPr lang="ru-RU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0.41867</cdr:x>
      <cdr:y>0.10612</cdr:y>
    </cdr:from>
    <cdr:to>
      <cdr:x>0.76837</cdr:x>
      <cdr:y>0.38176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4757" y="171086"/>
          <a:ext cx="914400" cy="44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1 929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0.36827</cdr:x>
      <cdr:y>0.37166</cdr:y>
    </cdr:from>
    <cdr:to>
      <cdr:x>0.79689</cdr:x>
      <cdr:y>0.82441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656" y="7506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454</a:t>
          </a:r>
          <a:endParaRPr lang="ru-RU" sz="18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0.34251</cdr:x>
      <cdr:y>0.3501</cdr:y>
    </cdr:from>
    <cdr:to>
      <cdr:x>0.56917</cdr:x>
      <cdr:y>0.59012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849734" y="1802545"/>
          <a:ext cx="1224100" cy="12357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511</a:t>
          </a:r>
          <a:endParaRPr lang="ru-RU" sz="28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0.16435</cdr:x>
      <cdr:y>0.69301</cdr:y>
    </cdr:from>
    <cdr:to>
      <cdr:x>0.21875</cdr:x>
      <cdr:y>0.90961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822189" y="3525817"/>
          <a:ext cx="1003888" cy="37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1 537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84" y="1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/>
          <a:lstStyle>
            <a:lvl1pPr algn="r">
              <a:defRPr sz="1200"/>
            </a:lvl1pPr>
          </a:lstStyle>
          <a:p>
            <a:fld id="{98664F25-28E8-8843-A91B-7FDEB613CB97}" type="datetimeFigureOut">
              <a:rPr lang="ru-RU" smtClean="0"/>
              <a:t>26.12.2018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307959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84" y="9307959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 anchor="b"/>
          <a:lstStyle>
            <a:lvl1pPr algn="r">
              <a:defRPr sz="1200"/>
            </a:lvl1pPr>
          </a:lstStyle>
          <a:p>
            <a:fld id="{5903C26E-9D6E-604C-9D4A-96AE988142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03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84" y="1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/>
          <a:lstStyle>
            <a:lvl1pPr algn="r">
              <a:defRPr sz="1200"/>
            </a:lvl1pPr>
          </a:lstStyle>
          <a:p>
            <a:fld id="{F1352738-61C2-4EE9-8CC0-2AD83197C127}" type="datetimeFigureOut">
              <a:rPr lang="ru-RU" smtClean="0"/>
              <a:t>26.12.2018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36600"/>
            <a:ext cx="5195887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7" tIns="44863" rIns="89727" bIns="4486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38"/>
            <a:ext cx="5388610" cy="4409838"/>
          </a:xfrm>
          <a:prstGeom prst="rect">
            <a:avLst/>
          </a:prstGeom>
        </p:spPr>
        <p:txBody>
          <a:bodyPr vert="horz" lIns="89727" tIns="44863" rIns="89727" bIns="448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307959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84" y="9307959"/>
            <a:ext cx="2918830" cy="489983"/>
          </a:xfrm>
          <a:prstGeom prst="rect">
            <a:avLst/>
          </a:prstGeom>
        </p:spPr>
        <p:txBody>
          <a:bodyPr vert="horz" lIns="89727" tIns="44863" rIns="89727" bIns="44863" rtlCol="0" anchor="b"/>
          <a:lstStyle>
            <a:lvl1pPr algn="r">
              <a:defRPr sz="1200"/>
            </a:lvl1pPr>
          </a:lstStyle>
          <a:p>
            <a:fld id="{17F3B564-F6E7-447A-883C-516408C429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75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60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915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831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791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749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664" algn="l" defTabSz="913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36600"/>
            <a:ext cx="5195887" cy="3673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B564-F6E7-447A-883C-516408C429A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3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B564-F6E7-447A-883C-516408C429A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3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B564-F6E7-447A-883C-516408C429A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7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36600"/>
            <a:ext cx="5195887" cy="3673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B564-F6E7-447A-883C-516408C429A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1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EA7EC05D-F10B-47E6-A58E-C2D515E578C0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C962CADA-64EC-4FFD-A317-F6FCEE096848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496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729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392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928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912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5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327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614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40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825C9EA-21D7-4037-B5E7-16AD6044E9A5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92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00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956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811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217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2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272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97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41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6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12AA1226-0C41-4F44-AD86-05076D38CB5F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560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070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65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043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940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859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675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473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15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859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9057CED0-7253-4224-A33A-03CA031F2B3A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21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72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683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602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006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03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370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750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84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56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4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1860E13C-82F4-4E03-A442-DBC9386E5F7D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433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28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18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3BD0AF90-6575-48DF-ABE1-9D006C85FB50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1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73EA6373-F27C-4F8C-82BC-381985FA48B0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6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FD40D2D1-7070-47F1-B594-28C1B7EAD629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6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98F4B982-C8DB-4168-A982-B302126B66ED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18EB631A-87DE-4E23-9942-1105978B77D7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CB147B5-D3AB-4FAD-8341-4EAC7CC5B325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A901F6BF-E42A-4CF1-A58D-246F8B6A7BCD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3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C4F19F69-8A70-4ABA-8254-3BC2E128EB84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3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7293A5CC-BDA0-46C4-8109-B2FA9FCD379C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8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B1106E70-1E84-4EB9-A848-8E3691325C9C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88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BDDD6C9E-95FA-4639-AA97-B433D6D9EFD3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72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2EBB30D8-56D1-4252-8E35-1C03D4E0A173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03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42837164-2699-403C-AF3C-ED5906795B18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2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947B5F42-A0A6-4E6D-995E-EDBD8DDC0179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01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55B684F1-22BE-49B4-B190-A9A610D49F8B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4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525776BB-3C2B-4082-948C-9BEC24F1BC75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21FB711-8852-4072-B569-E1AECEEB2F24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CD129BF7-3677-49D4-B83E-2B6BBD4DFA8C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76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3926DAB8-8527-43D3-BE34-383E7126485A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F7BFE85D-57C8-4CF2-BEFE-AA9E70711B6F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83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pPr defTabSz="995690"/>
            <a:fld id="{1509A555-FD99-4C98-A580-FA538F467B3F}" type="datetime1">
              <a:rPr lang="ru-RU" sz="2000" smtClean="0">
                <a:solidFill>
                  <a:srgbClr val="FFFFFF"/>
                </a:solidFill>
              </a:rPr>
              <a:t>26.12.2018</a:t>
            </a:fld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5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F074F-2E2C-40EA-BFDD-8EB94C4AF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EDE75-0DD3-414A-A0EE-844330D440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66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3D7BC-7B0C-4F0E-B714-64F765EB0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DD248-309E-4443-BDF1-FD070E4E30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2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8784C-15C5-4FB0-ABA6-0044411778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B2A22-2D73-412A-BD99-60694466F3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25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326A5-5367-4460-8A3B-E1D35C802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522D9-6035-4E4B-8A93-785B022B4A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33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4D853-7D7F-49EF-82E1-113DB52EDF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A5FDF-1D54-40EA-AB61-009DFDE31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30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FE3A0-8A58-480A-8ED5-EFB12A467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3674EBA-B5FF-4D65-92A5-1B9016C30C14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7939E-67A1-4BEF-8E64-78589A522F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E950-6F5E-4A6A-BFE1-6D2A02910B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98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4195F-556B-443B-A529-FCF12EAC6F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4A1F-4370-46A7-89D9-270B5DA6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2BA1F-AFF2-4307-BDA0-82353040E2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BA029-C971-4337-81CE-94D58400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7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3D301-5FA0-476E-9104-49D20C52EE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16E88-C218-4694-9EFF-C8FC8870E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52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D058-4D40-47BA-941E-78173DB1AE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38A93-F0AE-4BDF-8B31-2C21782B2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57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78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85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94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47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DB77CE9-74E9-466F-B87D-82730C997A7F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45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4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23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07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7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49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7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1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94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3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ABEFA0E-8376-4F38-967F-4C062C553621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88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40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22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60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99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03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87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F074F-2E2C-40EA-BFDD-8EB94C4AF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EDE75-0DD3-414A-A0EE-844330D440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95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3D7BC-7B0C-4F0E-B714-64F765EB0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DD248-309E-4443-BDF1-FD070E4E30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28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8784C-15C5-4FB0-ABA6-0044411778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B2A22-2D73-412A-BD99-60694466F3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485588A-3A37-44D7-8113-136C92444635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326A5-5367-4460-8A3B-E1D35C8023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522D9-6035-4E4B-8A93-785B022B4A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67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4D853-7D7F-49EF-82E1-113DB52EDF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A5FDF-1D54-40EA-AB61-009DFDE31F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4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FE3A0-8A58-480A-8ED5-EFB12A467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7DCFC-0212-4B99-9619-BD608DB1E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39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7939E-67A1-4BEF-8E64-78589A522F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E950-6F5E-4A6A-BFE1-6D2A02910B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84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4195F-556B-443B-A529-FCF12EAC6F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4A1F-4370-46A7-89D9-270B5DA6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9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2BA1F-AFF2-4307-BDA0-82353040E2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BA029-C971-4337-81CE-94D58400A7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53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3D301-5FA0-476E-9104-49D20C52EE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16E88-C218-4694-9EFF-C8FC8870E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74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D058-4D40-47BA-941E-78173DB1AE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38A93-F0AE-4BDF-8B31-2C21782B2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16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44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DC2D5BC-678A-4503-94AF-1859B5400B6B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578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7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076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83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04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3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8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08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12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4F041CED-35D5-0242-8789-9A325AD216FC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D288A80B-408B-4145-87B2-3085A703E853}" type="datetime1">
              <a:rPr lang="ru-RU" smtClean="0"/>
              <a:t>26.12.2018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F0268C1-FA5A-5B46-AA9B-3ED4D542B0DE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060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5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0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FA271E98-5BE6-414E-982D-CF3A1EFF14C6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92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B20F6D3-E4AF-F34F-BD88-EBE62FEFBD4F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28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81" indent="0">
              <a:buNone/>
              <a:defRPr sz="2200" b="1"/>
            </a:lvl2pPr>
            <a:lvl3pPr marL="995163" indent="0">
              <a:buNone/>
              <a:defRPr sz="2100" b="1"/>
            </a:lvl3pPr>
            <a:lvl4pPr marL="1492744" indent="0">
              <a:buNone/>
              <a:defRPr sz="1700" b="1"/>
            </a:lvl4pPr>
            <a:lvl5pPr marL="1990326" indent="0">
              <a:buNone/>
              <a:defRPr sz="1700" b="1"/>
            </a:lvl5pPr>
            <a:lvl6pPr marL="2487908" indent="0">
              <a:buNone/>
              <a:defRPr sz="1700" b="1"/>
            </a:lvl6pPr>
            <a:lvl7pPr marL="2985489" indent="0">
              <a:buNone/>
              <a:defRPr sz="1700" b="1"/>
            </a:lvl7pPr>
            <a:lvl8pPr marL="3483072" indent="0">
              <a:buNone/>
              <a:defRPr sz="1700" b="1"/>
            </a:lvl8pPr>
            <a:lvl9pPr marL="398065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B99F957-7ED7-A442-890D-78339828A0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118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97A1276F-EFD9-EB49-BDEA-B8C5327B020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50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BCBEA447-C47E-CA47-A561-ABDCE9AEEC4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8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2E8539EF-6B2A-9945-8CCE-EC99BE4257D2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94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581" indent="0">
              <a:buNone/>
              <a:defRPr sz="3000"/>
            </a:lvl2pPr>
            <a:lvl3pPr marL="995163" indent="0">
              <a:buNone/>
              <a:defRPr sz="2600"/>
            </a:lvl3pPr>
            <a:lvl4pPr marL="1492744" indent="0">
              <a:buNone/>
              <a:defRPr sz="2200"/>
            </a:lvl4pPr>
            <a:lvl5pPr marL="1990326" indent="0">
              <a:buNone/>
              <a:defRPr sz="2200"/>
            </a:lvl5pPr>
            <a:lvl6pPr marL="2487908" indent="0">
              <a:buNone/>
              <a:defRPr sz="2200"/>
            </a:lvl6pPr>
            <a:lvl7pPr marL="2985489" indent="0">
              <a:buNone/>
              <a:defRPr sz="2200"/>
            </a:lvl7pPr>
            <a:lvl8pPr marL="3483072" indent="0">
              <a:buNone/>
              <a:defRPr sz="2200"/>
            </a:lvl8pPr>
            <a:lvl9pPr marL="39806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581" indent="0">
              <a:buNone/>
              <a:defRPr sz="1300"/>
            </a:lvl2pPr>
            <a:lvl3pPr marL="995163" indent="0">
              <a:buNone/>
              <a:defRPr sz="1100"/>
            </a:lvl3pPr>
            <a:lvl4pPr marL="1492744" indent="0">
              <a:buNone/>
              <a:defRPr sz="1000"/>
            </a:lvl4pPr>
            <a:lvl5pPr marL="1990326" indent="0">
              <a:buNone/>
              <a:defRPr sz="1000"/>
            </a:lvl5pPr>
            <a:lvl6pPr marL="2487908" indent="0">
              <a:buNone/>
              <a:defRPr sz="1000"/>
            </a:lvl6pPr>
            <a:lvl7pPr marL="2985489" indent="0">
              <a:buNone/>
              <a:defRPr sz="1000"/>
            </a:lvl7pPr>
            <a:lvl8pPr marL="3483072" indent="0">
              <a:buNone/>
              <a:defRPr sz="1000"/>
            </a:lvl8pPr>
            <a:lvl9pPr marL="39806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6D5506FA-271B-1442-B907-298F7A7322C3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683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3ADE09C0-A2F1-994A-B001-F30719CADBAB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13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5AF9AEC2-D9D5-A643-9690-BCE9560621C7}" type="datetime1">
              <a:rPr lang="ru-RU" smtClean="0">
                <a:solidFill>
                  <a:srgbClr val="FFFFFF"/>
                </a:solidFill>
              </a:rPr>
              <a:pPr/>
              <a:t>26.12.2018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3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48"/>
            <a:ext cx="648072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995690"/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 defTabSz="995690"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5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48"/>
            <a:ext cx="648072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995690"/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 defTabSz="995690"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 fontAlgn="base">
              <a:spcBef>
                <a:spcPct val="0"/>
              </a:spcBef>
              <a:spcAft>
                <a:spcPct val="0"/>
              </a:spcAft>
              <a:defRPr/>
            </a:pPr>
            <a:fld id="{61285739-44BE-4B9D-9313-6ABEFAACFF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077"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 fontAlgn="base">
              <a:spcBef>
                <a:spcPct val="0"/>
              </a:spcBef>
              <a:spcAft>
                <a:spcPct val="0"/>
              </a:spcAft>
              <a:defRPr/>
            </a:pPr>
            <a:fld id="{C3E42668-4EAC-478E-9A74-8DF42C52F65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0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4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4268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7" indent="-391007" algn="l" defTabSz="104268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4" indent="-325841" algn="l" defTabSz="104268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4" indent="-260672" algn="l" defTabSz="104268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48" indent="-260672" algn="l" defTabSz="104268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285739-44BE-4B9D-9313-6ABEFAACFF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26.12.2018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E42668-4EAC-478E-9A74-8DF42C52F65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1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Untitled-1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16" tIns="49761" rIns="99516" bIns="4976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16" tIns="49761" rIns="99516" bIns="497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67180" y="6834451"/>
            <a:ext cx="648072" cy="402567"/>
          </a:xfrm>
          <a:prstGeom prst="rect">
            <a:avLst/>
          </a:prstGeom>
        </p:spPr>
        <p:txBody>
          <a:bodyPr vert="horz" lIns="99516" tIns="49761" rIns="99516" bIns="49761" rtlCol="0" anchor="ctr"/>
          <a:lstStyle>
            <a:lvl1pPr algn="r">
              <a:defRPr sz="16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951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186" indent="-373186" algn="l" defTabSz="9951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570" indent="-310989" algn="l" defTabSz="99516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54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535" indent="-248791" algn="l" defTabSz="9951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117" indent="-248791" algn="l" defTabSz="9951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699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280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862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443" indent="-248791" algn="l" defTabSz="9951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81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63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4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26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08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489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072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654" algn="l" defTabSz="9951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8B6E5B2772BB2DDB0217EC545DB2AEC180EC025A8F64DE2A9969B2AFCEADAFA53D35AA728E07F1AM6aA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chart" Target="../charts/chart19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12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2.xml"/><Relationship Id="rId11" Type="http://schemas.openxmlformats.org/officeDocument/2006/relationships/chart" Target="../charts/chart17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din.ru/main/static.asp?id=1408" TargetMode="External"/><Relationship Id="rId2" Type="http://schemas.openxmlformats.org/officeDocument/2006/relationships/hyperlink" Target="http://www.odin.ru/" TargetMode="External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1895" y="462077"/>
            <a:ext cx="10125313" cy="66791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 defTabSz="104268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091" y="966161"/>
            <a:ext cx="8855472" cy="55659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 defTabSz="1042688" fontAlgn="base">
              <a:spcBef>
                <a:spcPct val="0"/>
              </a:spcBef>
              <a:spcAft>
                <a:spcPct val="0"/>
              </a:spcAft>
            </a:pPr>
            <a:endParaRPr lang="ru-RU">
              <a:noFill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15">
                        <a14:foregroundMark x1="90185" y1="43202" x2="99630" y2="43202"/>
                        <a14:foregroundMark x1="90926" y1="49245" x2="99815" y2="49547"/>
                        <a14:foregroundMark x1="91481" y1="45921" x2="98519" y2="45619"/>
                        <a14:foregroundMark x1="98148" y1="43202" x2="97593" y2="50453"/>
                        <a14:backgroundMark x1="99259" y1="40785" x2="99444" y2="46224"/>
                        <a14:backgroundMark x1="90926" y1="49547" x2="99815" y2="49849"/>
                        <a14:backgroundMark x1="98148" y1="39577" x2="99630" y2="38369"/>
                        <a14:backgroundMark x1="96852" y1="51057" x2="99630" y2="58006"/>
                        <a14:backgroundMark x1="97963" y1="42296" x2="99815" y2="39275"/>
                        <a14:backgroundMark x1="97037" y1="52568" x2="99815" y2="48640"/>
                        <a14:backgroundMark x1="98333" y1="54985" x2="99815" y2="50151"/>
                        <a14:backgroundMark x1="98704" y1="56798" x2="99259" y2="51662"/>
                        <a14:backgroundMark x1="97222" y1="51964" x2="99259" y2="43807"/>
                        <a14:backgroundMark x1="97037" y1="38066" x2="99815" y2="49245"/>
                        <a14:backgroundMark x1="97037" y1="38369" x2="99444" y2="35952"/>
                        <a14:backgroundMark x1="95000" y1="54985" x2="99815" y2="44713"/>
                        <a14:backgroundMark x1="95000" y1="55287" x2="99815" y2="67069"/>
                        <a14:backgroundMark x1="99630" y1="43807" x2="96667" y2="58006"/>
                        <a14:backgroundMark x1="98704" y1="45015" x2="98148" y2="62236"/>
                        <a14:backgroundMark x1="95926" y1="37764" x2="99815" y2="45317"/>
                        <a14:backgroundMark x1="97037" y1="37462" x2="99444" y2="43807"/>
                        <a14:backgroundMark x1="99259" y1="35952" x2="99630" y2="42900"/>
                        <a14:backgroundMark x1="99259" y1="35650" x2="99815" y2="43807"/>
                        <a14:backgroundMark x1="97037" y1="35952" x2="99074" y2="42900"/>
                        <a14:backgroundMark x1="95000" y1="60725" x2="99630" y2="44411"/>
                        <a14:backgroundMark x1="97037" y1="64048" x2="99815" y2="45015"/>
                        <a14:backgroundMark x1="97778" y1="67069" x2="99630" y2="52266"/>
                        <a14:backgroundMark x1="98704" y1="67976" x2="99074" y2="5166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41938" y="2782965"/>
            <a:ext cx="6883876" cy="4515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5159" y="1081683"/>
            <a:ext cx="8398775" cy="199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defTabSz="1042688" fontAlgn="base">
              <a:spcBef>
                <a:spcPct val="0"/>
              </a:spcBef>
              <a:spcAft>
                <a:spcPct val="0"/>
              </a:spcAft>
            </a:pPr>
            <a:r>
              <a:rPr lang="ru-RU" sz="6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defTabSz="1042688" fontAlgn="base">
              <a:spcBef>
                <a:spcPct val="0"/>
              </a:spcBef>
              <a:spcAft>
                <a:spcPct val="0"/>
              </a:spcAft>
            </a:pPr>
            <a:r>
              <a:rPr lang="ru-RU" sz="6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  <a:endParaRPr lang="ru-RU" sz="68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909" y="3318558"/>
            <a:ext cx="3648009" cy="242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defTabSz="1042688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проекту 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бюджета Одинцовского муниципального района на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2019 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2020-2021 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11903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49338"/>
              </p:ext>
            </p:extLst>
          </p:nvPr>
        </p:nvGraphicFramePr>
        <p:xfrm>
          <a:off x="130130" y="1625599"/>
          <a:ext cx="12285233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289381">
            <a:off x="2006423" y="1444545"/>
            <a:ext cx="1679300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1 975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14,5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 rot="901768">
            <a:off x="1979448" y="1369133"/>
            <a:ext cx="1876190" cy="651122"/>
          </a:xfrm>
          <a:prstGeom prst="curved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45" y="407097"/>
            <a:ext cx="6264696" cy="10748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бюджета </a:t>
            </a:r>
          </a:p>
          <a:p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</a:t>
            </a:r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2018-2019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 rot="10800000">
            <a:off x="3765031" y="2608162"/>
            <a:ext cx="142939" cy="1120072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1"/>
          <p:cNvSpPr txBox="1"/>
          <p:nvPr/>
        </p:nvSpPr>
        <p:spPr>
          <a:xfrm rot="10800000">
            <a:off x="4051988" y="2825071"/>
            <a:ext cx="381595" cy="914400"/>
          </a:xfrm>
          <a:prstGeom prst="rect">
            <a:avLst/>
          </a:prstGeom>
        </p:spPr>
        <p:txBody>
          <a:bodyPr vert="vert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4 859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1167727">
            <a:off x="2384780" y="2712286"/>
            <a:ext cx="575280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486508">
            <a:off x="2369741" y="4157359"/>
            <a:ext cx="522463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4487" y="1791485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13 625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5872" y="2229060"/>
            <a:ext cx="9103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11 650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4588" y="1770321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13 881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2220" y="2036095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12 220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0944432">
            <a:off x="6512279" y="2871358"/>
            <a:ext cx="515991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486508">
            <a:off x="6552679" y="4263718"/>
            <a:ext cx="512143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20940972">
            <a:off x="6465500" y="2642087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+732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476264">
            <a:off x="6438377" y="405917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- 2 393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1006493">
            <a:off x="2389221" y="3053665"/>
            <a:ext cx="607329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21256454">
            <a:off x="2304119" y="251326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+102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164538">
            <a:off x="2295791" y="289361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+169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557733">
            <a:off x="2348327" y="3929872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-2 246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1168822">
            <a:off x="5531222" y="1221687"/>
            <a:ext cx="1998934" cy="651122"/>
          </a:xfrm>
          <a:prstGeom prst="curved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289381">
            <a:off x="5634322" y="1219261"/>
            <a:ext cx="1679300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1 661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1314054" y="2175175"/>
            <a:ext cx="195330" cy="1107096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1" name="TextBox 1"/>
          <p:cNvSpPr txBox="1"/>
          <p:nvPr/>
        </p:nvSpPr>
        <p:spPr>
          <a:xfrm>
            <a:off x="747071" y="2477666"/>
            <a:ext cx="371851" cy="91440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4 588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704" y="6000285"/>
            <a:ext cx="4164176" cy="118254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и неналоговые доходы 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юридических лиц   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из других бюджетов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7271" y="6078948"/>
            <a:ext cx="3682625" cy="967099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бюджета района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безвозмездных поступлений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других бюджетов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7001" y="4541938"/>
            <a:ext cx="107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ефицит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5477" y="5652839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4241" y="5658936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6566" y="5652839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8258" y="5652839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6180" y="6078948"/>
            <a:ext cx="185925" cy="1499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6180" y="6500942"/>
            <a:ext cx="185925" cy="149955"/>
          </a:xfrm>
          <a:prstGeom prst="rect">
            <a:avLst/>
          </a:prstGeom>
          <a:pattFill prst="lgCheck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6180" y="6914116"/>
            <a:ext cx="185925" cy="149955"/>
          </a:xfrm>
          <a:prstGeom prst="rect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01918" y="6179992"/>
            <a:ext cx="185925" cy="1499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23318" y="6650897"/>
            <a:ext cx="185925" cy="149955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731076" y="6153925"/>
            <a:ext cx="185925" cy="14995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8917001" y="6068337"/>
            <a:ext cx="163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824038" y="1906803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751218" y="5647274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1676" y="5663902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866634" y="493917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-570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05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107201"/>
              </p:ext>
            </p:extLst>
          </p:nvPr>
        </p:nvGraphicFramePr>
        <p:xfrm>
          <a:off x="522164" y="1692399"/>
          <a:ext cx="6822504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71036" y="1418247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5095" y="1936253"/>
            <a:ext cx="790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4 129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0676" y="1853074"/>
            <a:ext cx="790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4 231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0949754">
            <a:off x="2969186" y="1261962"/>
            <a:ext cx="2518032" cy="651122"/>
          </a:xfrm>
          <a:prstGeom prst="curved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19644">
            <a:off x="3277190" y="1532594"/>
            <a:ext cx="1679300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на 2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,5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53872"/>
              </p:ext>
            </p:extLst>
          </p:nvPr>
        </p:nvGraphicFramePr>
        <p:xfrm>
          <a:off x="7290916" y="2062445"/>
          <a:ext cx="3240360" cy="332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2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неналоговых доходов в 2019 по сравнению с 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из них: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Аренда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размещения рекламных конструкций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реализации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1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ресурсами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2284" y="6491674"/>
            <a:ext cx="1923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4252" y="6585973"/>
            <a:ext cx="185925" cy="1499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61400" y="6491673"/>
            <a:ext cx="2133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5475" y="6585972"/>
            <a:ext cx="185925" cy="149955"/>
          </a:xfrm>
          <a:prstGeom prst="rect">
            <a:avLst/>
          </a:prstGeom>
          <a:pattFill prst="dk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660" y="507426"/>
            <a:ext cx="6301616" cy="8640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Одинцовского муниципального района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2018 – 2019 годах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2284" y="596845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4217" y="6049172"/>
            <a:ext cx="180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2244" y="32513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63,2 %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2243" y="48607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36,8 %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0694" y="30666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69,6 %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0694" y="48607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30,4 %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944432">
            <a:off x="3558548" y="3458256"/>
            <a:ext cx="1124600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20772124">
            <a:off x="3712477" y="316308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 rot="20935901">
            <a:off x="3397746" y="3730622"/>
            <a:ext cx="1180467" cy="3619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+ 336 или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13,0%</a:t>
            </a:r>
          </a:p>
          <a:p>
            <a:endParaRPr lang="ru-RU" sz="1400" b="1" dirty="0"/>
          </a:p>
        </p:txBody>
      </p:sp>
      <p:sp>
        <p:nvSpPr>
          <p:cNvPr id="26" name="Стрелка вправо 25"/>
          <p:cNvSpPr/>
          <p:nvPr/>
        </p:nvSpPr>
        <p:spPr>
          <a:xfrm rot="901013">
            <a:off x="3425680" y="4901227"/>
            <a:ext cx="1124600" cy="288379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rot="895874">
            <a:off x="3479293" y="4575790"/>
            <a:ext cx="11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 rot="769183">
            <a:off x="3575953" y="5093685"/>
            <a:ext cx="586222" cy="318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-234 или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15,4 %</a:t>
            </a:r>
          </a:p>
          <a:p>
            <a:pPr algn="ctr"/>
            <a:endParaRPr lang="ru-RU" sz="1400" b="1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7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635936"/>
              </p:ext>
            </p:extLst>
          </p:nvPr>
        </p:nvGraphicFramePr>
        <p:xfrm>
          <a:off x="829643" y="1757759"/>
          <a:ext cx="8784976" cy="515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868217" y="3877791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243019" y="1923218"/>
            <a:ext cx="914400" cy="6002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282804" y="342170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Аренда земли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930876" y="6185881"/>
            <a:ext cx="144016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реализации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имущества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587060" y="5192982"/>
            <a:ext cx="914400" cy="6316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62124" y="3413298"/>
            <a:ext cx="1872208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700219" y="2700511"/>
            <a:ext cx="131445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Плата за установку </a:t>
            </a:r>
          </a:p>
          <a:p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эксплуатацию</a:t>
            </a:r>
          </a:p>
          <a:p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екламных </a:t>
            </a:r>
          </a:p>
          <a:p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конструкций</a:t>
            </a:r>
            <a:endParaRPr 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53" y="415102"/>
            <a:ext cx="56886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юджета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196" y="2511197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Одинцовского муниципального района на душу населения в 2019 году в сравнении с другими муниципальными образованиями Московской области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69554"/>
              </p:ext>
            </p:extLst>
          </p:nvPr>
        </p:nvGraphicFramePr>
        <p:xfrm>
          <a:off x="234134" y="1404320"/>
          <a:ext cx="10225135" cy="554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3586000"/>
                <a:gridCol w="2045027"/>
                <a:gridCol w="2045027"/>
                <a:gridCol w="2045027"/>
              </a:tblGrid>
              <a:tr h="10899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по проекту бюджета на 2019 год (тыс.руб.)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(чел.)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на душу населения (тыс.руб./чел.)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 муниципальный район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4 231 141,0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320 164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13,22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900 858,9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128 302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Пасадский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2 735 683,2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216 363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Воскресенский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1 831 300,9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155 049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Солнечногорский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1 587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143 384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5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14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прогнозируемых поступлений в бюджет Одинцовского муниципального района на 2017, 2018, 2019 год и плановый период 2019-2020 годов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75084"/>
              </p:ext>
            </p:extLst>
          </p:nvPr>
        </p:nvGraphicFramePr>
        <p:xfrm>
          <a:off x="90112" y="1260360"/>
          <a:ext cx="10513171" cy="623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8"/>
                <a:gridCol w="1080120"/>
                <a:gridCol w="1224136"/>
                <a:gridCol w="1152128"/>
                <a:gridCol w="1080120"/>
                <a:gridCol w="1080119"/>
              </a:tblGrid>
              <a:tr h="9075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                2016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Ожидаемое исполнение плана                                 за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доходов бюджета                          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доходов бюджета                          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доходов бюджета                          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4 453 972,259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4 351 816,000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4 231 141,000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4 484 026,000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4 667 256,000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2 409 149,626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2 760 614,000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2 945 516,000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3 271 765,000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3 548 310,000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1 099 222,961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1 296 693,000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1 273 765,000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1 360 845,000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1 457 917,000</a:t>
                      </a:r>
                    </a:p>
                  </a:txBody>
                  <a:tcPr marL="9525" marR="9525" marT="9525" marB="0" anchor="ctr"/>
                </a:tc>
              </a:tr>
              <a:tr h="4170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33 465,862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34 118,000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1 199 004,337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1 359 364,000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1 561 228,000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1 800 397,000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1 979 870,000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77 534,306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71 632,000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76 405,000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76 405,000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76 405,000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-77,840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2 044 822,633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1 591 202,000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1 285 625,000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1 212 261,000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1 118 946,000</a:t>
                      </a:r>
                    </a:p>
                  </a:txBody>
                  <a:tcPr marL="9525" marR="9525" marT="9525" marB="0" anchor="ctr"/>
                </a:tc>
              </a:tr>
              <a:tr h="4170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1 036 129,851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948 981,000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864 936,000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821 810,000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821 564,000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10 616,777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5 217,000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5 217,000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5 217,000</a:t>
                      </a:r>
                    </a:p>
                  </a:txBody>
                  <a:tcPr marL="9525" marR="9525" marT="9525" marB="0" anchor="ctr"/>
                </a:tc>
              </a:tr>
              <a:tr h="3681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1 123,295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3 231,000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3 231,000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3 231,000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850 783,811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468 103,000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319 688,000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289 597,000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196 333,000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38 883,764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58 315,000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23 245,000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23 245,000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23 245,000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107 285,135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99 529,000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69 308,000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69 161,000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69 356,000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7 099 454,711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9 574 449,634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8 720 549,860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6 637 843,092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7 627 781,822</a:t>
                      </a:r>
                    </a:p>
                  </a:txBody>
                  <a:tcPr marL="9525" marR="9525" marT="9525" marB="0" anchor="ctr"/>
                </a:tc>
              </a:tr>
              <a:tr h="4170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6 510 464,438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9 155 299,513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8 092 672,950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6 637 843,092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7 352 781,822</a:t>
                      </a:r>
                    </a:p>
                  </a:txBody>
                  <a:tcPr marL="9525" marR="9525" marT="9525" marB="0" anchor="ctr"/>
                </a:tc>
              </a:tr>
              <a:tr h="281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11 553 426,970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13 926 265,634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12 951 690,860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11 121 869,092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12 295 037,822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451156" y="828303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28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местных налоговых льготах и ставках налогов Одинцовского муниципального района</a:t>
            </a: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1404367"/>
            <a:ext cx="104411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НАЛОГИ</a:t>
            </a:r>
          </a:p>
          <a:p>
            <a:r>
              <a:rPr lang="ru-RU" sz="1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представительного органа </a:t>
            </a:r>
            <a:r>
              <a:rPr lang="ru-RU" sz="18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1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по местным налогам не принимались в связи с отсутствием межселенных территорий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и льготы в Одинцовском муниципальном районе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12 Налогового кодекса Российской Федерации ставки налога на имущество физических лиц установлены на территории каждого поселения нормативными правовыми актами представительных органов городских и сельских поселений Одинцовского муниципального района в пределах ставок, определенных статьей 406 Налогового кодекса Российской Федерации в размерах от 0,1 процента до 2 процентов от кадастровой стоимости объекта в зависимости от вида имущества.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льготных категорий по налогу на имущество физических лиц установлен статьей 407 Налогового кодекса Российской Федерации.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подлежащей уплате налогоплательщиком суммы налога налоговая льгота предоставляется в отношении одного объекта налогообложения каждого вида по выбору налогоплательщика вне зависимости от количества оснований для применения налоговых льгот.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и льготы в Одинцовском муниципальном районе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12 Налогового кодекса Российской Федерации ставки земельного налога с физических лиц установлены на территории каждого поселения нормативными правовыми актами представительных органов городских и сельских поселений Одинцовского муниципального района в пределах ставок, определенных статьей 394 главы 31 Налогового кодекса Российской Федерации в размерах от 0,1 процента до 1,5 процентов от кадастровой стоимости земельного участка в зависимости от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и (или) разрешенного использования земельного участка.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по земельному налогу  установлены  статьей 395 Налогового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 В соответствии со статьями 12 и 387 Налогового кодекса РФ представительными органами городских и сельских поселений Одинцовского муниципального района установлены дополнительные налоговые льготы, основания и порядок их применения, действующие на территории поселений.</a:t>
            </a:r>
          </a:p>
        </p:txBody>
      </p:sp>
    </p:spTree>
    <p:extLst>
      <p:ext uri="{BB962C8B-B14F-4D97-AF65-F5344CB8AC3E}">
        <p14:creationId xmlns:p14="http://schemas.microsoft.com/office/powerpoint/2010/main" val="348806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88312"/>
              </p:ext>
            </p:extLst>
          </p:nvPr>
        </p:nvGraphicFramePr>
        <p:xfrm>
          <a:off x="14957" y="1620391"/>
          <a:ext cx="10287000" cy="488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31" y="314410"/>
            <a:ext cx="5651831" cy="10748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2018-2019 годах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378585" y="6267039"/>
            <a:ext cx="2740276" cy="5474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Утвержденный план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2018 год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118580" y="6312157"/>
            <a:ext cx="2740288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на 2019 год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58868" y="6319123"/>
            <a:ext cx="2740288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расходов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508" y="6801667"/>
            <a:ext cx="3355822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Московской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8028" y="6769357"/>
            <a:ext cx="2250840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0916" y="6782792"/>
            <a:ext cx="2611067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9996" y="6811514"/>
            <a:ext cx="288032" cy="2880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02884" y="6814940"/>
            <a:ext cx="288032" cy="288033"/>
          </a:xfrm>
          <a:prstGeom prst="rect">
            <a:avLst/>
          </a:prstGeom>
          <a:solidFill>
            <a:srgbClr val="D29B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9476" y="6811514"/>
            <a:ext cx="288032" cy="288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06562" y="1709700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13 881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6097" y="2107271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12 220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1196" y="4569355"/>
            <a:ext cx="9476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- 1 661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8230" y="564683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+732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5762" y="531877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-1 547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5925" y="58210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-846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947100" y="4984853"/>
            <a:ext cx="5251" cy="433802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957602" y="5901596"/>
            <a:ext cx="0" cy="260312"/>
          </a:xfrm>
          <a:prstGeom prst="straightConnector1">
            <a:avLst/>
          </a:prstGeom>
          <a:ln w="31750">
            <a:solidFill>
              <a:srgbClr val="D29B2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957602" y="5523696"/>
            <a:ext cx="0" cy="307807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Выгнутая вверх стрелка 30"/>
          <p:cNvSpPr/>
          <p:nvPr/>
        </p:nvSpPr>
        <p:spPr>
          <a:xfrm rot="693965">
            <a:off x="2722578" y="1202786"/>
            <a:ext cx="2792567" cy="809886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236802">
            <a:off x="3012404" y="1387989"/>
            <a:ext cx="1869691" cy="7978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на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1 661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или на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ы Одинцовский район - карта Одинцовского района АН Твой Д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6" y="4428706"/>
            <a:ext cx="4510657" cy="27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несколько документов 14"/>
          <p:cNvSpPr/>
          <p:nvPr/>
        </p:nvSpPr>
        <p:spPr>
          <a:xfrm>
            <a:off x="1170236" y="1688584"/>
            <a:ext cx="2882905" cy="2366496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ru-RU" sz="18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Одинцовского муниципального района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55012" y="1688587"/>
            <a:ext cx="2273615" cy="474600"/>
          </a:xfrm>
          <a:prstGeom prst="rect">
            <a:avLst/>
          </a:prstGeom>
        </p:spPr>
        <p:txBody>
          <a:bodyPr wrap="square" lIns="104251" tIns="52125" rIns="104251" bIns="5212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12 220 </a:t>
            </a:r>
            <a:r>
              <a:rPr lang="ru-RU" sz="20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</a:t>
            </a:r>
            <a:r>
              <a:rPr lang="ru-RU" sz="20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06940" y="2772519"/>
            <a:ext cx="1010512" cy="4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(4,4%)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034" y="396255"/>
            <a:ext cx="6210795" cy="751599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2019 год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443179"/>
              </p:ext>
            </p:extLst>
          </p:nvPr>
        </p:nvGraphicFramePr>
        <p:xfrm>
          <a:off x="5274692" y="1874210"/>
          <a:ext cx="4932040" cy="384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097208" y="5436815"/>
            <a:ext cx="2921899" cy="37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4735" y="5491927"/>
            <a:ext cx="252474" cy="2381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4735" y="6002873"/>
            <a:ext cx="252474" cy="238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7208" y="5923481"/>
            <a:ext cx="3281939" cy="39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98117" y="3856600"/>
            <a:ext cx="1080120" cy="39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(99,2%)</a:t>
            </a:r>
            <a:endParaRPr lang="ru-RU" sz="2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2175" y="2379393"/>
            <a:ext cx="1080120" cy="39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(0,8%)</a:t>
            </a:r>
            <a:endParaRPr lang="ru-RU" sz="2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6918" y="398419"/>
            <a:ext cx="4968551" cy="1397930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программных расходов бюджета Одинцовского муниципального района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473690"/>
              </p:ext>
            </p:extLst>
          </p:nvPr>
        </p:nvGraphicFramePr>
        <p:xfrm>
          <a:off x="57844" y="868433"/>
          <a:ext cx="5346700" cy="638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863047"/>
              </p:ext>
            </p:extLst>
          </p:nvPr>
        </p:nvGraphicFramePr>
        <p:xfrm>
          <a:off x="15134" y="591157"/>
          <a:ext cx="5549151" cy="598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27545"/>
              </p:ext>
            </p:extLst>
          </p:nvPr>
        </p:nvGraphicFramePr>
        <p:xfrm>
          <a:off x="5839789" y="839434"/>
          <a:ext cx="4551588" cy="636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5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6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9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3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2019 год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7 384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0,1%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муниципальными финансами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3,3%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5622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административных барьеров, </a:t>
                      </a:r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предоставления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государственных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муниципальных услуг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земельно-имущественного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комплекса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1,0%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51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инженерной инфраструктуры и энергоэффективности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окружающей среды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0,7%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5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дорожно-транспортной системы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0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6,0%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1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1 472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6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5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 Е Г О  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12 128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5510306" y="1362412"/>
            <a:ext cx="303622" cy="4959890"/>
            <a:chOff x="4613044" y="1178417"/>
            <a:chExt cx="302949" cy="38300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54429" y="2217071"/>
              <a:ext cx="240132" cy="174270"/>
            </a:xfrm>
            <a:prstGeom prst="rect">
              <a:avLst/>
            </a:prstGeom>
            <a:solidFill>
              <a:srgbClr val="CC3300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25665" y="1403675"/>
              <a:ext cx="247206" cy="1826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13044" y="1178417"/>
              <a:ext cx="237102" cy="1880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35744" y="1586111"/>
              <a:ext cx="247206" cy="1854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58048" y="1801447"/>
              <a:ext cx="210375" cy="160556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39812" y="1970332"/>
              <a:ext cx="228611" cy="181545"/>
            </a:xfrm>
            <a:prstGeom prst="rect">
              <a:avLst/>
            </a:prstGeom>
            <a:solidFill>
              <a:srgbClr val="A679FF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638534" y="3636887"/>
              <a:ext cx="256677" cy="167680"/>
            </a:xfrm>
            <a:prstGeom prst="rect">
              <a:avLst/>
            </a:prstGeom>
            <a:solidFill>
              <a:srgbClr val="D29B2E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46515" y="4348543"/>
              <a:ext cx="242587" cy="175105"/>
            </a:xfrm>
            <a:prstGeom prst="rect">
              <a:avLst/>
            </a:prstGeom>
            <a:solidFill>
              <a:srgbClr val="FFCC99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54429" y="4609600"/>
              <a:ext cx="253268" cy="152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67265" y="4820232"/>
              <a:ext cx="248728" cy="188250"/>
            </a:xfrm>
            <a:prstGeom prst="rect">
              <a:avLst/>
            </a:prstGeom>
            <a:solidFill>
              <a:srgbClr val="00FFFF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639233" y="4083037"/>
              <a:ext cx="240501" cy="162141"/>
            </a:xfrm>
            <a:prstGeom prst="rect">
              <a:avLst/>
            </a:prstGeom>
            <a:solidFill>
              <a:srgbClr val="66FF33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9435324" y="574184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39735" y="3548408"/>
            <a:ext cx="226517" cy="216024"/>
          </a:xfrm>
          <a:prstGeom prst="rect">
            <a:avLst/>
          </a:prstGeom>
          <a:solidFill>
            <a:srgbClr val="008000"/>
          </a:solidFill>
          <a:ln w="31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149" y="6833596"/>
            <a:ext cx="3321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39508" y="4844152"/>
            <a:ext cx="257247" cy="217144"/>
          </a:xfrm>
          <a:prstGeom prst="rect">
            <a:avLst/>
          </a:prstGeom>
          <a:solidFill>
            <a:srgbClr val="002060"/>
          </a:solidFill>
          <a:ln w="31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60606"/>
              </p:ext>
            </p:extLst>
          </p:nvPr>
        </p:nvGraphicFramePr>
        <p:xfrm>
          <a:off x="185253" y="1577867"/>
          <a:ext cx="10240316" cy="5256584"/>
        </p:xfrm>
        <a:graphic>
          <a:graphicData uri="http://schemas.openxmlformats.org/drawingml/2006/table">
            <a:tbl>
              <a:tbl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endPos="0" dir="5400000" sy="-100000" algn="bl" rotWithShape="0"/>
                </a:effectLst>
                <a:tableStyleId>{5C22544A-7EE6-4342-B048-85BDC9FD1C3A}</a:tableStyleId>
              </a:tblPr>
              <a:tblGrid>
                <a:gridCol w="397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8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0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68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2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35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63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42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49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0444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307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в проекте бюджета на 2018-2020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района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поселений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(средства района)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(средства района)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380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Детский сад (ПИР и строительство)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область,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Одинцовский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г.Кубинка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2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образовательное учреждение с бассейном (строительство)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 (в том числе кратковременного пребывания)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Одинцовский район, СП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Успенское,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п.Горки-10, д.15Б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2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Пристройка к МБОУ «Одинцовская гимназия №14» (ПИР и строительство)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Московская область, 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Одинцово,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б-р Маршала Крылова, д.5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64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Детское образовательное учреждение (№15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ГП) (строительство)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Московская область, Одинцовский район, г.Одинцово, ул.Чистяковой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1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960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696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641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53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154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110</a:t>
                      </a:r>
                      <a:endParaRPr lang="ru-RU" sz="1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2124" y="356014"/>
            <a:ext cx="6498828" cy="659266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ru-RU" sz="1800" b="1" i="1" dirty="0" smtClean="0">
                <a:solidFill>
                  <a:srgbClr val="FFFFF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муниципального района </a:t>
            </a:r>
          </a:p>
          <a:p>
            <a:r>
              <a:rPr lang="ru-RU" sz="1800" b="1" i="1" dirty="0" smtClean="0">
                <a:solidFill>
                  <a:srgbClr val="FFFFF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общественно значимые проекты в 2019-2021 годах</a:t>
            </a:r>
            <a:endParaRPr lang="ru-RU" sz="1800" b="1" i="1" dirty="0">
              <a:solidFill>
                <a:srgbClr val="FFFFFF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5267" y="1225174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131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895" y="462077"/>
            <a:ext cx="10125313" cy="66791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 defTabSz="104268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0" y="168028"/>
            <a:ext cx="9624060" cy="13102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для граждан: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7199" y="1554259"/>
            <a:ext cx="9735448" cy="5250878"/>
          </a:xfrm>
        </p:spPr>
        <p:txBody>
          <a:bodyPr>
            <a:normAutofit/>
          </a:bodyPr>
          <a:lstStyle/>
          <a:p>
            <a:pPr marL="312751" indent="-312751">
              <a:lnSpc>
                <a:spcPct val="150000"/>
              </a:lnSpc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312751" indent="-312751">
              <a:lnSpc>
                <a:spcPct val="150000"/>
              </a:lnSpc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312751" indent="-312751">
              <a:lnSpc>
                <a:spcPct val="150000"/>
              </a:lnSpc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312751" indent="-312751">
              <a:lnSpc>
                <a:spcPct val="150000"/>
              </a:lnSpc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312751" indent="-312751">
              <a:lnSpc>
                <a:spcPct val="150000"/>
              </a:lnSpc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12742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31236"/>
              </p:ext>
            </p:extLst>
          </p:nvPr>
        </p:nvGraphicFramePr>
        <p:xfrm>
          <a:off x="1523558" y="4864842"/>
          <a:ext cx="3867469" cy="125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Диаграмма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60330"/>
              </p:ext>
            </p:extLst>
          </p:nvPr>
        </p:nvGraphicFramePr>
        <p:xfrm>
          <a:off x="1816524" y="2892608"/>
          <a:ext cx="4572000" cy="222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32276"/>
              </p:ext>
            </p:extLst>
          </p:nvPr>
        </p:nvGraphicFramePr>
        <p:xfrm>
          <a:off x="6344925" y="2945438"/>
          <a:ext cx="2133371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325542"/>
              </p:ext>
            </p:extLst>
          </p:nvPr>
        </p:nvGraphicFramePr>
        <p:xfrm>
          <a:off x="1458268" y="2347317"/>
          <a:ext cx="5567294" cy="118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85536"/>
              </p:ext>
            </p:extLst>
          </p:nvPr>
        </p:nvGraphicFramePr>
        <p:xfrm>
          <a:off x="6114136" y="2196454"/>
          <a:ext cx="2843464" cy="120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2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369858"/>
              </p:ext>
            </p:extLst>
          </p:nvPr>
        </p:nvGraphicFramePr>
        <p:xfrm>
          <a:off x="740103" y="5933038"/>
          <a:ext cx="6724842" cy="74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деятельности муниципальных учреждений Одинцовского муниципального района за счет бюджетных средств на 2019 год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074" y="1351873"/>
            <a:ext cx="1512168" cy="8312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учреждений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6 781 млн.руб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4132" y="2379624"/>
            <a:ext cx="1512168" cy="11316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делам культуры, туризму и молодежной политике 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учреждений 454 млн.руб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4132" y="3705967"/>
            <a:ext cx="1512168" cy="10022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физической культуры и спорта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учреждений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 млн.руб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132" y="4881638"/>
            <a:ext cx="1529110" cy="6810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учреждений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 млн.руб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4132" y="5958745"/>
            <a:ext cx="1529110" cy="65277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</a:t>
            </a:r>
          </a:p>
          <a:p>
            <a:pPr algn="ctr" defTabSz="99569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млн.руб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29510" y="6601372"/>
            <a:ext cx="3024336" cy="553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95690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155 учреждений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02524" y="5723941"/>
            <a:ext cx="288032" cy="25647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02524" y="6044694"/>
            <a:ext cx="288032" cy="2564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02524" y="6378559"/>
            <a:ext cx="288032" cy="2564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4677" y="568649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  </a:t>
            </a:r>
          </a:p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2962" y="6044694"/>
            <a:ext cx="188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учреждения  </a:t>
            </a:r>
          </a:p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4477" y="6364650"/>
            <a:ext cx="1653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учреждения </a:t>
            </a:r>
          </a:p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93603" y="3596950"/>
            <a:ext cx="995689" cy="553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472853" y="5551938"/>
            <a:ext cx="286383" cy="27687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76500" y="5514622"/>
            <a:ext cx="224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569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Московской </a:t>
            </a:r>
          </a:p>
          <a:p>
            <a:pPr algn="ctr" defTabSz="995690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бласти  4 855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37585" y="1536041"/>
            <a:ext cx="1441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5690"/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лн.руб.</a:t>
            </a:r>
            <a:endParaRPr lang="ru-RU" sz="1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472852" y="5131176"/>
            <a:ext cx="286383" cy="27687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942219" y="5121051"/>
            <a:ext cx="12153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</a:t>
            </a:r>
          </a:p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3 610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72853" y="6016431"/>
            <a:ext cx="286383" cy="22338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690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50529" y="5980413"/>
            <a:ext cx="1535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поселений </a:t>
            </a:r>
          </a:p>
          <a:p>
            <a:pPr algn="ctr" defTabSz="995690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95791"/>
              </p:ext>
            </p:extLst>
          </p:nvPr>
        </p:nvGraphicFramePr>
        <p:xfrm>
          <a:off x="1634256" y="1039283"/>
          <a:ext cx="4572000" cy="156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71828" y="6678188"/>
            <a:ext cx="5032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569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всего 8 564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" name="Диаграм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031584"/>
              </p:ext>
            </p:extLst>
          </p:nvPr>
        </p:nvGraphicFramePr>
        <p:xfrm>
          <a:off x="6335714" y="1300216"/>
          <a:ext cx="2614815" cy="161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93603" y="178102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4 851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1"/>
          <p:cNvSpPr txBox="1"/>
          <p:nvPr/>
        </p:nvSpPr>
        <p:spPr>
          <a:xfrm>
            <a:off x="7074892" y="1225048"/>
            <a:ext cx="914400" cy="2257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" name="Диаграмма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32965"/>
              </p:ext>
            </p:extLst>
          </p:nvPr>
        </p:nvGraphicFramePr>
        <p:xfrm>
          <a:off x="6380979" y="1852946"/>
          <a:ext cx="2133371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65595"/>
              </p:ext>
            </p:extLst>
          </p:nvPr>
        </p:nvGraphicFramePr>
        <p:xfrm>
          <a:off x="6275209" y="4222119"/>
          <a:ext cx="2088232" cy="14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0" name="Диаграмма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597001"/>
              </p:ext>
            </p:extLst>
          </p:nvPr>
        </p:nvGraphicFramePr>
        <p:xfrm>
          <a:off x="6432387" y="5418215"/>
          <a:ext cx="1997968" cy="155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7ED">
                    <a:lumMod val="50000"/>
                  </a:srgbClr>
                </a:solidFill>
              </a:rPr>
              <a:t>9</a:t>
            </a:r>
            <a:endParaRPr lang="ru-RU" dirty="0">
              <a:solidFill>
                <a:srgbClr val="00B7E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>
                <a:solidFill>
                  <a:srgbClr val="00B7ED">
                    <a:lumMod val="50000"/>
                  </a:srgbClr>
                </a:solidFill>
              </a:rPr>
              <a:pPr/>
              <a:t>21</a:t>
            </a:fld>
            <a:endParaRPr lang="ru-RU">
              <a:solidFill>
                <a:srgbClr val="00B7ED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6408712" cy="72008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Одинцовского муниципального района в разрезе муниципальных 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2017 по 2021 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87799"/>
              </p:ext>
            </p:extLst>
          </p:nvPr>
        </p:nvGraphicFramePr>
        <p:xfrm>
          <a:off x="90116" y="1188344"/>
          <a:ext cx="10513167" cy="612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936104"/>
                <a:gridCol w="936104"/>
                <a:gridCol w="936104"/>
                <a:gridCol w="936104"/>
                <a:gridCol w="936103"/>
              </a:tblGrid>
              <a:tr h="393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муниципальных программ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образования в Одинцовском муниципальном районе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7 958 017,4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8 045 365,6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7 384 118,3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7 334 827,2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7 290 516,0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культуры в Одинцовском муниципальном районе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499 846,3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1 649 876,7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587 598,2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571 420,6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571 420,6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Молодежь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7 042,3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10 014,1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9 560,0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9 560,0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 и спорт в Одинцовском муниципальном районе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501 761,5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546 851,0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511 240,0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499 402,0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499 402,0 </a:t>
                      </a:r>
                    </a:p>
                  </a:txBody>
                  <a:tcPr marL="9525" marR="9525" marT="9525" marB="0" anchor="ctr"/>
                </a:tc>
              </a:tr>
              <a:tr h="361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 муниципальными финансами 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303 124,4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349 955,7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395 690,0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411 690,0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403 690,0 </a:t>
                      </a:r>
                    </a:p>
                  </a:txBody>
                  <a:tcPr marL="9525" marR="9525" marT="9525" marB="0" anchor="ctr"/>
                </a:tc>
              </a:tr>
              <a:tr h="537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Снижение административных барьеров, повышение качества предоставления государственных и муниципальных услуг  в ОМР МО на базе многофункционального центра предоставления государственных и муниципальных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226 292,7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312 609,1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D0D0D"/>
                          </a:solidFill>
                          <a:effectLst/>
                          <a:latin typeface="Times New Roman"/>
                        </a:rPr>
                        <a:t>296 194,6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296 194,6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296 194,6 </a:t>
                      </a:r>
                    </a:p>
                  </a:txBody>
                  <a:tcPr marL="9525" marR="9525" marT="9525" marB="0" anchor="ctr"/>
                </a:tc>
              </a:tr>
              <a:tr h="361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земельно-имущественного комплекса Одинцовского муниципального района Московской области и системы управления им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93 339,1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113 638,9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118 584,6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97 139,6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97 139,6 </a:t>
                      </a:r>
                    </a:p>
                  </a:txBody>
                  <a:tcPr marL="9525" marR="9525" marT="9525" marB="0" anchor="ctr"/>
                </a:tc>
              </a:tr>
              <a:tr h="361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и развитие жилищно-коммунального хозяйства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415 546,2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61973">
                <a:tc>
                  <a:txBody>
                    <a:bodyPr/>
                    <a:lstStyle/>
                    <a:p>
                      <a:pPr marL="0" marR="0" indent="0" algn="l" defTabSz="9951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инженерной инфраструктуры и энергоэффективности на территории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556 278,3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184,0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Охрана окружающей среды в Одинцовском муниципальном районе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3 456,5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10 924,2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22 258,8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3 580,2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4 050,0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Предпринимательство в Одинцовском муниципальном районе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77 037,8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78 717,7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81 454,9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81 454,9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81 454,9 </a:t>
                      </a:r>
                    </a:p>
                  </a:txBody>
                  <a:tcPr marL="9525" marR="9525" marT="9525" marB="0" anchor="ctr"/>
                </a:tc>
              </a:tr>
              <a:tr h="361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дорожно-транспортной системы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1 448 516,7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814 994,5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460 608,1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415 225,5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415 225,5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Жилище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56 918,5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450 324,6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726 362,9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84 561,7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80 458,0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Безопасность в Одинцовском муниципальном районе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60 735,4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68 718,3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55 956,0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57 193,0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управление в Одинцовском муниципальном районе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740 054,1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929 662,0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1 472 227,2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848 971,0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854 107,7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Сельское хозяйство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8 218,7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5 972,0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5 972,0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5 972,0 </a:t>
                      </a:r>
                    </a:p>
                  </a:txBody>
                  <a:tcPr marL="9525" marR="9525" marT="9525" marB="0" anchor="ctr"/>
                </a:tc>
              </a:tr>
              <a:tr h="361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Формирование современной городской среды на территории Одинцовского муниципального района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49 545,5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1 031,6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1 031,6 </a:t>
                      </a:r>
                    </a:p>
                  </a:txBody>
                  <a:tcPr marL="9525" marR="9525" marT="9525" marB="0" anchor="ctr"/>
                </a:tc>
              </a:tr>
              <a:tr h="274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12 391 999,5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13 995 694,8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12 128 121,3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10 717 170,8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10 667 599,4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451156" y="828303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81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2268463"/>
            <a:ext cx="10369152" cy="1728192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Одинцовского муниципального района в разрезе муниципальных программ с указанием целевых показателей на 2019 год и плановый период 2020 – 2021 годов размещена на официальном сайте 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www.odin.ru</a:t>
            </a:r>
            <a:r>
              <a:rPr lang="en-US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«Документы» - «Социально-экономическое развитие» - «Муниципальные программы Одинцовского муниципального района» или по ссылке </a:t>
            </a:r>
            <a:r>
              <a:rPr lang="ru-RU" sz="1800" u="sng" dirty="0">
                <a:hlinkClick r:id="rId3"/>
              </a:rPr>
              <a:t>http://odin.ru/main/static.asp?id=1408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7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24" y="324247"/>
            <a:ext cx="7056784" cy="72008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Одинцовского муниципального района 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интересов определенных целевых групп на которые направлены мероприятия муниципальных программ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6551"/>
              </p:ext>
            </p:extLst>
          </p:nvPr>
        </p:nvGraphicFramePr>
        <p:xfrm>
          <a:off x="90116" y="1116336"/>
          <a:ext cx="10513167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232248"/>
                <a:gridCol w="1080120"/>
                <a:gridCol w="1008112"/>
                <a:gridCol w="1008112"/>
                <a:gridCol w="1008112"/>
                <a:gridCol w="1008111"/>
              </a:tblGrid>
              <a:tr h="624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2019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2020 год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32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субъектам малого среднего предпринимательства затрат, связанных с приобретением оборудования в целях создания и (или) развития либо модернизации производства товаров (работ, услуг)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Одинцовского муниципального района от 03.12.2018 № 5631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 условиями конкурса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41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компенсация затрат субъектам малого и среднего предпринимательства, осуществляющих предоставление услуг (производство товаров) в социальной сфере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5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и льготное питание детей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ограниченными возможностями здоровья, сирот и детей из многодетных семей в ДОУ и СОШ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«Об утверждении Положения о порядке организации питания отдельных категорий обучающихся в общеобразовательных организациях Одинцовского муниципального района и признании утратившими силу Постановлений Администрации Одинцовского муниципального района от 17.03.2014 №412, от 25.12.2015 №5158, от 02.03.2016 №1081,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24.08.2016 №4997, от 04.12.2017 №6654, от 21.12.2017 №6997» от 30.11.2018 №5610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74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день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36 425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36 425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36 425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5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Обеды детям из многодетных семей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17,5% детей льготной категории, посещающих группы продленного дня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руб. в день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75 663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75 663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75 663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0057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Горячие завтраки для обучающихся льготных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категорий общеобразовательных учреждений и всех учащихся первых классов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20 067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руб. в день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164 821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164 821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164 821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5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одиноким матерям, имеющим детей в возрасте от 1,5 до 6,5 лет, не обеспеченных местом в ДОУ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муниципального района Московской области от 27.12.2016 №6/22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руб. в месяц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10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семьям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детьми, получающим субсидии на оплату коммунальных услуг и имеющим доход ниже прожиточного минимума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руб.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031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льготным категориям граждан района (федеральным и региональным) за приобретение лекарственных средств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обращений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19 000 руб. в среднем на 1 обращение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523164" y="828302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82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686220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92D050"/>
                </a:solidFill>
                <a:latin typeface="Times New Roman"/>
              </a:rPr>
              <a:t/>
            </a:r>
            <a:br>
              <a:rPr lang="ru-RU" sz="5400" dirty="0">
                <a:solidFill>
                  <a:srgbClr val="92D050"/>
                </a:solidFill>
                <a:latin typeface="Times New Roman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/>
              </a:rPr>
              <a:t>Муниципальные программы </a:t>
            </a:r>
            <a:r>
              <a:rPr lang="ru-RU" sz="5400" i="1" dirty="0">
                <a:solidFill>
                  <a:srgbClr val="00B050"/>
                </a:solidFill>
                <a:latin typeface="Times New Roman"/>
              </a:rPr>
              <a:t>Одинцовского муниципального района </a:t>
            </a:r>
            <a:r>
              <a:rPr lang="ru-RU" sz="5400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ru-RU" sz="5400" dirty="0">
                <a:solidFill>
                  <a:srgbClr val="00B050"/>
                </a:solidFill>
                <a:latin typeface="Times New Roman"/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3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46944"/>
              </p:ext>
            </p:extLst>
          </p:nvPr>
        </p:nvGraphicFramePr>
        <p:xfrm>
          <a:off x="299693" y="1784841"/>
          <a:ext cx="10021296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271" y="337723"/>
            <a:ext cx="6914613" cy="1015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>
            <a:defPPr>
              <a:defRPr lang="ru-RU"/>
            </a:defPPr>
            <a:lvl1pPr>
              <a:defRPr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/>
              <a:t>Расходы бюджета района на реализацию муниципальной программы «Развитие образования </a:t>
            </a:r>
            <a:r>
              <a:rPr lang="ru-RU" sz="1800" dirty="0" smtClean="0"/>
              <a:t>в </a:t>
            </a:r>
            <a:r>
              <a:rPr lang="ru-RU" sz="1800" dirty="0"/>
              <a:t>Одинцовском муниципальном районе» в </a:t>
            </a:r>
            <a:r>
              <a:rPr lang="ru-RU" sz="1800" dirty="0" smtClean="0"/>
              <a:t>2018-2019 </a:t>
            </a:r>
            <a:r>
              <a:rPr lang="ru-RU" sz="1800" dirty="0"/>
              <a:t>годах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9693" y="6553646"/>
            <a:ext cx="288032" cy="288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5787" y="6583188"/>
            <a:ext cx="288032" cy="288033"/>
          </a:xfrm>
          <a:prstGeom prst="rect">
            <a:avLst/>
          </a:prstGeom>
          <a:solidFill>
            <a:srgbClr val="D29B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3956" y="6947484"/>
            <a:ext cx="288032" cy="288033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8569" y="6922023"/>
            <a:ext cx="2250840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7975" y="6563493"/>
            <a:ext cx="2611067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172" y="6573341"/>
            <a:ext cx="3355822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Московской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6376" y="1894706"/>
            <a:ext cx="877066" cy="461616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7108" y="1494303"/>
            <a:ext cx="1441285" cy="33850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23989" y="5862281"/>
            <a:ext cx="2006748" cy="52317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4230" y="1791078"/>
            <a:ext cx="877066" cy="461616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420123">
            <a:off x="3506996" y="1347797"/>
            <a:ext cx="1441285" cy="692449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</a:p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или на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6,6%</a:t>
            </a: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459145">
            <a:off x="3203852" y="1302460"/>
            <a:ext cx="2132797" cy="6252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6769" y="5921422"/>
            <a:ext cx="1726594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7064" y="5927141"/>
            <a:ext cx="2664296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Рост/снижение расходов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8736639" y="5482533"/>
            <a:ext cx="9707" cy="275913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tailEnd type="arrow"/>
          </a:ln>
          <a:effectLst>
            <a:glow rad="127000">
              <a:srgbClr val="D29B2E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8731551" y="5055439"/>
            <a:ext cx="10177" cy="261743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tailEnd type="arrow"/>
          </a:ln>
          <a:effectLst>
            <a:glow rad="127000">
              <a:srgbClr val="669900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50956" y="4415806"/>
            <a:ext cx="748826" cy="461616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-525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746346" y="4755166"/>
            <a:ext cx="0" cy="244511"/>
          </a:xfrm>
          <a:prstGeom prst="straightConnector1">
            <a:avLst/>
          </a:prstGeom>
          <a:ln>
            <a:solidFill>
              <a:srgbClr val="FFCC99"/>
            </a:solidFill>
            <a:tailEnd type="arrow"/>
          </a:ln>
          <a:effectLst>
            <a:glow rad="127000">
              <a:srgbClr val="00B0F0"/>
            </a:glow>
            <a:outerShdw blurRad="50800" dist="25400" dir="5400000" rotWithShape="0">
              <a:srgbClr val="00B0F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27220" y="6947484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239092"/>
              </p:ext>
            </p:extLst>
          </p:nvPr>
        </p:nvGraphicFramePr>
        <p:xfrm>
          <a:off x="54896" y="1655136"/>
          <a:ext cx="6371927" cy="496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0118" y="468263"/>
            <a:ext cx="7560837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реализацию муниципальной программы «Развитие образования в Одинцовском муниципальном районе» на 2019 год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42923"/>
              </p:ext>
            </p:extLst>
          </p:nvPr>
        </p:nvGraphicFramePr>
        <p:xfrm>
          <a:off x="4657648" y="1261118"/>
          <a:ext cx="5896108" cy="561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58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направлений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2019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вес 2019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77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муниципальное учреждение дошкольного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205">
                <a:tc>
                  <a:txBody>
                    <a:bodyPr/>
                    <a:lstStyle/>
                    <a:p>
                      <a:r>
                        <a:rPr lang="ru-RU" sz="14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муниципальных общеобразовательных учреждений</a:t>
                      </a:r>
                      <a:endParaRPr lang="ru-RU" sz="14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учреждения дополнительного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прочих учреждения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частных образовательных учреждений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отдыха,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оздоровления и занятости детей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ремонт образовательных учреждений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58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Управления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Комиссии по делам несовершеннолетних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719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МКУ ЦБ (расчет компенсации родительской платы)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8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7 384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378735" y="2200926"/>
            <a:ext cx="216024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78735" y="2600672"/>
            <a:ext cx="216024" cy="216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04529" y="4607060"/>
            <a:ext cx="216024" cy="216024"/>
          </a:xfrm>
          <a:prstGeom prst="rect">
            <a:avLst/>
          </a:prstGeom>
          <a:solidFill>
            <a:srgbClr val="4D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84652" y="3024547"/>
            <a:ext cx="216024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13904" y="3744627"/>
            <a:ext cx="216024" cy="2160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02725" y="3446573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02725" y="4129583"/>
            <a:ext cx="216024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496" y="5517715"/>
            <a:ext cx="216024" cy="2160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3754" y="5157489"/>
            <a:ext cx="216024" cy="21602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29496" y="6015669"/>
            <a:ext cx="216024" cy="216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42447" y="1876890"/>
            <a:ext cx="1224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1645121" y="3554585"/>
            <a:ext cx="1397325" cy="12445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7 384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84258"/>
              </p:ext>
            </p:extLst>
          </p:nvPr>
        </p:nvGraphicFramePr>
        <p:xfrm>
          <a:off x="309097" y="1784951"/>
          <a:ext cx="10029825" cy="429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0117" y="540271"/>
            <a:ext cx="70567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реализацию муниципальной программы «Развитие культуры в Одинцовском муниципальном районе» в 2018– 2019 годах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4306" y="6836083"/>
            <a:ext cx="180020" cy="1980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5906" y="6826351"/>
            <a:ext cx="180020" cy="207754"/>
          </a:xfrm>
          <a:prstGeom prst="rect">
            <a:avLst/>
          </a:prstGeom>
          <a:solidFill>
            <a:srgbClr val="D2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0757" y="6710069"/>
            <a:ext cx="2659629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38047" y="6721595"/>
            <a:ext cx="297872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65020" y="1482245"/>
            <a:ext cx="9361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62738" y="1798805"/>
            <a:ext cx="97757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1 652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3372" y="4017502"/>
            <a:ext cx="75608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588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1127716">
            <a:off x="3469544" y="3660038"/>
            <a:ext cx="1907314" cy="664659"/>
          </a:xfrm>
          <a:prstGeom prst="curvedDownArrow">
            <a:avLst>
              <a:gd name="adj1" fmla="val 23692"/>
              <a:gd name="adj2" fmla="val 50000"/>
              <a:gd name="adj3" fmla="val 17265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804267">
            <a:off x="3482289" y="3998005"/>
            <a:ext cx="1693868" cy="67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за счет средств района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92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3989" y="6006042"/>
            <a:ext cx="2006748" cy="52317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5769" y="6169330"/>
            <a:ext cx="1726594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5259" y="6169330"/>
            <a:ext cx="2664296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Рост/Снижение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311" y="6822732"/>
            <a:ext cx="180020" cy="207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0546" y="6831148"/>
            <a:ext cx="324162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бюджета Московской области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972" y="2476434"/>
            <a:ext cx="880272" cy="415450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-1 064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9091114" y="3532565"/>
            <a:ext cx="1" cy="1116176"/>
          </a:xfrm>
          <a:prstGeom prst="straightConnector1">
            <a:avLst/>
          </a:prstGeom>
          <a:ln>
            <a:solidFill>
              <a:srgbClr val="D29B2E"/>
            </a:solidFill>
            <a:tailEnd type="arrow"/>
          </a:ln>
          <a:effectLst>
            <a:glow rad="127000">
              <a:srgbClr val="00B0F0"/>
            </a:glow>
            <a:outerShdw blurRad="50800" dist="25400" dir="5400000" rotWithShape="0">
              <a:srgbClr val="CCFF99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9091115" y="4982616"/>
            <a:ext cx="1" cy="33375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>
            <a:glow rad="127000">
              <a:srgbClr val="92D050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085347" y="5436815"/>
            <a:ext cx="0" cy="202879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  <a:effectLst>
            <a:glow rad="127000">
              <a:srgbClr val="CC9900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79243"/>
              </p:ext>
            </p:extLst>
          </p:nvPr>
        </p:nvGraphicFramePr>
        <p:xfrm>
          <a:off x="6282804" y="1532576"/>
          <a:ext cx="4210298" cy="500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8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643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музыкальных школ и школ искусств, в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6690">
                <a:tc>
                  <a:txBody>
                    <a:bodyPr/>
                    <a:lstStyle/>
                    <a:p>
                      <a:pPr algn="l"/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i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увеличение контингента обучающихся за счет бюджета с 01.01.2019 (60 мест)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439">
                <a:tc>
                  <a:txBody>
                    <a:bodyPr/>
                    <a:lstStyle/>
                    <a:p>
                      <a:pPr marL="0" marR="0" indent="0" algn="just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i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текущий ремонт учреждений и обеспечение доступной среды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497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«Культурно-спортивный центр»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497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сфере культуры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111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Комитета по делам культуры, туризму и молодежной политике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2124" y="540271"/>
            <a:ext cx="61206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муниципальную программу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в Одинцовском муниципальном районе» на 2019 год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3523" y="2304467"/>
            <a:ext cx="360040" cy="36004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3986" y="4536715"/>
            <a:ext cx="360040" cy="36004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90047" y="5580831"/>
            <a:ext cx="360040" cy="360040"/>
          </a:xfrm>
          <a:prstGeom prst="rect">
            <a:avLst/>
          </a:prstGeom>
          <a:solidFill>
            <a:srgbClr val="A67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76779" y="5076775"/>
            <a:ext cx="36004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60873" y="1562103"/>
            <a:ext cx="128325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335822"/>
              </p:ext>
            </p:extLst>
          </p:nvPr>
        </p:nvGraphicFramePr>
        <p:xfrm>
          <a:off x="-40248" y="1561151"/>
          <a:ext cx="5917027" cy="535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2250356" y="3506413"/>
            <a:ext cx="1440160" cy="132970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588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6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298343"/>
              </p:ext>
            </p:extLst>
          </p:nvPr>
        </p:nvGraphicFramePr>
        <p:xfrm>
          <a:off x="0" y="1865228"/>
          <a:ext cx="10603284" cy="465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0139" y="424108"/>
            <a:ext cx="6158669" cy="8144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92" tIns="45696" rIns="91392" bIns="45696" rtlCol="0" anchor="ctr"/>
          <a:lstStyle/>
          <a:p>
            <a:pPr defTabSz="913915">
              <a:defRPr/>
            </a:pPr>
            <a:r>
              <a:rPr lang="ru-RU" sz="18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реализацию муниципальной </a:t>
            </a:r>
          </a:p>
          <a:p>
            <a:pPr defTabSz="913915">
              <a:defRPr/>
            </a:pPr>
            <a:r>
              <a:rPr lang="ru-RU" sz="18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«Физическая культура и спорт в </a:t>
            </a:r>
          </a:p>
          <a:p>
            <a:pPr defTabSz="913915">
              <a:defRPr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Одинцовском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районе</a:t>
            </a:r>
            <a:r>
              <a:rPr lang="ru-RU" sz="1800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2018 – 2019 годах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63124" y="1354672"/>
            <a:ext cx="1160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55235" y="6665059"/>
            <a:ext cx="24122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9038" y="6737067"/>
            <a:ext cx="36004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265982">
            <a:off x="3735986" y="1818230"/>
            <a:ext cx="126907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или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4332" y="5743998"/>
            <a:ext cx="2006748" cy="523172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6434" y="5851720"/>
            <a:ext cx="1726594" cy="307728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74124" y="5851720"/>
            <a:ext cx="2321048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Рост/Снижение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25" name="Выгнутая вверх стрелка 24"/>
          <p:cNvSpPr/>
          <p:nvPr/>
        </p:nvSpPr>
        <p:spPr>
          <a:xfrm rot="918875">
            <a:off x="3239462" y="1606422"/>
            <a:ext cx="2379692" cy="6242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2243" y="2073957"/>
            <a:ext cx="569290" cy="400061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548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140" y="6737067"/>
            <a:ext cx="360040" cy="36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180" y="6665059"/>
            <a:ext cx="186305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8788" y="6737067"/>
            <a:ext cx="360040" cy="360040"/>
          </a:xfrm>
          <a:prstGeom prst="rect">
            <a:avLst/>
          </a:prstGeom>
          <a:solidFill>
            <a:srgbClr val="D2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5377" y="6665059"/>
            <a:ext cx="20522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поселений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3152" y="2290700"/>
            <a:ext cx="555120" cy="400061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886024" y="4787027"/>
            <a:ext cx="0" cy="193165"/>
          </a:xfrm>
          <a:prstGeom prst="straightConnector1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  <a:tailEnd type="arrow"/>
          </a:ln>
          <a:effectLst>
            <a:glow rad="127000">
              <a:srgbClr val="00B0F0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898495" y="5076775"/>
            <a:ext cx="0" cy="193164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tailEnd type="arrow"/>
          </a:ln>
          <a:effectLst>
            <a:glow rad="127000">
              <a:srgbClr val="92D050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888460" y="5364807"/>
            <a:ext cx="1" cy="243047"/>
          </a:xfrm>
          <a:prstGeom prst="straightConnector1">
            <a:avLst/>
          </a:prstGeom>
          <a:ln>
            <a:solidFill>
              <a:srgbClr val="FFCC99"/>
            </a:solidFill>
            <a:tailEnd type="arrow"/>
          </a:ln>
          <a:effectLst>
            <a:glow rad="127000">
              <a:srgbClr val="D29B2E"/>
            </a:glow>
            <a:outerShdw blurRad="50800" dist="25400" dir="5400000" rotWithShape="0">
              <a:srgbClr val="CCFF99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80203" y="435669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-37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3827" y="6889358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86" y="84014"/>
            <a:ext cx="9624060" cy="9132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правовая база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429" y="679057"/>
            <a:ext cx="9908104" cy="6832853"/>
          </a:xfrm>
        </p:spPr>
        <p:txBody>
          <a:bodyPr>
            <a:spAutoFit/>
          </a:bodyPr>
          <a:lstStyle/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</a:p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03.11.2006 № 174-ФЗ «Об автономных учреждениях»</a:t>
            </a:r>
          </a:p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Областной закон от 19.09.2007 № 151/2007-ОЗ «О бюджетном процессе в Московской области»</a:t>
            </a:r>
            <a:endParaRPr lang="en-US" altLang="ru-RU" sz="19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муниципального района Московской области </a:t>
            </a:r>
            <a:endParaRPr lang="en-US" altLang="ru-RU" sz="19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02709" indent="-20270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Одинцовского муниципального района от 14.12.2015 № 1/11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«Об утверждении Положения о бюджетном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процессе в Одинцовском муниципальном районе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sz="19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Московской области»</a:t>
            </a:r>
            <a:endParaRPr lang="en-US" altLang="ru-RU" sz="19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Одинцовского </a:t>
            </a: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от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31.10.2018 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1/48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принятии к рассмотрению </a:t>
            </a: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Совета депутатов </a:t>
            </a: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района </a:t>
            </a: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«О бюджете Одинцовского </a:t>
            </a: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Московской области на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</a:t>
            </a:r>
          </a:p>
          <a:p>
            <a:pPr marL="0" indent="206329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о назначении публичных слушаний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0" name="Picture 6" descr="Из 13 изнасилований в Одинцовском районе - 10 на с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37" y="3784659"/>
            <a:ext cx="4590696" cy="28773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67086" y="199533"/>
            <a:ext cx="10426064" cy="717024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 defTabSz="104268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08484"/>
              </p:ext>
            </p:extLst>
          </p:nvPr>
        </p:nvGraphicFramePr>
        <p:xfrm>
          <a:off x="162124" y="1764407"/>
          <a:ext cx="5400602" cy="51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575" y="460191"/>
            <a:ext cx="61206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ru-RU" sz="1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</a:t>
            </a:r>
            <a:r>
              <a:rPr lang="ru-RU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программы «Физическая культура и спорт в </a:t>
            </a:r>
            <a:r>
              <a:rPr lang="ru-RU" sz="1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Одинцовском муниципальном районе» </a:t>
            </a:r>
            <a:r>
              <a:rPr lang="ru-RU" sz="19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  <a:endParaRPr lang="ru-RU" sz="19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80633"/>
              </p:ext>
            </p:extLst>
          </p:nvPr>
        </p:nvGraphicFramePr>
        <p:xfrm>
          <a:off x="5850756" y="1476375"/>
          <a:ext cx="4752528" cy="552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2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33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направлений расходов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2019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722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школ, в </a:t>
                      </a:r>
                      <a:r>
                        <a:rPr lang="ru-RU" sz="17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3170">
                <a:tc>
                  <a:txBody>
                    <a:bodyPr/>
                    <a:lstStyle/>
                    <a:p>
                      <a:pPr algn="l"/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расходы на текущий ремонт учреждений и обеспечение доступной среды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8721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сфере физической культуры и спорта</a:t>
                      </a:r>
                      <a:endParaRPr lang="ru-RU" sz="1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867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Физкультурно-оздоровительный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клуб спорта для инвалидов «Одинец»</a:t>
                      </a:r>
                      <a:endParaRPr lang="ru-RU" sz="1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628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Комитета Физической культуры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спорта</a:t>
                      </a:r>
                      <a:endParaRPr lang="ru-RU" sz="1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82706" y="2376475"/>
            <a:ext cx="360040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2706" y="3854899"/>
            <a:ext cx="360040" cy="36004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2706" y="5004767"/>
            <a:ext cx="360040" cy="36004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2706" y="6012879"/>
            <a:ext cx="36004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2564" y="1404282"/>
            <a:ext cx="108012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739188" y="6948983"/>
            <a:ext cx="648072" cy="402567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9667180" y="2052439"/>
            <a:ext cx="0" cy="46924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260134" y="2628503"/>
            <a:ext cx="7814" cy="41164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6140" y="252239"/>
            <a:ext cx="6336704" cy="11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51" tIns="52125" rIns="104251" bIns="5212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бюджета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</a:t>
            </a:r>
            <a:endParaRPr lang="en-US" sz="2300" b="1" i="1" dirty="0">
              <a:solidFill>
                <a:srgbClr val="08376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за период 2016 – </a:t>
            </a:r>
            <a:r>
              <a:rPr lang="ru-RU" sz="23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3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17914" y="1293899"/>
            <a:ext cx="1475486" cy="428433"/>
          </a:xfrm>
          <a:prstGeom prst="rect">
            <a:avLst/>
          </a:prstGeom>
        </p:spPr>
        <p:txBody>
          <a:bodyPr wrap="square" lIns="104251" tIns="52125" rIns="104251" bIns="5212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21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570108"/>
              </p:ext>
            </p:extLst>
          </p:nvPr>
        </p:nvGraphicFramePr>
        <p:xfrm>
          <a:off x="306140" y="1214233"/>
          <a:ext cx="1015312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0196" y="6732959"/>
            <a:ext cx="1296144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01.01.2016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2644" y="6731495"/>
            <a:ext cx="1296144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492" y="6732959"/>
            <a:ext cx="1296144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01.01.2018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2760" y="6732959"/>
            <a:ext cx="1261732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01.01.2017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1116" y="6730031"/>
            <a:ext cx="1296144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01.01.2022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972" y="6730031"/>
            <a:ext cx="1296144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4812" y="6744937"/>
            <a:ext cx="1296144" cy="36928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4680" y="6227439"/>
            <a:ext cx="1261732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03506"/>
              </p:ext>
            </p:extLst>
          </p:nvPr>
        </p:nvGraphicFramePr>
        <p:xfrm>
          <a:off x="7002884" y="3636615"/>
          <a:ext cx="36905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81822" y="6227439"/>
            <a:ext cx="1261732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9268" y="6227439"/>
            <a:ext cx="1261732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66518" y="6227731"/>
            <a:ext cx="1261732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1668" y="6242828"/>
            <a:ext cx="1261732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9890" y="3780631"/>
            <a:ext cx="3485596" cy="2769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долга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43626" y="5724847"/>
            <a:ext cx="0" cy="1005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928942" y="3554989"/>
            <a:ext cx="0" cy="31779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62724" y="4428703"/>
            <a:ext cx="0" cy="23162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94572" y="4644727"/>
            <a:ext cx="0" cy="21002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5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024142"/>
              </p:ext>
            </p:extLst>
          </p:nvPr>
        </p:nvGraphicFramePr>
        <p:xfrm>
          <a:off x="378149" y="1954211"/>
          <a:ext cx="6912767" cy="46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364" y="324247"/>
            <a:ext cx="647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Задолженность по налоговым и неналоговым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платежам в консолидированный бюджет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175" y="6516935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01.01.2018</a:t>
            </a:r>
            <a:endParaRPr lang="ru-RU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6622" y="6516935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01.11.2018</a:t>
            </a:r>
            <a:endParaRPr lang="ru-RU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9442" y="2694143"/>
            <a:ext cx="96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6274" y="322189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Аренда земли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2083" y="3765487"/>
            <a:ext cx="216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Аренда имущества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46500" y="5580831"/>
            <a:ext cx="93302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46499" y="6084887"/>
            <a:ext cx="93302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46500" y="4158755"/>
            <a:ext cx="93302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61092" y="3813788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-1 640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0516" y="5236909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+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34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16" y="581245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-43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5001" y="5570605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+2,4%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8994" y="4134819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-26,9%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3441" y="6084887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-33,1%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2484" y="279541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5 991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7547" y="206744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7 640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745604">
            <a:off x="2838551" y="1625604"/>
            <a:ext cx="2896384" cy="7832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 rot="631364">
            <a:off x="3428088" y="1793850"/>
            <a:ext cx="1508120" cy="538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</a:rPr>
              <a:t>Снижение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</a:rPr>
              <a:t>на 1 649 млн.руб. 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</a:rPr>
              <a:t>или на 21,6%</a:t>
            </a:r>
            <a:endParaRPr lang="ru-RU" sz="1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12322" y="2714792"/>
            <a:ext cx="357180" cy="288032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34903" y="3296121"/>
            <a:ext cx="357180" cy="28803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042262" y="3839711"/>
            <a:ext cx="357180" cy="288032"/>
          </a:xfrm>
          <a:prstGeom prst="rect">
            <a:avLst/>
          </a:prstGeom>
          <a:solidFill>
            <a:srgbClr val="D29B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13493" y="1684053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95690"/>
            <a:r>
              <a:rPr lang="ru-RU" sz="2000" smtClean="0">
                <a:solidFill>
                  <a:srgbClr val="FFFFFF"/>
                </a:solidFill>
              </a:rPr>
              <a:t>2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 flipH="1">
            <a:off x="5947752" y="5371813"/>
            <a:ext cx="144013" cy="674582"/>
          </a:xfrm>
          <a:prstGeom prst="leftBrace">
            <a:avLst>
              <a:gd name="adj1" fmla="val 5463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1890316" y="5398868"/>
            <a:ext cx="144016" cy="752138"/>
          </a:xfrm>
          <a:prstGeom prst="leftBrace">
            <a:avLst>
              <a:gd name="adj1" fmla="val 5463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TextBox 1"/>
          <p:cNvSpPr txBox="1"/>
          <p:nvPr/>
        </p:nvSpPr>
        <p:spPr>
          <a:xfrm rot="16200000">
            <a:off x="5891779" y="5466180"/>
            <a:ext cx="834612" cy="3760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1 528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449" y="220538"/>
            <a:ext cx="10273541" cy="11320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участия граждан в  общественном обсуждении проекта бюджета</a:t>
            </a:r>
          </a:p>
        </p:txBody>
      </p:sp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367587" y="3196033"/>
            <a:ext cx="9970295" cy="161377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проекту бюджета Одинцовского муниципального района на 2019 год и плановый период 2020 и 2021 годов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назначены на 21 ноября 2018 года</a:t>
            </a:r>
          </a:p>
          <a:p>
            <a:pPr marL="0" indent="0">
              <a:buFont typeface="Wingdings" pitchFamily="2" charset="2"/>
              <a:buChar char="§"/>
            </a:pPr>
            <a:endParaRPr lang="ru-RU" altLang="ru-RU" dirty="0" smtClean="0">
              <a:solidFill>
                <a:srgbClr val="FCF05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092" y="1398484"/>
            <a:ext cx="9770722" cy="187502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defTabSz="1043056">
              <a:defRPr/>
            </a:pPr>
            <a:r>
              <a:rPr lang="ru-RU" sz="2300" dirty="0">
                <a:solidFill>
                  <a:srgbClr val="1F497D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района на очередной финансовый год и плановый период и отчет о исполнении бюджета: </a:t>
            </a:r>
          </a:p>
          <a:p>
            <a:pPr marL="325898" indent="-325898" defTabSz="1043056"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rgbClr val="1F497D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в средствах массовой информации;</a:t>
            </a:r>
          </a:p>
          <a:p>
            <a:pPr marL="325898" indent="-325898" defTabSz="1043056">
              <a:buFont typeface="Arial" pitchFamily="34" charset="0"/>
              <a:buChar char="•"/>
              <a:defRPr/>
            </a:pPr>
            <a:r>
              <a:rPr lang="ru-RU" sz="2300" dirty="0">
                <a:solidFill>
                  <a:srgbClr val="1F497D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на публичные слушания в сроки, определенные бюджетным законодательством Российской Федерации.</a:t>
            </a:r>
            <a:endParaRPr lang="ru-RU" sz="2300" dirty="0">
              <a:solidFill>
                <a:srgbClr val="1F497D">
                  <a:lumMod val="9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086" y="199533"/>
            <a:ext cx="10426064" cy="717024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259" t="14191" r="15719" b="14191"/>
          <a:stretch/>
        </p:blipFill>
        <p:spPr bwMode="auto">
          <a:xfrm>
            <a:off x="367587" y="4539208"/>
            <a:ext cx="1361923" cy="111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30445" t="13861" r="15436" b="13731"/>
          <a:stretch/>
        </p:blipFill>
        <p:spPr bwMode="auto">
          <a:xfrm>
            <a:off x="1225286" y="5137104"/>
            <a:ext cx="1775550" cy="119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30074" t="14521" r="15904" b="14521"/>
          <a:stretch/>
        </p:blipFill>
        <p:spPr bwMode="auto">
          <a:xfrm>
            <a:off x="2113058" y="5890522"/>
            <a:ext cx="1840900" cy="1301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30074" t="14521" r="15533" b="12871"/>
          <a:stretch/>
        </p:blipFill>
        <p:spPr bwMode="auto">
          <a:xfrm>
            <a:off x="8677248" y="4515053"/>
            <a:ext cx="1771094" cy="1166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6"/>
          <a:srcRect l="30445" t="14191" r="15622" b="13402"/>
          <a:stretch/>
        </p:blipFill>
        <p:spPr bwMode="auto">
          <a:xfrm>
            <a:off x="7685883" y="5208693"/>
            <a:ext cx="1697018" cy="1193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30445" t="14521" r="15994" b="14063"/>
          <a:stretch/>
        </p:blipFill>
        <p:spPr bwMode="auto">
          <a:xfrm>
            <a:off x="6938269" y="5942596"/>
            <a:ext cx="1661004" cy="1249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8"/>
          <a:stretch>
            <a:fillRect/>
          </a:stretch>
        </p:blipFill>
        <p:spPr>
          <a:xfrm>
            <a:off x="3543814" y="5265143"/>
            <a:ext cx="3672606" cy="1927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4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449" y="220538"/>
            <a:ext cx="10273541" cy="21199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Финансово-казначейское управление 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Одинцовского муниципального района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7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394970" y="2628503"/>
            <a:ext cx="9970295" cy="4320480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месте нахождения: </a:t>
            </a:r>
            <a:r>
              <a:rPr lang="ru-RU" alt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область, г. Одинцово, ул. Маршала Жукова, д.28</a:t>
            </a:r>
          </a:p>
          <a:p>
            <a:pPr marL="0" indent="0">
              <a:buNone/>
            </a:pPr>
            <a:endParaRPr lang="ru-RU" altLang="ru-RU" sz="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(495) 593-15-37</a:t>
            </a:r>
          </a:p>
          <a:p>
            <a:pPr marL="0" indent="0">
              <a:buNone/>
            </a:pPr>
            <a:endParaRPr lang="ru-RU" altLang="ru-RU" sz="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fkuadmomr@mosreg.ru</a:t>
            </a:r>
            <a:endParaRPr lang="en-US" alt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ru-RU" sz="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Четверг с 9-00 до 18-00</a:t>
            </a:r>
          </a:p>
          <a:p>
            <a:pPr marL="0" indent="1524000">
              <a:buNone/>
            </a:pP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с 9-00 до 16-45</a:t>
            </a:r>
          </a:p>
          <a:p>
            <a:pPr marL="0" indent="1524000">
              <a:buNone/>
            </a:pP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с 13-00 до 13-45</a:t>
            </a:r>
          </a:p>
          <a:p>
            <a:pPr marL="0" indent="0">
              <a:buNone/>
            </a:pPr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граждан:</a:t>
            </a:r>
            <a:r>
              <a:rPr lang="en-US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Понедельник, Среда с 10-00 до 17-00</a:t>
            </a:r>
          </a:p>
          <a:p>
            <a:pPr marL="0" indent="2419350">
              <a:buNone/>
            </a:pP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13-00 до 13-45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086" y="199533"/>
            <a:ext cx="10426064" cy="717024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3363" y="435104"/>
            <a:ext cx="9624060" cy="940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бюджета: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784" y="1564765"/>
            <a:ext cx="10104891" cy="5550178"/>
          </a:xfrm>
        </p:spPr>
        <p:txBody>
          <a:bodyPr>
            <a:normAutofit fontScale="92500" lnSpcReduction="10000"/>
          </a:bodyPr>
          <a:lstStyle/>
          <a:p>
            <a:pPr marL="312751" indent="-312751"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ходе бюджетного процесса в Одинцовском муниципальном районе; </a:t>
            </a:r>
          </a:p>
          <a:p>
            <a:pPr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прозрачности  формирования  и  расходования  бюджетных  средств  в Одинцовском муниципальном районе; </a:t>
            </a:r>
          </a:p>
          <a:p>
            <a:pPr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ответственности  органов  местного самоуправления Одинцовского муниципального района при  принятии решений в сфере бюджетной политики; </a:t>
            </a:r>
          </a:p>
          <a:p>
            <a:pPr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Одинцовского муниципального района.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086" y="199533"/>
            <a:ext cx="10426064" cy="717024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 defTabSz="104268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156" y="0"/>
            <a:ext cx="993710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</a:rPr>
              <a:t>Основные понятия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r>
              <a:rPr lang="ru-RU" sz="2200" b="1" i="1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превышение расходов бюджета над его доходами. </a:t>
            </a: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Профицит </a:t>
            </a:r>
            <a:r>
              <a:rPr lang="ru-RU" sz="2200" b="1" i="1" u="sng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sz="2200" b="1" i="1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превышение доходов бюджета над его расходами</a:t>
            </a:r>
            <a:r>
              <a:rPr lang="ru-RU" sz="2200" b="1" i="1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3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156" y="0"/>
            <a:ext cx="9937104" cy="758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F79646">
                    <a:lumMod val="75000"/>
                  </a:srgbClr>
                </a:solidFill>
              </a:rPr>
              <a:t>Межбюджетные трансферты</a:t>
            </a:r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</a:rPr>
              <a:t> – денежные средства, перечисляемые из одного бюджета бюджетной системы Российской Федерации другому.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sz="2800" b="1" u="sng" dirty="0">
                <a:solidFill>
                  <a:srgbClr val="4BACC6">
                    <a:lumMod val="50000"/>
                  </a:srgbClr>
                </a:solidFill>
              </a:rPr>
              <a:t>Виды межбюджетных </a:t>
            </a:r>
            <a:r>
              <a:rPr lang="ru-RU" sz="2800" b="1" u="sng" dirty="0" smtClean="0">
                <a:solidFill>
                  <a:srgbClr val="4BACC6">
                    <a:lumMod val="50000"/>
                  </a:srgbClr>
                </a:solidFill>
              </a:rPr>
              <a:t>трансфертов:</a:t>
            </a:r>
          </a:p>
          <a:p>
            <a:pPr algn="just"/>
            <a:endParaRPr lang="ru-RU" sz="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solidFill>
                  <a:srgbClr val="4BACC6">
                    <a:lumMod val="50000"/>
                  </a:srgbClr>
                </a:solidFill>
              </a:rPr>
              <a:t>Дотации</a:t>
            </a:r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 </a:t>
            </a:r>
          </a:p>
          <a:p>
            <a:pPr algn="just"/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При 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дотации денежная помощь со стороны бюджета другого уровня не оговаривается никакими условиями (в переводе с латинского </a:t>
            </a:r>
            <a:r>
              <a:rPr lang="ru-RU" sz="2200" b="1" i="1" dirty="0" err="1">
                <a:solidFill>
                  <a:srgbClr val="4BACC6">
                    <a:lumMod val="75000"/>
                  </a:srgbClr>
                </a:solidFill>
              </a:rPr>
              <a:t>dotatio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 - дар, пожертвование). В бюджете Одинцовского муниципального района дотации не планируются. </a:t>
            </a:r>
            <a:endParaRPr lang="ru-RU" sz="22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just"/>
            <a:endParaRPr lang="ru-RU" sz="8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solidFill>
                  <a:srgbClr val="4BACC6">
                    <a:lumMod val="50000"/>
                  </a:srgbClr>
                </a:solidFill>
              </a:rPr>
              <a:t>Субсидии </a:t>
            </a:r>
          </a:p>
          <a:p>
            <a:pPr algn="just"/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При 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субсидии средства предоставляются бюджету другого уровня на условиях долевого финансирования расходов (латинское </a:t>
            </a:r>
            <a:r>
              <a:rPr lang="ru-RU" sz="2200" b="1" i="1" dirty="0" err="1">
                <a:solidFill>
                  <a:srgbClr val="4BACC6">
                    <a:lumMod val="75000"/>
                  </a:srgbClr>
                </a:solidFill>
              </a:rPr>
              <a:t>subsidium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 - помощь, поддержка). </a:t>
            </a:r>
            <a:endParaRPr lang="ru-RU" sz="22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just"/>
            <a:endParaRPr lang="ru-RU" sz="800" b="1" i="1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u="sng" dirty="0" smtClean="0">
                <a:solidFill>
                  <a:srgbClr val="4BACC6">
                    <a:lumMod val="50000"/>
                  </a:srgbClr>
                </a:solidFill>
              </a:rPr>
              <a:t>Субвенции </a:t>
            </a:r>
          </a:p>
          <a:p>
            <a:pPr algn="just"/>
            <a:r>
              <a:rPr lang="ru-RU" sz="2200" b="1" i="1" dirty="0" smtClean="0">
                <a:solidFill>
                  <a:srgbClr val="4BACC6">
                    <a:lumMod val="75000"/>
                  </a:srgbClr>
                </a:solidFill>
              </a:rPr>
              <a:t>При </a:t>
            </a:r>
            <a:r>
              <a:rPr lang="ru-RU" sz="2200" b="1" i="1" dirty="0">
                <a:solidFill>
                  <a:srgbClr val="4BACC6">
                    <a:lumMod val="75000"/>
                  </a:srgbClr>
                </a:solidFill>
              </a:rPr>
              <a:t>субвенции со стороны государства выделяются средства местному бюджету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34720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174" y="73089"/>
            <a:ext cx="7176742" cy="138494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Одинцовского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сфере управления муниципальными финансами, налоговой и бюджетной политике на 2019 год и плановый период 2020 – 2021 годов</a:t>
            </a:r>
            <a:endParaRPr lang="ru-RU" sz="2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780" y="1458035"/>
            <a:ext cx="103691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 сфере управления муниципальными финансами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устойчивого исполнения бюджета;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проектных принципов управления;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программного метода планирования расходов бюджета с целью повышения эффективности расходов и их увязка с программными целями и задачами;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равных финансовых возможностей оказания гражданам муниципальных услуг на всей территории района;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управления муниципальными финансами в общественном секторе;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мониторинга качества управления муниципальными финансами;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эффективное регулирование муниципального долга.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эффективной и стабильной налоговой системы, поддержание сбалансированности и устойчивости бюджета;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стимулирование и развитие малого бизнеса;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недопущение налоговой нагрузки на экономику;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инвестиционного климата и поддержку инновационного предпринимательства в районе, налоговое стимулирование инвестиционной деятельности;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налогового администрирования;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оптимизация существующей системы налоговых льгот, мониторинг эффективности налоговых льгот;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недоимки по налогам;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повышение эффективности  использования муниципальной собственности;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поиск новых источников пополнения бюджета.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политики: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четких приоритетов использования бюджетных средств с учетом текущей экономической ситуации;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приоритетных проектов;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нормативов материально-технического обеспечения ОМСУ и МКУ при планировании бюджетных ассигнований;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бережливость и максимальная отдача, снижение неэффективных трат бюджета;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функционирования контрактной системы;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увязка муниципальных заданий на оказание муниципальных услуг с целями муниципальных программ;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ответственности муниципальных учреждений за невыполнение муниципальных заданий;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выполнения ключевых и целевых показателей муниципальных программ;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унификация соглашений о предоставлении субсидий из бюджета района и бюджетов поселений.</a:t>
            </a:r>
          </a:p>
        </p:txBody>
      </p:sp>
    </p:spTree>
    <p:extLst>
      <p:ext uri="{BB962C8B-B14F-4D97-AF65-F5344CB8AC3E}">
        <p14:creationId xmlns:p14="http://schemas.microsoft.com/office/powerpoint/2010/main" val="134570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174" y="396254"/>
            <a:ext cx="6672686" cy="1061781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основных показателях социально-экономического развития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1182"/>
              </p:ext>
            </p:extLst>
          </p:nvPr>
        </p:nvGraphicFramePr>
        <p:xfrm>
          <a:off x="114174" y="1692399"/>
          <a:ext cx="10489110" cy="4778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38"/>
                <a:gridCol w="1584176"/>
                <a:gridCol w="1584176"/>
                <a:gridCol w="1584176"/>
                <a:gridCol w="1584176"/>
                <a:gridCol w="1512168"/>
              </a:tblGrid>
              <a:tr h="6143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2017 года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года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452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тыс.руб.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95 111 357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68 678 300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73 417 103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79 217 054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86 108 938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87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млн.руб.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42 245,9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43 762,2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45 123,4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46 895,8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48 847,9</a:t>
                      </a:r>
                    </a:p>
                  </a:txBody>
                  <a:tcPr marL="9525" marR="9525" marT="9525" marB="0" anchor="ctr"/>
                </a:tc>
              </a:tr>
              <a:tr h="18041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324 157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05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438465"/>
              </p:ext>
            </p:extLst>
          </p:nvPr>
        </p:nvGraphicFramePr>
        <p:xfrm>
          <a:off x="330627" y="1407879"/>
          <a:ext cx="10128644" cy="516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87690" y="6329432"/>
            <a:ext cx="10535127" cy="969983"/>
            <a:chOff x="589479" y="5958253"/>
            <a:chExt cx="7362588" cy="6070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67178" y="6019466"/>
              <a:ext cx="995033" cy="2123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8231" y="6075517"/>
              <a:ext cx="123973" cy="123825"/>
            </a:xfrm>
            <a:prstGeom prst="rect">
              <a:avLst/>
            </a:prstGeom>
            <a:solidFill>
              <a:srgbClr val="92D05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0313" y="6231423"/>
              <a:ext cx="123973" cy="123825"/>
            </a:xfrm>
            <a:prstGeom prst="rect">
              <a:avLst/>
            </a:prstGeom>
            <a:solidFill>
              <a:srgbClr val="00B0F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7726" y="6160068"/>
              <a:ext cx="123973" cy="123825"/>
            </a:xfrm>
            <a:prstGeom prst="rect">
              <a:avLst/>
            </a:prstGeom>
            <a:pattFill prst="wdDnDiag">
              <a:fgClr>
                <a:srgbClr val="92D050"/>
              </a:fgClr>
              <a:bgClr>
                <a:schemeClr val="bg1"/>
              </a:bgClr>
            </a:patt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08467" y="6358086"/>
              <a:ext cx="123973" cy="123825"/>
            </a:xfrm>
            <a:prstGeom prst="rect">
              <a:avLst/>
            </a:prstGeom>
            <a:solidFill>
              <a:srgbClr val="CCFF99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5684" y="6194152"/>
              <a:ext cx="1147433" cy="2123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9036" y="6352935"/>
              <a:ext cx="1600788" cy="2123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(-) Дефицит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17306" y="5958253"/>
              <a:ext cx="3734761" cy="1926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из других уровней бюджета: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589479" y="6387329"/>
              <a:ext cx="123973" cy="123276"/>
            </a:xfrm>
            <a:prstGeom prst="rect">
              <a:avLst/>
            </a:prstGeom>
            <a:solidFill>
              <a:srgbClr val="FF7C8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0354" y="1853959"/>
            <a:ext cx="989801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11 650</a:t>
            </a:r>
            <a:endParaRPr lang="ru-RU" sz="21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78" y="1726267"/>
            <a:ext cx="984121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12 220</a:t>
            </a:r>
            <a:endParaRPr lang="ru-RU" sz="21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66065" y="2158447"/>
            <a:ext cx="949633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10 554</a:t>
            </a:r>
            <a:endParaRPr lang="ru-RU" sz="21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38487" y="2060824"/>
            <a:ext cx="946417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10 890</a:t>
            </a:r>
            <a:endParaRPr lang="ru-RU" sz="21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2827" y="2182372"/>
            <a:ext cx="952647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10 738</a:t>
            </a:r>
            <a:endParaRPr lang="ru-RU" sz="21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27020" y="2141717"/>
            <a:ext cx="951724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10 964</a:t>
            </a:r>
            <a:endParaRPr lang="ru-RU" sz="21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78744" y="1508313"/>
            <a:ext cx="1000302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38794" y="5895736"/>
            <a:ext cx="1198490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03812" y="5874387"/>
            <a:ext cx="1198490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980254" y="5882341"/>
            <a:ext cx="1198490" cy="4154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4174" y="468266"/>
            <a:ext cx="6312647" cy="1061781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Одинцовского муниципального района на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89408" y="6933644"/>
            <a:ext cx="2952327" cy="307728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 бюджетов поселений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75882" y="6987537"/>
            <a:ext cx="161388" cy="153777"/>
          </a:xfrm>
          <a:prstGeom prst="rect">
            <a:avLst/>
          </a:prstGeom>
          <a:pattFill prst="dkHorz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 cap="flat" cmpd="sng" algn="ctr">
            <a:noFill/>
            <a:prstDash val="solid"/>
          </a:ln>
          <a:effectLst/>
        </p:spPr>
        <p:txBody>
          <a:bodyPr lIns="91392" tIns="45696" rIns="91392" bIns="45696" rtlCol="0" anchor="ctr"/>
          <a:lstStyle/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94474" y="6996039"/>
            <a:ext cx="177393" cy="163358"/>
          </a:xfrm>
          <a:prstGeom prst="rect">
            <a:avLst/>
          </a:prstGeom>
          <a:pattFill prst="dkHorz">
            <a:fgClr>
              <a:srgbClr val="92D050"/>
            </a:fgClr>
            <a:bgClr>
              <a:schemeClr val="bg1"/>
            </a:bgClr>
          </a:pattFill>
          <a:ln w="15875" cap="flat" cmpd="sng" algn="ctr">
            <a:noFill/>
            <a:prstDash val="solid"/>
          </a:ln>
          <a:effectLst/>
        </p:spPr>
        <p:txBody>
          <a:bodyPr lIns="91392" tIns="45696" rIns="91392" bIns="45696" rtlCol="0" anchor="ctr"/>
          <a:lstStyle/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890709" y="3780632"/>
            <a:ext cx="77724" cy="1820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2692834" y="4507434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198230" y="3852639"/>
            <a:ext cx="153123" cy="1800199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767749" y="4435428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4296417" y="4029711"/>
            <a:ext cx="77966" cy="162312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5985590" y="4029711"/>
            <a:ext cx="70739" cy="16231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9053211" y="4029711"/>
            <a:ext cx="45719" cy="16078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6831789" y="4709652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6 071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8814098" y="4627531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6 071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Левая фигурная скобка 39"/>
          <p:cNvSpPr/>
          <p:nvPr/>
        </p:nvSpPr>
        <p:spPr>
          <a:xfrm>
            <a:off x="7352827" y="4029711"/>
            <a:ext cx="153431" cy="160783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5840005" y="4579441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6 070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3792700" y="4729267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6 070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1580" y="6829297"/>
            <a:ext cx="2789379" cy="461616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650620" y="6650363"/>
            <a:ext cx="177393" cy="197854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 w="15875" cap="flat" cmpd="sng" algn="ctr">
            <a:noFill/>
            <a:prstDash val="solid"/>
          </a:ln>
          <a:effectLst/>
        </p:spPr>
        <p:txBody>
          <a:bodyPr lIns="91392" tIns="45696" rIns="91392" bIns="45696" rtlCol="0" anchor="ctr"/>
          <a:lstStyle/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89809" y="6603283"/>
            <a:ext cx="3283844" cy="307728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вышестоящих бюджетов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79648" y="6329432"/>
            <a:ext cx="4919688" cy="338555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62069" y="6611738"/>
            <a:ext cx="2789379" cy="276950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50" name="Левая фигурная скобка 49"/>
          <p:cNvSpPr/>
          <p:nvPr/>
        </p:nvSpPr>
        <p:spPr>
          <a:xfrm>
            <a:off x="1195905" y="2476274"/>
            <a:ext cx="155448" cy="137636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769670" y="2784850"/>
            <a:ext cx="816773" cy="346593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859</a:t>
            </a:r>
            <a:endParaRPr 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47393" y="6669200"/>
            <a:ext cx="177393" cy="197854"/>
          </a:xfrm>
          <a:prstGeom prst="rect">
            <a:avLst/>
          </a:prstGeom>
          <a:solidFill>
            <a:srgbClr val="92D05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9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73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Другая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E9CD6"/>
      </a:accent1>
      <a:accent2>
        <a:srgbClr val="71B0DE"/>
      </a:accent2>
      <a:accent3>
        <a:srgbClr val="00B7ED"/>
      </a:accent3>
      <a:accent4>
        <a:srgbClr val="0084CA"/>
      </a:accent4>
      <a:accent5>
        <a:srgbClr val="00B7ED"/>
      </a:accent5>
      <a:accent6>
        <a:srgbClr val="0A96FF"/>
      </a:accent6>
      <a:hlink>
        <a:srgbClr val="00007F"/>
      </a:hlink>
      <a:folHlink>
        <a:srgbClr val="800080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3534</Words>
  <Application>Microsoft Office PowerPoint</Application>
  <PresentationFormat>Произвольный</PresentationFormat>
  <Paragraphs>1103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Презентация PowerPoint</vt:lpstr>
      <vt:lpstr>Структура бюджета для граждан:</vt:lpstr>
      <vt:lpstr>Нормативно - правовая база</vt:lpstr>
      <vt:lpstr>Цели создания  открытого бюджета: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Одинцовского муниципального района на душу населения в 2019 году в сравнении с другими муниципальными образованиями Московской области</vt:lpstr>
      <vt:lpstr>Объем и структура прогнозируемых поступлений в бюджет Одинцовского муниципального района на 2017, 2018, 2019 год и плановый период 2019-2020 годов</vt:lpstr>
      <vt:lpstr>Информация о местных налоговых льготах и ставках налогов Одинцовского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деятельности муниципальных учреждений Одинцовского муниципального района за счет бюджетных средств на 2019 год</vt:lpstr>
      <vt:lpstr>Расходы Одинцовского муниципального района в разрезе муниципальных программ с 2017 по 2021 год</vt:lpstr>
      <vt:lpstr>  Информация о расходах бюджета Одинцовского муниципального района в разрезе муниципальных программ с указанием целевых показателей на 2019 год и плановый период 2020 – 2021 годов размещена на официальном сайте www.odin.ru в разделе «Документы» - «Социально-экономическое развитие» - «Муниципальные программы Одинцовского муниципального района» или по ссылке http://odin.ru/main/static.asp?id=1408 </vt:lpstr>
      <vt:lpstr>Расходы Одинцовского муниципального района с учетом интересов определенных целевых групп на которые направлены мероприятия муниципальных программ</vt:lpstr>
      <vt:lpstr> Муниципальные программы Одинцовского муниципального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участия граждан в  общественном обсуждении проекта бюджета</vt:lpstr>
      <vt:lpstr>Финансово-казначейское управление  Администрации Одинцовского муниципального района  контактная информация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Синдияшкин  Максим Викторович</cp:lastModifiedBy>
  <cp:revision>642</cp:revision>
  <cp:lastPrinted>2018-11-20T12:49:43Z</cp:lastPrinted>
  <dcterms:created xsi:type="dcterms:W3CDTF">2015-08-26T08:56:13Z</dcterms:created>
  <dcterms:modified xsi:type="dcterms:W3CDTF">2018-12-26T10:45:58Z</dcterms:modified>
</cp:coreProperties>
</file>