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theme/themeOverride6.xml" ContentType="application/vnd.openxmlformats-officedocument.themeOverride+xml"/>
  <Override PartName="/ppt/charts/chart10.xml" ContentType="application/vnd.openxmlformats-officedocument.drawingml.chart+xml"/>
  <Override PartName="/ppt/theme/themeOverride7.xml" ContentType="application/vnd.openxmlformats-officedocument.themeOverride+xml"/>
  <Override PartName="/ppt/charts/chart11.xml" ContentType="application/vnd.openxmlformats-officedocument.drawingml.chart+xml"/>
  <Override PartName="/ppt/theme/themeOverride8.xml" ContentType="application/vnd.openxmlformats-officedocument.themeOverride+xml"/>
  <Override PartName="/ppt/charts/chart12.xml" ContentType="application/vnd.openxmlformats-officedocument.drawingml.chart+xml"/>
  <Override PartName="/ppt/theme/themeOverride9.xml" ContentType="application/vnd.openxmlformats-officedocument.themeOverride+xml"/>
  <Override PartName="/ppt/charts/chart13.xml" ContentType="application/vnd.openxmlformats-officedocument.drawingml.chart+xml"/>
  <Override PartName="/ppt/theme/themeOverride10.xml" ContentType="application/vnd.openxmlformats-officedocument.themeOverride+xml"/>
  <Override PartName="/ppt/charts/chart14.xml" ContentType="application/vnd.openxmlformats-officedocument.drawingml.chart+xml"/>
  <Override PartName="/ppt/theme/themeOverride11.xml" ContentType="application/vnd.openxmlformats-officedocument.themeOverride+xml"/>
  <Override PartName="/ppt/charts/chart15.xml" ContentType="application/vnd.openxmlformats-officedocument.drawingml.chart+xml"/>
  <Override PartName="/ppt/theme/themeOverride12.xml" ContentType="application/vnd.openxmlformats-officedocument.themeOverride+xml"/>
  <Override PartName="/ppt/drawings/drawing4.xml" ContentType="application/vnd.openxmlformats-officedocument.drawingml.chartshapes+xml"/>
  <Override PartName="/ppt/charts/chart16.xml" ContentType="application/vnd.openxmlformats-officedocument.drawingml.chart+xml"/>
  <Override PartName="/ppt/theme/themeOverride13.xml" ContentType="application/vnd.openxmlformats-officedocument.themeOverride+xml"/>
  <Override PartName="/ppt/drawings/drawing5.xml" ContentType="application/vnd.openxmlformats-officedocument.drawingml.chartshapes+xml"/>
  <Override PartName="/ppt/charts/chart17.xml" ContentType="application/vnd.openxmlformats-officedocument.drawingml.chart+xml"/>
  <Override PartName="/ppt/theme/themeOverride14.xml" ContentType="application/vnd.openxmlformats-officedocument.themeOverride+xml"/>
  <Override PartName="/ppt/drawings/drawing6.xml" ContentType="application/vnd.openxmlformats-officedocument.drawingml.chartshapes+xml"/>
  <Override PartName="/ppt/charts/chart18.xml" ContentType="application/vnd.openxmlformats-officedocument.drawingml.chart+xml"/>
  <Override PartName="/ppt/theme/themeOverride15.xml" ContentType="application/vnd.openxmlformats-officedocument.themeOverride+xml"/>
  <Override PartName="/ppt/charts/chart19.xml" ContentType="application/vnd.openxmlformats-officedocument.drawingml.chart+xml"/>
  <Override PartName="/ppt/theme/themeOverride16.xml" ContentType="application/vnd.openxmlformats-officedocument.themeOverride+xml"/>
  <Override PartName="/ppt/charts/chart20.xml" ContentType="application/vnd.openxmlformats-officedocument.drawingml.chart+xml"/>
  <Override PartName="/ppt/theme/themeOverride17.xml" ContentType="application/vnd.openxmlformats-officedocument.themeOverride+xml"/>
  <Override PartName="/ppt/charts/chart21.xml" ContentType="application/vnd.openxmlformats-officedocument.drawingml.chart+xml"/>
  <Override PartName="/ppt/theme/themeOverride18.xml" ContentType="application/vnd.openxmlformats-officedocument.themeOverride+xml"/>
  <Override PartName="/ppt/charts/chart22.xml" ContentType="application/vnd.openxmlformats-officedocument.drawingml.chart+xml"/>
  <Override PartName="/ppt/theme/themeOverride19.xml" ContentType="application/vnd.openxmlformats-officedocument.themeOverride+xml"/>
  <Override PartName="/ppt/charts/chart23.xml" ContentType="application/vnd.openxmlformats-officedocument.drawingml.chart+xml"/>
  <Override PartName="/ppt/theme/themeOverride20.xml" ContentType="application/vnd.openxmlformats-officedocument.themeOverride+xml"/>
  <Override PartName="/ppt/notesSlides/notesSlide4.xml" ContentType="application/vnd.openxmlformats-officedocument.presentationml.notesSlide+xml"/>
  <Override PartName="/ppt/charts/chart24.xml" ContentType="application/vnd.openxmlformats-officedocument.drawingml.chart+xml"/>
  <Override PartName="/ppt/theme/themeOverride21.xml" ContentType="application/vnd.openxmlformats-officedocument.themeOverride+xml"/>
  <Override PartName="/ppt/charts/chart25.xml" ContentType="application/vnd.openxmlformats-officedocument.drawingml.chart+xml"/>
  <Override PartName="/ppt/drawings/drawing7.xml" ContentType="application/vnd.openxmlformats-officedocument.drawingml.chartshapes+xml"/>
  <Override PartName="/ppt/charts/chart26.xml" ContentType="application/vnd.openxmlformats-officedocument.drawingml.chart+xml"/>
  <Override PartName="/ppt/theme/themeOverride22.xml" ContentType="application/vnd.openxmlformats-officedocument.themeOverride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theme/themeOverride23.xml" ContentType="application/vnd.openxmlformats-officedocument.themeOverride+xml"/>
  <Override PartName="/ppt/drawings/drawing8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</p:sldMasterIdLst>
  <p:notesMasterIdLst>
    <p:notesMasterId r:id="rId48"/>
  </p:notesMasterIdLst>
  <p:handoutMasterIdLst>
    <p:handoutMasterId r:id="rId49"/>
  </p:handoutMasterIdLst>
  <p:sldIdLst>
    <p:sldId id="341" r:id="rId14"/>
    <p:sldId id="342" r:id="rId15"/>
    <p:sldId id="343" r:id="rId16"/>
    <p:sldId id="344" r:id="rId17"/>
    <p:sldId id="345" r:id="rId18"/>
    <p:sldId id="346" r:id="rId19"/>
    <p:sldId id="347" r:id="rId20"/>
    <p:sldId id="352" r:id="rId21"/>
    <p:sldId id="287" r:id="rId22"/>
    <p:sldId id="326" r:id="rId23"/>
    <p:sldId id="328" r:id="rId24"/>
    <p:sldId id="327" r:id="rId25"/>
    <p:sldId id="353" r:id="rId26"/>
    <p:sldId id="356" r:id="rId27"/>
    <p:sldId id="348" r:id="rId28"/>
    <p:sldId id="331" r:id="rId29"/>
    <p:sldId id="267" r:id="rId30"/>
    <p:sldId id="268" r:id="rId31"/>
    <p:sldId id="295" r:id="rId32"/>
    <p:sldId id="325" r:id="rId33"/>
    <p:sldId id="357" r:id="rId34"/>
    <p:sldId id="354" r:id="rId35"/>
    <p:sldId id="355" r:id="rId36"/>
    <p:sldId id="349" r:id="rId37"/>
    <p:sldId id="283" r:id="rId38"/>
    <p:sldId id="322" r:id="rId39"/>
    <p:sldId id="274" r:id="rId40"/>
    <p:sldId id="323" r:id="rId41"/>
    <p:sldId id="289" r:id="rId42"/>
    <p:sldId id="324" r:id="rId43"/>
    <p:sldId id="339" r:id="rId44"/>
    <p:sldId id="340" r:id="rId45"/>
    <p:sldId id="350" r:id="rId46"/>
    <p:sldId id="351" r:id="rId47"/>
  </p:sldIdLst>
  <p:sldSz cx="10693400" cy="7561263"/>
  <p:notesSz cx="6735763" cy="9799638"/>
  <p:defaultTextStyle>
    <a:defPPr>
      <a:defRPr lang="ru-RU"/>
    </a:defPPr>
    <a:lvl1pPr marL="0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497581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995163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492744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1990326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487908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2985489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483072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3980654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FF33"/>
    <a:srgbClr val="D29B2E"/>
    <a:srgbClr val="A679FF"/>
    <a:srgbClr val="008000"/>
    <a:srgbClr val="CC3300"/>
    <a:srgbClr val="FF7C80"/>
    <a:srgbClr val="FFCC99"/>
    <a:srgbClr val="99CC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7486" autoAdjust="0"/>
  </p:normalViewPr>
  <p:slideViewPr>
    <p:cSldViewPr>
      <p:cViewPr varScale="1">
        <p:scale>
          <a:sx n="103" d="100"/>
          <a:sy n="103" d="100"/>
        </p:scale>
        <p:origin x="-1272" y="-84"/>
      </p:cViewPr>
      <p:guideLst>
        <p:guide orient="horz" pos="2382"/>
        <p:guide pos="336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7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8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9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8\&#1063;&#1077;&#1088;&#1085;&#1086;&#1074;&#1080;&#1082;\&#1050;&#1085;&#1080;&#1075;&#1072;1.xlsx" TargetMode="External"/><Relationship Id="rId1" Type="http://schemas.openxmlformats.org/officeDocument/2006/relationships/themeOverride" Target="../theme/themeOverride10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8\&#1063;&#1077;&#1088;&#1085;&#1086;&#1074;&#1080;&#1082;\&#1050;&#1085;&#1080;&#1075;&#1072;1.xlsx" TargetMode="External"/><Relationship Id="rId1" Type="http://schemas.openxmlformats.org/officeDocument/2006/relationships/themeOverride" Target="../theme/themeOverride11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3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4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5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Odin-s14f\Base_fku\WORK\el_obesp\&#1055;&#1091;&#1073;&#1083;&#1057;&#1083;&#1091;&#1096;\&#1041;&#1102;&#1076;&#1078;&#1077;&#1090;%202019\&#1076;&#1086;&#1093;&#1086;&#1076;&#1099;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7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8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19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20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8\&#1063;&#1077;&#1088;&#1085;&#1086;&#1074;&#1080;&#1082;\&#1088;&#1072;&#1089;&#1093;&#1086;&#1076;&#1099;.xlsx" TargetMode="External"/><Relationship Id="rId1" Type="http://schemas.openxmlformats.org/officeDocument/2006/relationships/themeOverride" Target="../theme/themeOverride21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&#1050;&#1085;&#1080;&#1075;&#1072;1" TargetMode="Externa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2.xm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file:///\\Odin-s14f\Base_fku\WORK\el_obesp\&#1055;&#1091;&#1073;&#1083;&#1057;&#1083;&#1091;&#1096;\&#1041;&#1102;&#1076;&#1078;&#1077;&#1090;%202019\&#1076;&#1086;&#1093;&#1086;&#1076;&#1099;.xlsx" TargetMode="External"/><Relationship Id="rId1" Type="http://schemas.openxmlformats.org/officeDocument/2006/relationships/themeOverride" Target="../theme/themeOverride23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76;&#1086;&#1093;&#1086;&#1076;&#1099;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Odin-s14f\Base_fku\WORK\el_obesp\&#1055;&#1091;&#1073;&#1083;&#1057;&#1083;&#1091;&#1096;\&#1041;&#1102;&#1076;&#1078;&#1077;&#1090;%202019\&#1076;&#1086;&#1093;&#1086;&#1076;&#1099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rgbClr val="CCFFCC"/>
              </a:fgClr>
              <a:bgClr>
                <a:sysClr val="window" lastClr="FFFFFF"/>
              </a:bgClr>
            </a:pattFill>
          </c:spPr>
          <c:invertIfNegative val="0"/>
          <c:dPt>
            <c:idx val="0"/>
            <c:invertIfNegative val="0"/>
            <c:bubble3D val="0"/>
            <c:spPr>
              <a:pattFill prst="dkHorz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617-465B-B5B7-8D1EF08DE380}"/>
              </c:ext>
            </c:extLst>
          </c:dPt>
          <c:dPt>
            <c:idx val="2"/>
            <c:invertIfNegative val="0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617-465B-B5B7-8D1EF08DE380}"/>
              </c:ext>
            </c:extLst>
          </c:dPt>
          <c:dPt>
            <c:idx val="4"/>
            <c:invertIfNegative val="0"/>
            <c:bubble3D val="0"/>
            <c:spPr>
              <a:pattFill prst="dkHorz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617-465B-B5B7-8D1EF08DE380}"/>
              </c:ext>
            </c:extLst>
          </c:dPt>
          <c:dPt>
            <c:idx val="6"/>
            <c:invertIfNegative val="0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617-465B-B5B7-8D1EF08DE380}"/>
              </c:ext>
            </c:extLst>
          </c:dPt>
          <c:dPt>
            <c:idx val="10"/>
            <c:invertIfNegative val="0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617-465B-B5B7-8D1EF08DE380}"/>
              </c:ext>
            </c:extLst>
          </c:dPt>
          <c:dLbls>
            <c:dLbl>
              <c:idx val="0"/>
              <c:layout>
                <c:manualLayout>
                  <c:x val="8.77708802876278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617-465B-B5B7-8D1EF08DE380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617-465B-B5B7-8D1EF08DE380}"/>
                </c:ext>
              </c:extLst>
            </c:dLbl>
            <c:dLbl>
              <c:idx val="2"/>
              <c:layout>
                <c:manualLayout>
                  <c:x val="1.1284827465552151E-2"/>
                  <c:y val="2.4610813092229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617-465B-B5B7-8D1EF08DE380}"/>
                </c:ext>
              </c:extLst>
            </c:dLbl>
            <c:dLbl>
              <c:idx val="4"/>
              <c:layout>
                <c:manualLayout>
                  <c:x val="1.0030957747157468E-2"/>
                  <c:y val="1.4766371584695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617-465B-B5B7-8D1EF08DE380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617-465B-B5B7-8D1EF08DE380}"/>
                </c:ext>
              </c:extLst>
            </c:dLbl>
            <c:dLbl>
              <c:idx val="6"/>
              <c:layout>
                <c:manualLayout>
                  <c:x val="1.1284827465552151E-2"/>
                  <c:y val="2.7071681238607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617-465B-B5B7-8D1EF08DE380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17-465B-B5B7-8D1EF08DE380}"/>
                </c:ext>
              </c:extLst>
            </c:dLbl>
            <c:dLbl>
              <c:idx val="9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617-465B-B5B7-8D1EF08DE380}"/>
                </c:ext>
              </c:extLst>
            </c:dLbl>
            <c:dLbl>
              <c:idx val="10"/>
              <c:layout>
                <c:manualLayout>
                  <c:x val="1.1284827465552151E-2"/>
                  <c:y val="2.9532743169390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617-465B-B5B7-8D1EF08DE3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Лист1!$E$1:$O$1</c:f>
              <c:numCache>
                <c:formatCode>General</c:formatCode>
                <c:ptCount val="11"/>
                <c:pt idx="0">
                  <c:v>600</c:v>
                </c:pt>
                <c:pt idx="1">
                  <c:v>0</c:v>
                </c:pt>
                <c:pt idx="2">
                  <c:v>-570</c:v>
                </c:pt>
                <c:pt idx="4">
                  <c:v>551</c:v>
                </c:pt>
                <c:pt idx="5">
                  <c:v>0</c:v>
                </c:pt>
                <c:pt idx="6">
                  <c:v>-336</c:v>
                </c:pt>
                <c:pt idx="8">
                  <c:v>0</c:v>
                </c:pt>
                <c:pt idx="9">
                  <c:v>0</c:v>
                </c:pt>
                <c:pt idx="10">
                  <c:v>-226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C617-465B-B5B7-8D1EF08DE380}"/>
            </c:ext>
          </c:extLst>
        </c:ser>
        <c:ser>
          <c:idx val="1"/>
          <c:order val="1"/>
          <c:spPr>
            <a:pattFill prst="wdDnDiag">
              <a:fgClr>
                <a:srgbClr val="CCFFCC"/>
              </a:fgClr>
              <a:bgClr>
                <a:sysClr val="window" lastClr="FFFFFF"/>
              </a:bgClr>
            </a:pattFill>
          </c:spPr>
          <c:invertIfNegative val="0"/>
          <c:dPt>
            <c:idx val="0"/>
            <c:invertIfNegative val="0"/>
            <c:bubble3D val="0"/>
            <c:spPr>
              <a:pattFill prst="wdDnDiag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C617-465B-B5B7-8D1EF08DE380}"/>
              </c:ext>
            </c:extLst>
          </c:dPt>
          <c:dPt>
            <c:idx val="1"/>
            <c:invertIfNegative val="0"/>
            <c:bubble3D val="0"/>
            <c:spPr>
              <a:pattFill prst="dkHorz">
                <a:fgClr>
                  <a:srgbClr val="00B7ED">
                    <a:lumMod val="20000"/>
                    <a:lumOff val="80000"/>
                  </a:srgbClr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C617-465B-B5B7-8D1EF08DE380}"/>
              </c:ext>
            </c:extLst>
          </c:dPt>
          <c:dPt>
            <c:idx val="4"/>
            <c:invertIfNegative val="0"/>
            <c:bubble3D val="0"/>
            <c:spPr>
              <a:pattFill prst="wdDnDiag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C617-465B-B5B7-8D1EF08DE380}"/>
              </c:ext>
            </c:extLst>
          </c:dPt>
          <c:dPt>
            <c:idx val="5"/>
            <c:invertIfNegative val="0"/>
            <c:bubble3D val="0"/>
            <c:spPr>
              <a:pattFill prst="dkHorz">
                <a:fgClr>
                  <a:srgbClr val="00B7ED">
                    <a:lumMod val="20000"/>
                    <a:lumOff val="80000"/>
                  </a:srgbClr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C617-465B-B5B7-8D1EF08DE380}"/>
              </c:ext>
            </c:extLst>
          </c:dPt>
          <c:dPt>
            <c:idx val="8"/>
            <c:invertIfNegative val="0"/>
            <c:bubble3D val="0"/>
            <c:spPr>
              <a:pattFill prst="dkHorz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C617-465B-B5B7-8D1EF08DE380}"/>
              </c:ext>
            </c:extLst>
          </c:dPt>
          <c:dPt>
            <c:idx val="9"/>
            <c:invertIfNegative val="0"/>
            <c:bubble3D val="0"/>
            <c:spPr>
              <a:pattFill prst="dkHorz">
                <a:fgClr>
                  <a:srgbClr val="00B7ED">
                    <a:lumMod val="20000"/>
                    <a:lumOff val="80000"/>
                  </a:srgbClr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C617-465B-B5B7-8D1EF08DE380}"/>
              </c:ext>
            </c:extLst>
          </c:dPt>
          <c:dLbls>
            <c:dLbl>
              <c:idx val="0"/>
              <c:layout>
                <c:manualLayout>
                  <c:x val="7.5232183103681009E-3"/>
                  <c:y val="-1.230530965391277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6 191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C617-465B-B5B7-8D1EF08DE380}"/>
                </c:ext>
              </c:extLst>
            </c:dLbl>
            <c:dLbl>
              <c:idx val="1"/>
              <c:layout>
                <c:manualLayout>
                  <c:x val="7.52321831036812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C617-465B-B5B7-8D1EF08DE380}"/>
                </c:ext>
              </c:extLst>
            </c:dLbl>
            <c:dLbl>
              <c:idx val="4"/>
              <c:layout>
                <c:manualLayout>
                  <c:x val="1.2538697183946835E-2"/>
                  <c:y val="-2.461061930782536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5 519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C617-465B-B5B7-8D1EF08DE380}"/>
                </c:ext>
              </c:extLst>
            </c:dLbl>
            <c:dLbl>
              <c:idx val="5"/>
              <c:layout>
                <c:manualLayout>
                  <c:x val="3.7616091551840505E-3"/>
                  <c:y val="-4.92212386156498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C617-465B-B5B7-8D1EF08DE380}"/>
                </c:ext>
              </c:extLst>
            </c:dLbl>
            <c:dLbl>
              <c:idx val="8"/>
              <c:layout>
                <c:manualLayout>
                  <c:x val="7.5232183103681009E-3"/>
                  <c:y val="-4.92212386156498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C617-465B-B5B7-8D1EF08DE380}"/>
                </c:ext>
              </c:extLst>
            </c:dLbl>
            <c:dLbl>
              <c:idx val="9"/>
              <c:layout>
                <c:manualLayout>
                  <c:x val="1.0030957747157468E-2"/>
                  <c:y val="-4.92212386156498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C617-465B-B5B7-8D1EF08DE3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Лист1!$E$2:$O$2</c:f>
              <c:numCache>
                <c:formatCode>General</c:formatCode>
                <c:ptCount val="11"/>
                <c:pt idx="0">
                  <c:v>6191</c:v>
                </c:pt>
                <c:pt idx="1">
                  <c:v>600</c:v>
                </c:pt>
                <c:pt idx="4">
                  <c:v>5519</c:v>
                </c:pt>
                <c:pt idx="5">
                  <c:v>551</c:v>
                </c:pt>
                <c:pt idx="8">
                  <c:v>551</c:v>
                </c:pt>
                <c:pt idx="9">
                  <c:v>551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C617-465B-B5B7-8D1EF08DE380}"/>
            </c:ext>
          </c:extLst>
        </c:ser>
        <c:ser>
          <c:idx val="2"/>
          <c:order val="2"/>
          <c:spPr>
            <a:pattFill prst="wdDnDiag">
              <a:fgClr>
                <a:srgbClr val="CCFFCC"/>
              </a:fgClr>
              <a:bgClr>
                <a:sysClr val="window" lastClr="FFFFFF"/>
              </a:bgClr>
            </a:pattFill>
          </c:spPr>
          <c:invertIfNegative val="0"/>
          <c:dPt>
            <c:idx val="0"/>
            <c:invertIfNegative val="0"/>
            <c:bubble3D val="0"/>
            <c:spPr>
              <a:solidFill>
                <a:srgbClr val="CCFF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C617-465B-B5B7-8D1EF08DE380}"/>
              </c:ext>
            </c:extLst>
          </c:dPt>
          <c:dPt>
            <c:idx val="1"/>
            <c:invertIfNegative val="0"/>
            <c:bubble3D val="0"/>
            <c:spPr>
              <a:pattFill prst="wdDnDiag">
                <a:fgClr>
                  <a:srgbClr val="00B0F0"/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C617-465B-B5B7-8D1EF08DE380}"/>
              </c:ext>
            </c:extLst>
          </c:dPt>
          <c:dPt>
            <c:idx val="4"/>
            <c:invertIfNegative val="0"/>
            <c:bubble3D val="0"/>
            <c:spPr>
              <a:solidFill>
                <a:srgbClr val="CCFF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C617-465B-B5B7-8D1EF08DE380}"/>
              </c:ext>
            </c:extLst>
          </c:dPt>
          <c:dPt>
            <c:idx val="5"/>
            <c:invertIfNegative val="0"/>
            <c:bubble3D val="0"/>
            <c:spPr>
              <a:pattFill prst="wdDnDiag">
                <a:fgClr>
                  <a:srgbClr val="00B0F0"/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C617-465B-B5B7-8D1EF08DE380}"/>
              </c:ext>
            </c:extLst>
          </c:dPt>
          <c:dPt>
            <c:idx val="8"/>
            <c:invertIfNegative val="0"/>
            <c:bubble3D val="0"/>
            <c:spPr>
              <a:pattFill prst="wdDnDiag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C617-465B-B5B7-8D1EF08DE380}"/>
              </c:ext>
            </c:extLst>
          </c:dPt>
          <c:dPt>
            <c:idx val="9"/>
            <c:invertIfNegative val="0"/>
            <c:bubble3D val="0"/>
            <c:spPr>
              <a:pattFill prst="wdDnDiag">
                <a:fgClr>
                  <a:srgbClr val="00B0F0"/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C617-465B-B5B7-8D1EF08DE380}"/>
              </c:ext>
            </c:extLst>
          </c:dPt>
          <c:dLbls>
            <c:dLbl>
              <c:idx val="0"/>
              <c:layout>
                <c:manualLayout>
                  <c:x val="1.1284827465552151E-2"/>
                  <c:y val="-7.3831857923476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C617-465B-B5B7-8D1EF08DE380}"/>
                </c:ext>
              </c:extLst>
            </c:dLbl>
            <c:dLbl>
              <c:idx val="1"/>
              <c:layout>
                <c:manualLayout>
                  <c:x val="1.128482746555217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6 191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F-C617-465B-B5B7-8D1EF08DE380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C617-465B-B5B7-8D1EF08DE380}"/>
                </c:ext>
              </c:extLst>
            </c:dLbl>
            <c:dLbl>
              <c:idx val="5"/>
              <c:layout>
                <c:manualLayout>
                  <c:x val="1.1284827465552151E-2"/>
                  <c:y val="-2.214955737704282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5 519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3-C617-465B-B5B7-8D1EF08DE380}"/>
                </c:ext>
              </c:extLst>
            </c:dLbl>
            <c:dLbl>
              <c:idx val="8"/>
              <c:layout>
                <c:manualLayout>
                  <c:x val="1.253869718394683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5 520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5-C617-465B-B5B7-8D1EF08DE380}"/>
                </c:ext>
              </c:extLst>
            </c:dLbl>
            <c:dLbl>
              <c:idx val="9"/>
              <c:layout>
                <c:manualLayout>
                  <c:x val="1.2538697183946835E-2"/>
                  <c:y val="-1.2305309653912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5 520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7-C617-465B-B5B7-8D1EF08DE3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Лист1!$E$3:$O$3</c:f>
              <c:numCache>
                <c:formatCode>General</c:formatCode>
                <c:ptCount val="11"/>
                <c:pt idx="0">
                  <c:v>628</c:v>
                </c:pt>
                <c:pt idx="1">
                  <c:v>6191</c:v>
                </c:pt>
                <c:pt idx="4">
                  <c:v>0</c:v>
                </c:pt>
                <c:pt idx="5">
                  <c:v>5519</c:v>
                </c:pt>
                <c:pt idx="8">
                  <c:v>5520</c:v>
                </c:pt>
                <c:pt idx="9">
                  <c:v>5520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8-C617-465B-B5B7-8D1EF08DE380}"/>
            </c:ext>
          </c:extLst>
        </c:ser>
        <c:ser>
          <c:idx val="3"/>
          <c:order val="3"/>
          <c:spPr>
            <a:solidFill>
              <a:srgbClr val="CCFFCC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A-C617-465B-B5B7-8D1EF08DE380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C-C617-465B-B5B7-8D1EF08DE380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E-C617-465B-B5B7-8D1EF08DE380}"/>
              </c:ext>
            </c:extLst>
          </c:dPt>
          <c:dPt>
            <c:idx val="5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0-C617-465B-B5B7-8D1EF08DE380}"/>
              </c:ext>
            </c:extLst>
          </c:dPt>
          <c:dPt>
            <c:idx val="8"/>
            <c:invertIfNegative val="0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2-C617-465B-B5B7-8D1EF08DE380}"/>
              </c:ext>
            </c:extLst>
          </c:dPt>
          <c:dPt>
            <c:idx val="9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4-C617-465B-B5B7-8D1EF08DE380}"/>
              </c:ext>
            </c:extLst>
          </c:dPt>
          <c:dLbls>
            <c:dLbl>
              <c:idx val="0"/>
              <c:layout>
                <c:manualLayout>
                  <c:x val="8.7770880287627844E-3"/>
                  <c:y val="-2.4610619307825363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4 231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A-C617-465B-B5B7-8D1EF08DE380}"/>
                </c:ext>
              </c:extLst>
            </c:dLbl>
            <c:dLbl>
              <c:idx val="1"/>
              <c:layout>
                <c:manualLayout>
                  <c:x val="1.6300306339130908E-2"/>
                  <c:y val="-3.445486703095550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5 429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C-C617-465B-B5B7-8D1EF08DE380}"/>
                </c:ext>
              </c:extLst>
            </c:dLbl>
            <c:dLbl>
              <c:idx val="4"/>
              <c:layout>
                <c:manualLayout>
                  <c:x val="1.0030957747157421E-2"/>
                  <c:y val="-1.476637158469521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4 484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E-C617-465B-B5B7-8D1EF08DE380}"/>
                </c:ext>
              </c:extLst>
            </c:dLbl>
            <c:dLbl>
              <c:idx val="5"/>
              <c:layout>
                <c:manualLayout>
                  <c:x val="1.1284827465552151E-2"/>
                  <c:y val="-1.7227433515477755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4 820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0-C617-465B-B5B7-8D1EF08DE380}"/>
                </c:ext>
              </c:extLst>
            </c:dLbl>
            <c:dLbl>
              <c:idx val="8"/>
              <c:layout>
                <c:manualLayout>
                  <c:x val="7.5232183103681009E-3"/>
                  <c:y val="-2.2149557377042873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4 667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2-C617-465B-B5B7-8D1EF08DE380}"/>
                </c:ext>
              </c:extLst>
            </c:dLbl>
            <c:dLbl>
              <c:idx val="9"/>
              <c:layout>
                <c:manualLayout>
                  <c:x val="1.5046436620736202E-2"/>
                  <c:y val="-1.7227433515477755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4 893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4-C617-465B-B5B7-8D1EF08DE3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Лист1!$E$4:$O$4</c:f>
              <c:numCache>
                <c:formatCode>General</c:formatCode>
                <c:ptCount val="11"/>
                <c:pt idx="0">
                  <c:v>4231</c:v>
                </c:pt>
                <c:pt idx="1">
                  <c:v>5429</c:v>
                </c:pt>
                <c:pt idx="4">
                  <c:v>4484</c:v>
                </c:pt>
                <c:pt idx="5">
                  <c:v>4820</c:v>
                </c:pt>
                <c:pt idx="8">
                  <c:v>4667</c:v>
                </c:pt>
                <c:pt idx="9">
                  <c:v>4893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5-C617-465B-B5B7-8D1EF08DE3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shape val="cylinder"/>
        <c:axId val="37898112"/>
        <c:axId val="37899648"/>
        <c:axId val="0"/>
      </c:bar3DChart>
      <c:catAx>
        <c:axId val="37898112"/>
        <c:scaling>
          <c:orientation val="minMax"/>
        </c:scaling>
        <c:delete val="1"/>
        <c:axPos val="b"/>
        <c:majorTickMark val="out"/>
        <c:minorTickMark val="none"/>
        <c:tickLblPos val="nextTo"/>
        <c:crossAx val="37899648"/>
        <c:crosses val="autoZero"/>
        <c:auto val="1"/>
        <c:lblAlgn val="ctr"/>
        <c:lblOffset val="100"/>
        <c:noMultiLvlLbl val="0"/>
      </c:catAx>
      <c:valAx>
        <c:axId val="37899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789811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666666666666666E-2"/>
          <c:y val="0.30447267441886555"/>
          <c:w val="0.46111111111111114"/>
          <c:h val="0.56481481481481477"/>
        </c:manualLayout>
      </c:layout>
      <c:bar3D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B8-4AEE-9B8E-84F192492B70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1B8-4AEE-9B8E-84F192492B70}"/>
              </c:ext>
            </c:extLst>
          </c:dPt>
          <c:dPt>
            <c:idx val="2"/>
            <c:invertIfNegative val="0"/>
            <c:bubble3D val="0"/>
            <c:spPr>
              <a:solidFill>
                <a:srgbClr val="CC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1B8-4AEE-9B8E-84F192492B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'обеспечение учреждений'!$A$6:$A$8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1B8-4AEE-9B8E-84F192492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7823744"/>
        <c:axId val="117829632"/>
        <c:axId val="0"/>
      </c:bar3DChart>
      <c:catAx>
        <c:axId val="117823744"/>
        <c:scaling>
          <c:orientation val="minMax"/>
        </c:scaling>
        <c:delete val="1"/>
        <c:axPos val="l"/>
        <c:majorTickMark val="out"/>
        <c:minorTickMark val="none"/>
        <c:tickLblPos val="nextTo"/>
        <c:crossAx val="117829632"/>
        <c:crosses val="autoZero"/>
        <c:auto val="1"/>
        <c:lblAlgn val="ctr"/>
        <c:lblOffset val="100"/>
        <c:noMultiLvlLbl val="0"/>
      </c:catAx>
      <c:valAx>
        <c:axId val="1178296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7823744"/>
        <c:crosses val="autoZero"/>
        <c:crossBetween val="between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rgbClr val="CCFF99"/>
            </a:solidFill>
          </c:spPr>
          <c:explosion val="25"/>
          <c:val>
            <c:numRef>
              <c:f>Лист1!$G$9</c:f>
              <c:numCache>
                <c:formatCode>General</c:formatCode>
                <c:ptCount val="1"/>
                <c:pt idx="0">
                  <c:v>483.2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4AB-47DB-B5C6-4037FDDF7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spPr>
            <a:solidFill>
              <a:srgbClr val="FFFF99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5BD-489B-B98C-C56022A3F122}"/>
              </c:ext>
            </c:extLst>
          </c:dPt>
          <c:dPt>
            <c:idx val="1"/>
            <c:invertIfNegative val="0"/>
            <c:bubble3D val="0"/>
            <c:spPr>
              <a:solidFill>
                <a:srgbClr val="CC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5BD-489B-B98C-C56022A3F122}"/>
              </c:ext>
            </c:extLst>
          </c:dPt>
          <c:dLbls>
            <c:dLbl>
              <c:idx val="0"/>
              <c:layout>
                <c:manualLayout>
                  <c:x val="8.896602191297962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5BD-489B-B98C-C56022A3F122}"/>
                </c:ext>
              </c:extLst>
            </c:dLbl>
            <c:dLbl>
              <c:idx val="1"/>
              <c:layout>
                <c:manualLayout>
                  <c:x val="0.12546490269779179"/>
                  <c:y val="-3.22580645161290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5BD-489B-B98C-C56022A3F1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Лист1!$A$1:$A$2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5BD-489B-B98C-C56022A3F122}"/>
            </c:ext>
          </c:extLst>
        </c:ser>
        <c:ser>
          <c:idx val="1"/>
          <c:order val="1"/>
          <c:spPr>
            <a:noFill/>
          </c:spPr>
          <c:invertIfNegative val="0"/>
          <c:val>
            <c:numRef>
              <c:f>Лист1!$B$1:$B$2</c:f>
              <c:numCache>
                <c:formatCode>General</c:formatCode>
                <c:ptCount val="2"/>
                <c:pt idx="0">
                  <c:v>15</c:v>
                </c:pt>
                <c:pt idx="1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5BD-489B-B98C-C56022A3F1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7835648"/>
        <c:axId val="117837184"/>
        <c:axId val="0"/>
      </c:bar3DChart>
      <c:catAx>
        <c:axId val="117835648"/>
        <c:scaling>
          <c:orientation val="minMax"/>
        </c:scaling>
        <c:delete val="1"/>
        <c:axPos val="l"/>
        <c:majorTickMark val="out"/>
        <c:minorTickMark val="none"/>
        <c:tickLblPos val="nextTo"/>
        <c:crossAx val="117837184"/>
        <c:crosses val="autoZero"/>
        <c:auto val="1"/>
        <c:lblAlgn val="ctr"/>
        <c:lblOffset val="100"/>
        <c:noMultiLvlLbl val="0"/>
      </c:catAx>
      <c:valAx>
        <c:axId val="1178371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783564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25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836376021347865"/>
          <c:w val="0.85144105921509816"/>
          <c:h val="0.7588155836769514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3460629921259837E-2"/>
          <c:y val="5.5555555555555552E-2"/>
          <c:w val="0.8238037414113224"/>
          <c:h val="0.62961612973429093"/>
        </c:manualLayout>
      </c:layout>
      <c:bar3DChart>
        <c:barDir val="bar"/>
        <c:grouping val="stacked"/>
        <c:varyColors val="0"/>
        <c:ser>
          <c:idx val="0"/>
          <c:order val="0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4.7213005153132225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18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F2F-4C11-A085-1057CAB43E6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[Книга1.xlsx]Лист1!$A$34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F2F-4C11-A085-1057CAB43E64}"/>
            </c:ext>
          </c:extLst>
        </c:ser>
        <c:ser>
          <c:idx val="1"/>
          <c:order val="1"/>
          <c:spPr>
            <a:noFill/>
          </c:spPr>
          <c:invertIfNegative val="0"/>
          <c:val>
            <c:numRef>
              <c:f>[Книга1.xlsx]Лист1!$B$34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F2F-4C11-A085-1057CAB43E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1374976"/>
        <c:axId val="121380864"/>
        <c:axId val="0"/>
      </c:bar3DChart>
      <c:catAx>
        <c:axId val="121374976"/>
        <c:scaling>
          <c:orientation val="minMax"/>
        </c:scaling>
        <c:delete val="1"/>
        <c:axPos val="l"/>
        <c:majorTickMark val="out"/>
        <c:minorTickMark val="none"/>
        <c:tickLblPos val="nextTo"/>
        <c:crossAx val="121380864"/>
        <c:crosses val="autoZero"/>
        <c:auto val="1"/>
        <c:lblAlgn val="ctr"/>
        <c:lblOffset val="100"/>
        <c:noMultiLvlLbl val="0"/>
      </c:catAx>
      <c:valAx>
        <c:axId val="1213808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137497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1E1-401C-8CF8-B8F8AAD58F76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1E1-401C-8CF8-B8F8AAD58F76}"/>
              </c:ext>
            </c:extLst>
          </c:dPt>
          <c:dPt>
            <c:idx val="2"/>
            <c:invertIfNegative val="0"/>
            <c:bubble3D val="0"/>
            <c:spPr>
              <a:solidFill>
                <a:srgbClr val="CC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1E1-401C-8CF8-B8F8AAD58F76}"/>
              </c:ext>
            </c:extLst>
          </c:dPt>
          <c:dLbls>
            <c:dLbl>
              <c:idx val="0"/>
              <c:layout>
                <c:manualLayout>
                  <c:x val="0.125"/>
                  <c:y val="-8.09890097276090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1E1-401C-8CF8-B8F8AAD58F76}"/>
                </c:ext>
              </c:extLst>
            </c:dLbl>
            <c:dLbl>
              <c:idx val="1"/>
              <c:layout>
                <c:manualLayout>
                  <c:x val="0.18888888888888888"/>
                  <c:y val="-1.6197801945521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1E1-401C-8CF8-B8F8AAD58F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'обеспечение учреждений'!$A$1:$A$3</c:f>
              <c:numCache>
                <c:formatCode>General</c:formatCode>
                <c:ptCount val="3"/>
                <c:pt idx="0">
                  <c:v>4</c:v>
                </c:pt>
                <c:pt idx="1">
                  <c:v>7</c:v>
                </c:pt>
                <c:pt idx="2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1E1-401C-8CF8-B8F8AAD58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503168"/>
        <c:axId val="122504704"/>
        <c:axId val="0"/>
      </c:bar3DChart>
      <c:catAx>
        <c:axId val="122503168"/>
        <c:scaling>
          <c:orientation val="minMax"/>
        </c:scaling>
        <c:delete val="1"/>
        <c:axPos val="l"/>
        <c:majorTickMark val="out"/>
        <c:minorTickMark val="none"/>
        <c:tickLblPos val="nextTo"/>
        <c:crossAx val="122504704"/>
        <c:crosses val="autoZero"/>
        <c:auto val="1"/>
        <c:lblAlgn val="ctr"/>
        <c:lblOffset val="100"/>
        <c:noMultiLvlLbl val="0"/>
      </c:catAx>
      <c:valAx>
        <c:axId val="1225047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2503168"/>
        <c:crosses val="autoZero"/>
        <c:crossBetween val="between"/>
        <c:majorUnit val="5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4030911780270306E-2"/>
          <c:y val="4.5767729917319956E-2"/>
          <c:w val="0.70117885968988247"/>
          <c:h val="0.70564300286129156"/>
        </c:manualLayout>
      </c:layout>
      <c:pie3DChart>
        <c:varyColors val="1"/>
        <c:ser>
          <c:idx val="0"/>
          <c:order val="0"/>
          <c:spPr>
            <a:solidFill>
              <a:srgbClr val="CCFF99"/>
            </a:solidFill>
          </c:spPr>
          <c:dPt>
            <c:idx val="0"/>
            <c:bubble3D val="0"/>
            <c:explosion val="4"/>
            <c:extLst xmlns:c16r2="http://schemas.microsoft.com/office/drawing/2015/06/chart">
              <c:ext xmlns:c16="http://schemas.microsoft.com/office/drawing/2014/chart" uri="{C3380CC4-5D6E-409C-BE32-E72D297353CC}">
                <c16:uniqueId val="{00000000-A28D-42A1-8236-1EB254FD5DB2}"/>
              </c:ext>
            </c:extLst>
          </c:dPt>
          <c:dPt>
            <c:idx val="1"/>
            <c:bubble3D val="0"/>
            <c:explosion val="5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28D-42A1-8236-1EB254FD5DB2}"/>
              </c:ext>
            </c:extLst>
          </c:dPt>
          <c:dPt>
            <c:idx val="2"/>
            <c:bubble3D val="0"/>
            <c:explosion val="24"/>
            <c:spPr>
              <a:solidFill>
                <a:srgbClr val="00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28D-42A1-8236-1EB254FD5DB2}"/>
              </c:ext>
            </c:extLst>
          </c:dPt>
          <c:val>
            <c:numRef>
              <c:f>'обеспечение учреждений'!$A$37:$A$39</c:f>
              <c:numCache>
                <c:formatCode>General</c:formatCode>
                <c:ptCount val="3"/>
                <c:pt idx="0">
                  <c:v>1929</c:v>
                </c:pt>
                <c:pt idx="1">
                  <c:v>4851</c:v>
                </c:pt>
                <c:pt idx="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28D-42A1-8236-1EB254FD5D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rgbClr val="CCFF99"/>
            </a:solidFill>
          </c:spPr>
          <c:explosion val="25"/>
          <c:val>
            <c:numRef>
              <c:f>Лист1!$G$9</c:f>
              <c:numCache>
                <c:formatCode>General</c:formatCode>
                <c:ptCount val="1"/>
                <c:pt idx="0">
                  <c:v>483.2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B5-4B06-AA36-2D7C40356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8888888888889"/>
          <c:y val="0.10185185185185185"/>
          <c:w val="0.86095975503062117"/>
          <c:h val="0.89814814814814814"/>
        </c:manualLayout>
      </c:layout>
      <c:pie3DChart>
        <c:varyColors val="1"/>
        <c:ser>
          <c:idx val="0"/>
          <c:order val="0"/>
          <c:spPr>
            <a:solidFill>
              <a:srgbClr val="0099FF"/>
            </a:solidFill>
          </c:spPr>
          <c:dPt>
            <c:idx val="1"/>
            <c:bubble3D val="0"/>
            <c:explosion val="18"/>
            <c:spPr>
              <a:solidFill>
                <a:srgbClr val="CCFF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08A-4387-9B10-E1BDF48AA3EA}"/>
              </c:ext>
            </c:extLst>
          </c:dPt>
          <c:dLbls>
            <c:dLbl>
              <c:idx val="0"/>
              <c:layout>
                <c:manualLayout>
                  <c:x val="-8.7439278777453847E-2"/>
                  <c:y val="0.130282691791822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08A-4387-9B10-E1BDF48AA3EA}"/>
                </c:ext>
              </c:extLst>
            </c:dLbl>
            <c:dLbl>
              <c:idx val="1"/>
              <c:layout>
                <c:manualLayout>
                  <c:x val="0.29390173122526614"/>
                  <c:y val="-0.301476873220802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08A-4387-9B10-E1BDF48AA3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'обеспечение учреждений'!$A$41:$A$42</c:f>
              <c:numCache>
                <c:formatCode>General</c:formatCode>
                <c:ptCount val="2"/>
                <c:pt idx="0">
                  <c:v>92</c:v>
                </c:pt>
                <c:pt idx="1">
                  <c:v>544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08A-4387-9B10-E1BDF48AA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921039776412841E-2"/>
          <c:y val="8.9822996616045592E-2"/>
          <c:w val="0.91736604390060306"/>
          <c:h val="0.87751409552357418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22"/>
            <c:spPr>
              <a:solidFill>
                <a:srgbClr val="CCFF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6A9-4052-A37D-04C1E6522646}"/>
              </c:ext>
            </c:extLst>
          </c:dPt>
          <c:dPt>
            <c:idx val="1"/>
            <c:bubble3D val="0"/>
            <c:explosion val="24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6A9-4052-A37D-04C1E6522646}"/>
              </c:ext>
            </c:extLst>
          </c:dPt>
          <c:dPt>
            <c:idx val="2"/>
            <c:bubble3D val="0"/>
            <c:explosion val="5"/>
            <c:spPr>
              <a:solidFill>
                <a:srgbClr val="00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6A9-4052-A37D-04C1E6522646}"/>
              </c:ext>
            </c:extLst>
          </c:dPt>
          <c:dLbls>
            <c:dLbl>
              <c:idx val="0"/>
              <c:layout>
                <c:manualLayout>
                  <c:x val="0.41048004772849217"/>
                  <c:y val="-0.24956969190776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6A9-4052-A37D-04C1E6522646}"/>
                </c:ext>
              </c:extLst>
            </c:dLbl>
            <c:dLbl>
              <c:idx val="1"/>
              <c:layout>
                <c:manualLayout>
                  <c:x val="-7.6570295420146872E-2"/>
                  <c:y val="-2.38503524443492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6A9-4052-A37D-04C1E6522646}"/>
                </c:ext>
              </c:extLst>
            </c:dLbl>
            <c:dLbl>
              <c:idx val="2"/>
              <c:layout>
                <c:manualLayout>
                  <c:x val="4.8255527616057912E-2"/>
                  <c:y val="0.124119049869444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6A9-4052-A37D-04C1E65226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'обеспечение учреждений'!$A$44:$A$46</c:f>
              <c:numCache>
                <c:formatCode>General</c:formatCode>
                <c:ptCount val="3"/>
                <c:pt idx="0">
                  <c:v>204</c:v>
                </c:pt>
                <c:pt idx="1">
                  <c:v>4</c:v>
                </c:pt>
                <c:pt idx="2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6A9-4052-A37D-04C1E65226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0"/>
      <c:rotY val="100"/>
      <c:rAngAx val="1"/>
    </c:view3D>
    <c:floor>
      <c:thickness val="0"/>
      <c:spPr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7598986528457744E-2"/>
          <c:y val="3.3997082760076583E-2"/>
          <c:w val="0.9044533679504384"/>
          <c:h val="0.89151730143477981"/>
        </c:manualLayout>
      </c:layout>
      <c:bar3DChart>
        <c:barDir val="col"/>
        <c:grouping val="stacked"/>
        <c:varyColors val="0"/>
        <c:ser>
          <c:idx val="0"/>
          <c:order val="0"/>
          <c:spPr>
            <a:pattFill prst="dkUpDiag">
              <a:fgClr>
                <a:srgbClr val="92D050"/>
              </a:fgClr>
              <a:bgClr>
                <a:sysClr val="window" lastClr="FFFFFF"/>
              </a:bgClr>
            </a:pattFill>
          </c:spPr>
          <c:invertIfNegative val="0"/>
          <c:dPt>
            <c:idx val="2"/>
            <c:invertIfNegative val="0"/>
            <c:bubble3D val="0"/>
            <c:spPr>
              <a:pattFill prst="dkUpDiag">
                <a:fgClr>
                  <a:srgbClr val="0A96FF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36B-4D4B-8C18-96CD3A29004F}"/>
              </c:ext>
            </c:extLst>
          </c:dPt>
          <c:dPt>
            <c:idx val="3"/>
            <c:invertIfNegative val="0"/>
            <c:bubble3D val="0"/>
            <c:spPr>
              <a:pattFill prst="dkUpDiag">
                <a:fgClr>
                  <a:srgbClr val="0A96FF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36B-4D4B-8C18-96CD3A29004F}"/>
              </c:ext>
            </c:extLst>
          </c:dPt>
          <c:dPt>
            <c:idx val="4"/>
            <c:invertIfNegative val="0"/>
            <c:bubble3D val="0"/>
            <c:spPr>
              <a:pattFill prst="dkUpDiag">
                <a:fgClr>
                  <a:srgbClr val="0A96FF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36B-4D4B-8C18-96CD3A29004F}"/>
              </c:ext>
            </c:extLst>
          </c:dPt>
          <c:dLbls>
            <c:dLbl>
              <c:idx val="0"/>
              <c:layout>
                <c:manualLayout>
                  <c:x val="2.4558764804015431E-2"/>
                  <c:y val="2.8890320514220408E-3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9 037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36B-4D4B-8C18-96CD3A29004F}"/>
                </c:ext>
              </c:extLst>
            </c:dLbl>
            <c:dLbl>
              <c:idx val="1"/>
              <c:layout>
                <c:manualLayout>
                  <c:x val="2.463116589863376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6 791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36B-4D4B-8C18-96CD3A29004F}"/>
                </c:ext>
              </c:extLst>
            </c:dLbl>
            <c:dLbl>
              <c:idx val="2"/>
              <c:layout>
                <c:manualLayout>
                  <c:x val="2.4703664964963356E-2"/>
                  <c:y val="5.7780641028440816E-3"/>
                </c:manualLayout>
              </c:layout>
              <c:tx>
                <c:rich>
                  <a:bodyPr/>
                  <a:lstStyle/>
                  <a:p>
                    <a:r>
                      <a:rPr lang="ru-RU" sz="1800" dirty="0" smtClean="0"/>
                      <a:t> </a:t>
                    </a:r>
                    <a:r>
                      <a:rPr lang="en-US" sz="1800" dirty="0" smtClean="0"/>
                      <a:t>9</a:t>
                    </a:r>
                    <a:r>
                      <a:rPr lang="ru-RU" sz="1800" dirty="0" smtClean="0"/>
                      <a:t> </a:t>
                    </a:r>
                    <a:r>
                      <a:rPr lang="en-US" sz="1800" dirty="0" smtClean="0"/>
                      <a:t>184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6B-4D4B-8C18-96CD3A29004F}"/>
                </c:ext>
              </c:extLst>
            </c:dLbl>
            <c:dLbl>
              <c:idx val="3"/>
              <c:layout>
                <c:manualLayout>
                  <c:x val="0.13536091956098786"/>
                  <c:y val="-3.7557416668486526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 6 791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36B-4D4B-8C18-96CD3A29004F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36B-4D4B-8C18-96CD3A29004F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36B-4D4B-8C18-96CD3A29004F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36B-4D4B-8C18-96CD3A2900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Лист1!$A$1:$G$1</c:f>
              <c:numCache>
                <c:formatCode>General</c:formatCode>
                <c:ptCount val="7"/>
                <c:pt idx="0">
                  <c:v>9037</c:v>
                </c:pt>
                <c:pt idx="1">
                  <c:v>6791</c:v>
                </c:pt>
                <c:pt idx="3">
                  <c:v>9184</c:v>
                </c:pt>
                <c:pt idx="4">
                  <c:v>6791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36B-4D4B-8C18-96CD3A29004F}"/>
            </c:ext>
          </c:extLst>
        </c:ser>
        <c:ser>
          <c:idx val="1"/>
          <c:order val="1"/>
          <c:spPr>
            <a:pattFill prst="lgCheck">
              <a:fgClr>
                <a:srgbClr val="92D050"/>
              </a:fgClr>
              <a:bgClr>
                <a:sysClr val="window" lastClr="FFFFFF"/>
              </a:bgClr>
            </a:pattFill>
          </c:spPr>
          <c:invertIfNegative val="0"/>
          <c:dLbls>
            <c:dLbl>
              <c:idx val="0"/>
              <c:layout>
                <c:manualLayout>
                  <c:x val="2.4739914498128152E-2"/>
                  <c:y val="-2.88903205142204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36B-4D4B-8C18-96CD3A29004F}"/>
                </c:ext>
              </c:extLst>
            </c:dLbl>
            <c:dLbl>
              <c:idx val="1"/>
              <c:layout>
                <c:manualLayout>
                  <c:x val="1.8446211767029541E-2"/>
                  <c:y val="-2.88903205142204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36B-4D4B-8C18-96CD3A29004F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36B-4D4B-8C18-96CD3A29004F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36B-4D4B-8C18-96CD3A29004F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36B-4D4B-8C18-96CD3A29004F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36B-4D4B-8C18-96CD3A29004F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36B-4D4B-8C18-96CD3A2900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Лист1!$A$2:$G$2</c:f>
              <c:numCache>
                <c:formatCode>General</c:formatCode>
                <c:ptCount val="7"/>
                <c:pt idx="0">
                  <c:v>459</c:v>
                </c:pt>
                <c:pt idx="1">
                  <c:v>628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236B-4D4B-8C18-96CD3A29004F}"/>
            </c:ext>
          </c:extLst>
        </c:ser>
        <c:ser>
          <c:idx val="2"/>
          <c:order val="2"/>
          <c:spPr>
            <a:solidFill>
              <a:srgbClr val="92D050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0A96FF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236B-4D4B-8C18-96CD3A29004F}"/>
              </c:ext>
            </c:extLst>
          </c:dPt>
          <c:dPt>
            <c:idx val="3"/>
            <c:invertIfNegative val="0"/>
            <c:bubble3D val="0"/>
            <c:spPr>
              <a:solidFill>
                <a:srgbClr val="0A96FF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236B-4D4B-8C18-96CD3A29004F}"/>
              </c:ext>
            </c:extLst>
          </c:dPt>
          <c:dPt>
            <c:idx val="4"/>
            <c:invertIfNegative val="0"/>
            <c:bubble3D val="0"/>
            <c:spPr>
              <a:solidFill>
                <a:srgbClr val="0A96FF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236B-4D4B-8C18-96CD3A29004F}"/>
              </c:ext>
            </c:extLst>
          </c:dPt>
          <c:dPt>
            <c:idx val="5"/>
            <c:invertIfNegative val="0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236B-4D4B-8C18-96CD3A29004F}"/>
              </c:ext>
            </c:extLst>
          </c:dPt>
          <c:dPt>
            <c:idx val="6"/>
            <c:invertIfNegative val="0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236B-4D4B-8C18-96CD3A29004F}"/>
              </c:ext>
            </c:extLst>
          </c:dPt>
          <c:dLbls>
            <c:dLbl>
              <c:idx val="0"/>
              <c:layout>
                <c:manualLayout>
                  <c:x val="2.3827579412365105E-2"/>
                  <c:y val="-2.889032051422014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4 129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236B-4D4B-8C18-96CD3A29004F}"/>
                </c:ext>
              </c:extLst>
            </c:dLbl>
            <c:dLbl>
              <c:idx val="1"/>
              <c:layout>
                <c:manualLayout>
                  <c:x val="2.1782750717459706E-2"/>
                  <c:y val="-2.889032051422040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4 231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E-236B-4D4B-8C18-96CD3A29004F}"/>
                </c:ext>
              </c:extLst>
            </c:dLbl>
            <c:dLbl>
              <c:idx val="2"/>
              <c:layout>
                <c:manualLayout>
                  <c:x val="2.335067563251516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697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36B-4D4B-8C18-96CD3A29004F}"/>
                </c:ext>
              </c:extLst>
            </c:dLbl>
            <c:dLbl>
              <c:idx val="3"/>
              <c:layout>
                <c:manualLayout>
                  <c:x val="0.1321775397944642"/>
                  <c:y val="7.2225801285551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5 429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236B-4D4B-8C18-96CD3A29004F}"/>
                </c:ext>
              </c:extLst>
            </c:dLbl>
            <c:dLbl>
              <c:idx val="4"/>
              <c:layout>
                <c:manualLayout>
                  <c:x val="0.13873346370762116"/>
                  <c:y val="0.4420219038675722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- 256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236B-4D4B-8C18-96CD3A29004F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36B-4D4B-8C18-96CD3A29004F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36B-4D4B-8C18-96CD3A2900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Лист1!$A$3:$G$3</c:f>
              <c:numCache>
                <c:formatCode>General</c:formatCode>
                <c:ptCount val="7"/>
                <c:pt idx="0">
                  <c:v>4129</c:v>
                </c:pt>
                <c:pt idx="1">
                  <c:v>4231</c:v>
                </c:pt>
                <c:pt idx="3">
                  <c:v>4697</c:v>
                </c:pt>
                <c:pt idx="4">
                  <c:v>5429</c:v>
                </c:pt>
                <c:pt idx="5">
                  <c:v>256</c:v>
                </c:pt>
                <c:pt idx="6">
                  <c:v>570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236B-4D4B-8C18-96CD3A2900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3387904"/>
        <c:axId val="103389440"/>
        <c:axId val="0"/>
      </c:bar3DChart>
      <c:catAx>
        <c:axId val="103387904"/>
        <c:scaling>
          <c:orientation val="minMax"/>
        </c:scaling>
        <c:delete val="1"/>
        <c:axPos val="b"/>
        <c:majorTickMark val="out"/>
        <c:minorTickMark val="none"/>
        <c:tickLblPos val="nextTo"/>
        <c:crossAx val="103389440"/>
        <c:crosses val="autoZero"/>
        <c:auto val="1"/>
        <c:lblAlgn val="ctr"/>
        <c:lblOffset val="100"/>
        <c:noMultiLvlLbl val="0"/>
      </c:catAx>
      <c:valAx>
        <c:axId val="103389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338790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29B2E"/>
            </a:solidFill>
          </c:spPr>
          <c:invertIfNegative val="0"/>
          <c:dLbls>
            <c:dLbl>
              <c:idx val="0"/>
              <c:layout>
                <c:manualLayout>
                  <c:x val="1.2673011554593338E-2"/>
                  <c:y val="5.9857830582543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CD2-453F-87A4-E0B1C899381A}"/>
                </c:ext>
              </c:extLst>
            </c:dLbl>
            <c:dLbl>
              <c:idx val="1"/>
              <c:layout>
                <c:manualLayout>
                  <c:x val="1.3940312710052671E-2"/>
                  <c:y val="-5.9857830582545042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CD2-453F-87A4-E0B1C899381A}"/>
                </c:ext>
              </c:extLst>
            </c:dLbl>
            <c:dLbl>
              <c:idx val="2"/>
              <c:layout>
                <c:manualLayout>
                  <c:x val="1.7742216176430674E-2"/>
                  <c:y val="2.992891529127197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-504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CD2-453F-87A4-E0B1C89938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Лист3!$A$1:$C$1</c:f>
              <c:numCache>
                <c:formatCode>General</c:formatCode>
                <c:ptCount val="3"/>
                <c:pt idx="0">
                  <c:v>507</c:v>
                </c:pt>
                <c:pt idx="1">
                  <c:v>100</c:v>
                </c:pt>
                <c:pt idx="2">
                  <c:v>504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CD2-453F-87A4-E0B1C899381A}"/>
            </c:ext>
          </c:extLst>
        </c:ser>
        <c:ser>
          <c:idx val="1"/>
          <c:order val="1"/>
          <c:spPr>
            <a:noFill/>
          </c:spPr>
          <c:invertIfNegative val="0"/>
          <c:val>
            <c:numRef>
              <c:f>Лист3!$A$2:$C$2</c:f>
              <c:numCache>
                <c:formatCode>General</c:formatCode>
                <c:ptCount val="3"/>
                <c:pt idx="2">
                  <c:v>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CD2-453F-87A4-E0B1C899381A}"/>
            </c:ext>
          </c:extLst>
        </c:ser>
        <c:ser>
          <c:idx val="2"/>
          <c:order val="2"/>
          <c:invertIfNegative val="0"/>
          <c:dLbls>
            <c:dLbl>
              <c:idx val="0"/>
              <c:layout>
                <c:manualLayout>
                  <c:x val="1.2673011554593338E-2"/>
                  <c:y val="-2.9928915291271975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1 852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CD2-453F-87A4-E0B1C899381A}"/>
                </c:ext>
              </c:extLst>
            </c:dLbl>
            <c:dLbl>
              <c:idx val="1"/>
              <c:layout>
                <c:manualLayout>
                  <c:x val="1.2673011554593338E-2"/>
                  <c:y val="-1.19715661165087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2071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CD2-453F-87A4-E0B1C899381A}"/>
                </c:ext>
              </c:extLst>
            </c:dLbl>
            <c:dLbl>
              <c:idx val="2"/>
              <c:layout>
                <c:manualLayout>
                  <c:x val="1.774221617643067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+219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CD2-453F-87A4-E0B1C89938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Лист3!$A$3:$C$3</c:f>
              <c:numCache>
                <c:formatCode>General</c:formatCode>
                <c:ptCount val="3"/>
                <c:pt idx="0">
                  <c:v>1852</c:v>
                </c:pt>
                <c:pt idx="1">
                  <c:v>2071</c:v>
                </c:pt>
                <c:pt idx="2">
                  <c:v>219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CD2-453F-87A4-E0B1C899381A}"/>
            </c:ext>
          </c:extLst>
        </c:ser>
        <c:ser>
          <c:idx val="3"/>
          <c:order val="3"/>
          <c:spPr>
            <a:noFill/>
          </c:spPr>
          <c:invertIfNegative val="0"/>
          <c:val>
            <c:numRef>
              <c:f>Лист3!$A$4:$C$4</c:f>
              <c:numCache>
                <c:formatCode>General</c:formatCode>
                <c:ptCount val="3"/>
                <c:pt idx="2">
                  <c:v>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CCD2-453F-87A4-E0B1C899381A}"/>
            </c:ext>
          </c:extLst>
        </c:ser>
        <c:ser>
          <c:idx val="4"/>
          <c:order val="4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2673011554593338E-2"/>
                  <c:y val="-5.985783058254395E-3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smtClean="0">
                        <a:latin typeface="Times New Roman" pitchFamily="18" charset="0"/>
                        <a:cs typeface="Times New Roman" pitchFamily="18" charset="0"/>
                      </a:rPr>
                      <a:t>5 550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CD2-453F-87A4-E0B1C899381A}"/>
                </c:ext>
              </c:extLst>
            </c:dLbl>
            <c:dLbl>
              <c:idx val="1"/>
              <c:layout>
                <c:manualLayout>
                  <c:x val="1.5207613865512006E-2"/>
                  <c:y val="-1.7957349174763184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smtClean="0">
                        <a:latin typeface="Times New Roman" pitchFamily="18" charset="0"/>
                        <a:cs typeface="Times New Roman" pitchFamily="18" charset="0"/>
                      </a:rPr>
                      <a:t>5 310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CD2-453F-87A4-E0B1C899381A}"/>
                </c:ext>
              </c:extLst>
            </c:dLbl>
            <c:dLbl>
              <c:idx val="2"/>
              <c:layout>
                <c:manualLayout>
                  <c:x val="1.7742216176430674E-2"/>
                  <c:y val="-2.9928915291271976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smtClean="0">
                        <a:latin typeface="Times New Roman" pitchFamily="18" charset="0"/>
                        <a:cs typeface="Times New Roman" pitchFamily="18" charset="0"/>
                      </a:rPr>
                      <a:t>-240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CCD2-453F-87A4-E0B1C89938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Лист3!$A$5:$C$5</c:f>
              <c:numCache>
                <c:formatCode>General</c:formatCode>
                <c:ptCount val="3"/>
                <c:pt idx="0">
                  <c:v>5550</c:v>
                </c:pt>
                <c:pt idx="1">
                  <c:v>5310</c:v>
                </c:pt>
                <c:pt idx="2">
                  <c:v>240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CCD2-453F-87A4-E0B1C89938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4051840"/>
        <c:axId val="124053376"/>
        <c:axId val="0"/>
      </c:bar3DChart>
      <c:catAx>
        <c:axId val="124051840"/>
        <c:scaling>
          <c:orientation val="minMax"/>
        </c:scaling>
        <c:delete val="1"/>
        <c:axPos val="b"/>
        <c:majorTickMark val="out"/>
        <c:minorTickMark val="none"/>
        <c:tickLblPos val="nextTo"/>
        <c:crossAx val="124053376"/>
        <c:crosses val="autoZero"/>
        <c:auto val="1"/>
        <c:lblAlgn val="ctr"/>
        <c:lblOffset val="100"/>
        <c:noMultiLvlLbl val="0"/>
      </c:catAx>
      <c:valAx>
        <c:axId val="124053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405184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559999947095825E-2"/>
          <c:y val="0.1038869235104401"/>
          <c:w val="0.63967131958882872"/>
          <c:h val="0.8338630336559235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062-4E4E-B4D8-D5FDF71048BC}"/>
              </c:ext>
            </c:extLst>
          </c:dPt>
          <c:dPt>
            <c:idx val="1"/>
            <c:bubble3D val="0"/>
            <c:explosion val="5"/>
            <c:spPr>
              <a:solidFill>
                <a:srgbClr val="FFFFFF">
                  <a:lumMod val="5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062-4E4E-B4D8-D5FDF71048BC}"/>
              </c:ext>
            </c:extLst>
          </c:dPt>
          <c:dPt>
            <c:idx val="2"/>
            <c:bubble3D val="0"/>
            <c:spPr>
              <a:solidFill>
                <a:srgbClr val="0A96FF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062-4E4E-B4D8-D5FDF71048BC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062-4E4E-B4D8-D5FDF71048BC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062-4E4E-B4D8-D5FDF71048BC}"/>
              </c:ext>
            </c:extLst>
          </c:dPt>
          <c:dPt>
            <c:idx val="6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062-4E4E-B4D8-D5FDF71048BC}"/>
              </c:ext>
            </c:extLst>
          </c:dPt>
          <c:dPt>
            <c:idx val="7"/>
            <c:bubble3D val="0"/>
            <c:spPr>
              <a:solidFill>
                <a:srgbClr val="4E9CD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062-4E4E-B4D8-D5FDF71048BC}"/>
              </c:ext>
            </c:extLst>
          </c:dPt>
          <c:dPt>
            <c:idx val="8"/>
            <c:bubble3D val="0"/>
            <c:spPr>
              <a:solidFill>
                <a:srgbClr val="FFCC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062-4E4E-B4D8-D5FDF71048BC}"/>
              </c:ext>
            </c:extLst>
          </c:dPt>
          <c:dPt>
            <c:idx val="9"/>
            <c:bubble3D val="0"/>
            <c:spPr>
              <a:solidFill>
                <a:srgbClr val="00FF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3062-4E4E-B4D8-D5FDF71048BC}"/>
              </c:ext>
            </c:extLst>
          </c:dPt>
          <c:dLbls>
            <c:dLbl>
              <c:idx val="2"/>
              <c:layout>
                <c:manualLayout>
                  <c:x val="0.11009338305350956"/>
                  <c:y val="-0.206039827269085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062-4E4E-B4D8-D5FDF71048BC}"/>
                </c:ext>
              </c:extLst>
            </c:dLbl>
            <c:dLbl>
              <c:idx val="4"/>
              <c:layout>
                <c:manualLayout>
                  <c:x val="2.0997258757044768E-2"/>
                  <c:y val="4.18587346681795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062-4E4E-B4D8-D5FDF71048BC}"/>
                </c:ext>
              </c:extLst>
            </c:dLbl>
            <c:dLbl>
              <c:idx val="9"/>
              <c:layout>
                <c:manualLayout>
                  <c:x val="3.2655845779040425E-2"/>
                  <c:y val="-1.12766147742101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3062-4E4E-B4D8-D5FDF71048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Лист2!$A$1:$A$11</c:f>
              <c:numCache>
                <c:formatCode>#,##0</c:formatCode>
                <c:ptCount val="11"/>
                <c:pt idx="0">
                  <c:v>2434</c:v>
                </c:pt>
                <c:pt idx="1">
                  <c:v>5</c:v>
                </c:pt>
                <c:pt idx="2">
                  <c:v>4052</c:v>
                </c:pt>
                <c:pt idx="3" formatCode="General">
                  <c:v>79</c:v>
                </c:pt>
                <c:pt idx="4" formatCode="General">
                  <c:v>46</c:v>
                </c:pt>
                <c:pt idx="5" formatCode="General">
                  <c:v>451</c:v>
                </c:pt>
                <c:pt idx="6" formatCode="General">
                  <c:v>26</c:v>
                </c:pt>
                <c:pt idx="7" formatCode="General">
                  <c:v>201</c:v>
                </c:pt>
                <c:pt idx="8" formatCode="General">
                  <c:v>76</c:v>
                </c:pt>
                <c:pt idx="9" formatCode="General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3062-4E4E-B4D8-D5FDF71048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29B2E"/>
            </a:solidFill>
          </c:spPr>
          <c:invertIfNegative val="0"/>
          <c:dLbls>
            <c:dLbl>
              <c:idx val="0"/>
              <c:layout>
                <c:manualLayout>
                  <c:x val="7.5973409306742644E-3"/>
                  <c:y val="-2.9596734012054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43D-4B47-AFFA-6A95504BB418}"/>
                </c:ext>
              </c:extLst>
            </c:dLbl>
            <c:dLbl>
              <c:idx val="2"/>
              <c:layout>
                <c:manualLayout>
                  <c:x val="1.8993352326685659E-2"/>
                  <c:y val="8.879020203616208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43D-4B47-AFFA-6A95504BB4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'[Диаграмма в Microsoft PowerPoint]Лист1'!$B$3:$D$3</c:f>
              <c:numCache>
                <c:formatCode>General</c:formatCode>
                <c:ptCount val="3"/>
                <c:pt idx="0" formatCode="#,##0">
                  <c:v>35</c:v>
                </c:pt>
                <c:pt idx="2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43D-4B47-AFFA-6A95504BB418}"/>
            </c:ext>
          </c:extLst>
        </c:ser>
        <c:ser>
          <c:idx val="1"/>
          <c:order val="1"/>
          <c:invertIfNegative val="0"/>
          <c:dPt>
            <c:idx val="2"/>
            <c:invertIfNegative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B43D-4B47-AFFA-6A95504BB418}"/>
              </c:ext>
            </c:extLst>
          </c:dPt>
          <c:dLbls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3D-4B47-AFFA-6A95504BB41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'[Диаграмма в Microsoft PowerPoint]Лист1'!$B$4:$D$4</c:f>
              <c:numCache>
                <c:formatCode>General</c:formatCode>
                <c:ptCount val="3"/>
                <c:pt idx="2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43D-4B47-AFFA-6A95504BB418}"/>
            </c:ext>
          </c:extLst>
        </c:ser>
        <c:ser>
          <c:idx val="2"/>
          <c:order val="2"/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1.0129787907565685E-2"/>
                  <c:y val="5.91934680241080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43D-4B47-AFFA-6A95504BB418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43D-4B47-AFFA-6A95504BB418}"/>
                </c:ext>
              </c:extLst>
            </c:dLbl>
            <c:dLbl>
              <c:idx val="2"/>
              <c:layout>
                <c:manualLayout>
                  <c:x val="1.8993352326685659E-2"/>
                  <c:y val="-8.879020203616099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+92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43D-4B47-AFFA-6A95504BB4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'[Диаграмма в Microsoft PowerPoint]Лист1'!$B$5:$D$5</c:f>
              <c:numCache>
                <c:formatCode>General</c:formatCode>
                <c:ptCount val="3"/>
                <c:pt idx="0">
                  <c:v>496</c:v>
                </c:pt>
                <c:pt idx="1">
                  <c:v>588</c:v>
                </c:pt>
                <c:pt idx="2">
                  <c:v>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B43D-4B47-AFFA-6A95504BB418}"/>
            </c:ext>
          </c:extLst>
        </c:ser>
        <c:ser>
          <c:idx val="3"/>
          <c:order val="3"/>
          <c:spPr>
            <a:noFill/>
          </c:spPr>
          <c:invertIfNegative val="0"/>
          <c:val>
            <c:numRef>
              <c:f>'[Диаграмма в Microsoft PowerPoint]Лист1'!$B$6:$D$6</c:f>
              <c:numCache>
                <c:formatCode>General</c:formatCode>
                <c:ptCount val="3"/>
                <c:pt idx="0">
                  <c:v>80</c:v>
                </c:pt>
                <c:pt idx="2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43D-4B47-AFFA-6A95504BB418}"/>
            </c:ext>
          </c:extLst>
        </c:ser>
        <c:ser>
          <c:idx val="4"/>
          <c:order val="4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0129787907565685E-2"/>
                  <c:y val="5.426005220534578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1 121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43D-4B47-AFFA-6A95504BB418}"/>
                </c:ext>
              </c:extLst>
            </c:dLbl>
            <c:dLbl>
              <c:idx val="2"/>
              <c:layout>
                <c:manualLayout>
                  <c:x val="1.139601139601139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-1 121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B43D-4B47-AFFA-6A95504BB4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'[Диаграмма в Microsoft PowerPoint]Лист1'!$B$7:$D$7</c:f>
              <c:numCache>
                <c:formatCode>General</c:formatCode>
                <c:ptCount val="3"/>
                <c:pt idx="0">
                  <c:v>1121</c:v>
                </c:pt>
                <c:pt idx="2">
                  <c:v>1121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B43D-4B47-AFFA-6A95504BB4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4377728"/>
        <c:axId val="124264832"/>
        <c:axId val="0"/>
      </c:bar3DChart>
      <c:catAx>
        <c:axId val="124377728"/>
        <c:scaling>
          <c:orientation val="minMax"/>
        </c:scaling>
        <c:delete val="1"/>
        <c:axPos val="b"/>
        <c:majorTickMark val="out"/>
        <c:minorTickMark val="none"/>
        <c:tickLblPos val="nextTo"/>
        <c:crossAx val="124264832"/>
        <c:crosses val="autoZero"/>
        <c:auto val="1"/>
        <c:lblAlgn val="ctr"/>
        <c:lblOffset val="100"/>
        <c:noMultiLvlLbl val="0"/>
      </c:catAx>
      <c:valAx>
        <c:axId val="12426483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243777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C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22A-4C3B-9905-AE34514CCFE2}"/>
              </c:ext>
            </c:extLst>
          </c:dPt>
          <c:dPt>
            <c:idx val="1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22A-4C3B-9905-AE34514CCFE2}"/>
              </c:ext>
            </c:extLst>
          </c:dPt>
          <c:dLbls>
            <c:dLbl>
              <c:idx val="0"/>
              <c:layout>
                <c:manualLayout>
                  <c:x val="-0.18870007755886284"/>
                  <c:y val="-0.135049003962022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22A-4C3B-9905-AE34514CCFE2}"/>
                </c:ext>
              </c:extLst>
            </c:dLbl>
            <c:dLbl>
              <c:idx val="1"/>
              <c:layout>
                <c:manualLayout>
                  <c:x val="0.19318289756022408"/>
                  <c:y val="-8.71798145381967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22A-4C3B-9905-AE34514CCFE2}"/>
                </c:ext>
              </c:extLst>
            </c:dLbl>
            <c:dLbl>
              <c:idx val="2"/>
              <c:layout>
                <c:manualLayout>
                  <c:x val="6.3636224252065554E-2"/>
                  <c:y val="0.122650341942540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22A-4C3B-9905-AE34514CCF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Лист4!$A$1:$A$4</c:f>
              <c:numCache>
                <c:formatCode>General</c:formatCode>
                <c:ptCount val="4"/>
                <c:pt idx="0">
                  <c:v>358</c:v>
                </c:pt>
                <c:pt idx="1">
                  <c:v>151</c:v>
                </c:pt>
                <c:pt idx="2">
                  <c:v>61</c:v>
                </c:pt>
                <c:pt idx="3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22A-4C3B-9905-AE34514CCF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405074365704292E-2"/>
          <c:y val="4.214129483814523E-2"/>
          <c:w val="0.88144356955380576"/>
          <c:h val="0.8006178915135607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'физ. культ. и спорт'!$D$50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D29B2E"/>
            </a:solidFill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993-4767-8E81-F28D2ABEF165}"/>
              </c:ext>
            </c:extLst>
          </c:dPt>
          <c:dLbls>
            <c:dLbl>
              <c:idx val="0"/>
              <c:layout>
                <c:manualLayout>
                  <c:x val="7.1864528008492466E-3"/>
                  <c:y val="3.00155158946337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993-4767-8E81-F28D2ABEF165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93-4767-8E81-F28D2ABEF165}"/>
                </c:ext>
              </c:extLst>
            </c:dLbl>
            <c:dLbl>
              <c:idx val="2"/>
              <c:layout>
                <c:manualLayout>
                  <c:x val="1.1977421334748831E-2"/>
                  <c:y val="3.001551589463372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993-4767-8E81-F28D2ABEF1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'физ. культ. и спорт'!$E$49:$G$49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спорт'!$E$50:$G$50</c:f>
              <c:numCache>
                <c:formatCode>General</c:formatCode>
                <c:ptCount val="3"/>
                <c:pt idx="0">
                  <c:v>6</c:v>
                </c:pt>
                <c:pt idx="1">
                  <c:v>0</c:v>
                </c:pt>
                <c:pt idx="2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993-4767-8E81-F28D2ABEF165}"/>
            </c:ext>
          </c:extLst>
        </c:ser>
        <c:ser>
          <c:idx val="1"/>
          <c:order val="1"/>
          <c:tx>
            <c:strRef>
              <c:f>'физ. культ. и спорт'!$D$51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'физ. культ. и спорт'!$E$49:$G$49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спорт'!$E$51:$G$51</c:f>
              <c:numCache>
                <c:formatCode>General</c:formatCode>
                <c:ptCount val="3"/>
                <c:pt idx="2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993-4767-8E81-F28D2ABEF165}"/>
            </c:ext>
          </c:extLst>
        </c:ser>
        <c:ser>
          <c:idx val="2"/>
          <c:order val="2"/>
          <c:tx>
            <c:strRef>
              <c:f>'физ. культ. и спорт'!$D$52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0993-4767-8E81-F28D2ABEF165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0993-4767-8E81-F28D2ABEF165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0993-4767-8E81-F28D2ABEF165}"/>
              </c:ext>
            </c:extLst>
          </c:dPt>
          <c:dLbls>
            <c:dLbl>
              <c:idx val="0"/>
              <c:layout>
                <c:manualLayout>
                  <c:x val="1.5570647735173367E-2"/>
                  <c:y val="-1.2006206357853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993-4767-8E81-F28D2ABEF165}"/>
                </c:ext>
              </c:extLst>
            </c:dLbl>
            <c:dLbl>
              <c:idx val="1"/>
              <c:layout>
                <c:manualLayout>
                  <c:x val="1.9163874135597989E-2"/>
                  <c:y val="-4.8024825431414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993-4767-8E81-F28D2ABEF165}"/>
                </c:ext>
              </c:extLst>
            </c:dLbl>
            <c:dLbl>
              <c:idx val="2"/>
              <c:layout>
                <c:manualLayout>
                  <c:x val="5.9887106673744599E-3"/>
                  <c:y val="-6.003103178926744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+5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993-4767-8E81-F28D2ABEF1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'физ. культ. и спорт'!$E$49:$G$49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спорт'!$E$52:$G$52</c:f>
              <c:numCache>
                <c:formatCode>General</c:formatCode>
                <c:ptCount val="3"/>
                <c:pt idx="0">
                  <c:v>506</c:v>
                </c:pt>
                <c:pt idx="1">
                  <c:v>511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993-4767-8E81-F28D2ABEF165}"/>
            </c:ext>
          </c:extLst>
        </c:ser>
        <c:ser>
          <c:idx val="3"/>
          <c:order val="3"/>
          <c:tx>
            <c:strRef>
              <c:f>'физ. культ. и спорт'!$D$53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'физ. культ. и спорт'!$E$49:$G$49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спорт'!$E$53:$G$53</c:f>
              <c:numCache>
                <c:formatCode>General</c:formatCode>
                <c:ptCount val="3"/>
                <c:pt idx="2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0993-4767-8E81-F28D2ABEF165}"/>
            </c:ext>
          </c:extLst>
        </c:ser>
        <c:ser>
          <c:idx val="4"/>
          <c:order val="4"/>
          <c:tx>
            <c:strRef>
              <c:f>'физ. культ. и спорт'!$D$54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0993-4767-8E81-F28D2ABEF165}"/>
              </c:ext>
            </c:extLst>
          </c:dPt>
          <c:dPt>
            <c:idx val="1"/>
            <c:invertIfNegative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0993-4767-8E81-F28D2ABEF165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0993-4767-8E81-F28D2ABEF165}"/>
              </c:ext>
            </c:extLst>
          </c:dPt>
          <c:dLbls>
            <c:dLbl>
              <c:idx val="0"/>
              <c:layout>
                <c:manualLayout>
                  <c:x val="1.5570647735173367E-2"/>
                  <c:y val="-3.60186190735604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0993-4767-8E81-F28D2ABEF165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993-4767-8E81-F28D2ABEF165}"/>
                </c:ext>
              </c:extLst>
            </c:dLbl>
            <c:dLbl>
              <c:idx val="2"/>
              <c:layout>
                <c:manualLayout>
                  <c:x val="8.3841949343242093E-3"/>
                  <c:y val="-2.101086112624360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0993-4767-8E81-F28D2ABEF1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'физ. культ. и спорт'!$E$49:$G$49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спорт'!$E$54:$G$54</c:f>
              <c:numCache>
                <c:formatCode>General</c:formatCode>
                <c:ptCount val="3"/>
                <c:pt idx="0">
                  <c:v>36</c:v>
                </c:pt>
                <c:pt idx="1">
                  <c:v>0</c:v>
                </c:pt>
                <c:pt idx="2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0993-4767-8E81-F28D2ABEF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744256"/>
        <c:axId val="129758336"/>
        <c:axId val="0"/>
      </c:bar3DChart>
      <c:catAx>
        <c:axId val="1297442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29758336"/>
        <c:crosses val="autoZero"/>
        <c:auto val="1"/>
        <c:lblAlgn val="ctr"/>
        <c:lblOffset val="100"/>
        <c:noMultiLvlLbl val="0"/>
      </c:catAx>
      <c:valAx>
        <c:axId val="129758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7442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581401851126964E-2"/>
          <c:y val="1.810005987969289E-2"/>
          <c:w val="0.8506412803609672"/>
          <c:h val="0.8922666629375388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0E4-4F6C-ADE4-BD7125E4A5BE}"/>
              </c:ext>
            </c:extLst>
          </c:dPt>
          <c:dPt>
            <c:idx val="1"/>
            <c:bubble3D val="0"/>
            <c:spPr>
              <a:solidFill>
                <a:srgbClr val="CC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0E4-4F6C-ADE4-BD7125E4A5BE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0E4-4F6C-ADE4-BD7125E4A5BE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0E4-4F6C-ADE4-BD7125E4A5BE}"/>
              </c:ext>
            </c:extLst>
          </c:dPt>
          <c:dLbls>
            <c:dLbl>
              <c:idx val="0"/>
              <c:layout>
                <c:manualLayout>
                  <c:x val="-0.22448515924706172"/>
                  <c:y val="-0.26150858369473817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0E4-4F6C-ADE4-BD7125E4A5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Лист1!$B$22:$B$25</c:f>
              <c:numCache>
                <c:formatCode>General</c:formatCode>
                <c:ptCount val="4"/>
                <c:pt idx="0">
                  <c:v>465</c:v>
                </c:pt>
                <c:pt idx="1">
                  <c:v>17</c:v>
                </c:pt>
                <c:pt idx="2">
                  <c:v>14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0E4-4F6C-ADE4-BD7125E4A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63500"/>
          </c:spPr>
          <c:marker>
            <c:symbol val="circle"/>
            <c:size val="14"/>
          </c:marker>
          <c:dLbls>
            <c:dLbl>
              <c:idx val="0"/>
              <c:layout>
                <c:manualLayout>
                  <c:x val="-1.6261001784081078E-2"/>
                  <c:y val="-5.581306718381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34E-4BCA-97A2-0BF3A8A96015}"/>
                </c:ext>
              </c:extLst>
            </c:dLbl>
            <c:dLbl>
              <c:idx val="1"/>
              <c:layout>
                <c:manualLayout>
                  <c:x val="-2.8769464694912681E-2"/>
                  <c:y val="-5.8045589871167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34E-4BCA-97A2-0BF3A8A96015}"/>
                </c:ext>
              </c:extLst>
            </c:dLbl>
            <c:dLbl>
              <c:idx val="2"/>
              <c:layout>
                <c:manualLayout>
                  <c:x val="-3.5023696150328479E-2"/>
                  <c:y val="-4.2417931059699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34E-4BCA-97A2-0BF3A8A96015}"/>
                </c:ext>
              </c:extLst>
            </c:dLbl>
            <c:dLbl>
              <c:idx val="3"/>
              <c:layout>
                <c:manualLayout>
                  <c:x val="-3.5023696150328479E-2"/>
                  <c:y val="-4.2417931059699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34E-4BCA-97A2-0BF3A8A96015}"/>
                </c:ext>
              </c:extLst>
            </c:dLbl>
            <c:dLbl>
              <c:idx val="4"/>
              <c:layout>
                <c:manualLayout>
                  <c:x val="-4.7532159061160081E-2"/>
                  <c:y val="-5.35807202856504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34E-4BCA-97A2-0BF3A8A96015}"/>
                </c:ext>
              </c:extLst>
            </c:dLbl>
            <c:dLbl>
              <c:idx val="5"/>
              <c:layout>
                <c:manualLayout>
                  <c:x val="-4.2528773896827438E-2"/>
                  <c:y val="-4.6882976434404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34E-4BCA-97A2-0BF3A8A960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Лист1!$A$2:$G$2</c:f>
              <c:numCache>
                <c:formatCode>General</c:formatCode>
                <c:ptCount val="7"/>
                <c:pt idx="0">
                  <c:v>0</c:v>
                </c:pt>
                <c:pt idx="1">
                  <c:v>428</c:v>
                </c:pt>
                <c:pt idx="2">
                  <c:v>809</c:v>
                </c:pt>
                <c:pt idx="3">
                  <c:v>859</c:v>
                </c:pt>
                <c:pt idx="4">
                  <c:v>1208</c:v>
                </c:pt>
                <c:pt idx="5">
                  <c:v>1544</c:v>
                </c:pt>
                <c:pt idx="6">
                  <c:v>1770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434E-4BCA-97A2-0BF3A8A960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7060992"/>
        <c:axId val="151457792"/>
      </c:lineChart>
      <c:catAx>
        <c:axId val="147060992"/>
        <c:scaling>
          <c:orientation val="minMax"/>
        </c:scaling>
        <c:delete val="1"/>
        <c:axPos val="b"/>
        <c:majorTickMark val="out"/>
        <c:minorTickMark val="none"/>
        <c:tickLblPos val="nextTo"/>
        <c:crossAx val="151457792"/>
        <c:crosses val="autoZero"/>
        <c:auto val="1"/>
        <c:lblAlgn val="ctr"/>
        <c:lblOffset val="100"/>
        <c:noMultiLvlLbl val="0"/>
      </c:catAx>
      <c:valAx>
        <c:axId val="151457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7060992"/>
        <c:crosses val="autoZero"/>
        <c:crossBetween val="between"/>
      </c:valAx>
    </c:plotArea>
    <c:plotVisOnly val="1"/>
    <c:dispBlanksAs val="zero"/>
    <c:showDLblsOverMax val="0"/>
  </c:chart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ln>
          <a:solidFill>
            <a:srgbClr val="000000"/>
          </a:solidFill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CCFFCC"/>
            </a:solidFill>
          </c:spPr>
          <c:invertIfNegative val="0"/>
          <c:dLbls>
            <c:dLbl>
              <c:idx val="0"/>
              <c:layout>
                <c:manualLayout>
                  <c:x val="1.9444444444444445E-2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27D-43E8-93C2-F78B2BC6E053}"/>
                </c:ext>
              </c:extLst>
            </c:dLbl>
            <c:dLbl>
              <c:idx val="1"/>
              <c:layout>
                <c:manualLayout>
                  <c:x val="1.3888888888888888E-2"/>
                  <c:y val="-0.106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27D-43E8-93C2-F78B2BC6E053}"/>
                </c:ext>
              </c:extLst>
            </c:dLbl>
            <c:dLbl>
              <c:idx val="2"/>
              <c:layout>
                <c:manualLayout>
                  <c:x val="2.2222222222222272E-2"/>
                  <c:y val="-0.1944444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27D-43E8-93C2-F78B2BC6E053}"/>
                </c:ext>
              </c:extLst>
            </c:dLbl>
            <c:dLbl>
              <c:idx val="3"/>
              <c:layout>
                <c:manualLayout>
                  <c:x val="1.6666666666666666E-2"/>
                  <c:y val="-0.254629629629629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27D-43E8-93C2-F78B2BC6E053}"/>
                </c:ext>
              </c:extLst>
            </c:dLbl>
            <c:dLbl>
              <c:idx val="4"/>
              <c:layout>
                <c:manualLayout>
                  <c:x val="1.6666666666666767E-2"/>
                  <c:y val="-0.222222222222222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27D-43E8-93C2-F78B2BC6E0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Лист1!$A$6:$E$6</c:f>
              <c:numCache>
                <c:formatCode>General</c:formatCode>
                <c:ptCount val="5"/>
                <c:pt idx="0">
                  <c:v>55</c:v>
                </c:pt>
                <c:pt idx="1">
                  <c:v>76</c:v>
                </c:pt>
                <c:pt idx="2">
                  <c:v>114</c:v>
                </c:pt>
                <c:pt idx="3">
                  <c:v>130</c:v>
                </c:pt>
                <c:pt idx="4">
                  <c:v>122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27D-43E8-93C2-F78B2BC6E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8"/>
        <c:shape val="cylinder"/>
        <c:axId val="151521536"/>
        <c:axId val="151535616"/>
        <c:axId val="0"/>
      </c:bar3DChart>
      <c:catAx>
        <c:axId val="151521536"/>
        <c:scaling>
          <c:orientation val="minMax"/>
        </c:scaling>
        <c:delete val="1"/>
        <c:axPos val="b"/>
        <c:majorTickMark val="out"/>
        <c:minorTickMark val="none"/>
        <c:tickLblPos val="nextTo"/>
        <c:crossAx val="151535616"/>
        <c:crosses val="autoZero"/>
        <c:auto val="1"/>
        <c:lblAlgn val="ctr"/>
        <c:lblOffset val="100"/>
        <c:noMultiLvlLbl val="0"/>
      </c:catAx>
      <c:valAx>
        <c:axId val="15153561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515215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29B2E"/>
            </a:solidFill>
          </c:spPr>
          <c:invertIfNegative val="0"/>
          <c:dLbls>
            <c:dLbl>
              <c:idx val="0"/>
              <c:layout>
                <c:manualLayout>
                  <c:x val="1.4697443151201249E-2"/>
                  <c:y val="-5.480360029447226E-3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 smtClean="0"/>
                      <a:t>130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B0B-4394-83E3-A7DEA0ECFA6D}"/>
                </c:ext>
              </c:extLst>
            </c:dLbl>
            <c:dLbl>
              <c:idx val="1"/>
              <c:layout>
                <c:manualLayout>
                  <c:x val="2.7557705908502341E-2"/>
                  <c:y val="-5.4805757916531099E-3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 smtClean="0"/>
                      <a:t>87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B0B-4394-83E3-A7DEA0ECFA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Лист4!$A$1:$B$1</c:f>
              <c:numCache>
                <c:formatCode>General</c:formatCode>
                <c:ptCount val="2"/>
                <c:pt idx="0">
                  <c:v>530</c:v>
                </c:pt>
                <c:pt idx="1">
                  <c:v>387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B0B-4394-83E3-A7DEA0ECFA6D}"/>
            </c:ext>
          </c:extLst>
        </c:ser>
        <c:ser>
          <c:idx val="1"/>
          <c:order val="1"/>
          <c:spPr>
            <a:solidFill>
              <a:srgbClr val="FF7C80"/>
            </a:solidFill>
          </c:spPr>
          <c:invertIfNegative val="0"/>
          <c:dLbls>
            <c:dLbl>
              <c:idx val="0"/>
              <c:layout>
                <c:manualLayout>
                  <c:x val="1.469744315120124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2000" smtClean="0"/>
                      <a:t>1 407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B0B-4394-83E3-A7DEA0ECFA6D}"/>
                </c:ext>
              </c:extLst>
            </c:dLbl>
            <c:dLbl>
              <c:idx val="1"/>
              <c:layout>
                <c:manualLayout>
                  <c:x val="2.7557705908502341E-2"/>
                  <c:y val="-2.740180014723512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1</a:t>
                    </a:r>
                    <a:r>
                      <a:rPr lang="en-US" smtClean="0"/>
                      <a:t> 441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B0B-4394-83E3-A7DEA0ECFA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Лист4!$A$2:$B$2</c:f>
              <c:numCache>
                <c:formatCode>General</c:formatCode>
                <c:ptCount val="2"/>
                <c:pt idx="0">
                  <c:v>1407</c:v>
                </c:pt>
                <c:pt idx="1">
                  <c:v>1441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B0B-4394-83E3-A7DEA0ECFA6D}"/>
            </c:ext>
          </c:extLst>
        </c:ser>
        <c:ser>
          <c:idx val="2"/>
          <c:order val="2"/>
          <c:spPr>
            <a:solidFill>
              <a:srgbClr val="99CC00"/>
            </a:solidFill>
          </c:spPr>
          <c:invertIfNegative val="0"/>
          <c:dLbls>
            <c:dLbl>
              <c:idx val="0"/>
              <c:layout>
                <c:manualLayout>
                  <c:x val="1.6534623545101403E-2"/>
                  <c:y val="-2.1921440117788852E-2"/>
                </c:manualLayout>
              </c:layout>
              <c:tx>
                <c:rich>
                  <a:bodyPr/>
                  <a:lstStyle/>
                  <a:p>
                    <a:r>
                      <a:rPr lang="en-US" sz="2000" smtClean="0"/>
                      <a:t>6 103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B0B-4394-83E3-A7DEA0ECFA6D}"/>
                </c:ext>
              </c:extLst>
            </c:dLbl>
            <c:dLbl>
              <c:idx val="1"/>
              <c:layout>
                <c:manualLayout>
                  <c:x val="2.3883345120702029E-2"/>
                  <c:y val="-2.740180014723613E-3"/>
                </c:manualLayout>
              </c:layout>
              <c:tx>
                <c:rich>
                  <a:bodyPr/>
                  <a:lstStyle/>
                  <a:p>
                    <a:r>
                      <a:rPr lang="en-US" sz="2000" smtClean="0"/>
                      <a:t>4 463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B0B-4394-83E3-A7DEA0ECFA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Лист4!$A$3:$B$3</c:f>
              <c:numCache>
                <c:formatCode>General</c:formatCode>
                <c:ptCount val="2"/>
                <c:pt idx="0">
                  <c:v>6103</c:v>
                </c:pt>
                <c:pt idx="1">
                  <c:v>4463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B0B-4394-83E3-A7DEA0ECFA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1212160"/>
        <c:axId val="101213696"/>
        <c:axId val="0"/>
      </c:bar3DChart>
      <c:catAx>
        <c:axId val="101212160"/>
        <c:scaling>
          <c:orientation val="minMax"/>
        </c:scaling>
        <c:delete val="1"/>
        <c:axPos val="b"/>
        <c:majorTickMark val="out"/>
        <c:minorTickMark val="none"/>
        <c:tickLblPos val="nextTo"/>
        <c:crossAx val="101213696"/>
        <c:crosses val="autoZero"/>
        <c:auto val="1"/>
        <c:lblAlgn val="ctr"/>
        <c:lblOffset val="100"/>
        <c:noMultiLvlLbl val="0"/>
      </c:catAx>
      <c:valAx>
        <c:axId val="101213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121216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dkUpDiag">
              <a:fgClr>
                <a:srgbClr val="92D050"/>
              </a:fgClr>
              <a:bgClr>
                <a:sysClr val="window" lastClr="FFFFFF"/>
              </a:bgClr>
            </a:pattFill>
          </c:spPr>
          <c:invertIfNegative val="0"/>
          <c:dLbls>
            <c:dLbl>
              <c:idx val="0"/>
              <c:layout>
                <c:manualLayout>
                  <c:x val="2.0476352963662573E-2"/>
                  <c:y val="-1.13698828812536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1 520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D2F-4A8B-BC04-F13B46C0D07F}"/>
                </c:ext>
              </c:extLst>
            </c:dLbl>
            <c:dLbl>
              <c:idx val="1"/>
              <c:layout>
                <c:manualLayout>
                  <c:x val="2.2337839596722846E-2"/>
                  <c:y val="-1.042227224217088E-1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1 286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D2F-4A8B-BC04-F13B46C0D0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Лист3!$A$1:$B$1</c:f>
              <c:numCache>
                <c:formatCode>General</c:formatCode>
                <c:ptCount val="2"/>
                <c:pt idx="0">
                  <c:v>1520</c:v>
                </c:pt>
                <c:pt idx="1">
                  <c:v>1286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D2F-4A8B-BC04-F13B46C0D07F}"/>
            </c:ext>
          </c:extLst>
        </c:ser>
        <c:ser>
          <c:idx val="1"/>
          <c:order val="1"/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9.3074331653011516E-3"/>
                  <c:y val="2.84247072031341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2 609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D2F-4A8B-BC04-F13B46C0D07F}"/>
                </c:ext>
              </c:extLst>
            </c:dLbl>
            <c:dLbl>
              <c:idx val="1"/>
              <c:layout>
                <c:manualLayout>
                  <c:x val="2.2337839596722846E-2"/>
                  <c:y val="-5.684941440626777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2 945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D2F-4A8B-BC04-F13B46C0D0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Лист3!$A$2:$B$2</c:f>
              <c:numCache>
                <c:formatCode>General</c:formatCode>
                <c:ptCount val="2"/>
                <c:pt idx="0">
                  <c:v>2609</c:v>
                </c:pt>
                <c:pt idx="1">
                  <c:v>2945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D2F-4A8B-BC04-F13B46C0D0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7390720"/>
        <c:axId val="117421184"/>
        <c:axId val="0"/>
      </c:bar3DChart>
      <c:catAx>
        <c:axId val="117390720"/>
        <c:scaling>
          <c:orientation val="minMax"/>
        </c:scaling>
        <c:delete val="1"/>
        <c:axPos val="b"/>
        <c:majorTickMark val="out"/>
        <c:minorTickMark val="none"/>
        <c:tickLblPos val="nextTo"/>
        <c:crossAx val="117421184"/>
        <c:crosses val="autoZero"/>
        <c:auto val="1"/>
        <c:lblAlgn val="ctr"/>
        <c:lblOffset val="100"/>
        <c:noMultiLvlLbl val="0"/>
      </c:catAx>
      <c:valAx>
        <c:axId val="117421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39072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16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402149305814836E-2"/>
          <c:y val="8.7138660225129172E-2"/>
          <c:w val="0.8431957013883703"/>
          <c:h val="0.82079491112847258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soft" dir="b">
                <a:rot lat="0" lon="0" rev="0"/>
              </a:lightRig>
            </a:scene3d>
            <a:sp3d prstMaterial="dkEdge">
              <a:bevelT w="762000" h="762000" prst="cross"/>
              <a:bevelB w="762000" h="7620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FF7C80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4CD-4CF9-804F-34685618709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4CD-4CF9-804F-34685618709F}"/>
              </c:ext>
            </c:extLst>
          </c:dPt>
          <c:dPt>
            <c:idx val="2"/>
            <c:bubble3D val="0"/>
            <c:spPr>
              <a:solidFill>
                <a:srgbClr val="33CCCC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4CD-4CF9-804F-34685618709F}"/>
              </c:ext>
            </c:extLst>
          </c:dPt>
          <c:dPt>
            <c:idx val="3"/>
            <c:bubble3D val="0"/>
            <c:spPr>
              <a:solidFill>
                <a:srgbClr val="99CCFF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4CD-4CF9-804F-34685618709F}"/>
              </c:ext>
            </c:extLst>
          </c:dPt>
          <c:dPt>
            <c:idx val="4"/>
            <c:bubble3D val="0"/>
            <c:spPr>
              <a:solidFill>
                <a:srgbClr val="FFCCFF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4CD-4CF9-804F-34685618709F}"/>
              </c:ext>
            </c:extLst>
          </c:dPt>
          <c:dPt>
            <c:idx val="6"/>
            <c:bubble3D val="0"/>
            <c:spPr>
              <a:solidFill>
                <a:srgbClr val="92D050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4CD-4CF9-804F-34685618709F}"/>
              </c:ext>
            </c:extLst>
          </c:dPt>
          <c:dPt>
            <c:idx val="7"/>
            <c:bubble3D val="0"/>
            <c:spPr>
              <a:solidFill>
                <a:srgbClr val="FFCC99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4CD-4CF9-804F-34685618709F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74CD-4CF9-804F-34685618709F}"/>
              </c:ext>
            </c:extLst>
          </c:dPt>
          <c:dLbls>
            <c:dLbl>
              <c:idx val="0"/>
              <c:layout>
                <c:manualLayout>
                  <c:x val="0.21066101944956936"/>
                  <c:y val="-0.3107493447911062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30,1%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4CD-4CF9-804F-34685618709F}"/>
                </c:ext>
              </c:extLst>
            </c:dLbl>
            <c:dLbl>
              <c:idx val="1"/>
              <c:layout>
                <c:manualLayout>
                  <c:x val="8.5542635517729358E-3"/>
                  <c:y val="2.3284869830281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4CD-4CF9-804F-34685618709F}"/>
                </c:ext>
              </c:extLst>
            </c:dLbl>
            <c:dLbl>
              <c:idx val="2"/>
              <c:layout>
                <c:manualLayout>
                  <c:x val="4.2341037698907756E-2"/>
                  <c:y val="-2.675254434846074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4CD-4CF9-804F-34685618709F}"/>
                </c:ext>
              </c:extLst>
            </c:dLbl>
            <c:dLbl>
              <c:idx val="3"/>
              <c:layout>
                <c:manualLayout>
                  <c:x val="8.6494146369893332E-2"/>
                  <c:y val="0.21042133778048266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36,9%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4CD-4CF9-804F-34685618709F}"/>
                </c:ext>
              </c:extLst>
            </c:dLbl>
            <c:dLbl>
              <c:idx val="4"/>
              <c:layout>
                <c:manualLayout>
                  <c:x val="-4.0444276683282911E-2"/>
                  <c:y val="-2.65084840069663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4CD-4CF9-804F-34685618709F}"/>
                </c:ext>
              </c:extLst>
            </c:dLbl>
            <c:dLbl>
              <c:idx val="5"/>
              <c:layout>
                <c:manualLayout>
                  <c:x val="-1.9057081089350621E-2"/>
                  <c:y val="6.004117208717959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74CD-4CF9-804F-34685618709F}"/>
                </c:ext>
              </c:extLst>
            </c:dLbl>
            <c:dLbl>
              <c:idx val="6"/>
              <c:layout>
                <c:manualLayout>
                  <c:x val="-0.15385801850796177"/>
                  <c:y val="-0.1311680770625378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15,6%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74CD-4CF9-804F-34685618709F}"/>
                </c:ext>
              </c:extLst>
            </c:dLbl>
            <c:dLbl>
              <c:idx val="7"/>
              <c:layout>
                <c:manualLayout>
                  <c:x val="5.8429300205259523E-4"/>
                  <c:y val="-3.98066685123163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74CD-4CF9-804F-34685618709F}"/>
                </c:ext>
              </c:extLst>
            </c:dLbl>
            <c:dLbl>
              <c:idx val="8"/>
              <c:layout>
                <c:manualLayout>
                  <c:x val="-2.5760685060494188E-2"/>
                  <c:y val="-8.248385913333836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4,9%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74CD-4CF9-804F-3468561870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>
                  <a:solidFill>
                    <a:srgbClr val="000000"/>
                  </a:solidFill>
                </a:ln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Лист2!$A$1:$A$10</c:f>
              <c:numCache>
                <c:formatCode>General</c:formatCode>
                <c:ptCount val="10"/>
                <c:pt idx="0">
                  <c:v>30.1</c:v>
                </c:pt>
                <c:pt idx="1">
                  <c:v>2.2999999999999998</c:v>
                </c:pt>
                <c:pt idx="2">
                  <c:v>1.8</c:v>
                </c:pt>
                <c:pt idx="3">
                  <c:v>36.9</c:v>
                </c:pt>
                <c:pt idx="4">
                  <c:v>1.7</c:v>
                </c:pt>
                <c:pt idx="5">
                  <c:v>3.1</c:v>
                </c:pt>
                <c:pt idx="6">
                  <c:v>15.6</c:v>
                </c:pt>
                <c:pt idx="7">
                  <c:v>3.6</c:v>
                </c:pt>
                <c:pt idx="8">
                  <c:v>4.9000000000000004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74CD-4CF9-804F-3468561870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CC66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D29B2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6BF-4CAD-8F82-A24533C60892}"/>
              </c:ext>
            </c:extLst>
          </c:dPt>
          <c:dPt>
            <c:idx val="1"/>
            <c:invertIfNegative val="0"/>
            <c:bubble3D val="0"/>
            <c:spPr>
              <a:solidFill>
                <a:srgbClr val="D29B2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6BF-4CAD-8F82-A24533C60892}"/>
              </c:ext>
            </c:extLst>
          </c:dPt>
          <c:dPt>
            <c:idx val="2"/>
            <c:invertIfNegative val="0"/>
            <c:bubble3D val="0"/>
            <c:spPr>
              <a:solidFill>
                <a:srgbClr val="D29B2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6BF-4CAD-8F82-A24533C60892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1 446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6BF-4CAD-8F82-A24533C60892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BF-4CAD-8F82-A24533C608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Лист1!$A$1:$C$1</c:f>
              <c:numCache>
                <c:formatCode>General</c:formatCode>
                <c:ptCount val="3"/>
                <c:pt idx="0">
                  <c:v>1446</c:v>
                </c:pt>
                <c:pt idx="1">
                  <c:v>600</c:v>
                </c:pt>
                <c:pt idx="2">
                  <c:v>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6BF-4CAD-8F82-A24533C60892}"/>
            </c:ext>
          </c:extLst>
        </c:ser>
        <c:ser>
          <c:idx val="1"/>
          <c:order val="1"/>
          <c:spPr>
            <a:noFill/>
          </c:spPr>
          <c:invertIfNegative val="0"/>
          <c:val>
            <c:numRef>
              <c:f>Лист1!$A$2:$C$2</c:f>
              <c:numCache>
                <c:formatCode>General</c:formatCode>
                <c:ptCount val="3"/>
                <c:pt idx="2">
                  <c:v>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6BF-4CAD-8F82-A24533C60892}"/>
            </c:ext>
          </c:extLst>
        </c:ser>
        <c:ser>
          <c:idx val="2"/>
          <c:order val="2"/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2.0987654320987655E-2"/>
                  <c:y val="-0.4162047006142501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7 738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6BF-4CAD-8F82-A24533C60892}"/>
                </c:ext>
              </c:extLst>
            </c:dLbl>
            <c:dLbl>
              <c:idx val="1"/>
              <c:layout>
                <c:manualLayout>
                  <c:x val="1.6049382716049384E-2"/>
                  <c:y val="-0.3985160008381444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6 191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06BF-4CAD-8F82-A24533C60892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6BF-4CAD-8F82-A24533C608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Лист1!$A$3:$C$3</c:f>
              <c:numCache>
                <c:formatCode>General</c:formatCode>
                <c:ptCount val="3"/>
                <c:pt idx="0">
                  <c:v>4697</c:v>
                </c:pt>
                <c:pt idx="1">
                  <c:v>5429</c:v>
                </c:pt>
                <c:pt idx="2">
                  <c:v>700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06BF-4CAD-8F82-A24533C60892}"/>
            </c:ext>
          </c:extLst>
        </c:ser>
        <c:ser>
          <c:idx val="3"/>
          <c:order val="3"/>
          <c:spPr>
            <a:noFill/>
          </c:spPr>
          <c:invertIfNegative val="0"/>
          <c:val>
            <c:numRef>
              <c:f>Лист1!$A$4:$C$4</c:f>
              <c:numCache>
                <c:formatCode>General</c:formatCode>
                <c:ptCount val="3"/>
                <c:pt idx="2">
                  <c:v>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06BF-4CAD-8F82-A24533C60892}"/>
            </c:ext>
          </c:extLst>
        </c:ser>
        <c:ser>
          <c:idx val="4"/>
          <c:order val="4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8.6419753086419745E-3"/>
                  <c:y val="0.3194373125465849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4 697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06BF-4CAD-8F82-A24533C60892}"/>
                </c:ext>
              </c:extLst>
            </c:dLbl>
            <c:dLbl>
              <c:idx val="1"/>
              <c:layout>
                <c:manualLayout>
                  <c:x val="1.8518518518518517E-2"/>
                  <c:y val="0.2783366887106318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5 429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06BF-4CAD-8F82-A24533C60892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6BF-4CAD-8F82-A24533C608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Лист1!$A$5:$C$5</c:f>
              <c:numCache>
                <c:formatCode>General</c:formatCode>
                <c:ptCount val="3"/>
                <c:pt idx="0">
                  <c:v>7738</c:v>
                </c:pt>
                <c:pt idx="1">
                  <c:v>6191</c:v>
                </c:pt>
                <c:pt idx="2">
                  <c:v>1000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06BF-4CAD-8F82-A24533C608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1492224"/>
        <c:axId val="101493760"/>
        <c:axId val="0"/>
      </c:bar3DChart>
      <c:catAx>
        <c:axId val="101492224"/>
        <c:scaling>
          <c:orientation val="minMax"/>
        </c:scaling>
        <c:delete val="1"/>
        <c:axPos val="b"/>
        <c:majorTickMark val="out"/>
        <c:minorTickMark val="none"/>
        <c:tickLblPos val="nextTo"/>
        <c:crossAx val="101493760"/>
        <c:crosses val="autoZero"/>
        <c:auto val="1"/>
        <c:lblAlgn val="ctr"/>
        <c:lblOffset val="100"/>
        <c:noMultiLvlLbl val="0"/>
      </c:catAx>
      <c:valAx>
        <c:axId val="101493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149222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spPr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00B7ED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BE2-416A-9212-2A7E740EA923}"/>
              </c:ext>
            </c:extLst>
          </c:dPt>
          <c:dPt>
            <c:idx val="1"/>
            <c:bubble3D val="0"/>
            <c:spPr>
              <a:solidFill>
                <a:srgbClr val="4E9CD6">
                  <a:lumMod val="40000"/>
                  <a:lumOff val="60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BE2-416A-9212-2A7E740EA923}"/>
              </c:ext>
            </c:extLst>
          </c:dPt>
          <c:dLbls>
            <c:dLbl>
              <c:idx val="0"/>
              <c:layout>
                <c:manualLayout>
                  <c:x val="-2.2389216972878389E-2"/>
                  <c:y val="-0.44295241355700105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12 </a:t>
                    </a:r>
                    <a:r>
                      <a:rPr lang="en-US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BE2-416A-9212-2A7E740EA923}"/>
                </c:ext>
              </c:extLst>
            </c:dLbl>
            <c:dLbl>
              <c:idx val="1"/>
              <c:layout>
                <c:manualLayout>
                  <c:x val="3.0409011373578303E-3"/>
                  <c:y val="1.1594202898550725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BE2-416A-9212-2A7E740EA9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'[Диаграмма в Microsoft PowerPoint]Лист2'!$A$19:$A$20</c:f>
              <c:strCache>
                <c:ptCount val="2"/>
                <c:pt idx="0">
                  <c:v>ПРОГРАММНЫЕ РАСХОДЫ</c:v>
                </c:pt>
                <c:pt idx="1">
                  <c:v>НЕПРОГРАММНЫЕ РАСХОДЫ</c:v>
                </c:pt>
              </c:strCache>
            </c:strRef>
          </c:cat>
          <c:val>
            <c:numRef>
              <c:f>'[Диаграмма в Microsoft PowerPoint]Лист2'!$B$19:$B$20</c:f>
              <c:numCache>
                <c:formatCode>#,##0.0_ ;[Red]\-#,##0.0\ </c:formatCode>
                <c:ptCount val="2"/>
                <c:pt idx="0">
                  <c:v>12128</c:v>
                </c:pt>
                <c:pt idx="1">
                  <c:v>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BE2-416A-9212-2A7E740EA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7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892388451443569E-2"/>
          <c:y val="9.8650661614087653E-3"/>
          <c:w val="0.93105118110236218"/>
          <c:h val="0.9901349338385911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7239151356080493"/>
          <c:y val="0.39428300359982443"/>
          <c:w val="7.4830708661417319E-2"/>
          <c:h val="0.57549183727812792"/>
        </c:manualLayout>
      </c:layout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26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5150565051110309E-2"/>
          <c:w val="0.9450726786854422"/>
          <c:h val="0.94484943494888973"/>
        </c:manualLayout>
      </c:layout>
      <c:pie3DChart>
        <c:varyColors val="1"/>
        <c:ser>
          <c:idx val="1"/>
          <c:order val="1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762000"/>
            </a:sp3d>
          </c:spPr>
          <c:explosion val="17"/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C46-46DF-AB11-53047A647845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C46-46DF-AB11-53047A647845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C46-46DF-AB11-53047A647845}"/>
              </c:ext>
            </c:extLst>
          </c:dPt>
          <c:dPt>
            <c:idx val="4"/>
            <c:bubble3D val="0"/>
            <c:spPr>
              <a:solidFill>
                <a:srgbClr val="A679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5C46-46DF-AB11-53047A647845}"/>
              </c:ext>
            </c:extLst>
          </c:dPt>
          <c:dPt>
            <c:idx val="5"/>
            <c:bubble3D val="0"/>
            <c:spPr>
              <a:solidFill>
                <a:srgbClr val="CC33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5C46-46DF-AB11-53047A647845}"/>
              </c:ext>
            </c:extLst>
          </c:dPt>
          <c:dPt>
            <c:idx val="6"/>
            <c:bubble3D val="0"/>
            <c:spPr>
              <a:solidFill>
                <a:srgbClr val="0080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5C46-46DF-AB11-53047A647845}"/>
              </c:ext>
            </c:extLst>
          </c:dPt>
          <c:dPt>
            <c:idx val="8"/>
            <c:bubble3D val="0"/>
            <c:spPr>
              <a:solidFill>
                <a:srgbClr val="CCCC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C46-46DF-AB11-53047A647845}"/>
              </c:ext>
            </c:extLst>
          </c:dPt>
          <c:dPt>
            <c:idx val="9"/>
            <c:bubble3D val="0"/>
            <c:spPr>
              <a:solidFill>
                <a:srgbClr val="00206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C46-46DF-AB11-53047A647845}"/>
              </c:ext>
            </c:extLst>
          </c:dPt>
          <c:dPt>
            <c:idx val="10"/>
            <c:bubble3D val="0"/>
            <c:spPr>
              <a:solidFill>
                <a:srgbClr val="66FF33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5C46-46DF-AB11-53047A647845}"/>
              </c:ext>
            </c:extLst>
          </c:dPt>
          <c:dPt>
            <c:idx val="11"/>
            <c:bubble3D val="0"/>
            <c:spPr>
              <a:solidFill>
                <a:srgbClr val="FFCC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C46-46DF-AB11-53047A647845}"/>
              </c:ext>
            </c:extLst>
          </c:dPt>
          <c:dPt>
            <c:idx val="13"/>
            <c:bubble3D val="0"/>
            <c:spPr>
              <a:solidFill>
                <a:srgbClr val="00FF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C46-46DF-AB11-53047A647845}"/>
              </c:ext>
            </c:extLst>
          </c:dPt>
          <c:dPt>
            <c:idx val="14"/>
            <c:bubble3D val="0"/>
            <c:spPr>
              <a:noFill/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5C46-46DF-AB11-53047A647845}"/>
              </c:ext>
            </c:extLst>
          </c:dPt>
          <c:dLbls>
            <c:dLbl>
              <c:idx val="0"/>
              <c:layout>
                <c:manualLayout>
                  <c:x val="-9.7977870849072224E-2"/>
                  <c:y val="7.9197848226045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C46-46DF-AB11-53047A647845}"/>
                </c:ext>
              </c:extLst>
            </c:dLbl>
            <c:dLbl>
              <c:idx val="1"/>
              <c:layout>
                <c:manualLayout>
                  <c:x val="-5.5715910415845595E-2"/>
                  <c:y val="-7.4604918521804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C46-46DF-AB11-53047A647845}"/>
                </c:ext>
              </c:extLst>
            </c:dLbl>
            <c:dLbl>
              <c:idx val="2"/>
              <c:layout>
                <c:manualLayout>
                  <c:x val="-3.4339847663183071E-2"/>
                  <c:y val="-2.44604948585711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9.2689854718316367E-2"/>
                      <c:h val="5.451421237744365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5C46-46DF-AB11-53047A647845}"/>
                </c:ext>
              </c:extLst>
            </c:dLbl>
            <c:dLbl>
              <c:idx val="3"/>
              <c:layout>
                <c:manualLayout>
                  <c:x val="-5.4485632126427985E-2"/>
                  <c:y val="-9.8467141654109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C46-46DF-AB11-53047A647845}"/>
                </c:ext>
              </c:extLst>
            </c:dLbl>
            <c:dLbl>
              <c:idx val="4"/>
              <c:layout>
                <c:manualLayout>
                  <c:x val="-3.8092133373195287E-2"/>
                  <c:y val="-8.8555238919529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5C46-46DF-AB11-53047A647845}"/>
                </c:ext>
              </c:extLst>
            </c:dLbl>
            <c:dLbl>
              <c:idx val="5"/>
              <c:layout>
                <c:manualLayout>
                  <c:x val="-4.1614473997914278E-2"/>
                  <c:y val="-0.10629277634491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5C46-46DF-AB11-53047A647845}"/>
                </c:ext>
              </c:extLst>
            </c:dLbl>
            <c:dLbl>
              <c:idx val="6"/>
              <c:layout>
                <c:manualLayout>
                  <c:x val="1.1139361678930705E-2"/>
                  <c:y val="2.234625068019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8.1246662777783488E-2"/>
                      <c:h val="7.99683193241099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5C46-46DF-AB11-53047A647845}"/>
                </c:ext>
              </c:extLst>
            </c:dLbl>
            <c:dLbl>
              <c:idx val="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C46-46DF-AB11-53047A647845}"/>
                </c:ext>
              </c:extLst>
            </c:dLbl>
            <c:dLbl>
              <c:idx val="8"/>
              <c:layout>
                <c:manualLayout>
                  <c:x val="-9.7953723010961499E-3"/>
                  <c:y val="-4.925135863801153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871032343506241"/>
                      <c:h val="4.899915587233261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C46-46DF-AB11-53047A647845}"/>
                </c:ext>
              </c:extLst>
            </c:dLbl>
            <c:dLbl>
              <c:idx val="9"/>
              <c:layout>
                <c:manualLayout>
                  <c:x val="-3.6366103571519322E-2"/>
                  <c:y val="2.76399199231165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C46-46DF-AB11-53047A647845}"/>
                </c:ext>
              </c:extLst>
            </c:dLbl>
            <c:dLbl>
              <c:idx val="10"/>
              <c:layout>
                <c:manualLayout>
                  <c:x val="6.1239998695295072E-3"/>
                  <c:y val="-2.70683716687104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5C46-46DF-AB11-53047A647845}"/>
                </c:ext>
              </c:extLst>
            </c:dLbl>
            <c:dLbl>
              <c:idx val="11"/>
              <c:layout>
                <c:manualLayout>
                  <c:x val="5.6217248368263903E-2"/>
                  <c:y val="-0.132201850400000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5C46-46DF-AB11-53047A647845}"/>
                </c:ext>
              </c:extLst>
            </c:dLbl>
            <c:dLbl>
              <c:idx val="12"/>
              <c:layout>
                <c:manualLayout>
                  <c:x val="3.9653273086279348E-2"/>
                  <c:y val="-5.10234588657289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5C46-46DF-AB11-53047A647845}"/>
                </c:ext>
              </c:extLst>
            </c:dLbl>
            <c:dLbl>
              <c:idx val="13"/>
              <c:layout>
                <c:manualLayout>
                  <c:x val="8.4679620359943336E-2"/>
                  <c:y val="-7.71777207751276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5C46-46DF-AB11-53047A647845}"/>
                </c:ext>
              </c:extLst>
            </c:dLbl>
            <c:dLbl>
              <c:idx val="1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C46-46DF-AB11-53047A647845}"/>
                </c:ext>
              </c:extLst>
            </c:dLbl>
            <c:dLbl>
              <c:idx val="15"/>
              <c:layout>
                <c:manualLayout>
                  <c:x val="-2.477514127836853E-2"/>
                  <c:y val="5.5957780922981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C46-46DF-AB11-53047A6478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'Программная структура расходов'!$A$6:$A$20</c:f>
              <c:strCache>
                <c:ptCount val="15"/>
                <c:pt idx="0">
                  <c:v>Развитие образования </c:v>
                </c:pt>
                <c:pt idx="1">
                  <c:v>Развитие культуры </c:v>
                </c:pt>
                <c:pt idx="2">
                  <c:v>Молодежь </c:v>
                </c:pt>
                <c:pt idx="3">
                  <c:v>Физическая культура и спорт </c:v>
                </c:pt>
                <c:pt idx="4">
                  <c:v>Управление муниципальными финансами  </c:v>
                </c:pt>
                <c:pt idx="5">
                  <c:v>Снижение административных барьеров, повышение качества предоставления государственных и муниципальных услуг  </c:v>
                </c:pt>
                <c:pt idx="6">
                  <c:v>Развитие земельно-имущественного комплекса </c:v>
                </c:pt>
                <c:pt idx="7">
                  <c:v>Развитие инженерной инфраструктуры и энергоэффетивности</c:v>
                </c:pt>
                <c:pt idx="8">
                  <c:v>Охрана окружающей среды </c:v>
                </c:pt>
                <c:pt idx="9">
                  <c:v>Предпринимательство </c:v>
                </c:pt>
                <c:pt idx="10">
                  <c:v>Развитие дорожно-транспортной системы </c:v>
                </c:pt>
                <c:pt idx="11">
                  <c:v>Жилище</c:v>
                </c:pt>
                <c:pt idx="12">
                  <c:v>Безопасность </c:v>
                </c:pt>
                <c:pt idx="13">
                  <c:v>Муниципальное управление </c:v>
                </c:pt>
                <c:pt idx="14">
                  <c:v>Сельское хозяйство </c:v>
                </c:pt>
              </c:strCache>
            </c:strRef>
          </c:cat>
          <c:val>
            <c:numRef>
              <c:f>'Программная структура расходов'!$C$6:$C$20</c:f>
              <c:numCache>
                <c:formatCode>0.0</c:formatCode>
                <c:ptCount val="15"/>
                <c:pt idx="0">
                  <c:v>60.9</c:v>
                </c:pt>
                <c:pt idx="1">
                  <c:v>4.8</c:v>
                </c:pt>
                <c:pt idx="2">
                  <c:v>0.1</c:v>
                </c:pt>
                <c:pt idx="3">
                  <c:v>4.2</c:v>
                </c:pt>
                <c:pt idx="4">
                  <c:v>3.3</c:v>
                </c:pt>
                <c:pt idx="5">
                  <c:v>2.4</c:v>
                </c:pt>
                <c:pt idx="6">
                  <c:v>1</c:v>
                </c:pt>
                <c:pt idx="7" formatCode="0.000">
                  <c:v>0</c:v>
                </c:pt>
                <c:pt idx="8" formatCode="0.000">
                  <c:v>0.2</c:v>
                </c:pt>
                <c:pt idx="9">
                  <c:v>0.7</c:v>
                </c:pt>
                <c:pt idx="10">
                  <c:v>3.8</c:v>
                </c:pt>
                <c:pt idx="11">
                  <c:v>6</c:v>
                </c:pt>
                <c:pt idx="12">
                  <c:v>0.5</c:v>
                </c:pt>
                <c:pt idx="13">
                  <c:v>12.1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5C46-46DF-AB11-53047A647845}"/>
            </c:ext>
          </c:extLst>
        </c:ser>
        <c:ser>
          <c:idx val="0"/>
          <c:order val="0"/>
          <c:explosion val="25"/>
          <c:cat>
            <c:strRef>
              <c:f>'Программная структура расходов'!$A$6:$A$20</c:f>
              <c:strCache>
                <c:ptCount val="15"/>
                <c:pt idx="0">
                  <c:v>Развитие образования </c:v>
                </c:pt>
                <c:pt idx="1">
                  <c:v>Развитие культуры </c:v>
                </c:pt>
                <c:pt idx="2">
                  <c:v>Молодежь </c:v>
                </c:pt>
                <c:pt idx="3">
                  <c:v>Физическая культура и спорт </c:v>
                </c:pt>
                <c:pt idx="4">
                  <c:v>Управление муниципальными финансами  </c:v>
                </c:pt>
                <c:pt idx="5">
                  <c:v>Снижение административных барьеров, повышение качества предоставления государственных и муниципальных услуг  </c:v>
                </c:pt>
                <c:pt idx="6">
                  <c:v>Развитие земельно-имущественного комплекса </c:v>
                </c:pt>
                <c:pt idx="7">
                  <c:v>Развитие инженерной инфраструктуры и энергоэффетивности</c:v>
                </c:pt>
                <c:pt idx="8">
                  <c:v>Охрана окружающей среды </c:v>
                </c:pt>
                <c:pt idx="9">
                  <c:v>Предпринимательство </c:v>
                </c:pt>
                <c:pt idx="10">
                  <c:v>Развитие дорожно-транспортной системы </c:v>
                </c:pt>
                <c:pt idx="11">
                  <c:v>Жилище</c:v>
                </c:pt>
                <c:pt idx="12">
                  <c:v>Безопасность </c:v>
                </c:pt>
                <c:pt idx="13">
                  <c:v>Муниципальное управление </c:v>
                </c:pt>
                <c:pt idx="14">
                  <c:v>Сельское хозяйство </c:v>
                </c:pt>
              </c:strCache>
            </c:strRef>
          </c:cat>
          <c:val>
            <c:numRef>
              <c:f>'Программная структура расходов'!$B$6:$B$20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5C46-46DF-AB11-53047A647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0555555555555555E-2"/>
          <c:y val="0.15209119403962196"/>
          <c:w val="0.66520222915813931"/>
          <c:h val="0.44233228852138617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00B0F0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F4CF-4804-8AE6-97527A331910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4CF-4804-8AE6-97527A331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'обеспечение учреждений'!$A$8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4CF-4804-8AE6-97527A3319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7769728"/>
        <c:axId val="117771264"/>
        <c:axId val="0"/>
      </c:bar3DChart>
      <c:catAx>
        <c:axId val="117769728"/>
        <c:scaling>
          <c:orientation val="minMax"/>
        </c:scaling>
        <c:delete val="1"/>
        <c:axPos val="l"/>
        <c:majorTickMark val="out"/>
        <c:minorTickMark val="none"/>
        <c:tickLblPos val="nextTo"/>
        <c:crossAx val="117771264"/>
        <c:crosses val="autoZero"/>
        <c:auto val="1"/>
        <c:lblAlgn val="ctr"/>
        <c:lblOffset val="100"/>
        <c:noMultiLvlLbl val="0"/>
      </c:catAx>
      <c:valAx>
        <c:axId val="1177712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77697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0.4528</cdr:x>
      <cdr:y>0.26449</cdr:y>
    </cdr:from>
    <cdr:to>
      <cdr:x>0.52652</cdr:x>
      <cdr:y>0.4725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16289" y="11626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4 697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0.45685</cdr:x>
      <cdr:y>0.54046</cdr:y>
    </cdr:from>
    <cdr:to>
      <cdr:x>0.53057</cdr:x>
      <cdr:y>0.74847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666566" y="23758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9 184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0.47459</cdr:x>
      <cdr:y>0.13242</cdr:y>
    </cdr:from>
    <cdr:to>
      <cdr:x>0.57867</cdr:x>
      <cdr:y>0.30981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69246" y="682550"/>
          <a:ext cx="914340" cy="9143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Налоги на </a:t>
          </a:r>
        </a:p>
        <a:p xmlns:a="http://schemas.openxmlformats.org/drawingml/2006/main">
          <a:pPr algn="ctr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совокупный доход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0.8207</cdr:x>
      <cdr:y>0.0509</cdr:y>
    </cdr:from>
    <cdr:to>
      <cdr:x>0.91794</cdr:x>
      <cdr:y>0.12654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8442491" y="248513"/>
          <a:ext cx="1000308" cy="3692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91392" tIns="45696" rIns="91392" bIns="45696">
          <a:spAutoFit/>
        </a:bodyPr>
        <a:lstStyle xmlns:a="http://schemas.openxmlformats.org/drawingml/2006/main">
          <a:defPPr>
            <a:defRPr lang="ru-RU"/>
          </a:defPPr>
          <a:lvl1pPr marL="0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97581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95163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492744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990326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487908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85489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83072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980654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913915" fontAlgn="base">
            <a:spcBef>
              <a:spcPct val="0"/>
            </a:spcBef>
            <a:spcAft>
              <a:spcPct val="0"/>
            </a:spcAft>
            <a:defRPr/>
          </a:pPr>
          <a:r>
            <a:rPr lang="ru-RU" sz="1800" i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млн.руб.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0.9</cdr:x>
      <cdr:y>0.16504</cdr:y>
    </cdr:from>
    <cdr:to>
      <cdr:x>1</cdr:x>
      <cdr:y>0.35313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14800" y="258806"/>
          <a:ext cx="457200" cy="2949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97581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95163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492744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990326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487908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85489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83072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980654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defTabSz="995690"/>
          <a:r>
            <a: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115</a:t>
          </a:r>
        </a:p>
        <a:p xmlns:a="http://schemas.openxmlformats.org/drawingml/2006/main">
          <a:pPr defTabSz="995690"/>
          <a:endParaRPr lang="ru-RU" sz="14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0.41867</cdr:x>
      <cdr:y>0.10612</cdr:y>
    </cdr:from>
    <cdr:to>
      <cdr:x>0.76837</cdr:x>
      <cdr:y>0.38176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94757" y="171086"/>
          <a:ext cx="914400" cy="4443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1 929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0.36827</cdr:x>
      <cdr:y>0.37166</cdr:y>
    </cdr:from>
    <cdr:to>
      <cdr:x>0.79689</cdr:x>
      <cdr:y>0.82441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85656" y="75063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454</a:t>
          </a:r>
          <a:endParaRPr lang="ru-RU" sz="18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0.34251</cdr:x>
      <cdr:y>0.3501</cdr:y>
    </cdr:from>
    <cdr:to>
      <cdr:x>0.56917</cdr:x>
      <cdr:y>0.59012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1849734" y="1802545"/>
          <a:ext cx="1224100" cy="123578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511</a:t>
          </a:r>
          <a:endParaRPr lang="ru-RU" sz="28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0.16435</cdr:x>
      <cdr:y>0.69301</cdr:y>
    </cdr:from>
    <cdr:to>
      <cdr:x>0.21875</cdr:x>
      <cdr:y>0.90961</cdr:y>
    </cdr:to>
    <cdr:sp macro="" textlink="">
      <cdr:nvSpPr>
        <cdr:cNvPr id="3" name="TextBox 2"/>
        <cdr:cNvSpPr txBox="1"/>
      </cdr:nvSpPr>
      <cdr:spPr>
        <a:xfrm xmlns:a="http://schemas.openxmlformats.org/drawingml/2006/main" rot="16200000">
          <a:off x="822189" y="3525817"/>
          <a:ext cx="1003888" cy="3760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1 537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1" y="1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84" y="1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/>
          <a:lstStyle>
            <a:lvl1pPr algn="r">
              <a:defRPr sz="1200"/>
            </a:lvl1pPr>
          </a:lstStyle>
          <a:p>
            <a:fld id="{98664F25-28E8-8843-A91B-7FDEB613CB97}" type="datetimeFigureOut">
              <a:rPr lang="ru-RU" smtClean="0"/>
              <a:t>26.12.2018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1" y="9307959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84" y="9307959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 anchor="b"/>
          <a:lstStyle>
            <a:lvl1pPr algn="r">
              <a:defRPr sz="1200"/>
            </a:lvl1pPr>
          </a:lstStyle>
          <a:p>
            <a:fld id="{5903C26E-9D6E-604C-9D4A-96AE988142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20394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1" y="1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84" y="1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/>
          <a:lstStyle>
            <a:lvl1pPr algn="r">
              <a:defRPr sz="1200"/>
            </a:lvl1pPr>
          </a:lstStyle>
          <a:p>
            <a:fld id="{F1352738-61C2-4EE9-8CC0-2AD83197C127}" type="datetimeFigureOut">
              <a:rPr lang="ru-RU" smtClean="0"/>
              <a:t>26.12.2018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9938" y="736600"/>
            <a:ext cx="5195887" cy="3673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727" tIns="44863" rIns="89727" bIns="4486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54838"/>
            <a:ext cx="5388610" cy="4409838"/>
          </a:xfrm>
          <a:prstGeom prst="rect">
            <a:avLst/>
          </a:prstGeom>
        </p:spPr>
        <p:txBody>
          <a:bodyPr vert="horz" lIns="89727" tIns="44863" rIns="89727" bIns="4486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1" y="9307959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84" y="9307959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 anchor="b"/>
          <a:lstStyle>
            <a:lvl1pPr algn="r">
              <a:defRPr sz="1200"/>
            </a:lvl1pPr>
          </a:lstStyle>
          <a:p>
            <a:fld id="{17F3B564-F6E7-447A-883C-516408C429A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7536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960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915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874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831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791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1749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8706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5664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9938" y="736600"/>
            <a:ext cx="5195887" cy="36734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3B564-F6E7-447A-883C-516408C429A3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389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3B564-F6E7-447A-883C-516408C429A3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231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3B564-F6E7-447A-883C-516408C429A3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72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9938" y="736600"/>
            <a:ext cx="5195887" cy="36734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3B564-F6E7-447A-883C-516408C429A3}" type="slidenum">
              <a:rPr lang="ru-RU" smtClean="0">
                <a:solidFill>
                  <a:prstClr val="black"/>
                </a:solidFill>
              </a:rPr>
              <a:pPr/>
              <a:t>29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718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7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9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3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EA7EC05D-F10B-47E6-A58E-C2D515E578C0}" type="datetime1">
              <a:rPr lang="ru-RU" smtClean="0"/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C962CADA-64EC-4FFD-A317-F6FCEE096848}" type="datetime1">
              <a:rPr lang="ru-RU" smtClean="0"/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7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9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3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4F041CED-35D5-0242-8789-9A325AD216FC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496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F0268C1-FA5A-5B46-AA9B-3ED4D542B0DE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27299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6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58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51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7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03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54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30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06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FA271E98-5BE6-414E-982D-CF3A1EFF14C6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4392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B20F6D3-E4AF-F34F-BD88-EBE62FEFBD4F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1928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AB99F957-7ED7-A442-890D-78339828A0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19124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97A1276F-EFD9-EB49-BDEA-B8C5327B02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28508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BCBEA447-C47E-CA47-A561-ABDCE9AEEC4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43278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E8539EF-6B2A-9945-8CCE-EC99BE4257D2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26140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581" indent="0">
              <a:buNone/>
              <a:defRPr sz="3000"/>
            </a:lvl2pPr>
            <a:lvl3pPr marL="995163" indent="0">
              <a:buNone/>
              <a:defRPr sz="2600"/>
            </a:lvl3pPr>
            <a:lvl4pPr marL="1492744" indent="0">
              <a:buNone/>
              <a:defRPr sz="2200"/>
            </a:lvl4pPr>
            <a:lvl5pPr marL="1990326" indent="0">
              <a:buNone/>
              <a:defRPr sz="2200"/>
            </a:lvl5pPr>
            <a:lvl6pPr marL="2487908" indent="0">
              <a:buNone/>
              <a:defRPr sz="2200"/>
            </a:lvl6pPr>
            <a:lvl7pPr marL="2985489" indent="0">
              <a:buNone/>
              <a:defRPr sz="2200"/>
            </a:lvl7pPr>
            <a:lvl8pPr marL="3483072" indent="0">
              <a:buNone/>
              <a:defRPr sz="2200"/>
            </a:lvl8pPr>
            <a:lvl9pPr marL="3980654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6D5506FA-271B-1442-B907-298F7A7322C3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89405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ADE09C0-A2F1-994A-B001-F30719CADBAB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009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6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6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F825C9EA-21D7-4037-B5E7-16AD6044E9A5}" type="datetime1">
              <a:rPr lang="ru-RU" smtClean="0"/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6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6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5AF9AEC2-D9D5-A643-9690-BCE9560621C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46926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7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9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3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4F041CED-35D5-0242-8789-9A325AD216FC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2008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F0268C1-FA5A-5B46-AA9B-3ED4D542B0DE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19560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6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58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51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7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03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54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30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06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FA271E98-5BE6-414E-982D-CF3A1EFF14C6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78114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B20F6D3-E4AF-F34F-BD88-EBE62FEFBD4F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72173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AB99F957-7ED7-A442-890D-78339828A0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90209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97A1276F-EFD9-EB49-BDEA-B8C5327B02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5272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BCBEA447-C47E-CA47-A561-ABDCE9AEEC4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87978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E8539EF-6B2A-9945-8CCE-EC99BE4257D2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04143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581" indent="0">
              <a:buNone/>
              <a:defRPr sz="3000"/>
            </a:lvl2pPr>
            <a:lvl3pPr marL="995163" indent="0">
              <a:buNone/>
              <a:defRPr sz="2600"/>
            </a:lvl3pPr>
            <a:lvl4pPr marL="1492744" indent="0">
              <a:buNone/>
              <a:defRPr sz="2200"/>
            </a:lvl4pPr>
            <a:lvl5pPr marL="1990326" indent="0">
              <a:buNone/>
              <a:defRPr sz="2200"/>
            </a:lvl5pPr>
            <a:lvl6pPr marL="2487908" indent="0">
              <a:buNone/>
              <a:defRPr sz="2200"/>
            </a:lvl6pPr>
            <a:lvl7pPr marL="2985489" indent="0">
              <a:buNone/>
              <a:defRPr sz="2200"/>
            </a:lvl7pPr>
            <a:lvl8pPr marL="3483072" indent="0">
              <a:buNone/>
              <a:defRPr sz="2200"/>
            </a:lvl8pPr>
            <a:lvl9pPr marL="3980654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6D5506FA-271B-1442-B907-298F7A7322C3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566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4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12AA1226-0C41-4F44-AD86-05076D38CB5F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75606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ADE09C0-A2F1-994A-B001-F30719CADBAB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60703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6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6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5AF9AEC2-D9D5-A643-9690-BCE9560621C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09650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7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9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3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4F041CED-35D5-0242-8789-9A325AD216FC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0438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F0268C1-FA5A-5B46-AA9B-3ED4D542B0DE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99400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6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58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51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7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03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54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30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06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FA271E98-5BE6-414E-982D-CF3A1EFF14C6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8594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B20F6D3-E4AF-F34F-BD88-EBE62FEFBD4F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76758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AB99F957-7ED7-A442-890D-78339828A0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94733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97A1276F-EFD9-EB49-BDEA-B8C5327B02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4150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BCBEA447-C47E-CA47-A561-ABDCE9AEEC4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28593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E8539EF-6B2A-9945-8CCE-EC99BE4257D2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475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9057CED0-7253-4224-A33A-03CA031F2B3A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218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581" indent="0">
              <a:buNone/>
              <a:defRPr sz="3000"/>
            </a:lvl2pPr>
            <a:lvl3pPr marL="995163" indent="0">
              <a:buNone/>
              <a:defRPr sz="2600"/>
            </a:lvl3pPr>
            <a:lvl4pPr marL="1492744" indent="0">
              <a:buNone/>
              <a:defRPr sz="2200"/>
            </a:lvl4pPr>
            <a:lvl5pPr marL="1990326" indent="0">
              <a:buNone/>
              <a:defRPr sz="2200"/>
            </a:lvl5pPr>
            <a:lvl6pPr marL="2487908" indent="0">
              <a:buNone/>
              <a:defRPr sz="2200"/>
            </a:lvl6pPr>
            <a:lvl7pPr marL="2985489" indent="0">
              <a:buNone/>
              <a:defRPr sz="2200"/>
            </a:lvl7pPr>
            <a:lvl8pPr marL="3483072" indent="0">
              <a:buNone/>
              <a:defRPr sz="2200"/>
            </a:lvl8pPr>
            <a:lvl9pPr marL="3980654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6D5506FA-271B-1442-B907-298F7A7322C3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2772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ADE09C0-A2F1-994A-B001-F30719CADBAB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26838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6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6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5AF9AEC2-D9D5-A643-9690-BCE9560621C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16026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7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9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3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4F041CED-35D5-0242-8789-9A325AD216FC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70063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F0268C1-FA5A-5B46-AA9B-3ED4D542B0DE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78032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6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58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51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7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03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54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30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06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FA271E98-5BE6-414E-982D-CF3A1EFF14C6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33704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B20F6D3-E4AF-F34F-BD88-EBE62FEFBD4F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37500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AB99F957-7ED7-A442-890D-78339828A0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8284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97A1276F-EFD9-EB49-BDEA-B8C5327B02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41569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BCBEA447-C47E-CA47-A561-ABDCE9AEEC4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340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1860E13C-82F4-4E03-A442-DBC9386E5F7D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57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E8539EF-6B2A-9945-8CCE-EC99BE4257D2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04334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581" indent="0">
              <a:buNone/>
              <a:defRPr sz="3000"/>
            </a:lvl2pPr>
            <a:lvl3pPr marL="995163" indent="0">
              <a:buNone/>
              <a:defRPr sz="2600"/>
            </a:lvl3pPr>
            <a:lvl4pPr marL="1492744" indent="0">
              <a:buNone/>
              <a:defRPr sz="2200"/>
            </a:lvl4pPr>
            <a:lvl5pPr marL="1990326" indent="0">
              <a:buNone/>
              <a:defRPr sz="2200"/>
            </a:lvl5pPr>
            <a:lvl6pPr marL="2487908" indent="0">
              <a:buNone/>
              <a:defRPr sz="2200"/>
            </a:lvl6pPr>
            <a:lvl7pPr marL="2985489" indent="0">
              <a:buNone/>
              <a:defRPr sz="2200"/>
            </a:lvl7pPr>
            <a:lvl8pPr marL="3483072" indent="0">
              <a:buNone/>
              <a:defRPr sz="2200"/>
            </a:lvl8pPr>
            <a:lvl9pPr marL="3980654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6D5506FA-271B-1442-B907-298F7A7322C3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8280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ADE09C0-A2F1-994A-B001-F30719CADBAB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0180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6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6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5AF9AEC2-D9D5-A643-9690-BCE9560621C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846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3BD0AF90-6575-48DF-ABE1-9D006C85FB50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616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73EA6373-F27C-4F8C-82BC-381985FA48B0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564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FD40D2D1-7070-47F1-B594-28C1B7EAD629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064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98F4B982-C8DB-4168-A982-B302126B66ED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640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3" y="301052"/>
            <a:ext cx="5977907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0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18EB631A-87DE-4E23-9942-1105978B77D7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91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CB147B5-D3AB-4FAD-8341-4EAC7CC5B325}" type="datetime1">
              <a:rPr lang="ru-RU" smtClean="0"/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A901F6BF-E42A-4CF1-A58D-246F8B6A7BCD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331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C4F19F69-8A70-4ABA-8254-3BC2E128EB84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434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3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3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7293A5CC-BDA0-46C4-8109-B2FA9FCD379C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381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4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B1106E70-1E84-4EB9-A848-8E3691325C9C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888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BDDD6C9E-95FA-4639-AA97-B433D6D9EFD3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7722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2EBB30D8-56D1-4252-8E35-1C03D4E0A173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03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42837164-2699-403C-AF3C-ED5906795B18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1122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947B5F42-A0A6-4E6D-995E-EDBD8DDC0179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001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55B684F1-22BE-49B4-B190-A9A610D49F8B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944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525776BB-3C2B-4082-948C-9BEC24F1BC75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814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6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58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51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7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03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54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30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06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B21FB711-8852-4072-B569-E1AECEEB2F24}" type="datetime1">
              <a:rPr lang="ru-RU" smtClean="0"/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3" y="301052"/>
            <a:ext cx="5977907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0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CD129BF7-3677-49D4-B83E-2B6BBD4DFA8C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0760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3926DAB8-8527-43D3-BE34-383E7126485A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045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F7BFE85D-57C8-4CF2-BEFE-AA9E70711B6F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5833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3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3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1509A555-FD99-4C98-A580-FA538F467B3F}" type="datetime1">
              <a:rPr lang="ru-RU" sz="2000" smtClean="0">
                <a:solidFill>
                  <a:srgbClr val="FFFFFF"/>
                </a:solidFill>
              </a:rPr>
              <a:t>26.12.2018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856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5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8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3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9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0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2F074F-2E2C-40EA-BFDD-8EB94C4AFE7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DEDE75-0DD3-414A-A0EE-844330D440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766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73D7BC-7B0C-4F0E-B714-64F765EB0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8DD248-309E-4443-BDF1-FD070E4E30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092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4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34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6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0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3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7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0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94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07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C8784C-15C5-4FB0-ABA6-0044411778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3B2A22-2D73-412A-BD99-60694466F3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3251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2326A5-5367-4460-8A3B-E1D35C8023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0522D9-6035-4E4B-8A93-785B022B4A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933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4" indent="0">
              <a:buNone/>
              <a:defRPr sz="2300" b="1"/>
            </a:lvl2pPr>
            <a:lvl3pPr marL="1042688" indent="0">
              <a:buNone/>
              <a:defRPr sz="2100" b="1"/>
            </a:lvl3pPr>
            <a:lvl4pPr marL="1564032" indent="0">
              <a:buNone/>
              <a:defRPr sz="1800" b="1"/>
            </a:lvl4pPr>
            <a:lvl5pPr marL="2085376" indent="0">
              <a:buNone/>
              <a:defRPr sz="1800" b="1"/>
            </a:lvl5pPr>
            <a:lvl6pPr marL="2606719" indent="0">
              <a:buNone/>
              <a:defRPr sz="1800" b="1"/>
            </a:lvl6pPr>
            <a:lvl7pPr marL="3128064" indent="0">
              <a:buNone/>
              <a:defRPr sz="1800" b="1"/>
            </a:lvl7pPr>
            <a:lvl8pPr marL="3649408" indent="0">
              <a:buNone/>
              <a:defRPr sz="1800" b="1"/>
            </a:lvl8pPr>
            <a:lvl9pPr marL="41707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2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4" indent="0">
              <a:buNone/>
              <a:defRPr sz="2300" b="1"/>
            </a:lvl2pPr>
            <a:lvl3pPr marL="1042688" indent="0">
              <a:buNone/>
              <a:defRPr sz="2100" b="1"/>
            </a:lvl3pPr>
            <a:lvl4pPr marL="1564032" indent="0">
              <a:buNone/>
              <a:defRPr sz="1800" b="1"/>
            </a:lvl4pPr>
            <a:lvl5pPr marL="2085376" indent="0">
              <a:buNone/>
              <a:defRPr sz="1800" b="1"/>
            </a:lvl5pPr>
            <a:lvl6pPr marL="2606719" indent="0">
              <a:buNone/>
              <a:defRPr sz="1800" b="1"/>
            </a:lvl6pPr>
            <a:lvl7pPr marL="3128064" indent="0">
              <a:buNone/>
              <a:defRPr sz="1800" b="1"/>
            </a:lvl7pPr>
            <a:lvl8pPr marL="3649408" indent="0">
              <a:buNone/>
              <a:defRPr sz="1800" b="1"/>
            </a:lvl8pPr>
            <a:lvl9pPr marL="41707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2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34D853-7D7F-49EF-82E1-113DB52EDF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BA5FDF-1D54-40EA-AB61-009DFDE31F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2303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6FE3A0-8A58-480A-8ED5-EFB12A467E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7DCFC-0212-4B99-9619-BD608DB1EB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284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3674EBA-B5FF-4D65-92A5-1B9016C30C14}" type="datetime1">
              <a:rPr lang="ru-RU" smtClean="0"/>
              <a:t>26.12.2018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7939E-67A1-4BEF-8E64-78589A522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2E950-6F5E-4A6A-BFE1-6D2A02910B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6982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344" indent="0">
              <a:buNone/>
              <a:defRPr sz="1400"/>
            </a:lvl2pPr>
            <a:lvl3pPr marL="1042688" indent="0">
              <a:buNone/>
              <a:defRPr sz="1100"/>
            </a:lvl3pPr>
            <a:lvl4pPr marL="1564032" indent="0">
              <a:buNone/>
              <a:defRPr sz="1000"/>
            </a:lvl4pPr>
            <a:lvl5pPr marL="2085376" indent="0">
              <a:buNone/>
              <a:defRPr sz="1000"/>
            </a:lvl5pPr>
            <a:lvl6pPr marL="2606719" indent="0">
              <a:buNone/>
              <a:defRPr sz="1000"/>
            </a:lvl6pPr>
            <a:lvl7pPr marL="3128064" indent="0">
              <a:buNone/>
              <a:defRPr sz="1000"/>
            </a:lvl7pPr>
            <a:lvl8pPr marL="3649408" indent="0">
              <a:buNone/>
              <a:defRPr sz="1000"/>
            </a:lvl8pPr>
            <a:lvl9pPr marL="41707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D4195F-556B-443B-A529-FCF12EAC6F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FD4A1F-4370-46A7-89D9-270B5DA61A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5095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344" indent="0">
              <a:buNone/>
              <a:defRPr sz="3200"/>
            </a:lvl2pPr>
            <a:lvl3pPr marL="1042688" indent="0">
              <a:buNone/>
              <a:defRPr sz="2700"/>
            </a:lvl3pPr>
            <a:lvl4pPr marL="1564032" indent="0">
              <a:buNone/>
              <a:defRPr sz="2300"/>
            </a:lvl4pPr>
            <a:lvl5pPr marL="2085376" indent="0">
              <a:buNone/>
              <a:defRPr sz="2300"/>
            </a:lvl5pPr>
            <a:lvl6pPr marL="2606719" indent="0">
              <a:buNone/>
              <a:defRPr sz="2300"/>
            </a:lvl6pPr>
            <a:lvl7pPr marL="3128064" indent="0">
              <a:buNone/>
              <a:defRPr sz="2300"/>
            </a:lvl7pPr>
            <a:lvl8pPr marL="3649408" indent="0">
              <a:buNone/>
              <a:defRPr sz="2300"/>
            </a:lvl8pPr>
            <a:lvl9pPr marL="4170751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344" indent="0">
              <a:buNone/>
              <a:defRPr sz="1400"/>
            </a:lvl2pPr>
            <a:lvl3pPr marL="1042688" indent="0">
              <a:buNone/>
              <a:defRPr sz="1100"/>
            </a:lvl3pPr>
            <a:lvl4pPr marL="1564032" indent="0">
              <a:buNone/>
              <a:defRPr sz="1000"/>
            </a:lvl4pPr>
            <a:lvl5pPr marL="2085376" indent="0">
              <a:buNone/>
              <a:defRPr sz="1000"/>
            </a:lvl5pPr>
            <a:lvl6pPr marL="2606719" indent="0">
              <a:buNone/>
              <a:defRPr sz="1000"/>
            </a:lvl6pPr>
            <a:lvl7pPr marL="3128064" indent="0">
              <a:buNone/>
              <a:defRPr sz="1000"/>
            </a:lvl7pPr>
            <a:lvl8pPr marL="3649408" indent="0">
              <a:buNone/>
              <a:defRPr sz="1000"/>
            </a:lvl8pPr>
            <a:lvl9pPr marL="41707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12BA1F-AFF2-4307-BDA0-82353040E2A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BA029-C971-4337-81CE-94D58400A7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8674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E3D301-5FA0-476E-9104-49D20C52EE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16E88-C218-4694-9EFF-C8FC8870E8F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7525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4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4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ECD058-4D40-47BA-941E-78173DB1AE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38A93-F0AE-4BDF-8B31-2C21782B22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5574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7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9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3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4F041CED-35D5-0242-8789-9A325AD216FC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7785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F0268C1-FA5A-5B46-AA9B-3ED4D542B0DE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785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6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58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51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7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03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54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30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06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FA271E98-5BE6-414E-982D-CF3A1EFF14C6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2941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B20F6D3-E4AF-F34F-BD88-EBE62FEFBD4F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9478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AB99F957-7ED7-A442-890D-78339828A0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65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0DB77CE9-74E9-466F-B87D-82730C997A7F}" type="datetime1">
              <a:rPr lang="ru-RU" smtClean="0"/>
              <a:t>26.12.2018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97A1276F-EFD9-EB49-BDEA-B8C5327B02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7459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BCBEA447-C47E-CA47-A561-ABDCE9AEEC4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448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E8539EF-6B2A-9945-8CCE-EC99BE4257D2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3235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581" indent="0">
              <a:buNone/>
              <a:defRPr sz="3000"/>
            </a:lvl2pPr>
            <a:lvl3pPr marL="995163" indent="0">
              <a:buNone/>
              <a:defRPr sz="2600"/>
            </a:lvl3pPr>
            <a:lvl4pPr marL="1492744" indent="0">
              <a:buNone/>
              <a:defRPr sz="2200"/>
            </a:lvl4pPr>
            <a:lvl5pPr marL="1990326" indent="0">
              <a:buNone/>
              <a:defRPr sz="2200"/>
            </a:lvl5pPr>
            <a:lvl6pPr marL="2487908" indent="0">
              <a:buNone/>
              <a:defRPr sz="2200"/>
            </a:lvl6pPr>
            <a:lvl7pPr marL="2985489" indent="0">
              <a:buNone/>
              <a:defRPr sz="2200"/>
            </a:lvl7pPr>
            <a:lvl8pPr marL="3483072" indent="0">
              <a:buNone/>
              <a:defRPr sz="2200"/>
            </a:lvl8pPr>
            <a:lvl9pPr marL="3980654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6D5506FA-271B-1442-B907-298F7A7322C3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1074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ADE09C0-A2F1-994A-B001-F30719CADBAB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6671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6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6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5AF9AEC2-D9D5-A643-9690-BCE9560621C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3492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7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9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3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4F041CED-35D5-0242-8789-9A325AD216FC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873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F0268C1-FA5A-5B46-AA9B-3ED4D542B0DE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0619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6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58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51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7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03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54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30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06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FA271E98-5BE6-414E-982D-CF3A1EFF14C6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4948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B20F6D3-E4AF-F34F-BD88-EBE62FEFBD4F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838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ABEFA0E-8376-4F38-967F-4C062C553621}" type="datetime1">
              <a:rPr lang="ru-RU" smtClean="0"/>
              <a:t>26.12.2018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AB99F957-7ED7-A442-890D-78339828A0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889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97A1276F-EFD9-EB49-BDEA-B8C5327B02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409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BCBEA447-C47E-CA47-A561-ABDCE9AEEC4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0229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E8539EF-6B2A-9945-8CCE-EC99BE4257D2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8608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581" indent="0">
              <a:buNone/>
              <a:defRPr sz="3000"/>
            </a:lvl2pPr>
            <a:lvl3pPr marL="995163" indent="0">
              <a:buNone/>
              <a:defRPr sz="2600"/>
            </a:lvl3pPr>
            <a:lvl4pPr marL="1492744" indent="0">
              <a:buNone/>
              <a:defRPr sz="2200"/>
            </a:lvl4pPr>
            <a:lvl5pPr marL="1990326" indent="0">
              <a:buNone/>
              <a:defRPr sz="2200"/>
            </a:lvl5pPr>
            <a:lvl6pPr marL="2487908" indent="0">
              <a:buNone/>
              <a:defRPr sz="2200"/>
            </a:lvl6pPr>
            <a:lvl7pPr marL="2985489" indent="0">
              <a:buNone/>
              <a:defRPr sz="2200"/>
            </a:lvl7pPr>
            <a:lvl8pPr marL="3483072" indent="0">
              <a:buNone/>
              <a:defRPr sz="2200"/>
            </a:lvl8pPr>
            <a:lvl9pPr marL="3980654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6D5506FA-271B-1442-B907-298F7A7322C3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7993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ADE09C0-A2F1-994A-B001-F30719CADBAB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4035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6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6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5AF9AEC2-D9D5-A643-9690-BCE9560621C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2871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2F074F-2E2C-40EA-BFDD-8EB94C4AFE7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DEDE75-0DD3-414A-A0EE-844330D440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959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73D7BC-7B0C-4F0E-B714-64F765EB0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8DD248-309E-4443-BDF1-FD070E4E30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2289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C8784C-15C5-4FB0-ABA6-0044411778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3B2A22-2D73-412A-BD99-60694466F3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7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A485588A-3A37-44D7-8113-136C92444635}" type="datetime1">
              <a:rPr lang="ru-RU" smtClean="0"/>
              <a:t>26.12.2018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2326A5-5367-4460-8A3B-E1D35C8023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0522D9-6035-4E4B-8A93-785B022B4A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36752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34D853-7D7F-49EF-82E1-113DB52EDF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BA5FDF-1D54-40EA-AB61-009DFDE31F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1147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6FE3A0-8A58-480A-8ED5-EFB12A467E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7DCFC-0212-4B99-9619-BD608DB1EB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398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7939E-67A1-4BEF-8E64-78589A522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2E950-6F5E-4A6A-BFE1-6D2A02910B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1846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D4195F-556B-443B-A529-FCF12EAC6F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FD4A1F-4370-46A7-89D9-270B5DA61A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0792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12BA1F-AFF2-4307-BDA0-82353040E2A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BA029-C971-4337-81CE-94D58400A7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8536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E3D301-5FA0-476E-9104-49D20C52EE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16E88-C218-4694-9EFF-C8FC8870E8F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27466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ECD058-4D40-47BA-941E-78173DB1AE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38A93-F0AE-4BDF-8B31-2C21782B22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2160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7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9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3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4F041CED-35D5-0242-8789-9A325AD216FC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64446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F0268C1-FA5A-5B46-AA9B-3ED4D542B0DE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311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DC2D5BC-678A-4503-94AF-1859B5400B6B}" type="datetime1">
              <a:rPr lang="ru-RU" smtClean="0"/>
              <a:t>26.12.2018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6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58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51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7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03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54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30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06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FA271E98-5BE6-414E-982D-CF3A1EFF14C6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35788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B20F6D3-E4AF-F34F-BD88-EBE62FEFBD4F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6278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AB99F957-7ED7-A442-890D-78339828A0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076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97A1276F-EFD9-EB49-BDEA-B8C5327B02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583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BCBEA447-C47E-CA47-A561-ABDCE9AEEC4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3044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E8539EF-6B2A-9945-8CCE-EC99BE4257D2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9135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581" indent="0">
              <a:buNone/>
              <a:defRPr sz="3000"/>
            </a:lvl2pPr>
            <a:lvl3pPr marL="995163" indent="0">
              <a:buNone/>
              <a:defRPr sz="2600"/>
            </a:lvl3pPr>
            <a:lvl4pPr marL="1492744" indent="0">
              <a:buNone/>
              <a:defRPr sz="2200"/>
            </a:lvl4pPr>
            <a:lvl5pPr marL="1990326" indent="0">
              <a:buNone/>
              <a:defRPr sz="2200"/>
            </a:lvl5pPr>
            <a:lvl6pPr marL="2487908" indent="0">
              <a:buNone/>
              <a:defRPr sz="2200"/>
            </a:lvl6pPr>
            <a:lvl7pPr marL="2985489" indent="0">
              <a:buNone/>
              <a:defRPr sz="2200"/>
            </a:lvl7pPr>
            <a:lvl8pPr marL="3483072" indent="0">
              <a:buNone/>
              <a:defRPr sz="2200"/>
            </a:lvl8pPr>
            <a:lvl9pPr marL="3980654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6D5506FA-271B-1442-B907-298F7A7322C3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3082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ADE09C0-A2F1-994A-B001-F30719CADBAB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1085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6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6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5AF9AEC2-D9D5-A643-9690-BCE9560621C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21264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7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9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3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4F041CED-35D5-0242-8789-9A325AD216FC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3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581" indent="0">
              <a:buNone/>
              <a:defRPr sz="3000"/>
            </a:lvl2pPr>
            <a:lvl3pPr marL="995163" indent="0">
              <a:buNone/>
              <a:defRPr sz="2600"/>
            </a:lvl3pPr>
            <a:lvl4pPr marL="1492744" indent="0">
              <a:buNone/>
              <a:defRPr sz="2200"/>
            </a:lvl4pPr>
            <a:lvl5pPr marL="1990326" indent="0">
              <a:buNone/>
              <a:defRPr sz="2200"/>
            </a:lvl5pPr>
            <a:lvl6pPr marL="2487908" indent="0">
              <a:buNone/>
              <a:defRPr sz="2200"/>
            </a:lvl6pPr>
            <a:lvl7pPr marL="2985489" indent="0">
              <a:buNone/>
              <a:defRPr sz="2200"/>
            </a:lvl7pPr>
            <a:lvl8pPr marL="3483072" indent="0">
              <a:buNone/>
              <a:defRPr sz="2200"/>
            </a:lvl8pPr>
            <a:lvl9pPr marL="3980654" indent="0">
              <a:buNone/>
              <a:defRPr sz="22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D288A80B-408B-4145-87B2-3085A703E853}" type="datetime1">
              <a:rPr lang="ru-RU" smtClean="0"/>
              <a:t>26.12.2018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F0268C1-FA5A-5B46-AA9B-3ED4D542B0DE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060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6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58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51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7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03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54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30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06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FA271E98-5BE6-414E-982D-CF3A1EFF14C6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99299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B20F6D3-E4AF-F34F-BD88-EBE62FEFBD4F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92870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AB99F957-7ED7-A442-890D-78339828A0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21189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97A1276F-EFD9-EB49-BDEA-B8C5327B020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25075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BCBEA447-C47E-CA47-A561-ABDCE9AEEC4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67803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E8539EF-6B2A-9945-8CCE-EC99BE4257D2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6947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581" indent="0">
              <a:buNone/>
              <a:defRPr sz="3000"/>
            </a:lvl2pPr>
            <a:lvl3pPr marL="995163" indent="0">
              <a:buNone/>
              <a:defRPr sz="2600"/>
            </a:lvl3pPr>
            <a:lvl4pPr marL="1492744" indent="0">
              <a:buNone/>
              <a:defRPr sz="2200"/>
            </a:lvl4pPr>
            <a:lvl5pPr marL="1990326" indent="0">
              <a:buNone/>
              <a:defRPr sz="2200"/>
            </a:lvl5pPr>
            <a:lvl6pPr marL="2487908" indent="0">
              <a:buNone/>
              <a:defRPr sz="2200"/>
            </a:lvl6pPr>
            <a:lvl7pPr marL="2985489" indent="0">
              <a:buNone/>
              <a:defRPr sz="2200"/>
            </a:lvl7pPr>
            <a:lvl8pPr marL="3483072" indent="0">
              <a:buNone/>
              <a:defRPr sz="2200"/>
            </a:lvl8pPr>
            <a:lvl9pPr marL="3980654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6D5506FA-271B-1442-B907-298F7A7322C3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6831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ADE09C0-A2F1-994A-B001-F30719CADBAB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5313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6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6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5AF9AEC2-D9D5-A643-9690-BCE9560621C7}" type="datetime1">
              <a:rPr lang="ru-RU" smtClean="0">
                <a:solidFill>
                  <a:srgbClr val="FFFFFF"/>
                </a:solidFill>
              </a:rPr>
              <a:pPr/>
              <a:t>26.12.2018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511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516" tIns="49761" rIns="99516" bIns="49761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16" tIns="49761" rIns="99516" bIns="497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51"/>
            <a:ext cx="648072" cy="402567"/>
          </a:xfrm>
          <a:prstGeom prst="rect">
            <a:avLst/>
          </a:prstGeom>
        </p:spPr>
        <p:txBody>
          <a:bodyPr vert="horz" lIns="99516" tIns="49761" rIns="99516" bIns="49761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95163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186" indent="-373186" algn="l" defTabSz="99516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570" indent="-310989" algn="l" defTabSz="995163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954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535" indent="-248791" algn="l" defTabSz="99516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117" indent="-248791" algn="l" defTabSz="99516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699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4280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862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9443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7581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63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74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90326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908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5489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83072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8065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516" tIns="49761" rIns="99516" bIns="49761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16" tIns="49761" rIns="99516" bIns="497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51"/>
            <a:ext cx="648072" cy="402567"/>
          </a:xfrm>
          <a:prstGeom prst="rect">
            <a:avLst/>
          </a:prstGeom>
        </p:spPr>
        <p:txBody>
          <a:bodyPr vert="horz" lIns="99516" tIns="49761" rIns="99516" bIns="49761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71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defTabSz="995163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186" indent="-373186" algn="l" defTabSz="99516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570" indent="-310989" algn="l" defTabSz="995163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954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535" indent="-248791" algn="l" defTabSz="99516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117" indent="-248791" algn="l" defTabSz="99516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699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4280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862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9443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7581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63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74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90326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908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5489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83072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8065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516" tIns="49761" rIns="99516" bIns="49761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16" tIns="49761" rIns="99516" bIns="497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51"/>
            <a:ext cx="648072" cy="402567"/>
          </a:xfrm>
          <a:prstGeom prst="rect">
            <a:avLst/>
          </a:prstGeom>
        </p:spPr>
        <p:txBody>
          <a:bodyPr vert="horz" lIns="99516" tIns="49761" rIns="99516" bIns="49761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31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995163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186" indent="-373186" algn="l" defTabSz="99516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570" indent="-310989" algn="l" defTabSz="995163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954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535" indent="-248791" algn="l" defTabSz="99516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117" indent="-248791" algn="l" defTabSz="99516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699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4280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862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9443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7581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63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74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90326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908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5489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83072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8065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516" tIns="49761" rIns="99516" bIns="49761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16" tIns="49761" rIns="99516" bIns="497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51"/>
            <a:ext cx="648072" cy="402567"/>
          </a:xfrm>
          <a:prstGeom prst="rect">
            <a:avLst/>
          </a:prstGeom>
        </p:spPr>
        <p:txBody>
          <a:bodyPr vert="horz" lIns="99516" tIns="49761" rIns="99516" bIns="49761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986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ctr" defTabSz="995163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186" indent="-373186" algn="l" defTabSz="99516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570" indent="-310989" algn="l" defTabSz="995163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954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535" indent="-248791" algn="l" defTabSz="99516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117" indent="-248791" algn="l" defTabSz="99516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699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4280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862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9443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7581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63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74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90326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908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5489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83072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8065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516" tIns="49761" rIns="99516" bIns="49761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16" tIns="49761" rIns="99516" bIns="497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51"/>
            <a:ext cx="648072" cy="402567"/>
          </a:xfrm>
          <a:prstGeom prst="rect">
            <a:avLst/>
          </a:prstGeom>
        </p:spPr>
        <p:txBody>
          <a:bodyPr vert="horz" lIns="99516" tIns="49761" rIns="99516" bIns="49761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85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ctr" defTabSz="995163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186" indent="-373186" algn="l" defTabSz="99516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570" indent="-310989" algn="l" defTabSz="995163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954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535" indent="-248791" algn="l" defTabSz="99516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117" indent="-248791" algn="l" defTabSz="99516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699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4280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862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9443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7581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63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74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90326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908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5489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83072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8065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8" y="1111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48"/>
            <a:ext cx="648072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defTabSz="995690"/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 defTabSz="995690"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85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8" y="1111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48"/>
            <a:ext cx="648072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defTabSz="995690"/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 defTabSz="995690"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40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269" tIns="52135" rIns="104269" bIns="5213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1" y="7008173"/>
            <a:ext cx="2495127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77" fontAlgn="base">
              <a:spcBef>
                <a:spcPct val="0"/>
              </a:spcBef>
              <a:spcAft>
                <a:spcPct val="0"/>
              </a:spcAft>
              <a:defRPr/>
            </a:pPr>
            <a:fld id="{61285739-44BE-4B9D-9313-6ABEFAACFFA6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914077"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81" y="7008173"/>
            <a:ext cx="3386243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77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3"/>
            <a:ext cx="2495127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77" fontAlgn="base">
              <a:spcBef>
                <a:spcPct val="0"/>
              </a:spcBef>
              <a:spcAft>
                <a:spcPct val="0"/>
              </a:spcAft>
              <a:defRPr/>
            </a:pPr>
            <a:fld id="{C3E42668-4EAC-478E-9A74-8DF42C52F65C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9140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44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1042688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007" indent="-391007" algn="l" defTabSz="1042688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184" indent="-325841" algn="l" defTabSz="1042688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360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704" indent="-260672" algn="l" defTabSz="1042688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048" indent="-260672" algn="l" defTabSz="1042688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392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735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080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424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44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688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032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376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719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064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408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751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516" tIns="49761" rIns="99516" bIns="49761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16" tIns="49761" rIns="99516" bIns="497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51"/>
            <a:ext cx="648072" cy="402567"/>
          </a:xfrm>
          <a:prstGeom prst="rect">
            <a:avLst/>
          </a:prstGeom>
        </p:spPr>
        <p:txBody>
          <a:bodyPr vert="horz" lIns="99516" tIns="49761" rIns="99516" bIns="49761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09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95163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186" indent="-373186" algn="l" defTabSz="99516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570" indent="-310989" algn="l" defTabSz="995163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954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535" indent="-248791" algn="l" defTabSz="99516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117" indent="-248791" algn="l" defTabSz="99516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699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4280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862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9443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7581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63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74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90326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908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5489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83072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8065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516" tIns="49761" rIns="99516" bIns="49761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16" tIns="49761" rIns="99516" bIns="497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51"/>
            <a:ext cx="648072" cy="402567"/>
          </a:xfrm>
          <a:prstGeom prst="rect">
            <a:avLst/>
          </a:prstGeom>
        </p:spPr>
        <p:txBody>
          <a:bodyPr vert="horz" lIns="99516" tIns="49761" rIns="99516" bIns="49761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614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95163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186" indent="-373186" algn="l" defTabSz="99516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570" indent="-310989" algn="l" defTabSz="995163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954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535" indent="-248791" algn="l" defTabSz="99516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117" indent="-248791" algn="l" defTabSz="99516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699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4280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862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9443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7581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63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74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90326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908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5489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83072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8065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1285739-44BE-4B9D-9313-6ABEFAACFFA6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C3E42668-4EAC-478E-9A74-8DF42C52F65C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141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516" tIns="49761" rIns="99516" bIns="49761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16" tIns="49761" rIns="99516" bIns="497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51"/>
            <a:ext cx="648072" cy="402567"/>
          </a:xfrm>
          <a:prstGeom prst="rect">
            <a:avLst/>
          </a:prstGeom>
        </p:spPr>
        <p:txBody>
          <a:bodyPr vert="horz" lIns="99516" tIns="49761" rIns="99516" bIns="49761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511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defTabSz="995163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186" indent="-373186" algn="l" defTabSz="99516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570" indent="-310989" algn="l" defTabSz="995163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954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535" indent="-248791" algn="l" defTabSz="99516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117" indent="-248791" algn="l" defTabSz="99516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699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4280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862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9443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7581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63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74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90326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908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5489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83072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8065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516" tIns="49761" rIns="99516" bIns="49761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16" tIns="49761" rIns="99516" bIns="497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51"/>
            <a:ext cx="648072" cy="402567"/>
          </a:xfrm>
          <a:prstGeom prst="rect">
            <a:avLst/>
          </a:prstGeom>
        </p:spPr>
        <p:txBody>
          <a:bodyPr vert="horz" lIns="99516" tIns="49761" rIns="99516" bIns="49761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83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defTabSz="995163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186" indent="-373186" algn="l" defTabSz="99516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570" indent="-310989" algn="l" defTabSz="995163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954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535" indent="-248791" algn="l" defTabSz="99516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117" indent="-248791" algn="l" defTabSz="99516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699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4280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862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9443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7581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63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74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90326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908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5489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83072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8065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8B6E5B2772BB2DDB0217EC545DB2AEC180EC025A8F64DE2A9969B2AFCEADAFA53D35AA728E07F1AM6aAN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13" Type="http://schemas.openxmlformats.org/officeDocument/2006/relationships/chart" Target="../charts/chart19.xml"/><Relationship Id="rId3" Type="http://schemas.openxmlformats.org/officeDocument/2006/relationships/chart" Target="../charts/chart9.xml"/><Relationship Id="rId7" Type="http://schemas.openxmlformats.org/officeDocument/2006/relationships/chart" Target="../charts/chart13.xml"/><Relationship Id="rId12" Type="http://schemas.openxmlformats.org/officeDocument/2006/relationships/chart" Target="../charts/chart1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12.xml"/><Relationship Id="rId11" Type="http://schemas.openxmlformats.org/officeDocument/2006/relationships/chart" Target="../charts/chart17.xml"/><Relationship Id="rId5" Type="http://schemas.openxmlformats.org/officeDocument/2006/relationships/chart" Target="../charts/chart11.xml"/><Relationship Id="rId10" Type="http://schemas.openxmlformats.org/officeDocument/2006/relationships/chart" Target="../charts/chart16.xml"/><Relationship Id="rId4" Type="http://schemas.openxmlformats.org/officeDocument/2006/relationships/chart" Target="../charts/chart10.xml"/><Relationship Id="rId9" Type="http://schemas.openxmlformats.org/officeDocument/2006/relationships/chart" Target="../charts/char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odin.ru/main/static.asp?id=1408" TargetMode="External"/><Relationship Id="rId2" Type="http://schemas.openxmlformats.org/officeDocument/2006/relationships/hyperlink" Target="http://www.odin.ru/" TargetMode="External"/><Relationship Id="rId1" Type="http://schemas.openxmlformats.org/officeDocument/2006/relationships/slideLayout" Target="../slideLayouts/slideLayout10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1895" y="462077"/>
            <a:ext cx="10125313" cy="66791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51" tIns="52125" rIns="104251" bIns="52125" rtlCol="0" anchor="ctr"/>
          <a:lstStyle/>
          <a:p>
            <a:pPr algn="ctr" defTabSz="1042688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9091" y="966161"/>
            <a:ext cx="8855472" cy="556593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51" tIns="52125" rIns="104251" bIns="52125" rtlCol="0" anchor="ctr"/>
          <a:lstStyle/>
          <a:p>
            <a:pPr algn="ctr" defTabSz="1042688" fontAlgn="base">
              <a:spcBef>
                <a:spcPct val="0"/>
              </a:spcBef>
              <a:spcAft>
                <a:spcPct val="0"/>
              </a:spcAft>
            </a:pPr>
            <a:endParaRPr lang="ru-RU">
              <a:noFill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815">
                        <a14:foregroundMark x1="90185" y1="43202" x2="99630" y2="43202"/>
                        <a14:foregroundMark x1="90926" y1="49245" x2="99815" y2="49547"/>
                        <a14:foregroundMark x1="91481" y1="45921" x2="98519" y2="45619"/>
                        <a14:foregroundMark x1="98148" y1="43202" x2="97593" y2="50453"/>
                        <a14:backgroundMark x1="99259" y1="40785" x2="99444" y2="46224"/>
                        <a14:backgroundMark x1="90926" y1="49547" x2="99815" y2="49849"/>
                        <a14:backgroundMark x1="98148" y1="39577" x2="99630" y2="38369"/>
                        <a14:backgroundMark x1="96852" y1="51057" x2="99630" y2="58006"/>
                        <a14:backgroundMark x1="97963" y1="42296" x2="99815" y2="39275"/>
                        <a14:backgroundMark x1="97037" y1="52568" x2="99815" y2="48640"/>
                        <a14:backgroundMark x1="98333" y1="54985" x2="99815" y2="50151"/>
                        <a14:backgroundMark x1="98704" y1="56798" x2="99259" y2="51662"/>
                        <a14:backgroundMark x1="97222" y1="51964" x2="99259" y2="43807"/>
                        <a14:backgroundMark x1="97037" y1="38066" x2="99815" y2="49245"/>
                        <a14:backgroundMark x1="97037" y1="38369" x2="99444" y2="35952"/>
                        <a14:backgroundMark x1="95000" y1="54985" x2="99815" y2="44713"/>
                        <a14:backgroundMark x1="95000" y1="55287" x2="99815" y2="67069"/>
                        <a14:backgroundMark x1="99630" y1="43807" x2="96667" y2="58006"/>
                        <a14:backgroundMark x1="98704" y1="45015" x2="98148" y2="62236"/>
                        <a14:backgroundMark x1="95926" y1="37764" x2="99815" y2="45317"/>
                        <a14:backgroundMark x1="97037" y1="37462" x2="99444" y2="43807"/>
                        <a14:backgroundMark x1="99259" y1="35952" x2="99630" y2="42900"/>
                        <a14:backgroundMark x1="99259" y1="35650" x2="99815" y2="43807"/>
                        <a14:backgroundMark x1="97037" y1="35952" x2="99074" y2="42900"/>
                        <a14:backgroundMark x1="95000" y1="60725" x2="99630" y2="44411"/>
                        <a14:backgroundMark x1="97037" y1="64048" x2="99815" y2="45015"/>
                        <a14:backgroundMark x1="97778" y1="67069" x2="99630" y2="52266"/>
                        <a14:backgroundMark x1="98704" y1="67976" x2="99074" y2="516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441938" y="2782965"/>
            <a:ext cx="6883876" cy="45157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5159" y="1081683"/>
            <a:ext cx="8398775" cy="1995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51" tIns="52125" rIns="104251" bIns="52125" rtlCol="0" anchor="ctr"/>
          <a:lstStyle/>
          <a:p>
            <a:pPr defTabSz="1042688" fontAlgn="base">
              <a:spcBef>
                <a:spcPct val="0"/>
              </a:spcBef>
              <a:spcAft>
                <a:spcPct val="0"/>
              </a:spcAft>
            </a:pPr>
            <a:r>
              <a:rPr lang="ru-RU" sz="6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</a:p>
          <a:p>
            <a:pPr defTabSz="1042688" fontAlgn="base">
              <a:spcBef>
                <a:spcPct val="0"/>
              </a:spcBef>
              <a:spcAft>
                <a:spcPct val="0"/>
              </a:spcAft>
            </a:pPr>
            <a:r>
              <a:rPr lang="ru-RU" sz="6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ГРАЖДАН</a:t>
            </a:r>
            <a:endParaRPr lang="ru-RU" sz="6800" b="1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4909" y="3318558"/>
            <a:ext cx="3648009" cy="2425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51" tIns="52125" rIns="104251" bIns="52125" rtlCol="0" anchor="ctr"/>
          <a:lstStyle/>
          <a:p>
            <a:pPr defTabSz="1042688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9BBB59">
                    <a:lumMod val="50000"/>
                  </a:srgbClr>
                </a:solidFill>
              </a:rPr>
              <a:t>к </a:t>
            </a:r>
            <a:r>
              <a:rPr lang="ru-RU" dirty="0" smtClean="0">
                <a:solidFill>
                  <a:srgbClr val="9BBB59">
                    <a:lumMod val="50000"/>
                  </a:srgbClr>
                </a:solidFill>
              </a:rPr>
              <a:t>проекту </a:t>
            </a:r>
            <a:r>
              <a:rPr lang="ru-RU" dirty="0">
                <a:solidFill>
                  <a:srgbClr val="9BBB59">
                    <a:lumMod val="50000"/>
                  </a:srgbClr>
                </a:solidFill>
              </a:rPr>
              <a:t>бюджета Одинцовского муниципального района на </a:t>
            </a:r>
            <a:r>
              <a:rPr lang="ru-RU" dirty="0" smtClean="0">
                <a:solidFill>
                  <a:srgbClr val="9BBB59">
                    <a:lumMod val="50000"/>
                  </a:srgbClr>
                </a:solidFill>
              </a:rPr>
              <a:t>2019 </a:t>
            </a:r>
            <a:r>
              <a:rPr lang="ru-RU" dirty="0">
                <a:solidFill>
                  <a:srgbClr val="9BBB59">
                    <a:lumMod val="50000"/>
                  </a:srgbClr>
                </a:solidFill>
              </a:rPr>
              <a:t>год и плановый период </a:t>
            </a:r>
            <a:r>
              <a:rPr lang="ru-RU" dirty="0" smtClean="0">
                <a:solidFill>
                  <a:srgbClr val="9BBB59">
                    <a:lumMod val="50000"/>
                  </a:srgbClr>
                </a:solidFill>
              </a:rPr>
              <a:t>2020-2021 </a:t>
            </a:r>
            <a:r>
              <a:rPr lang="ru-RU" dirty="0">
                <a:solidFill>
                  <a:srgbClr val="9BBB59">
                    <a:lumMod val="50000"/>
                  </a:srgbClr>
                </a:solidFill>
              </a:rPr>
              <a:t>годов</a:t>
            </a:r>
          </a:p>
        </p:txBody>
      </p:sp>
    </p:spTree>
    <p:extLst>
      <p:ext uri="{BB962C8B-B14F-4D97-AF65-F5344CB8AC3E}">
        <p14:creationId xmlns:p14="http://schemas.microsoft.com/office/powerpoint/2010/main" val="119038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849338"/>
              </p:ext>
            </p:extLst>
          </p:nvPr>
        </p:nvGraphicFramePr>
        <p:xfrm>
          <a:off x="130130" y="1625599"/>
          <a:ext cx="12285233" cy="4395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 rot="1289381">
            <a:off x="2006423" y="1444545"/>
            <a:ext cx="1679300" cy="751655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 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1 975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14,5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sp>
        <p:nvSpPr>
          <p:cNvPr id="6" name="Выгнутая вверх стрелка 5"/>
          <p:cNvSpPr/>
          <p:nvPr/>
        </p:nvSpPr>
        <p:spPr>
          <a:xfrm rot="901768">
            <a:off x="1979448" y="1369133"/>
            <a:ext cx="1876190" cy="651122"/>
          </a:xfrm>
          <a:prstGeom prst="curvedDownArrow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145" y="407097"/>
            <a:ext cx="6264696" cy="1074821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Динамика доходов и расходов бюджета </a:t>
            </a:r>
          </a:p>
          <a:p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района </a:t>
            </a:r>
            <a:endParaRPr lang="ru-RU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2018-2019 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годах</a:t>
            </a:r>
          </a:p>
        </p:txBody>
      </p:sp>
      <p:sp>
        <p:nvSpPr>
          <p:cNvPr id="8" name="Левая фигурная скобка 7"/>
          <p:cNvSpPr/>
          <p:nvPr/>
        </p:nvSpPr>
        <p:spPr>
          <a:xfrm rot="10800000">
            <a:off x="3765031" y="2608162"/>
            <a:ext cx="142939" cy="1120072"/>
          </a:xfrm>
          <a:prstGeom prst="lef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9" name="TextBox 1"/>
          <p:cNvSpPr txBox="1"/>
          <p:nvPr/>
        </p:nvSpPr>
        <p:spPr>
          <a:xfrm rot="10800000">
            <a:off x="4051988" y="2825071"/>
            <a:ext cx="381595" cy="914400"/>
          </a:xfrm>
          <a:prstGeom prst="rect">
            <a:avLst/>
          </a:prstGeom>
        </p:spPr>
        <p:txBody>
          <a:bodyPr vert="vert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4 859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21167727">
            <a:off x="2384780" y="2712286"/>
            <a:ext cx="575280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 rot="1486508">
            <a:off x="2369741" y="4157359"/>
            <a:ext cx="522463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64487" y="1791485"/>
            <a:ext cx="92525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13 625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75872" y="2229060"/>
            <a:ext cx="91037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11 650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64588" y="1770321"/>
            <a:ext cx="92525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13 881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82220" y="2036095"/>
            <a:ext cx="92525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12 220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20944432">
            <a:off x="6512279" y="2871358"/>
            <a:ext cx="515991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 rot="1486508">
            <a:off x="6552679" y="4263718"/>
            <a:ext cx="512143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 rot="20940972">
            <a:off x="6465500" y="2642087"/>
            <a:ext cx="609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+732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476264">
            <a:off x="6438377" y="4059175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- 2 393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21006493">
            <a:off x="2389221" y="3053665"/>
            <a:ext cx="607329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 rot="21256454">
            <a:off x="2304119" y="2513266"/>
            <a:ext cx="609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+102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21164538">
            <a:off x="2295791" y="2893616"/>
            <a:ext cx="609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+169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1557733">
            <a:off x="2348327" y="3929872"/>
            <a:ext cx="715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-2 246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Выгнутая вверх стрелка 27"/>
          <p:cNvSpPr/>
          <p:nvPr/>
        </p:nvSpPr>
        <p:spPr>
          <a:xfrm rot="1168822">
            <a:off x="5531222" y="1221687"/>
            <a:ext cx="1998934" cy="651122"/>
          </a:xfrm>
          <a:prstGeom prst="curvedDownArrow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289381">
            <a:off x="5634322" y="1219261"/>
            <a:ext cx="1679300" cy="751655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 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1 661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sp>
        <p:nvSpPr>
          <p:cNvPr id="30" name="Левая фигурная скобка 29"/>
          <p:cNvSpPr/>
          <p:nvPr/>
        </p:nvSpPr>
        <p:spPr>
          <a:xfrm>
            <a:off x="1314054" y="2175175"/>
            <a:ext cx="195330" cy="1107096"/>
          </a:xfrm>
          <a:prstGeom prst="leftBrac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1" name="TextBox 1"/>
          <p:cNvSpPr txBox="1"/>
          <p:nvPr/>
        </p:nvSpPr>
        <p:spPr>
          <a:xfrm>
            <a:off x="747071" y="2477666"/>
            <a:ext cx="371851" cy="914400"/>
          </a:xfrm>
          <a:prstGeom prst="rect">
            <a:avLst/>
          </a:prstGeom>
        </p:spPr>
        <p:txBody>
          <a:bodyPr vert="vert270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4 588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0704" y="6000285"/>
            <a:ext cx="4164176" cy="1182543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алоговые и неналоговые доходы </a:t>
            </a: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 от юридических лиц   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из других бюджетов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67271" y="6078948"/>
            <a:ext cx="3682625" cy="967099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за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бюджета района</a:t>
            </a: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за счет безвозмездных поступлений 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других бюджетов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17001" y="4541938"/>
            <a:ext cx="1070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ефицит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5477" y="5652839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754241" y="5658936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66566" y="5652839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388258" y="5652839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66180" y="6078948"/>
            <a:ext cx="185925" cy="14995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666180" y="6500942"/>
            <a:ext cx="185925" cy="149955"/>
          </a:xfrm>
          <a:prstGeom prst="rect">
            <a:avLst/>
          </a:prstGeom>
          <a:pattFill prst="lgCheck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66180" y="6914116"/>
            <a:ext cx="185925" cy="149955"/>
          </a:xfrm>
          <a:prstGeom prst="rect">
            <a:avLst/>
          </a:prstGeom>
          <a:pattFill prst="dkUp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901918" y="6179992"/>
            <a:ext cx="185925" cy="1499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23318" y="6650897"/>
            <a:ext cx="185925" cy="149955"/>
          </a:xfrm>
          <a:prstGeom prst="rect">
            <a:avLst/>
          </a:prstGeom>
          <a:pattFill prst="dkUpDiag">
            <a:fgClr>
              <a:schemeClr val="accent6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8731076" y="6153925"/>
            <a:ext cx="185925" cy="149955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8917001" y="6068337"/>
            <a:ext cx="1635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Дефицит бюджета 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8824038" y="1906803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751218" y="5647274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101676" y="5663902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866634" y="493917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-570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7051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0107201"/>
              </p:ext>
            </p:extLst>
          </p:nvPr>
        </p:nvGraphicFramePr>
        <p:xfrm>
          <a:off x="522164" y="1692399"/>
          <a:ext cx="6822504" cy="446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371036" y="1418247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15095" y="1936253"/>
            <a:ext cx="79060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4 129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30676" y="1853074"/>
            <a:ext cx="79060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4 231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 rot="20949754">
            <a:off x="2969186" y="1261962"/>
            <a:ext cx="2518032" cy="651122"/>
          </a:xfrm>
          <a:prstGeom prst="curvedDownArrow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20219644">
            <a:off x="3277190" y="1532594"/>
            <a:ext cx="1679300" cy="751655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Рост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102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на 2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,5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253872"/>
              </p:ext>
            </p:extLst>
          </p:nvPr>
        </p:nvGraphicFramePr>
        <p:xfrm>
          <a:off x="7290916" y="2062445"/>
          <a:ext cx="3240360" cy="3324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8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895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92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Снижение неналоговых доходов в 2019 по сравнению с 2018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4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из них: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-234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80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Аренда имущества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80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размещения рекламных конструкций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-73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29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реализации имущества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14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Штрафы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114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Платежи при пользовании природными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ресурсами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602284" y="6491674"/>
            <a:ext cx="1923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14252" y="6585973"/>
            <a:ext cx="185925" cy="14995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661400" y="6491673"/>
            <a:ext cx="21338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75475" y="6585972"/>
            <a:ext cx="185925" cy="149955"/>
          </a:xfrm>
          <a:prstGeom prst="rect">
            <a:avLst/>
          </a:prstGeom>
          <a:pattFill prst="dkUp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7660" y="507426"/>
            <a:ext cx="6301616" cy="86409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бюджета Одинцовского муниципального района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2018 – 2019 годах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2284" y="596845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Уточненный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2018 года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44217" y="6049172"/>
            <a:ext cx="18020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год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42244" y="325134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63,2 %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2243" y="486075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36,8 %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70694" y="306667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69,6 %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70694" y="486075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30,4 %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 rot="20944432">
            <a:off x="3558548" y="3458256"/>
            <a:ext cx="1124600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 rot="20772124">
            <a:off x="3712477" y="3163088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Рост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 rot="20935901">
            <a:off x="3397746" y="3730622"/>
            <a:ext cx="1180467" cy="36195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+ 336 или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13,0%</a:t>
            </a:r>
          </a:p>
          <a:p>
            <a:endParaRPr lang="ru-RU" sz="1400" b="1" dirty="0"/>
          </a:p>
        </p:txBody>
      </p:sp>
      <p:sp>
        <p:nvSpPr>
          <p:cNvPr id="26" name="Стрелка вправо 25"/>
          <p:cNvSpPr/>
          <p:nvPr/>
        </p:nvSpPr>
        <p:spPr>
          <a:xfrm rot="901013">
            <a:off x="3425680" y="4901227"/>
            <a:ext cx="1124600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 rot="895874">
            <a:off x="3479293" y="4575790"/>
            <a:ext cx="119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1"/>
          <p:cNvSpPr txBox="1"/>
          <p:nvPr/>
        </p:nvSpPr>
        <p:spPr>
          <a:xfrm rot="769183">
            <a:off x="3575953" y="5093685"/>
            <a:ext cx="586222" cy="31836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-234 или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15,4 %</a:t>
            </a:r>
          </a:p>
          <a:p>
            <a:pPr algn="ctr"/>
            <a:endParaRPr lang="ru-RU" sz="1400" b="1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472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1635936"/>
              </p:ext>
            </p:extLst>
          </p:nvPr>
        </p:nvGraphicFramePr>
        <p:xfrm>
          <a:off x="829643" y="1757759"/>
          <a:ext cx="8784976" cy="5154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1"/>
          <p:cNvSpPr txBox="1"/>
          <p:nvPr/>
        </p:nvSpPr>
        <p:spPr>
          <a:xfrm>
            <a:off x="3868217" y="3877791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НДФЛ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8243019" y="1923218"/>
            <a:ext cx="914400" cy="60029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Аренда 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имущества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282804" y="3421707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Аренда земли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6930876" y="6185881"/>
            <a:ext cx="144016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Доходы от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реализации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имущества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8587060" y="5192982"/>
            <a:ext cx="914400" cy="63168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Иные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доходы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62124" y="3413298"/>
            <a:ext cx="1872208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Патентная 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система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налогообложения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8700219" y="2700511"/>
            <a:ext cx="131445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Плата за установку </a:t>
            </a:r>
          </a:p>
          <a:p>
            <a:r>
              <a:rPr lang="ru-RU" sz="15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эксплуатацию</a:t>
            </a:r>
          </a:p>
          <a:p>
            <a:r>
              <a:rPr lang="ru-RU" sz="15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екламных </a:t>
            </a:r>
          </a:p>
          <a:p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конструкций</a:t>
            </a:r>
            <a:endParaRPr lang="ru-RU" sz="15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353" y="415102"/>
            <a:ext cx="568863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б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юджета 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Одинцовского 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2019 год</a:t>
            </a:r>
            <a:endParaRPr lang="ru-RU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0196" y="2511197"/>
            <a:ext cx="17940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Государственная 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пошлина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952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2124" y="324247"/>
            <a:ext cx="6408712" cy="936104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Одинцовского муниципального района на душу населения в 2019 году в сравнении с другими муниципальными образованиями Московской области</a:t>
            </a: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269554"/>
              </p:ext>
            </p:extLst>
          </p:nvPr>
        </p:nvGraphicFramePr>
        <p:xfrm>
          <a:off x="234134" y="1404320"/>
          <a:ext cx="10225135" cy="5549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4"/>
                <a:gridCol w="3586000"/>
                <a:gridCol w="2045027"/>
                <a:gridCol w="2045027"/>
                <a:gridCol w="2045027"/>
              </a:tblGrid>
              <a:tr h="108994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муниципальных образований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 по проекту бюджета на 2019 год (тыс.руб.)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постоянного населения (чел.)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 на душу населения (тыс.руб./чел.)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4773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Одинцовский муниципальный район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4 231 141,0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320 164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13,22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4773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Ленинский муниципальный район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900 858,9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128 302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14,82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4773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Сергиево-</a:t>
                      </a: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Пасадский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муниципальный район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2 735 683,2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216 363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12,64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4773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Воскресенский муниципальный район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1 831 300,9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155 049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11,81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4773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Солнечногорский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муниципальный район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1 587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588,0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143 384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11,07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150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14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2124" y="324247"/>
            <a:ext cx="6408712" cy="936104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и структура прогнозируемых поступлений в бюджет Одинцовского муниципального района на 2017, 2018, 2019 год и плановый период 2019-2020 годов</a:t>
            </a: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675084"/>
              </p:ext>
            </p:extLst>
          </p:nvPr>
        </p:nvGraphicFramePr>
        <p:xfrm>
          <a:off x="90112" y="1260360"/>
          <a:ext cx="10513171" cy="6230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8"/>
                <a:gridCol w="1080120"/>
                <a:gridCol w="1224136"/>
                <a:gridCol w="1152128"/>
                <a:gridCol w="1080120"/>
                <a:gridCol w="1080119"/>
              </a:tblGrid>
              <a:tr h="90750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                 2016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Ожидаемое исполнение плана                                 за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2017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Прогноз доходов бюджета                           на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2018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Прогноз доходов бюджета                           на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2019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Прогноз доходов бюджета                           на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2020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 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НАЛОГОВЫЕ И НЕНАЛОГОВЫЕ ДОХОДЫ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4 453 972,259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4 351 816,000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4 231 141,000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4 484 026,000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4 667 256,000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НАЛОГОВЫЕ ДОХОДЫ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2 409 149,626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2 760 614,000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2 945 516,000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3 271 765,000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3 548 310,000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1 099 222,961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1 296 693,000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1 273 765,000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1 360 845,000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1 457 917,000</a:t>
                      </a:r>
                    </a:p>
                  </a:txBody>
                  <a:tcPr marL="9525" marR="9525" marT="9525" marB="0" anchor="ctr"/>
                </a:tc>
              </a:tr>
              <a:tr h="41709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33 465,862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32 925,000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34 118,000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34 118,000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34 118,000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1 199 004,337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1 359 364,000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1 561 228,000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1 800 397,000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1 979 870,000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77 534,306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71 632,000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76 405,000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76 405,000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76 405,000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налоговые доходы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-77,840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0,000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НЕНАЛОГОВЫЕ ДОХОДЫ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2 044 822,633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1 591 202,000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1 285 625,000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1 212 261,000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1 118 946,000</a:t>
                      </a:r>
                    </a:p>
                  </a:txBody>
                  <a:tcPr marL="9525" marR="9525" marT="9525" marB="0" anchor="ctr"/>
                </a:tc>
              </a:tr>
              <a:tr h="41709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1 036 129,851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948 981,000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864 936,000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821 810,000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821 564,000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Платежи при пользовании природными ресурсами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10 616,777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5 052,000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5 217,000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5 217,000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5 217,000</a:t>
                      </a:r>
                    </a:p>
                  </a:txBody>
                  <a:tcPr marL="9525" marR="9525" marT="9525" marB="0" anchor="ctr"/>
                </a:tc>
              </a:tr>
              <a:tr h="36818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оказания платных услуг и компенсации затрат государства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1 123,295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11 222,000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3 231,000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3 231,000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3 231,000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850 783,811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468 103,000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319 688,000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289 597,000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196 333,000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38 883,764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58 315,000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23 245,000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23 245,000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23 245,000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неналоговые доходы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107 285,135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99 529,000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69 308,000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69 161,000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69 356,000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БЕЗВОЗМЕЗДНЫЕ ПОСТУПЛЕНИЯ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7 099 454,711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9 574 449,634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8 720 549,860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6 637 843,092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7 627 781,822</a:t>
                      </a:r>
                    </a:p>
                  </a:txBody>
                  <a:tcPr marL="9525" marR="9525" marT="9525" marB="0" anchor="ctr"/>
                </a:tc>
              </a:tr>
              <a:tr h="41709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Безвозмездные поступления от других бюджетов бюджетной системы Российской Федерации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6 510 464,438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9 155 299,513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8 092 672,950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6 637 843,092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7 352 781,822</a:t>
                      </a:r>
                    </a:p>
                  </a:txBody>
                  <a:tcPr marL="9525" marR="9525" marT="9525" marB="0" anchor="ctr"/>
                </a:tc>
              </a:tr>
              <a:tr h="2819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ДОХОДОВ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11 553 426,970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13 926 265,634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12 951 690,860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11 121 869,092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12 295 037,822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451156" y="828303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8287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2124" y="324247"/>
            <a:ext cx="6408712" cy="936104"/>
          </a:xfrm>
        </p:spPr>
        <p:txBody>
          <a:bodyPr>
            <a:noAutofit/>
          </a:bodyPr>
          <a:lstStyle/>
          <a:p>
            <a:pPr algn="l"/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местных налоговых льготах и ставках налогов Одинцовского муниципального района</a:t>
            </a:r>
            <a:endParaRPr lang="ru-RU" sz="2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124" y="1404367"/>
            <a:ext cx="104411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 НАЛОГИ</a:t>
            </a:r>
          </a:p>
          <a:p>
            <a:r>
              <a:rPr lang="ru-RU" sz="1800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акты представительного органа </a:t>
            </a:r>
            <a:r>
              <a:rPr lang="ru-RU" sz="1800" i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</a:t>
            </a:r>
            <a:r>
              <a:rPr lang="ru-RU" sz="1800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по местным налогам не принимались в связи с отсутствием межселенных территорий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имущество физических лиц</a:t>
            </a:r>
            <a:endParaRPr lang="ru-RU" sz="18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Ставки и льготы в Одинцовском муниципальном районе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статьей 12 Налогового кодекса Российской Федерации ставки налога на имущество физических лиц установлены на территории каждого поселения нормативными правовыми актами представительных органов городских и сельских поселений Одинцовского муниципального района в пределах ставок, определенных статьей 406 Налогового кодекса Российской Федерации в размерах от 0,1 процента до 2 процентов от кадастровой стоимости объекта в зависимости от вида имущества.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льготных категорий по налогу на имущество физических лиц установлен статьей 407 Налогового кодекса Российской Федерации.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определении подлежащей уплате налогоплательщиком суммы налога налоговая льгота предоставляется в отношении одного объекта налогообложения каждого вида по выбору налогоплательщика вне зависимости от количества оснований для применения налоговых льгот.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налог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Ставки и льготы в Одинцовском муниципальном районе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статьей 12 Налогового кодекса Российской Федерации ставки земельного налога с физических лиц установлены на территории каждого поселения нормативными правовыми актами представительных органов городских и сельских поселений Одинцовского муниципального района в пределах ставок, определенных статьей 394 главы 31 Налогового кодекса Российской Федерации в размерах от 0,1 процента до 1,5 процентов от кадастровой стоимости земельного участка в зависимости от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категорий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 и (или) разрешенного использования земельного участка.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Льготы по земельному налогу  установлены  статьей 395 Налогового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Кодекса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Федерации. В соответствии со статьями 12 и 387 Налогового кодекса РФ представительными органами городских и сельских поселений Одинцовского муниципального района установлены дополнительные налоговые льготы, основания и порядок их применения, действующие на территории поселений.</a:t>
            </a:r>
          </a:p>
        </p:txBody>
      </p:sp>
    </p:spTree>
    <p:extLst>
      <p:ext uri="{BB962C8B-B14F-4D97-AF65-F5344CB8AC3E}">
        <p14:creationId xmlns:p14="http://schemas.microsoft.com/office/powerpoint/2010/main" val="3488066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288312"/>
              </p:ext>
            </p:extLst>
          </p:nvPr>
        </p:nvGraphicFramePr>
        <p:xfrm>
          <a:off x="14957" y="1620391"/>
          <a:ext cx="10287000" cy="4882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4931" y="314410"/>
            <a:ext cx="5651831" cy="1074821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endParaRPr lang="ru-RU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endParaRPr lang="ru-RU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2018-2019 годах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1378585" y="6267039"/>
            <a:ext cx="2740276" cy="54743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Утвержденный план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2018 год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118580" y="6312157"/>
            <a:ext cx="2740288" cy="4572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 на 2019 год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6858868" y="6319123"/>
            <a:ext cx="2740288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 расходов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7508" y="6801667"/>
            <a:ext cx="3355822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Московской области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08028" y="6769357"/>
            <a:ext cx="2250840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90916" y="6782792"/>
            <a:ext cx="2611067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бюджетов поселений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19996" y="6811514"/>
            <a:ext cx="288032" cy="28803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02884" y="6814940"/>
            <a:ext cx="288032" cy="288033"/>
          </a:xfrm>
          <a:prstGeom prst="rect">
            <a:avLst/>
          </a:prstGeom>
          <a:solidFill>
            <a:srgbClr val="D29B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9476" y="6811514"/>
            <a:ext cx="288032" cy="28803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006562" y="1709700"/>
            <a:ext cx="92525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13 881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26097" y="2107271"/>
            <a:ext cx="92525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12 220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71196" y="4569355"/>
            <a:ext cx="94769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- 1 661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18230" y="5646837"/>
            <a:ext cx="66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+732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35762" y="5318775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-1 547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25925" y="58210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-846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8947100" y="4984853"/>
            <a:ext cx="5251" cy="433802"/>
          </a:xfrm>
          <a:prstGeom prst="straightConnector1">
            <a:avLst/>
          </a:prstGeom>
          <a:ln w="31750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8957602" y="5901596"/>
            <a:ext cx="0" cy="260312"/>
          </a:xfrm>
          <a:prstGeom prst="straightConnector1">
            <a:avLst/>
          </a:prstGeom>
          <a:ln w="31750">
            <a:solidFill>
              <a:srgbClr val="D29B2E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8957602" y="5523696"/>
            <a:ext cx="0" cy="307807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Выгнутая вверх стрелка 30"/>
          <p:cNvSpPr/>
          <p:nvPr/>
        </p:nvSpPr>
        <p:spPr>
          <a:xfrm rot="693965">
            <a:off x="2722578" y="1202786"/>
            <a:ext cx="2792567" cy="809886"/>
          </a:xfrm>
          <a:prstGeom prst="curvedDownArrow">
            <a:avLst>
              <a:gd name="adj1" fmla="val 25000"/>
              <a:gd name="adj2" fmla="val 9221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236802">
            <a:off x="3012404" y="1387989"/>
            <a:ext cx="1869691" cy="797822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Снижение на </a:t>
            </a: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1 661 </a:t>
            </a:r>
            <a:r>
              <a:rPr lang="ru-RU" sz="15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 или на </a:t>
            </a: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12%</a:t>
            </a:r>
            <a:endParaRPr lang="ru-RU" sz="15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58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ы Одинцовский район - карта Одинцовского района АН Твой До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6" y="4428706"/>
            <a:ext cx="4510657" cy="276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Блок-схема: несколько документов 14"/>
          <p:cNvSpPr/>
          <p:nvPr/>
        </p:nvSpPr>
        <p:spPr>
          <a:xfrm>
            <a:off x="1170236" y="1688584"/>
            <a:ext cx="2882905" cy="2366496"/>
          </a:xfrm>
          <a:prstGeom prst="flowChartMulti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51" tIns="52125" rIns="104251" bIns="52125" rtlCol="0" anchor="ctr"/>
          <a:lstStyle/>
          <a:p>
            <a:pPr algn="ctr"/>
            <a:endParaRPr lang="ru-RU" sz="1800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u="sng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Муниципальные программы </a:t>
            </a:r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Одинцовского муниципального района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16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155012" y="1688587"/>
            <a:ext cx="2273615" cy="474600"/>
          </a:xfrm>
          <a:prstGeom prst="rect">
            <a:avLst/>
          </a:prstGeom>
        </p:spPr>
        <p:txBody>
          <a:bodyPr wrap="square" lIns="104251" tIns="52125" rIns="104251" bIns="52125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12 220 </a:t>
            </a:r>
            <a:r>
              <a:rPr lang="ru-RU" sz="2000" b="1" i="1" dirty="0" smtClean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</a:t>
            </a:r>
            <a:r>
              <a:rPr lang="ru-RU" sz="20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.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06940" y="2772519"/>
            <a:ext cx="1010512" cy="43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51" tIns="52125" rIns="104251" bIns="52125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b="1" i="1" dirty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(4,4%)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034" y="396255"/>
            <a:ext cx="6210795" cy="751599"/>
          </a:xfrm>
          <a:prstGeom prst="rect">
            <a:avLst/>
          </a:prstGeom>
          <a:noFill/>
        </p:spPr>
        <p:txBody>
          <a:bodyPr wrap="square" lIns="104251" tIns="52125" rIns="104251" bIns="52125" rtlCol="0">
            <a:spAutoFit/>
          </a:bodyPr>
          <a:lstStyle/>
          <a:p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Программный бюджет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на 2019 год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3443179"/>
              </p:ext>
            </p:extLst>
          </p:nvPr>
        </p:nvGraphicFramePr>
        <p:xfrm>
          <a:off x="5274692" y="1874210"/>
          <a:ext cx="4932040" cy="3849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097208" y="5436815"/>
            <a:ext cx="2921899" cy="372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Программные расходы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44735" y="5491927"/>
            <a:ext cx="252474" cy="23817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44735" y="6002873"/>
            <a:ext cx="252474" cy="2381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097208" y="5923481"/>
            <a:ext cx="3281939" cy="396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Непрограммные расходы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98117" y="3856600"/>
            <a:ext cx="1080120" cy="396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(99,2%)</a:t>
            </a:r>
            <a:endParaRPr lang="ru-RU" sz="2000" dirty="0">
              <a:solidFill>
                <a:srgbClr val="FFFF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32175" y="2379393"/>
            <a:ext cx="1080120" cy="396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(0,8%)</a:t>
            </a:r>
            <a:endParaRPr lang="ru-RU" sz="2000" dirty="0">
              <a:solidFill>
                <a:srgbClr val="FFFF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34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46918" y="398419"/>
            <a:ext cx="4968551" cy="1397930"/>
          </a:xfrm>
          <a:prstGeom prst="rect">
            <a:avLst/>
          </a:prstGeom>
          <a:noFill/>
        </p:spPr>
        <p:txBody>
          <a:bodyPr wrap="square" lIns="104251" tIns="52125" rIns="104251" bIns="52125" rtlCol="0">
            <a:spAutoFit/>
          </a:bodyPr>
          <a:lstStyle/>
          <a:p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программных расходов бюджета Одинцовского муниципального района </a:t>
            </a:r>
          </a:p>
          <a:p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2019 год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4473690"/>
              </p:ext>
            </p:extLst>
          </p:nvPr>
        </p:nvGraphicFramePr>
        <p:xfrm>
          <a:off x="57844" y="868433"/>
          <a:ext cx="5346700" cy="6384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9863047"/>
              </p:ext>
            </p:extLst>
          </p:nvPr>
        </p:nvGraphicFramePr>
        <p:xfrm>
          <a:off x="15134" y="591157"/>
          <a:ext cx="5549151" cy="598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527545"/>
              </p:ext>
            </p:extLst>
          </p:nvPr>
        </p:nvGraphicFramePr>
        <p:xfrm>
          <a:off x="5839789" y="839434"/>
          <a:ext cx="4551588" cy="6366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53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668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393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932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на 2019 год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образования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7 384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60,9%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588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4,8%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Молодежь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0,1%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и спорт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511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4,2%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муниципальными финансами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3,3%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15622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административных барьеров, </a:t>
                      </a:r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качества предоставления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государственных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муниципальных услуг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2,4%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земельно-имущественного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комплекса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119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1,0%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051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инженерной инфраструктуры и энергоэффективности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566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Охрана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окружающей среды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0,2%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03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Предпринимательство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0,7%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дорожно-транспортной системы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461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3,8%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90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Жилище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726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6,0%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216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Безопасность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0,5%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906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1 472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12,1%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565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Сельское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хозяйство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современной городской среды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359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 Е Г О 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12 128</a:t>
                      </a:r>
                      <a:endParaRPr lang="ru-RU" sz="15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5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29" name="Группа 28"/>
          <p:cNvGrpSpPr/>
          <p:nvPr/>
        </p:nvGrpSpPr>
        <p:grpSpPr>
          <a:xfrm>
            <a:off x="5510306" y="1362412"/>
            <a:ext cx="303622" cy="4959890"/>
            <a:chOff x="4613044" y="1178417"/>
            <a:chExt cx="302949" cy="3830065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654429" y="2217071"/>
              <a:ext cx="240132" cy="174270"/>
            </a:xfrm>
            <a:prstGeom prst="rect">
              <a:avLst/>
            </a:prstGeom>
            <a:solidFill>
              <a:srgbClr val="CC3300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625665" y="1403675"/>
              <a:ext cx="247206" cy="18263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613044" y="1178417"/>
              <a:ext cx="237102" cy="1880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635744" y="1586111"/>
              <a:ext cx="247206" cy="18540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658048" y="1801447"/>
              <a:ext cx="210375" cy="160556"/>
            </a:xfrm>
            <a:prstGeom prst="rect">
              <a:avLst/>
            </a:prstGeom>
            <a:solidFill>
              <a:srgbClr val="FFFF00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639812" y="1970332"/>
              <a:ext cx="228611" cy="181545"/>
            </a:xfrm>
            <a:prstGeom prst="rect">
              <a:avLst/>
            </a:prstGeom>
            <a:solidFill>
              <a:srgbClr val="A679FF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638534" y="3636887"/>
              <a:ext cx="256677" cy="167680"/>
            </a:xfrm>
            <a:prstGeom prst="rect">
              <a:avLst/>
            </a:prstGeom>
            <a:solidFill>
              <a:srgbClr val="D29B2E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646515" y="4348543"/>
              <a:ext cx="242587" cy="175105"/>
            </a:xfrm>
            <a:prstGeom prst="rect">
              <a:avLst/>
            </a:prstGeom>
            <a:solidFill>
              <a:srgbClr val="FFCC99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654429" y="4609600"/>
              <a:ext cx="253268" cy="15212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667265" y="4820232"/>
              <a:ext cx="248728" cy="188250"/>
            </a:xfrm>
            <a:prstGeom prst="rect">
              <a:avLst/>
            </a:prstGeom>
            <a:solidFill>
              <a:srgbClr val="00FFFF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639233" y="4083037"/>
              <a:ext cx="240501" cy="162141"/>
            </a:xfrm>
            <a:prstGeom prst="rect">
              <a:avLst/>
            </a:prstGeom>
            <a:solidFill>
              <a:srgbClr val="66FF33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9435324" y="574184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539735" y="3548408"/>
            <a:ext cx="226517" cy="216024"/>
          </a:xfrm>
          <a:prstGeom prst="rect">
            <a:avLst/>
          </a:prstGeom>
          <a:solidFill>
            <a:srgbClr val="008000"/>
          </a:solidFill>
          <a:ln w="317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78149" y="6833596"/>
            <a:ext cx="3321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539508" y="4844152"/>
            <a:ext cx="257247" cy="217144"/>
          </a:xfrm>
          <a:prstGeom prst="rect">
            <a:avLst/>
          </a:prstGeom>
          <a:solidFill>
            <a:srgbClr val="002060"/>
          </a:solidFill>
          <a:ln w="317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318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560606"/>
              </p:ext>
            </p:extLst>
          </p:nvPr>
        </p:nvGraphicFramePr>
        <p:xfrm>
          <a:off x="185253" y="1577867"/>
          <a:ext cx="10240316" cy="5256584"/>
        </p:xfrm>
        <a:graphic>
          <a:graphicData uri="http://schemas.openxmlformats.org/drawingml/2006/table">
            <a:tbl>
              <a:tblPr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endPos="0" dir="5400000" sy="-100000" algn="bl" rotWithShape="0"/>
                </a:effectLst>
                <a:tableStyleId>{5C22544A-7EE6-4342-B048-85BDC9FD1C3A}</a:tableStyleId>
              </a:tblPr>
              <a:tblGrid>
                <a:gridCol w="3971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597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86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014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684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9428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9357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6631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7420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2492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80444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3307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Объекта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Количество </a:t>
                      </a:r>
                    </a:p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Адрес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в проекте бюджета на 2018-2020 годы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1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областной бюджет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 района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 поселений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(средства района)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(средства района)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73809">
                <a:tc>
                  <a:txBody>
                    <a:bodyPr/>
                    <a:lstStyle/>
                    <a:p>
                      <a:pPr algn="ctr" fontAlgn="auto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Детский сад (ПИР и строительство)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Московская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область,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Одинцовский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район,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г.Кубинка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156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72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Дошкольное образовательное учреждение с бассейном (строительство)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400 (в том числе кратковременного пребывания)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Одинцовский район, СП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Успенское,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п.Горки-10, д.15Б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72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Пристройка к МБОУ «Одинцовская гимназия №14» (ПИР и строительство)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Московская область, г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 Одинцово,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б-р Маршала Крылова, д.5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137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647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Детское образовательное учреждение (№15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по ГП) (строительство)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Московская область, Одинцовский район, г.Одинцово, ул.Чистяковой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665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665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117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ВСЕГО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960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696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641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53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154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110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62124" y="356014"/>
            <a:ext cx="6498828" cy="659266"/>
          </a:xfrm>
          <a:prstGeom prst="rect">
            <a:avLst/>
          </a:prstGeom>
          <a:noFill/>
        </p:spPr>
        <p:txBody>
          <a:bodyPr wrap="square" lIns="104251" tIns="52125" rIns="104251" bIns="52125" rtlCol="0">
            <a:spAutoFit/>
          </a:bodyPr>
          <a:lstStyle/>
          <a:p>
            <a:r>
              <a:rPr lang="ru-RU" sz="1800" b="1" i="1" dirty="0" smtClean="0">
                <a:solidFill>
                  <a:srgbClr val="FFFFFF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Расходы бюджета Одинцовского муниципального района </a:t>
            </a:r>
          </a:p>
          <a:p>
            <a:r>
              <a:rPr lang="ru-RU" sz="1800" b="1" i="1" dirty="0" smtClean="0">
                <a:solidFill>
                  <a:srgbClr val="FFFFFF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на общественно значимые проекты в 2019-2021 годах</a:t>
            </a:r>
            <a:endParaRPr lang="ru-RU" sz="1800" b="1" i="1" dirty="0">
              <a:solidFill>
                <a:srgbClr val="FFFFFF">
                  <a:lumMod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25267" y="1225174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51316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1895" y="462077"/>
            <a:ext cx="10125313" cy="66791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51" tIns="52125" rIns="104251" bIns="52125" rtlCol="0" anchor="ctr"/>
          <a:lstStyle/>
          <a:p>
            <a:pPr algn="ctr" defTabSz="1042688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4670" y="168028"/>
            <a:ext cx="9624060" cy="131023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бюджета для граждан: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57199" y="1554259"/>
            <a:ext cx="9735448" cy="5250878"/>
          </a:xfrm>
        </p:spPr>
        <p:txBody>
          <a:bodyPr>
            <a:normAutofit/>
          </a:bodyPr>
          <a:lstStyle/>
          <a:p>
            <a:pPr marL="312751" indent="-312751">
              <a:lnSpc>
                <a:spcPct val="150000"/>
              </a:lnSpc>
              <a:buFont typeface="Wingdings 2"/>
              <a:buChar char=""/>
              <a:defRPr/>
            </a:pP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Вводная часть</a:t>
            </a:r>
          </a:p>
          <a:p>
            <a:pPr marL="312751" indent="-312751">
              <a:lnSpc>
                <a:spcPct val="150000"/>
              </a:lnSpc>
              <a:buFont typeface="Wingdings 2"/>
              <a:buChar char=""/>
              <a:defRPr/>
            </a:pP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характеристики бюджета</a:t>
            </a:r>
          </a:p>
          <a:p>
            <a:pPr marL="312751" indent="-312751">
              <a:lnSpc>
                <a:spcPct val="150000"/>
              </a:lnSpc>
              <a:buFont typeface="Wingdings 2"/>
              <a:buChar char=""/>
              <a:defRPr/>
            </a:pP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бюджета</a:t>
            </a:r>
          </a:p>
          <a:p>
            <a:pPr marL="312751" indent="-312751">
              <a:lnSpc>
                <a:spcPct val="150000"/>
              </a:lnSpc>
              <a:buFont typeface="Wingdings 2"/>
              <a:buChar char=""/>
              <a:defRPr/>
            </a:pP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</a:t>
            </a:r>
          </a:p>
          <a:p>
            <a:pPr marL="312751" indent="-312751">
              <a:lnSpc>
                <a:spcPct val="150000"/>
              </a:lnSpc>
              <a:buFont typeface="Wingdings 2"/>
              <a:buChar char=""/>
              <a:defRPr/>
            </a:pP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долг</a:t>
            </a:r>
          </a:p>
        </p:txBody>
      </p:sp>
    </p:spTree>
    <p:extLst>
      <p:ext uri="{BB962C8B-B14F-4D97-AF65-F5344CB8AC3E}">
        <p14:creationId xmlns:p14="http://schemas.microsoft.com/office/powerpoint/2010/main" val="127420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Диаграмма 7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331236"/>
              </p:ext>
            </p:extLst>
          </p:nvPr>
        </p:nvGraphicFramePr>
        <p:xfrm>
          <a:off x="1523558" y="4864842"/>
          <a:ext cx="3867469" cy="1252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5" name="Диаграмма 7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3760330"/>
              </p:ext>
            </p:extLst>
          </p:nvPr>
        </p:nvGraphicFramePr>
        <p:xfrm>
          <a:off x="1816524" y="2892608"/>
          <a:ext cx="4572000" cy="2228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5" name="Диаграмма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7532276"/>
              </p:ext>
            </p:extLst>
          </p:nvPr>
        </p:nvGraphicFramePr>
        <p:xfrm>
          <a:off x="6344925" y="2945438"/>
          <a:ext cx="2133371" cy="20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9" name="Диаграмма 5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3325542"/>
              </p:ext>
            </p:extLst>
          </p:nvPr>
        </p:nvGraphicFramePr>
        <p:xfrm>
          <a:off x="1458268" y="2347317"/>
          <a:ext cx="5567294" cy="118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7" name="Диаграмма 6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0785536"/>
              </p:ext>
            </p:extLst>
          </p:nvPr>
        </p:nvGraphicFramePr>
        <p:xfrm>
          <a:off x="6114136" y="2196454"/>
          <a:ext cx="2843464" cy="1209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2" name="Диаграмма 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3369858"/>
              </p:ext>
            </p:extLst>
          </p:nvPr>
        </p:nvGraphicFramePr>
        <p:xfrm>
          <a:off x="740103" y="5933038"/>
          <a:ext cx="6724842" cy="748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124" y="324247"/>
            <a:ext cx="6408712" cy="936104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деятельности муниципальных учреждений Одинцовского муниципального района за счет бюджетных средств на 2019 год</a:t>
            </a: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074" y="1351873"/>
            <a:ext cx="1512168" cy="83124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 учреждений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6 781 млн.руб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4132" y="2379624"/>
            <a:ext cx="1512168" cy="113162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делам культуры, туризму и молодежной политике 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учреждений 454 млн.руб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4132" y="3705967"/>
            <a:ext cx="1512168" cy="100226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физической культуры и спорта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учреждений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479 млн.руб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4132" y="4881638"/>
            <a:ext cx="1529110" cy="68106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учреждений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636 млн.руб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34132" y="5958745"/>
            <a:ext cx="1529110" cy="65277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ФКУ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учреждение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214 млн.руб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429510" y="6601372"/>
            <a:ext cx="3024336" cy="553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155 учреждений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102524" y="5723941"/>
            <a:ext cx="288032" cy="256472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102524" y="6044694"/>
            <a:ext cx="288032" cy="2564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102524" y="6378559"/>
            <a:ext cx="288032" cy="2564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24677" y="5686493"/>
            <a:ext cx="18213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учреждения  </a:t>
            </a:r>
          </a:p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129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92962" y="6044694"/>
            <a:ext cx="18822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Автономные учреждения  </a:t>
            </a:r>
          </a:p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34477" y="6364650"/>
            <a:ext cx="16530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Казенные учреждения </a:t>
            </a:r>
          </a:p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993603" y="3596950"/>
            <a:ext cx="995689" cy="553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479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8472853" y="5551938"/>
            <a:ext cx="286383" cy="276872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576500" y="5514622"/>
            <a:ext cx="2248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Московской </a:t>
            </a:r>
          </a:p>
          <a:p>
            <a:pPr algn="ctr" defTabSz="995690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бласти  4 855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837585" y="1536041"/>
            <a:ext cx="1441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95690"/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4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8472852" y="5131176"/>
            <a:ext cx="286383" cy="276872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8942219" y="5121051"/>
            <a:ext cx="12153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района </a:t>
            </a:r>
          </a:p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3 610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8472853" y="6016431"/>
            <a:ext cx="286383" cy="223382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950529" y="5980413"/>
            <a:ext cx="15359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поселений </a:t>
            </a:r>
          </a:p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4" name="Диаграмма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95791"/>
              </p:ext>
            </p:extLst>
          </p:nvPr>
        </p:nvGraphicFramePr>
        <p:xfrm>
          <a:off x="1634256" y="1039283"/>
          <a:ext cx="4572000" cy="1568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71828" y="6678188"/>
            <a:ext cx="5032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95690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всего 8 564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6" name="Диаграмма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0031584"/>
              </p:ext>
            </p:extLst>
          </p:nvPr>
        </p:nvGraphicFramePr>
        <p:xfrm>
          <a:off x="6335714" y="1300216"/>
          <a:ext cx="2614815" cy="1612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993603" y="1781022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4 851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1"/>
          <p:cNvSpPr txBox="1"/>
          <p:nvPr/>
        </p:nvSpPr>
        <p:spPr>
          <a:xfrm>
            <a:off x="7074892" y="1225048"/>
            <a:ext cx="914400" cy="22574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8" name="Диаграмма 7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8532965"/>
              </p:ext>
            </p:extLst>
          </p:nvPr>
        </p:nvGraphicFramePr>
        <p:xfrm>
          <a:off x="6380979" y="1852946"/>
          <a:ext cx="2133371" cy="20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79" name="Диаграмма 7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665595"/>
              </p:ext>
            </p:extLst>
          </p:nvPr>
        </p:nvGraphicFramePr>
        <p:xfrm>
          <a:off x="6275209" y="4222119"/>
          <a:ext cx="2088232" cy="1479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80" name="Диаграмма 7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597001"/>
              </p:ext>
            </p:extLst>
          </p:nvPr>
        </p:nvGraphicFramePr>
        <p:xfrm>
          <a:off x="6432387" y="5418215"/>
          <a:ext cx="1997968" cy="1555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9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21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2124" y="324247"/>
            <a:ext cx="6408712" cy="720080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Одинцовского муниципального района в разрезе муниципальных </a:t>
            </a: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</a:t>
            </a:r>
            <a:r>
              <a:rPr lang="ru-RU" sz="1800" b="1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2017 по 2021 </a:t>
            </a: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487799"/>
              </p:ext>
            </p:extLst>
          </p:nvPr>
        </p:nvGraphicFramePr>
        <p:xfrm>
          <a:off x="90116" y="1188344"/>
          <a:ext cx="10513167" cy="6120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2648"/>
                <a:gridCol w="936104"/>
                <a:gridCol w="936104"/>
                <a:gridCol w="936104"/>
                <a:gridCol w="936104"/>
                <a:gridCol w="936103"/>
              </a:tblGrid>
              <a:tr h="3939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муниципальных программ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 Cyr"/>
                        </a:rPr>
                        <a:t>Факт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 Cyr"/>
                        </a:rPr>
                        <a:t>2017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 Cyr"/>
                        </a:rPr>
                        <a:t>года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2018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2019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2020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2021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года</a:t>
                      </a:r>
                    </a:p>
                  </a:txBody>
                  <a:tcPr marL="9525" marR="9525" marT="9525" marB="0" anchor="ctr"/>
                </a:tc>
              </a:tr>
              <a:tr h="274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Развитие образования в Одинцовском муниципальном районе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7 958 017,4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8 045 365,6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7 384 118,3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7 334 827,2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7 290 516,0 </a:t>
                      </a:r>
                    </a:p>
                  </a:txBody>
                  <a:tcPr marL="9525" marR="9525" marT="9525" marB="0" anchor="ctr"/>
                </a:tc>
              </a:tr>
              <a:tr h="274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Развитие культуры в Одинцовском муниципальном районе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499 846,3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1 649 876,7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587 598,2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571 420,6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571 420,6 </a:t>
                      </a:r>
                    </a:p>
                  </a:txBody>
                  <a:tcPr marL="9525" marR="9525" marT="9525" marB="0" anchor="ctr"/>
                </a:tc>
              </a:tr>
              <a:tr h="274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Молодежь Одинцовского муниципального района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7 042,3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10 014,1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9 560,0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9 560,0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9 560,0 </a:t>
                      </a:r>
                    </a:p>
                  </a:txBody>
                  <a:tcPr marL="9525" marR="9525" marT="9525" marB="0" anchor="ctr"/>
                </a:tc>
              </a:tr>
              <a:tr h="274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Физическая культура и спорт в Одинцовском муниципальном районе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501 761,5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546 851,0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511 240,0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499 402,0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499 402,0 </a:t>
                      </a:r>
                    </a:p>
                  </a:txBody>
                  <a:tcPr marL="9525" marR="9525" marT="9525" marB="0" anchor="ctr"/>
                </a:tc>
              </a:tr>
              <a:tr h="3619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Управление муниципальными финансами  Одинцовского муниципального района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303 124,4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349 955,7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395 690,0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411 690,0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403 690,0 </a:t>
                      </a:r>
                    </a:p>
                  </a:txBody>
                  <a:tcPr marL="9525" marR="9525" marT="9525" marB="0" anchor="ctr"/>
                </a:tc>
              </a:tr>
              <a:tr h="5379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Снижение административных барьеров, повышение качества предоставления государственных и муниципальных услуг  в ОМР МО на базе многофункционального центра предоставления государственных и муниципальных услуг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226 292,7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312 609,1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D0D0D"/>
                          </a:solidFill>
                          <a:effectLst/>
                          <a:latin typeface="Times New Roman"/>
                        </a:rPr>
                        <a:t>296 194,6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296 194,6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296 194,6 </a:t>
                      </a:r>
                    </a:p>
                  </a:txBody>
                  <a:tcPr marL="9525" marR="9525" marT="9525" marB="0" anchor="ctr"/>
                </a:tc>
              </a:tr>
              <a:tr h="3619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Развитие земельно-имущественного комплекса Одинцовского муниципального района Московской области и системы управления им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93 339,1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113 638,9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118 584,6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97 139,6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97 139,6 </a:t>
                      </a:r>
                    </a:p>
                  </a:txBody>
                  <a:tcPr marL="9525" marR="9525" marT="9525" marB="0" anchor="ctr"/>
                </a:tc>
              </a:tr>
              <a:tr h="3619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Содержание и развитие жилищно-коммунального хозяйства Одинцовского муниципального района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415 546,2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</a:tr>
              <a:tr h="361973">
                <a:tc>
                  <a:txBody>
                    <a:bodyPr/>
                    <a:lstStyle/>
                    <a:p>
                      <a:pPr marL="0" marR="0" indent="0" algn="l" defTabSz="99516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Развитие инженерной инфраструктуры и энергоэффективности на территории Одинцовского муниципального района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556 278,3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184,0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184,0 </a:t>
                      </a:r>
                    </a:p>
                  </a:txBody>
                  <a:tcPr marL="9525" marR="9525" marT="9525" marB="0" anchor="ctr"/>
                </a:tc>
              </a:tr>
              <a:tr h="274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Охрана окружающей среды в Одинцовском муниципальном районе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3 456,5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10 924,2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22 258,8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3 580,2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4 050,0 </a:t>
                      </a:r>
                    </a:p>
                  </a:txBody>
                  <a:tcPr marL="9525" marR="9525" marT="9525" marB="0" anchor="ctr"/>
                </a:tc>
              </a:tr>
              <a:tr h="274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Предпринимательство в Одинцовском муниципальном районе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77 037,8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78 717,7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81 454,9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81 454,9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81 454,9 </a:t>
                      </a:r>
                    </a:p>
                  </a:txBody>
                  <a:tcPr marL="9525" marR="9525" marT="9525" marB="0" anchor="ctr"/>
                </a:tc>
              </a:tr>
              <a:tr h="3619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Развитие дорожно-транспортной системы Одинцовского муниципального района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1 448 516,7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814 994,5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460 608,1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415 225,5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415 225,5 </a:t>
                      </a:r>
                    </a:p>
                  </a:txBody>
                  <a:tcPr marL="9525" marR="9525" marT="9525" marB="0" anchor="ctr"/>
                </a:tc>
              </a:tr>
              <a:tr h="274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Жилище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56 918,5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450 324,6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726 362,9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84 561,7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80 458,0 </a:t>
                      </a:r>
                    </a:p>
                  </a:txBody>
                  <a:tcPr marL="9525" marR="9525" marT="9525" marB="0" anchor="ctr"/>
                </a:tc>
              </a:tr>
              <a:tr h="274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Безопасность в Одинцовском муниципальном районе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60 735,4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68 718,3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55 036,1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55 956,0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57 193,0 </a:t>
                      </a:r>
                    </a:p>
                  </a:txBody>
                  <a:tcPr marL="9525" marR="9525" marT="9525" marB="0" anchor="ctr"/>
                </a:tc>
              </a:tr>
              <a:tr h="274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Муниципальное управление в Одинцовском муниципальном районе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740 054,1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929 662,0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1 472 227,2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848 971,0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854 107,7 </a:t>
                      </a:r>
                    </a:p>
                  </a:txBody>
                  <a:tcPr marL="9525" marR="9525" marT="9525" marB="0" anchor="ctr"/>
                </a:tc>
              </a:tr>
              <a:tr h="274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Сельское хозяйство Одинцовского муниципального района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310,6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8 218,7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5 972,0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5 972,0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5 972,0 </a:t>
                      </a:r>
                    </a:p>
                  </a:txBody>
                  <a:tcPr marL="9525" marR="9525" marT="9525" marB="0" anchor="ctr"/>
                </a:tc>
              </a:tr>
              <a:tr h="3619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Формирование современной городской среды на территории Одинцовского муниципального района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49 545,5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1 031,6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1 031,6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1 031,6 </a:t>
                      </a:r>
                    </a:p>
                  </a:txBody>
                  <a:tcPr marL="9525" marR="9525" marT="9525" marB="0" anchor="ctr"/>
                </a:tc>
              </a:tr>
              <a:tr h="274265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Всего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12 391 999,5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13 995 694,8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12 128 121,3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10 717 170,8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10 667 599,4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451156" y="828303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4813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2124" y="2268463"/>
            <a:ext cx="10369152" cy="1728192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Одинцовского муниципального района в разрезе муниципальных программ с указанием целевых показателей на 2019 год и плановый период 2020 – 2021 годов размещена на официальном сайте </a:t>
            </a:r>
            <a:r>
              <a:rPr lang="en-US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www.odin.ru</a:t>
            </a:r>
            <a:r>
              <a:rPr lang="en-US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«Документы» - «Социально-экономическое развитие» - «Муниципальные программы Одинцовского муниципального района» или по ссылке </a:t>
            </a:r>
            <a:r>
              <a:rPr lang="ru-RU" sz="1800" u="sng" dirty="0">
                <a:hlinkClick r:id="rId3"/>
              </a:rPr>
              <a:t>http://odin.ru/main/static.asp?id=1408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673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2124" y="324247"/>
            <a:ext cx="7056784" cy="720080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Одинцовского муниципального района </a:t>
            </a: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интересов определенных целевых групп на которые направлены мероприятия муниципальных программ</a:t>
            </a: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36551"/>
              </p:ext>
            </p:extLst>
          </p:nvPr>
        </p:nvGraphicFramePr>
        <p:xfrm>
          <a:off x="90116" y="1116336"/>
          <a:ext cx="10513167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2232248"/>
                <a:gridCol w="1080120"/>
                <a:gridCol w="1008112"/>
                <a:gridCol w="1008112"/>
                <a:gridCol w="1008112"/>
                <a:gridCol w="1008111"/>
              </a:tblGrid>
              <a:tr h="62465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НПА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2019 год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2020 год</a:t>
                      </a:r>
                      <a:endParaRPr lang="ru-RU" sz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</a:t>
                      </a:r>
                      <a:endParaRPr lang="ru-RU" sz="12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3286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Частичная компенсация субъектам малого среднего предпринимательства затрат, связанных с приобретением оборудования в целях создания и (или) развития либо модернизации производства товаров (работ, услуг)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Администрации Одинцовского муниципального района от 03.12.2018 № 5631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Определяется условиями конкурса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841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Частичная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компенсация затрат субъектам малого и среднего предпринимательства, осуществляющих предоставление услуг (производство товаров) в социальной сфере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465,9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465,9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465,9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3541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Бесплатное и льготное питание детей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ограниченными возможностями здоровья, сирот и детей из многодетных семей в ДОУ и СОШ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«Об утверждении Положения о порядке организации питания отдельных категорий обучающихся в общеобразовательных организациях Одинцовского муниципального района и признании утратившими силу Постановлений Администрации Одинцовского муниципального района от 17.03.2014 №412, от 25.12.2015 №5158, от 02.03.2016 №1081,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 24.08.2016 №4997, от 04.12.2017 №6654, от 21.12.2017 №6997» от 30.11.2018 №5610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2 591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74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день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36 425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36 425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36 425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3541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Обеды детям из многодетных семей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17,5% детей льготной категории, посещающих группы продленного дня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7 207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руб. в день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75 663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75 663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75 663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00573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Горячие завтраки для обучающихся льготных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категорий общеобразовательных учреждений и всех учащихся первых классов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20 067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руб. в день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164 821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164 821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164 821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3541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выплата одиноким матерям, имеющим детей в возрасте от 1,5 до 6,5 лет, не обеспеченных местом в ДОУ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муниципального района Московской области от 27.12.2016 №6/22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 руб. в месяц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1 188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1 188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1 188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109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 выплата семьям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детьми, получающим субсидии на оплату коммунальных услуг и имеющим доход ниже прожиточного минимума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 руб.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03121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Компенсация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 льготным категориям граждан района (федеральным и региональным) за приобретение лекарственных средств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 обращений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19 000 руб. в среднем на 1 обращение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5 890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5 890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5 890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523164" y="828302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68270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6862205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Times New Roman"/>
              </a:rPr>
              <a:t/>
            </a:r>
            <a:br>
              <a:rPr lang="ru-RU" sz="5400" dirty="0">
                <a:solidFill>
                  <a:srgbClr val="92D050"/>
                </a:solidFill>
                <a:latin typeface="Times New Roman"/>
              </a:rPr>
            </a:br>
            <a:r>
              <a:rPr lang="ru-RU" sz="5400" b="1" i="1" dirty="0">
                <a:solidFill>
                  <a:srgbClr val="00B050"/>
                </a:solidFill>
                <a:latin typeface="Times New Roman"/>
              </a:rPr>
              <a:t>Муниципальные программы </a:t>
            </a:r>
            <a:r>
              <a:rPr lang="ru-RU" sz="5400" i="1" dirty="0">
                <a:solidFill>
                  <a:srgbClr val="00B050"/>
                </a:solidFill>
                <a:latin typeface="Times New Roman"/>
              </a:rPr>
              <a:t>Одинцовского муниципального района </a:t>
            </a:r>
            <a:r>
              <a:rPr lang="ru-RU" sz="5400" dirty="0">
                <a:solidFill>
                  <a:srgbClr val="00B050"/>
                </a:solidFill>
                <a:latin typeface="Times New Roman"/>
              </a:rPr>
              <a:t/>
            </a:r>
            <a:br>
              <a:rPr lang="ru-RU" sz="5400" dirty="0">
                <a:solidFill>
                  <a:srgbClr val="00B050"/>
                </a:solidFill>
                <a:latin typeface="Times New Roman"/>
              </a:rPr>
            </a:br>
            <a:endParaRPr lang="ru-RU" sz="5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32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Диаграмма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646944"/>
              </p:ext>
            </p:extLst>
          </p:nvPr>
        </p:nvGraphicFramePr>
        <p:xfrm>
          <a:off x="299693" y="1784841"/>
          <a:ext cx="10021296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8271" y="337723"/>
            <a:ext cx="6914613" cy="1015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>
            <a:defPPr>
              <a:defRPr lang="ru-RU"/>
            </a:defPPr>
            <a:lvl1pPr>
              <a:defRPr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800" dirty="0"/>
              <a:t>Расходы бюджета района на реализацию муниципальной программы «Развитие образования </a:t>
            </a:r>
            <a:r>
              <a:rPr lang="ru-RU" sz="1800" dirty="0" smtClean="0"/>
              <a:t>в </a:t>
            </a:r>
            <a:r>
              <a:rPr lang="ru-RU" sz="1800" dirty="0"/>
              <a:t>Одинцовском муниципальном районе» в </a:t>
            </a:r>
            <a:r>
              <a:rPr lang="ru-RU" sz="1800" dirty="0" smtClean="0"/>
              <a:t>2018-2019 </a:t>
            </a:r>
            <a:r>
              <a:rPr lang="ru-RU" sz="1800" dirty="0"/>
              <a:t>годах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9693" y="6553646"/>
            <a:ext cx="288032" cy="28803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85787" y="6583188"/>
            <a:ext cx="288032" cy="288033"/>
          </a:xfrm>
          <a:prstGeom prst="rect">
            <a:avLst/>
          </a:prstGeom>
          <a:solidFill>
            <a:srgbClr val="D29B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93956" y="6947484"/>
            <a:ext cx="288032" cy="288033"/>
          </a:xfrm>
          <a:prstGeom prst="rect">
            <a:avLst/>
          </a:prstGeom>
          <a:solidFill>
            <a:srgbClr val="99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98569" y="6922023"/>
            <a:ext cx="2250840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07975" y="6563493"/>
            <a:ext cx="2611067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бюджетов поселений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172" y="6573341"/>
            <a:ext cx="3355822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Московской области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46376" y="1894706"/>
            <a:ext cx="877066" cy="461616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384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37108" y="1494303"/>
            <a:ext cx="1441285" cy="338506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23989" y="5862281"/>
            <a:ext cx="2006748" cy="523172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Ожидаемое исполнение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4230" y="1791078"/>
            <a:ext cx="877066" cy="461616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909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420123">
            <a:off x="3506996" y="1347797"/>
            <a:ext cx="1441285" cy="692449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</a:p>
          <a:p>
            <a:pPr algn="ctr"/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525 </a:t>
            </a:r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 или на </a:t>
            </a:r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6,6%</a:t>
            </a:r>
            <a:endParaRPr lang="ru-RU" sz="13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ыгнутая вверх стрелка 1"/>
          <p:cNvSpPr/>
          <p:nvPr/>
        </p:nvSpPr>
        <p:spPr>
          <a:xfrm rot="459145">
            <a:off x="3203852" y="1302460"/>
            <a:ext cx="2132797" cy="62528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56769" y="5921422"/>
            <a:ext cx="1726594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17064" y="5927141"/>
            <a:ext cx="2664296" cy="307728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Рост/снижение расходов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8736639" y="5482533"/>
            <a:ext cx="9707" cy="275913"/>
          </a:xfrm>
          <a:prstGeom prst="straightConnector1">
            <a:avLst/>
          </a:prstGeom>
          <a:ln>
            <a:solidFill>
              <a:schemeClr val="tx2">
                <a:lumMod val="65000"/>
              </a:schemeClr>
            </a:solidFill>
            <a:tailEnd type="arrow"/>
          </a:ln>
          <a:effectLst>
            <a:glow rad="127000">
              <a:srgbClr val="D29B2E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8731551" y="5055439"/>
            <a:ext cx="10177" cy="261743"/>
          </a:xfrm>
          <a:prstGeom prst="straightConnector1">
            <a:avLst/>
          </a:prstGeom>
          <a:ln w="25400">
            <a:solidFill>
              <a:schemeClr val="accent4">
                <a:lumMod val="20000"/>
                <a:lumOff val="80000"/>
              </a:schemeClr>
            </a:solidFill>
            <a:tailEnd type="arrow"/>
          </a:ln>
          <a:effectLst>
            <a:glow rad="127000">
              <a:srgbClr val="669900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650956" y="4415806"/>
            <a:ext cx="748826" cy="461616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-525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8746346" y="4755166"/>
            <a:ext cx="0" cy="244511"/>
          </a:xfrm>
          <a:prstGeom prst="straightConnector1">
            <a:avLst/>
          </a:prstGeom>
          <a:ln>
            <a:solidFill>
              <a:srgbClr val="FFCC99"/>
            </a:solidFill>
            <a:tailEnd type="arrow"/>
          </a:ln>
          <a:effectLst>
            <a:glow rad="127000">
              <a:srgbClr val="00B0F0"/>
            </a:glow>
            <a:outerShdw blurRad="50800" dist="25400" dir="5400000" rotWithShape="0">
              <a:srgbClr val="00B0F0">
                <a:alpha val="4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027220" y="6947484"/>
            <a:ext cx="4796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17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9239092"/>
              </p:ext>
            </p:extLst>
          </p:nvPr>
        </p:nvGraphicFramePr>
        <p:xfrm>
          <a:off x="54896" y="1655136"/>
          <a:ext cx="6371927" cy="4969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0118" y="468263"/>
            <a:ext cx="7560837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на реализацию муниципальной программы «Развитие образования в Одинцовском муниципальном районе» на 2019 год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242923"/>
              </p:ext>
            </p:extLst>
          </p:nvPr>
        </p:nvGraphicFramePr>
        <p:xfrm>
          <a:off x="4657648" y="1261118"/>
          <a:ext cx="5896108" cy="5615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72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881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207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584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направлений расходов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2019 год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Удель-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ный вес 2019 год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5771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муниципальное учреждение дошкольного образования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2 434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3205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муниципальных общеобразовательных учреждений</a:t>
                      </a:r>
                      <a:endParaRPr lang="ru-RU" sz="145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4 052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54,9%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2586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учреждения дополнительного образования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2586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прочих учреждения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8750">
                <a:tc>
                  <a:txBody>
                    <a:bodyPr/>
                    <a:lstStyle/>
                    <a:p>
                      <a:pPr marL="0" marR="0" indent="0" algn="l" defTabSz="995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частных образовательных учреждений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451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27868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отдыха,</a:t>
                      </a:r>
                      <a:r>
                        <a:rPr lang="ru-RU" sz="15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оздоровления и занятости детей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27868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и ремонт образовательных учреждений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22586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Управления образования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27868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Комиссии по делам несовершеннолетних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17197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МКУ ЦБ (расчет компенсации родительской платы)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53819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7 384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378735" y="2200926"/>
            <a:ext cx="216024" cy="21602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378735" y="2600672"/>
            <a:ext cx="216024" cy="2160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04529" y="4607060"/>
            <a:ext cx="216024" cy="216024"/>
          </a:xfrm>
          <a:prstGeom prst="rect">
            <a:avLst/>
          </a:prstGeom>
          <a:solidFill>
            <a:srgbClr val="4D9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384652" y="3024547"/>
            <a:ext cx="216024" cy="2160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13904" y="3744627"/>
            <a:ext cx="216024" cy="216024"/>
          </a:xfrm>
          <a:prstGeom prst="rect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402725" y="3446573"/>
            <a:ext cx="216024" cy="21602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402725" y="4129583"/>
            <a:ext cx="216024" cy="21602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429496" y="5517715"/>
            <a:ext cx="216024" cy="216024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13754" y="5157489"/>
            <a:ext cx="216024" cy="216024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429496" y="6015669"/>
            <a:ext cx="216024" cy="21602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042447" y="1876890"/>
            <a:ext cx="1224136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вал 2"/>
          <p:cNvSpPr/>
          <p:nvPr/>
        </p:nvSpPr>
        <p:spPr>
          <a:xfrm>
            <a:off x="1645121" y="3554585"/>
            <a:ext cx="1397325" cy="124458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7 384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649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284258"/>
              </p:ext>
            </p:extLst>
          </p:nvPr>
        </p:nvGraphicFramePr>
        <p:xfrm>
          <a:off x="309097" y="1784951"/>
          <a:ext cx="10029825" cy="4291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0117" y="540271"/>
            <a:ext cx="7056784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на реализацию муниципальной программы «Развитие культуры в Одинцовском муниципальном районе» в 2018– 2019 годах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4306" y="6836083"/>
            <a:ext cx="180020" cy="19802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55906" y="6826351"/>
            <a:ext cx="180020" cy="207754"/>
          </a:xfrm>
          <a:prstGeom prst="rect">
            <a:avLst/>
          </a:prstGeom>
          <a:solidFill>
            <a:srgbClr val="D29B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10757" y="6710069"/>
            <a:ext cx="2659629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38047" y="6721595"/>
            <a:ext cx="2978720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бюджетов поселений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765020" y="1482245"/>
            <a:ext cx="936104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62738" y="1798805"/>
            <a:ext cx="977575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1 652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03372" y="4017502"/>
            <a:ext cx="756084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588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21127716">
            <a:off x="3469544" y="3660038"/>
            <a:ext cx="1907314" cy="664659"/>
          </a:xfrm>
          <a:prstGeom prst="curvedDownArrow">
            <a:avLst>
              <a:gd name="adj1" fmla="val 23692"/>
              <a:gd name="adj2" fmla="val 50000"/>
              <a:gd name="adj3" fmla="val 17265"/>
            </a:avLst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0804267">
            <a:off x="3482289" y="3998005"/>
            <a:ext cx="1693868" cy="6757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за счет средств района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92 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23989" y="6006042"/>
            <a:ext cx="2006748" cy="523172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Ожидаемое исполнение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5769" y="6169330"/>
            <a:ext cx="1726594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95259" y="6169330"/>
            <a:ext cx="2664296" cy="307728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Рост/Снижение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12311" y="6822732"/>
            <a:ext cx="180020" cy="2077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10546" y="6831148"/>
            <a:ext cx="3241620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бюджета Московской области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94972" y="2476434"/>
            <a:ext cx="880272" cy="415450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-1 064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9091114" y="3532565"/>
            <a:ext cx="1" cy="1116176"/>
          </a:xfrm>
          <a:prstGeom prst="straightConnector1">
            <a:avLst/>
          </a:prstGeom>
          <a:ln>
            <a:solidFill>
              <a:srgbClr val="D29B2E"/>
            </a:solidFill>
            <a:tailEnd type="arrow"/>
          </a:ln>
          <a:effectLst>
            <a:glow rad="127000">
              <a:srgbClr val="00B0F0"/>
            </a:glow>
            <a:outerShdw blurRad="50800" dist="25400" dir="5400000" rotWithShape="0">
              <a:srgbClr val="CCFF99">
                <a:alpha val="4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9091115" y="4982616"/>
            <a:ext cx="1" cy="33375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  <a:effectLst>
            <a:glow rad="127000">
              <a:srgbClr val="92D050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9085347" y="5436815"/>
            <a:ext cx="0" cy="202879"/>
          </a:xfrm>
          <a:prstGeom prst="straightConnector1">
            <a:avLst/>
          </a:prstGeom>
          <a:ln w="25400">
            <a:solidFill>
              <a:srgbClr val="CC9900"/>
            </a:solidFill>
            <a:tailEnd type="arrow"/>
          </a:ln>
          <a:effectLst>
            <a:glow rad="127000">
              <a:srgbClr val="CC9900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54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379243"/>
              </p:ext>
            </p:extLst>
          </p:nvPr>
        </p:nvGraphicFramePr>
        <p:xfrm>
          <a:off x="6282804" y="1532576"/>
          <a:ext cx="4210298" cy="5006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41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6831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показателей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2019 год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3643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музыкальных школ и школ искусств, в </a:t>
                      </a:r>
                      <a:r>
                        <a:rPr lang="ru-RU" sz="15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.: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60,9%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46690">
                <a:tc>
                  <a:txBody>
                    <a:bodyPr/>
                    <a:lstStyle/>
                    <a:p>
                      <a:pPr algn="l"/>
                      <a:r>
                        <a:rPr lang="ru-RU" sz="1400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i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 на увеличение контингента обучающихся за счет бюджета с 01.01.2019 (60 мест)</a:t>
                      </a:r>
                      <a:endParaRPr lang="ru-RU" sz="14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6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5439">
                <a:tc>
                  <a:txBody>
                    <a:bodyPr/>
                    <a:lstStyle/>
                    <a:p>
                      <a:pPr marL="0" marR="0" indent="0" algn="just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400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i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 на текущий ремонт учреждений и обеспечение доступной среды</a:t>
                      </a:r>
                      <a:endParaRPr lang="ru-RU" sz="14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6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24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«Культурно-спортивный центр»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25,7%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24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в сфере культуры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71115"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Комитета по делам культуры, туризму и молодежной политике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1920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62124" y="540271"/>
            <a:ext cx="6120680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на муниципальную программу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культуры в Одинцовском муниципальном районе» на 2019 год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43523" y="2304467"/>
            <a:ext cx="360040" cy="360040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853986" y="4536715"/>
            <a:ext cx="360040" cy="36004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890047" y="5580831"/>
            <a:ext cx="360040" cy="360040"/>
          </a:xfrm>
          <a:prstGeom prst="rect">
            <a:avLst/>
          </a:prstGeom>
          <a:solidFill>
            <a:srgbClr val="A67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76779" y="5076775"/>
            <a:ext cx="360040" cy="3600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60873" y="1562103"/>
            <a:ext cx="128325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2335822"/>
              </p:ext>
            </p:extLst>
          </p:nvPr>
        </p:nvGraphicFramePr>
        <p:xfrm>
          <a:off x="-40248" y="1561151"/>
          <a:ext cx="5917027" cy="5350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вал 1"/>
          <p:cNvSpPr/>
          <p:nvPr/>
        </p:nvSpPr>
        <p:spPr>
          <a:xfrm>
            <a:off x="2250356" y="3506413"/>
            <a:ext cx="1440160" cy="1329705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588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68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5298343"/>
              </p:ext>
            </p:extLst>
          </p:nvPr>
        </p:nvGraphicFramePr>
        <p:xfrm>
          <a:off x="0" y="1865228"/>
          <a:ext cx="10603284" cy="4651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60139" y="424108"/>
            <a:ext cx="6158669" cy="81440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392" tIns="45696" rIns="91392" bIns="45696" rtlCol="0" anchor="ctr"/>
          <a:lstStyle/>
          <a:p>
            <a:pPr defTabSz="913915">
              <a:defRPr/>
            </a:pPr>
            <a:r>
              <a:rPr lang="ru-RU" sz="1800" b="1" i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на реализацию муниципальной </a:t>
            </a:r>
          </a:p>
          <a:p>
            <a:pPr defTabSz="913915">
              <a:defRPr/>
            </a:pPr>
            <a:r>
              <a:rPr lang="ru-RU" sz="1800" b="1" i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«Физическая культура и спорт в </a:t>
            </a:r>
          </a:p>
          <a:p>
            <a:pPr defTabSz="913915">
              <a:defRPr/>
            </a:pP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Одинцовском </a:t>
            </a:r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районе</a:t>
            </a:r>
            <a:r>
              <a:rPr lang="ru-RU" sz="1800" b="1" i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2018 – 2019 годах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163124" y="1354672"/>
            <a:ext cx="116051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55235" y="6665059"/>
            <a:ext cx="241226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19038" y="6737067"/>
            <a:ext cx="360040" cy="3600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sz="16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265982">
            <a:off x="3735986" y="1818230"/>
            <a:ext cx="1269073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 </a:t>
            </a:r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 или </a:t>
            </a:r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</a:t>
            </a:r>
            <a:endParaRPr lang="ru-RU" sz="13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34332" y="5743998"/>
            <a:ext cx="2006748" cy="523172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Ожидаемое исполнение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36434" y="5851720"/>
            <a:ext cx="1726594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74124" y="5851720"/>
            <a:ext cx="2321048" cy="307728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Рост/Снижение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</a:t>
            </a:r>
          </a:p>
        </p:txBody>
      </p:sp>
      <p:sp>
        <p:nvSpPr>
          <p:cNvPr id="25" name="Выгнутая вверх стрелка 24"/>
          <p:cNvSpPr/>
          <p:nvPr/>
        </p:nvSpPr>
        <p:spPr>
          <a:xfrm rot="918875">
            <a:off x="3239462" y="1606422"/>
            <a:ext cx="2379692" cy="62421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12243" y="2073957"/>
            <a:ext cx="569290" cy="400061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548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6140" y="6737067"/>
            <a:ext cx="360040" cy="3600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sz="16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6180" y="6665059"/>
            <a:ext cx="1863059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областного бюджета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38788" y="6737067"/>
            <a:ext cx="360040" cy="360040"/>
          </a:xfrm>
          <a:prstGeom prst="rect">
            <a:avLst/>
          </a:prstGeom>
          <a:solidFill>
            <a:srgbClr val="D29B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sz="16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505377" y="6665059"/>
            <a:ext cx="20522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 поселений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53152" y="2290700"/>
            <a:ext cx="555120" cy="400061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511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8886024" y="4787027"/>
            <a:ext cx="0" cy="193165"/>
          </a:xfrm>
          <a:prstGeom prst="straightConnector1">
            <a:avLst/>
          </a:prstGeom>
          <a:ln w="25400">
            <a:solidFill>
              <a:schemeClr val="accent4">
                <a:lumMod val="20000"/>
                <a:lumOff val="80000"/>
              </a:schemeClr>
            </a:solidFill>
            <a:tailEnd type="arrow"/>
          </a:ln>
          <a:effectLst>
            <a:glow rad="127000">
              <a:srgbClr val="00B0F0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8898495" y="5076775"/>
            <a:ext cx="0" cy="193164"/>
          </a:xfrm>
          <a:prstGeom prst="straightConnector1">
            <a:avLst/>
          </a:prstGeom>
          <a:ln>
            <a:solidFill>
              <a:schemeClr val="tx2">
                <a:lumMod val="65000"/>
              </a:schemeClr>
            </a:solidFill>
            <a:tailEnd type="arrow"/>
          </a:ln>
          <a:effectLst>
            <a:glow rad="127000">
              <a:srgbClr val="92D050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8888460" y="5364807"/>
            <a:ext cx="1" cy="243047"/>
          </a:xfrm>
          <a:prstGeom prst="straightConnector1">
            <a:avLst/>
          </a:prstGeom>
          <a:ln>
            <a:solidFill>
              <a:srgbClr val="FFCC99"/>
            </a:solidFill>
            <a:tailEnd type="arrow"/>
          </a:ln>
          <a:effectLst>
            <a:glow rad="127000">
              <a:srgbClr val="D29B2E"/>
            </a:glow>
            <a:outerShdw blurRad="50800" dist="25400" dir="5400000" rotWithShape="0">
              <a:srgbClr val="CCFF99">
                <a:alpha val="4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980203" y="4356695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-37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83827" y="6889358"/>
            <a:ext cx="4796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14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56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8086" y="84014"/>
            <a:ext cx="9624060" cy="91327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- правовая база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1429" y="679057"/>
            <a:ext cx="9908104" cy="6832853"/>
          </a:xfrm>
        </p:spPr>
        <p:txBody>
          <a:bodyPr>
            <a:spAutoFit/>
          </a:bodyPr>
          <a:lstStyle/>
          <a:p>
            <a:pPr marL="202709" indent="-202709" algn="just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altLang="ru-RU" sz="19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Бюджетный кодекс Российской Федерации</a:t>
            </a:r>
          </a:p>
          <a:p>
            <a:pPr marL="202709" indent="-202709" algn="just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altLang="ru-RU" sz="19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06.10.2003 № 131-ФЗ «Об общих принципах организации местного самоуправления в Российской Федерации»</a:t>
            </a:r>
          </a:p>
          <a:p>
            <a:pPr marL="202709" indent="-202709" algn="just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altLang="ru-RU" sz="19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12.01.1996 № 7-ФЗ «О некоммерческих организациях»</a:t>
            </a:r>
          </a:p>
          <a:p>
            <a:pPr marL="202709" indent="-202709" algn="just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altLang="ru-RU" sz="19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03.11.2006 № 174-ФЗ «Об автономных учреждениях»</a:t>
            </a:r>
          </a:p>
          <a:p>
            <a:pPr marL="202709" indent="-202709" algn="just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altLang="ru-RU" sz="19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Областной закон от 19.09.2007 № 151/2007-ОЗ «О бюджетном процессе в Московской области»</a:t>
            </a:r>
            <a:endParaRPr lang="en-US" altLang="ru-RU" sz="1900" dirty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02709" indent="-202709" algn="just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altLang="ru-RU" sz="19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Устав Одинцовского муниципального района Московской области </a:t>
            </a:r>
            <a:endParaRPr lang="en-US" altLang="ru-RU" sz="1900" dirty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02709" indent="-202709" algn="just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altLang="ru-RU" sz="19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Решение Совета депутатов Одинцовского муниципального района от 14.12.2015 № 1/11</a:t>
            </a:r>
          </a:p>
          <a:p>
            <a:pPr marL="0" indent="0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altLang="ru-RU" sz="19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«Об утверждении Положения о бюджетном </a:t>
            </a:r>
          </a:p>
          <a:p>
            <a:pPr marL="0" indent="0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altLang="ru-RU" sz="19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процессе в Одинцовском муниципальном районе </a:t>
            </a:r>
          </a:p>
          <a:p>
            <a:pPr marL="0" indent="0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altLang="ru-RU" sz="19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Московской области»</a:t>
            </a:r>
            <a:endParaRPr lang="en-US" altLang="ru-RU" sz="1900" dirty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206329" algn="just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Совета депутатов Одинцовского </a:t>
            </a:r>
          </a:p>
          <a:p>
            <a:pPr marL="0" indent="206329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от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31.10.2018 </a:t>
            </a:r>
            <a:endParaRPr lang="ru-RU" sz="1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06329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1/48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принятии к рассмотрению </a:t>
            </a:r>
          </a:p>
          <a:p>
            <a:pPr marL="0" indent="206329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решения Совета депутатов </a:t>
            </a:r>
          </a:p>
          <a:p>
            <a:pPr marL="0" indent="206329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муниципального района </a:t>
            </a:r>
          </a:p>
          <a:p>
            <a:pPr marL="0" indent="206329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Московской области «О бюджете Одинцовского </a:t>
            </a:r>
          </a:p>
          <a:p>
            <a:pPr marL="0" indent="206329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Московской области на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</a:t>
            </a:r>
          </a:p>
          <a:p>
            <a:pPr marL="0" indent="206329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годов» и о назначении публичных слушаний</a:t>
            </a:r>
            <a:endParaRPr lang="ru-RU" sz="1900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1270" name="Picture 6" descr="Из 13 изнасилований в Одинцовском районе - 10 на сч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837" y="3784659"/>
            <a:ext cx="4590696" cy="2877375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167086" y="199533"/>
            <a:ext cx="10426064" cy="7170249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51" tIns="52125" rIns="104251" bIns="52125" rtlCol="0" anchor="ctr"/>
          <a:lstStyle/>
          <a:p>
            <a:pPr algn="ctr" defTabSz="1042688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2008484"/>
              </p:ext>
            </p:extLst>
          </p:nvPr>
        </p:nvGraphicFramePr>
        <p:xfrm>
          <a:off x="162124" y="1764407"/>
          <a:ext cx="5400602" cy="5148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5575" y="460191"/>
            <a:ext cx="612068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19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на </a:t>
            </a:r>
            <a:r>
              <a:rPr lang="ru-RU" sz="19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муниципальной программы «Физическая культура и спорт в </a:t>
            </a:r>
            <a:r>
              <a:rPr lang="ru-RU" sz="19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Одинцовском муниципальном районе» </a:t>
            </a:r>
            <a:r>
              <a:rPr lang="ru-RU" sz="19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2019 год</a:t>
            </a:r>
            <a:endParaRPr lang="ru-RU" sz="19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080633"/>
              </p:ext>
            </p:extLst>
          </p:nvPr>
        </p:nvGraphicFramePr>
        <p:xfrm>
          <a:off x="5850756" y="1476375"/>
          <a:ext cx="4752528" cy="5522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21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25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233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направлений расходов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2019 год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722">
                <a:tc>
                  <a:txBody>
                    <a:bodyPr/>
                    <a:lstStyle/>
                    <a:p>
                      <a:pPr algn="l"/>
                      <a:r>
                        <a:rPr lang="ru-RU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17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спортивных школ, в </a:t>
                      </a:r>
                      <a:r>
                        <a:rPr lang="ru-RU" sz="17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7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23170">
                <a:tc>
                  <a:txBody>
                    <a:bodyPr/>
                    <a:lstStyle/>
                    <a:p>
                      <a:pPr algn="l"/>
                      <a:r>
                        <a:rPr lang="ru-RU" sz="1400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расходы на текущий ремонт учреждений и обеспечение доступной среды</a:t>
                      </a:r>
                      <a:endParaRPr lang="ru-RU" sz="14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8721">
                <a:tc>
                  <a:txBody>
                    <a:bodyPr/>
                    <a:lstStyle/>
                    <a:p>
                      <a:pPr algn="l"/>
                      <a:r>
                        <a:rPr lang="ru-RU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в сфере физической культуры и спорта</a:t>
                      </a:r>
                      <a:endParaRPr lang="ru-RU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88670">
                <a:tc>
                  <a:txBody>
                    <a:bodyPr/>
                    <a:lstStyle/>
                    <a:p>
                      <a:pPr algn="l"/>
                      <a:r>
                        <a:rPr lang="ru-RU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</a:t>
                      </a:r>
                      <a:r>
                        <a:rPr lang="ru-RU" sz="17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клуб спорта для инвалидов «Одинец»</a:t>
                      </a:r>
                      <a:endParaRPr lang="ru-RU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56280">
                <a:tc>
                  <a:txBody>
                    <a:bodyPr/>
                    <a:lstStyle/>
                    <a:p>
                      <a:pPr algn="l"/>
                      <a:r>
                        <a:rPr lang="ru-RU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Комитета Физической культуры</a:t>
                      </a:r>
                      <a:r>
                        <a:rPr lang="ru-RU" sz="17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спорта</a:t>
                      </a:r>
                      <a:endParaRPr lang="ru-RU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7356">
                <a:tc>
                  <a:txBody>
                    <a:bodyPr/>
                    <a:lstStyle/>
                    <a:p>
                      <a:pPr algn="l"/>
                      <a:r>
                        <a:rPr lang="ru-RU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82706" y="2376475"/>
            <a:ext cx="360040" cy="3600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82706" y="3854899"/>
            <a:ext cx="360040" cy="360040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82706" y="5004767"/>
            <a:ext cx="360040" cy="36004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82706" y="6012879"/>
            <a:ext cx="360040" cy="3600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22564" y="1404282"/>
            <a:ext cx="1080120" cy="468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9739188" y="6948983"/>
            <a:ext cx="648072" cy="402567"/>
          </a:xfrm>
        </p:spPr>
        <p:txBody>
          <a:bodyPr/>
          <a:lstStyle/>
          <a:p>
            <a:r>
              <a:rPr lang="ru-RU" dirty="0" smtClean="0"/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1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единительная линия 24"/>
          <p:cNvCxnSpPr/>
          <p:nvPr/>
        </p:nvCxnSpPr>
        <p:spPr>
          <a:xfrm>
            <a:off x="9667180" y="2052439"/>
            <a:ext cx="0" cy="469249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8260134" y="2628503"/>
            <a:ext cx="7814" cy="411643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06140" y="252239"/>
            <a:ext cx="6336704" cy="1167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251" tIns="52125" rIns="104251" bIns="52125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300" b="1" i="1" dirty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Динамика муниципального долга бюджета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300" b="1" i="1" dirty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района</a:t>
            </a:r>
            <a:endParaRPr lang="en-US" sz="2300" b="1" i="1" dirty="0">
              <a:solidFill>
                <a:srgbClr val="083763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300" b="1" i="1" dirty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за период 2016 – </a:t>
            </a:r>
            <a:r>
              <a:rPr lang="ru-RU" sz="2300" b="1" i="1" dirty="0" smtClean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2300" b="1" i="1" dirty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годов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17914" y="1293899"/>
            <a:ext cx="1475486" cy="428433"/>
          </a:xfrm>
          <a:prstGeom prst="rect">
            <a:avLst/>
          </a:prstGeom>
        </p:spPr>
        <p:txBody>
          <a:bodyPr wrap="square" lIns="104251" tIns="52125" rIns="104251" bIns="52125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1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млн.руб.</a:t>
            </a:r>
            <a:endParaRPr lang="ru-RU" sz="2100" b="1" dirty="0">
              <a:solidFill>
                <a:prstClr val="black"/>
              </a:solidFill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6570108"/>
              </p:ext>
            </p:extLst>
          </p:nvPr>
        </p:nvGraphicFramePr>
        <p:xfrm>
          <a:off x="306140" y="1214233"/>
          <a:ext cx="10153126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10196" y="6732959"/>
            <a:ext cx="1296144" cy="369283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01.01.2016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42644" y="6731495"/>
            <a:ext cx="1296144" cy="369283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01.01.2019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74492" y="6732959"/>
            <a:ext cx="1296144" cy="369283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01.01.2018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12760" y="6732959"/>
            <a:ext cx="1261732" cy="369283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01.01.2017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91116" y="6730031"/>
            <a:ext cx="1296144" cy="369283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01.01.2022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94972" y="6730031"/>
            <a:ext cx="1296144" cy="369283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01.01.2021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54812" y="6744937"/>
            <a:ext cx="1296144" cy="369283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01.01.2020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54680" y="6227439"/>
            <a:ext cx="1261732" cy="276950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4303506"/>
              </p:ext>
            </p:extLst>
          </p:nvPr>
        </p:nvGraphicFramePr>
        <p:xfrm>
          <a:off x="7002884" y="3636615"/>
          <a:ext cx="369051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8281822" y="6227439"/>
            <a:ext cx="1261732" cy="276950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29268" y="6227439"/>
            <a:ext cx="1261732" cy="276950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66518" y="6227731"/>
            <a:ext cx="1261732" cy="276950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431668" y="6242828"/>
            <a:ext cx="1261732" cy="276950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69890" y="3780631"/>
            <a:ext cx="3485596" cy="276950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обслуживание долга</a:t>
            </a: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843626" y="5724847"/>
            <a:ext cx="0" cy="100518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928942" y="3554989"/>
            <a:ext cx="0" cy="31779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562724" y="4428703"/>
            <a:ext cx="0" cy="231623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194572" y="4644727"/>
            <a:ext cx="0" cy="21002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57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024142"/>
              </p:ext>
            </p:extLst>
          </p:nvPr>
        </p:nvGraphicFramePr>
        <p:xfrm>
          <a:off x="378149" y="1954211"/>
          <a:ext cx="6912767" cy="463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6364" y="324247"/>
            <a:ext cx="64704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Задолженность по налоговым и неналоговым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платежам в консолидированный бюджет </a:t>
            </a:r>
            <a:endParaRPr lang="en-US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Московской области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8175" y="6516935"/>
            <a:ext cx="180049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01.01.2018</a:t>
            </a:r>
            <a:endParaRPr lang="ru-RU" dirty="0">
              <a:solidFill>
                <a:srgbClr val="0070C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6622" y="6516935"/>
            <a:ext cx="180049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01.11.2018</a:t>
            </a:r>
            <a:endParaRPr lang="ru-RU" dirty="0">
              <a:solidFill>
                <a:srgbClr val="0070C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99442" y="2694143"/>
            <a:ext cx="964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Налоги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76274" y="3221897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Аренда земли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92083" y="3765487"/>
            <a:ext cx="2168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Аренда имущества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546500" y="5580831"/>
            <a:ext cx="933026" cy="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546499" y="6084887"/>
            <a:ext cx="933026" cy="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546500" y="4158755"/>
            <a:ext cx="933026" cy="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61092" y="3813788"/>
            <a:ext cx="86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-1 640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0516" y="5236909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+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34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90516" y="5812452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-43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65001" y="5570605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+2,4%</a:t>
            </a:r>
            <a:endParaRPr lang="ru-RU" sz="1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18994" y="4134819"/>
            <a:ext cx="8435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-26,9%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53441" y="6084887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-33,1%</a:t>
            </a:r>
            <a:endParaRPr lang="ru-RU" sz="1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72484" y="2795415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5 991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57547" y="2067441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7 640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Выгнутая вверх стрелка 22"/>
          <p:cNvSpPr/>
          <p:nvPr/>
        </p:nvSpPr>
        <p:spPr>
          <a:xfrm rot="745604">
            <a:off x="2838551" y="1625604"/>
            <a:ext cx="2896384" cy="78321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TextBox 1"/>
          <p:cNvSpPr txBox="1"/>
          <p:nvPr/>
        </p:nvSpPr>
        <p:spPr>
          <a:xfrm rot="631364">
            <a:off x="3428088" y="1793850"/>
            <a:ext cx="1508120" cy="53846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rgbClr val="000000"/>
                </a:solidFill>
                <a:latin typeface="Arial Black" pitchFamily="34" charset="0"/>
              </a:rPr>
              <a:t>Снижение 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Arial Black" pitchFamily="34" charset="0"/>
              </a:rPr>
              <a:t>на 1 649 млн.руб.  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Arial Black" pitchFamily="34" charset="0"/>
              </a:rPr>
              <a:t>или на 21,6%</a:t>
            </a:r>
            <a:endParaRPr lang="ru-RU" sz="1400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012322" y="2714792"/>
            <a:ext cx="357180" cy="288032"/>
          </a:xfrm>
          <a:prstGeom prst="rect">
            <a:avLst/>
          </a:prstGeom>
          <a:solidFill>
            <a:srgbClr val="99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034903" y="3296121"/>
            <a:ext cx="357180" cy="288032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042262" y="3839711"/>
            <a:ext cx="357180" cy="288032"/>
          </a:xfrm>
          <a:prstGeom prst="rect">
            <a:avLst/>
          </a:prstGeom>
          <a:solidFill>
            <a:srgbClr val="D29B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8213493" y="1684053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30" name="Левая фигурная скобка 29"/>
          <p:cNvSpPr/>
          <p:nvPr/>
        </p:nvSpPr>
        <p:spPr>
          <a:xfrm flipH="1">
            <a:off x="5947752" y="5371813"/>
            <a:ext cx="144013" cy="674582"/>
          </a:xfrm>
          <a:prstGeom prst="leftBrace">
            <a:avLst>
              <a:gd name="adj1" fmla="val 54630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1" name="Левая фигурная скобка 30"/>
          <p:cNvSpPr/>
          <p:nvPr/>
        </p:nvSpPr>
        <p:spPr>
          <a:xfrm>
            <a:off x="1890316" y="5398868"/>
            <a:ext cx="144016" cy="752138"/>
          </a:xfrm>
          <a:prstGeom prst="leftBrace">
            <a:avLst>
              <a:gd name="adj1" fmla="val 54630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2" name="TextBox 1"/>
          <p:cNvSpPr txBox="1"/>
          <p:nvPr/>
        </p:nvSpPr>
        <p:spPr>
          <a:xfrm rot="16200000">
            <a:off x="5891779" y="5466180"/>
            <a:ext cx="834612" cy="37606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1 528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00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1449" y="220538"/>
            <a:ext cx="10273541" cy="113206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участия граждан в  общественном обсуждении проекта бюджета</a:t>
            </a:r>
          </a:p>
        </p:txBody>
      </p:sp>
      <p:sp>
        <p:nvSpPr>
          <p:cNvPr id="38914" name="Объект 1"/>
          <p:cNvSpPr>
            <a:spLocks noGrp="1"/>
          </p:cNvSpPr>
          <p:nvPr>
            <p:ph idx="1"/>
          </p:nvPr>
        </p:nvSpPr>
        <p:spPr>
          <a:xfrm>
            <a:off x="367587" y="3196033"/>
            <a:ext cx="9970295" cy="161377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Публичные слушания 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проекту бюджета Одинцовского муниципального района на 2019 год и плановый период 2020 и 2021 годов 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назначены на 21 ноября 2018 года</a:t>
            </a:r>
          </a:p>
          <a:p>
            <a:pPr marL="0" indent="0">
              <a:buFont typeface="Wingdings" pitchFamily="2" charset="2"/>
              <a:buChar char="§"/>
            </a:pPr>
            <a:endParaRPr lang="ru-RU" altLang="ru-RU" dirty="0" smtClean="0">
              <a:solidFill>
                <a:srgbClr val="FCF05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5092" y="1398484"/>
            <a:ext cx="9770722" cy="1875022"/>
          </a:xfrm>
          <a:prstGeom prst="rect">
            <a:avLst/>
          </a:prstGeom>
        </p:spPr>
        <p:txBody>
          <a:bodyPr wrap="square" lIns="104287" tIns="52144" rIns="104287" bIns="52144">
            <a:spAutoFit/>
          </a:bodyPr>
          <a:lstStyle/>
          <a:p>
            <a:pPr defTabSz="1043056">
              <a:defRPr/>
            </a:pPr>
            <a:r>
              <a:rPr lang="ru-RU" sz="2300" dirty="0">
                <a:solidFill>
                  <a:srgbClr val="1F497D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района на очередной финансовый год и плановый период и отчет о исполнении бюджета: </a:t>
            </a:r>
          </a:p>
          <a:p>
            <a:pPr marL="325898" indent="-325898" defTabSz="1043056">
              <a:buFont typeface="Arial" pitchFamily="34" charset="0"/>
              <a:buChar char="•"/>
              <a:defRPr/>
            </a:pPr>
            <a:r>
              <a:rPr lang="ru-RU" sz="2300" dirty="0">
                <a:solidFill>
                  <a:srgbClr val="1F497D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публикуется в средствах массовой информации;</a:t>
            </a:r>
          </a:p>
          <a:p>
            <a:pPr marL="325898" indent="-325898" defTabSz="1043056">
              <a:buFont typeface="Arial" pitchFamily="34" charset="0"/>
              <a:buChar char="•"/>
              <a:defRPr/>
            </a:pPr>
            <a:r>
              <a:rPr lang="ru-RU" sz="2300" dirty="0">
                <a:solidFill>
                  <a:srgbClr val="1F497D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выносится на публичные слушания в сроки, определенные бюджетным законодательством Российской Федерации.</a:t>
            </a:r>
            <a:endParaRPr lang="ru-RU" sz="2300" dirty="0">
              <a:solidFill>
                <a:srgbClr val="1F497D">
                  <a:lumMod val="9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7086" y="199533"/>
            <a:ext cx="10426064" cy="7170249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rtlCol="0" anchor="ctr"/>
          <a:lstStyle/>
          <a:p>
            <a:pPr algn="ctr" defTabSz="1043056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2"/>
          <a:srcRect l="30259" t="14191" r="15719" b="14191"/>
          <a:stretch/>
        </p:blipFill>
        <p:spPr bwMode="auto">
          <a:xfrm>
            <a:off x="367587" y="4539208"/>
            <a:ext cx="1361923" cy="1118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3"/>
          <a:srcRect l="30445" t="13861" r="15436" b="13731"/>
          <a:stretch/>
        </p:blipFill>
        <p:spPr bwMode="auto">
          <a:xfrm>
            <a:off x="1225286" y="5137104"/>
            <a:ext cx="1775550" cy="1193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4"/>
          <a:srcRect l="30074" t="14521" r="15904" b="14521"/>
          <a:stretch/>
        </p:blipFill>
        <p:spPr bwMode="auto">
          <a:xfrm>
            <a:off x="2113058" y="5890522"/>
            <a:ext cx="1840900" cy="1301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5"/>
          <a:srcRect l="30074" t="14521" r="15533" b="12871"/>
          <a:stretch/>
        </p:blipFill>
        <p:spPr bwMode="auto">
          <a:xfrm>
            <a:off x="8677248" y="4515053"/>
            <a:ext cx="1771094" cy="11663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6"/>
          <a:srcRect l="30445" t="14191" r="15622" b="13402"/>
          <a:stretch/>
        </p:blipFill>
        <p:spPr bwMode="auto">
          <a:xfrm>
            <a:off x="7685883" y="5208693"/>
            <a:ext cx="1697018" cy="11933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7"/>
          <a:srcRect l="30445" t="14521" r="15994" b="14063"/>
          <a:stretch/>
        </p:blipFill>
        <p:spPr bwMode="auto">
          <a:xfrm>
            <a:off x="6938269" y="5942596"/>
            <a:ext cx="1661004" cy="12496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8"/>
          <a:stretch>
            <a:fillRect/>
          </a:stretch>
        </p:blipFill>
        <p:spPr>
          <a:xfrm>
            <a:off x="3543814" y="5265143"/>
            <a:ext cx="3672606" cy="19270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844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1449" y="220538"/>
            <a:ext cx="10273541" cy="211993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Финансово-казначейское управление </a:t>
            </a:r>
            <a:b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Одинцовского муниципального района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</a:t>
            </a:r>
            <a:endParaRPr lang="ru-RU" sz="2700" b="1" u="sng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4" name="Объект 1"/>
          <p:cNvSpPr>
            <a:spLocks noGrp="1"/>
          </p:cNvSpPr>
          <p:nvPr>
            <p:ph idx="1"/>
          </p:nvPr>
        </p:nvSpPr>
        <p:spPr>
          <a:xfrm>
            <a:off x="394970" y="2628503"/>
            <a:ext cx="9970295" cy="4320480"/>
          </a:xfr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месте нахождения: </a:t>
            </a:r>
            <a:r>
              <a:rPr lang="ru-RU" altLang="ru-RU" sz="18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Московская область, г. Одинцово, ул. Маршала Жукова, д.28</a:t>
            </a:r>
          </a:p>
          <a:p>
            <a:pPr marL="0" indent="0">
              <a:buNone/>
            </a:pPr>
            <a:endParaRPr lang="ru-RU" altLang="ru-RU" sz="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altLang="ru-RU" sz="18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 (495) 593-15-37</a:t>
            </a:r>
          </a:p>
          <a:p>
            <a:pPr marL="0" indent="0">
              <a:buNone/>
            </a:pPr>
            <a:endParaRPr lang="ru-RU" altLang="ru-RU" sz="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Электронная почта: </a:t>
            </a:r>
            <a:r>
              <a:rPr lang="en-US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fkuadmomr@mosreg.ru</a:t>
            </a:r>
            <a:endParaRPr lang="en-US" altLang="ru-RU" sz="1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altLang="ru-RU" sz="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 работы: </a:t>
            </a: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Понедельник – Четверг с 9-00 до 18-00</a:t>
            </a:r>
          </a:p>
          <a:p>
            <a:pPr marL="0" indent="1524000">
              <a:buNone/>
            </a:pP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Пятница с 9-00 до 16-45</a:t>
            </a:r>
          </a:p>
          <a:p>
            <a:pPr marL="0" indent="1524000">
              <a:buNone/>
            </a:pP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Обед с 13-00 до 13-45</a:t>
            </a:r>
          </a:p>
          <a:p>
            <a:pPr marL="0" indent="0">
              <a:buNone/>
            </a:pPr>
            <a:endParaRPr lang="ru-RU" altLang="ru-RU" sz="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приема граждан:</a:t>
            </a:r>
            <a:r>
              <a:rPr lang="en-US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Понедельник, Среда с 10-00 до 17-00</a:t>
            </a:r>
          </a:p>
          <a:p>
            <a:pPr marL="0" indent="2419350">
              <a:buNone/>
            </a:pP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Обед с 13-00 до 13-45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7086" y="199533"/>
            <a:ext cx="10426064" cy="7170249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rtlCol="0" anchor="ctr"/>
          <a:lstStyle/>
          <a:p>
            <a:pPr algn="ctr" defTabSz="1043056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2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3363" y="435104"/>
            <a:ext cx="9624060" cy="94062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создания </a:t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открытого бюджета: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9784" y="1564765"/>
            <a:ext cx="10104891" cy="5550178"/>
          </a:xfrm>
        </p:spPr>
        <p:txBody>
          <a:bodyPr>
            <a:normAutofit fontScale="92500" lnSpcReduction="10000"/>
          </a:bodyPr>
          <a:lstStyle/>
          <a:p>
            <a:pPr marL="312751" indent="-312751" algn="just">
              <a:lnSpc>
                <a:spcPct val="120000"/>
              </a:lnSpc>
              <a:buFont typeface="Wingdings 2"/>
              <a:buChar char=""/>
              <a:defRPr/>
            </a:pPr>
            <a:r>
              <a:rPr lang="ru-RU" sz="32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граждан о ходе бюджетного процесса в Одинцовском муниципальном районе; </a:t>
            </a:r>
          </a:p>
          <a:p>
            <a:pPr algn="just">
              <a:lnSpc>
                <a:spcPct val="120000"/>
              </a:lnSpc>
              <a:buFont typeface="Wingdings 2"/>
              <a:buChar char=""/>
              <a:defRPr/>
            </a:pPr>
            <a:r>
              <a:rPr lang="ru-RU" sz="32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прозрачности  формирования  и  расходования  бюджетных  средств  в Одинцовском муниципальном районе; </a:t>
            </a:r>
          </a:p>
          <a:p>
            <a:pPr algn="just">
              <a:lnSpc>
                <a:spcPct val="120000"/>
              </a:lnSpc>
              <a:buFont typeface="Wingdings 2"/>
              <a:buChar char=""/>
              <a:defRPr/>
            </a:pPr>
            <a:r>
              <a:rPr lang="ru-RU" sz="32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ответственности  органов  местного самоуправления Одинцовского муниципального района при  принятии решений в сфере бюджетной политики; </a:t>
            </a:r>
          </a:p>
          <a:p>
            <a:pPr algn="just">
              <a:lnSpc>
                <a:spcPct val="120000"/>
              </a:lnSpc>
              <a:buFont typeface="Wingdings 2"/>
              <a:buChar char=""/>
              <a:defRPr/>
            </a:pPr>
            <a:r>
              <a:rPr lang="ru-RU" sz="32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положительного</a:t>
            </a:r>
            <a:r>
              <a:rPr lang="en-US" sz="32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имиджа Одинцовского муниципального района.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7086" y="199533"/>
            <a:ext cx="10426064" cy="7170249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51" tIns="52125" rIns="104251" bIns="52125" rtlCol="0" anchor="ctr"/>
          <a:lstStyle/>
          <a:p>
            <a:pPr algn="ctr" defTabSz="1042688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49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0156" y="0"/>
            <a:ext cx="9937104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</a:endParaRPr>
          </a:p>
          <a:p>
            <a:pPr algn="ctr"/>
            <a:r>
              <a:rPr lang="ru-RU" sz="4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79646">
                    <a:lumMod val="75000"/>
                  </a:srgbClr>
                </a:solidFill>
              </a:rPr>
              <a:t>Основные понятия</a:t>
            </a:r>
            <a:endParaRPr lang="ru-RU" sz="48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79646">
                  <a:lumMod val="75000"/>
                </a:srgbClr>
              </a:solidFill>
            </a:endParaRPr>
          </a:p>
          <a:p>
            <a:endParaRPr lang="ru-RU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</a:t>
            </a:r>
            <a:r>
              <a:rPr lang="ru-RU" sz="2200" b="1" i="1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200" b="1" i="1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2200" b="1" i="1" u="sng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Доходы </a:t>
            </a:r>
            <a:r>
              <a:rPr lang="ru-RU" sz="2200" b="1" i="1" u="sng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бюджета</a:t>
            </a:r>
            <a:r>
              <a:rPr lang="ru-RU" sz="2200" b="1" i="1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поступающие в бюджет денежные средства, за исключением источников финансирования дефицита бюджета. </a:t>
            </a: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Расходы </a:t>
            </a:r>
            <a:r>
              <a:rPr lang="ru-RU" sz="2200" b="1" i="1" u="sng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бюджета</a:t>
            </a:r>
            <a:r>
              <a:rPr lang="ru-RU" sz="2200" b="1" i="1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выплачиваемые из бюджета денежные средства, за исключением источников финансирования дефицита бюджета. </a:t>
            </a: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Дефицит </a:t>
            </a:r>
            <a:r>
              <a:rPr lang="ru-RU" sz="2200" b="1" i="1" u="sng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бюджета</a:t>
            </a:r>
            <a:r>
              <a:rPr lang="ru-RU" sz="2200" b="1" i="1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превышение расходов бюджета над его доходами. </a:t>
            </a: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Профицит </a:t>
            </a:r>
            <a:r>
              <a:rPr lang="ru-RU" sz="2200" b="1" i="1" u="sng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бюджета</a:t>
            </a:r>
            <a:r>
              <a:rPr lang="ru-RU" sz="2200" b="1" i="1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- превышение доходов бюджета над его расходами</a:t>
            </a:r>
            <a:r>
              <a:rPr lang="ru-RU" sz="2200" b="1" i="1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pPr algn="just"/>
            <a:endParaRPr lang="ru-RU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433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0156" y="0"/>
            <a:ext cx="9937104" cy="7586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800" dirty="0" smtClean="0">
              <a:solidFill>
                <a:prstClr val="black"/>
              </a:solidFill>
            </a:endParaRPr>
          </a:p>
          <a:p>
            <a:pPr algn="ctr"/>
            <a:r>
              <a:rPr lang="ru-RU" sz="2800" b="1" u="sng" dirty="0" smtClean="0">
                <a:solidFill>
                  <a:srgbClr val="F79646">
                    <a:lumMod val="75000"/>
                  </a:srgbClr>
                </a:solidFill>
              </a:rPr>
              <a:t>Межбюджетные трансферты</a:t>
            </a:r>
            <a:r>
              <a:rPr lang="ru-RU" sz="2800" b="1" dirty="0" smtClean="0">
                <a:solidFill>
                  <a:srgbClr val="F79646">
                    <a:lumMod val="75000"/>
                  </a:srgbClr>
                </a:solidFill>
              </a:rPr>
              <a:t> – денежные средства, перечисляемые из одного бюджета бюджетной системы Российской Федерации другому.</a:t>
            </a:r>
          </a:p>
          <a:p>
            <a:endParaRPr lang="ru-RU" dirty="0" smtClean="0">
              <a:solidFill>
                <a:prstClr val="black"/>
              </a:solidFill>
            </a:endParaRPr>
          </a:p>
          <a:p>
            <a:pPr algn="just"/>
            <a:r>
              <a:rPr lang="ru-RU" sz="2800" b="1" u="sng" dirty="0">
                <a:solidFill>
                  <a:srgbClr val="4BACC6">
                    <a:lumMod val="50000"/>
                  </a:srgbClr>
                </a:solidFill>
              </a:rPr>
              <a:t>Виды межбюджетных </a:t>
            </a:r>
            <a:r>
              <a:rPr lang="ru-RU" sz="2800" b="1" u="sng" dirty="0" smtClean="0">
                <a:solidFill>
                  <a:srgbClr val="4BACC6">
                    <a:lumMod val="50000"/>
                  </a:srgbClr>
                </a:solidFill>
              </a:rPr>
              <a:t>трансфертов:</a:t>
            </a:r>
          </a:p>
          <a:p>
            <a:pPr algn="just"/>
            <a:endParaRPr lang="ru-RU" sz="8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solidFill>
                  <a:srgbClr val="4BACC6">
                    <a:lumMod val="50000"/>
                  </a:srgbClr>
                </a:solidFill>
              </a:rPr>
              <a:t>Дотации</a:t>
            </a:r>
            <a:r>
              <a:rPr lang="ru-RU" sz="2200" b="1" i="1" dirty="0" smtClean="0">
                <a:solidFill>
                  <a:srgbClr val="4BACC6">
                    <a:lumMod val="75000"/>
                  </a:srgbClr>
                </a:solidFill>
              </a:rPr>
              <a:t> </a:t>
            </a:r>
          </a:p>
          <a:p>
            <a:pPr algn="just"/>
            <a:r>
              <a:rPr lang="ru-RU" sz="2200" b="1" i="1" dirty="0" smtClean="0">
                <a:solidFill>
                  <a:srgbClr val="4BACC6">
                    <a:lumMod val="75000"/>
                  </a:srgbClr>
                </a:solidFill>
              </a:rPr>
              <a:t>При </a:t>
            </a:r>
            <a:r>
              <a:rPr lang="ru-RU" sz="2200" b="1" i="1" dirty="0">
                <a:solidFill>
                  <a:srgbClr val="4BACC6">
                    <a:lumMod val="75000"/>
                  </a:srgbClr>
                </a:solidFill>
              </a:rPr>
              <a:t>дотации денежная помощь со стороны бюджета другого уровня не оговаривается никакими условиями (в переводе с латинского </a:t>
            </a:r>
            <a:r>
              <a:rPr lang="ru-RU" sz="2200" b="1" i="1" dirty="0" err="1">
                <a:solidFill>
                  <a:srgbClr val="4BACC6">
                    <a:lumMod val="75000"/>
                  </a:srgbClr>
                </a:solidFill>
              </a:rPr>
              <a:t>dotatio</a:t>
            </a:r>
            <a:r>
              <a:rPr lang="ru-RU" sz="2200" b="1" i="1" dirty="0">
                <a:solidFill>
                  <a:srgbClr val="4BACC6">
                    <a:lumMod val="75000"/>
                  </a:srgbClr>
                </a:solidFill>
              </a:rPr>
              <a:t> - дар, пожертвование). В бюджете Одинцовского муниципального района дотации не планируются. </a:t>
            </a:r>
            <a:endParaRPr lang="ru-RU" sz="2200" b="1" i="1" dirty="0" smtClean="0">
              <a:solidFill>
                <a:srgbClr val="4BACC6">
                  <a:lumMod val="75000"/>
                </a:srgbClr>
              </a:solidFill>
            </a:endParaRPr>
          </a:p>
          <a:p>
            <a:pPr algn="just"/>
            <a:endParaRPr lang="ru-RU" sz="800" b="1" i="1" dirty="0" smtClean="0">
              <a:solidFill>
                <a:srgbClr val="4BACC6">
                  <a:lumMod val="75000"/>
                </a:srgb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solidFill>
                  <a:srgbClr val="4BACC6">
                    <a:lumMod val="50000"/>
                  </a:srgbClr>
                </a:solidFill>
              </a:rPr>
              <a:t>Субсидии </a:t>
            </a:r>
          </a:p>
          <a:p>
            <a:pPr algn="just"/>
            <a:r>
              <a:rPr lang="ru-RU" sz="2200" b="1" i="1" dirty="0" smtClean="0">
                <a:solidFill>
                  <a:srgbClr val="4BACC6">
                    <a:lumMod val="75000"/>
                  </a:srgbClr>
                </a:solidFill>
              </a:rPr>
              <a:t>При </a:t>
            </a:r>
            <a:r>
              <a:rPr lang="ru-RU" sz="2200" b="1" i="1" dirty="0">
                <a:solidFill>
                  <a:srgbClr val="4BACC6">
                    <a:lumMod val="75000"/>
                  </a:srgbClr>
                </a:solidFill>
              </a:rPr>
              <a:t>субсидии средства предоставляются бюджету другого уровня на условиях долевого финансирования расходов (латинское </a:t>
            </a:r>
            <a:r>
              <a:rPr lang="ru-RU" sz="2200" b="1" i="1" dirty="0" err="1">
                <a:solidFill>
                  <a:srgbClr val="4BACC6">
                    <a:lumMod val="75000"/>
                  </a:srgbClr>
                </a:solidFill>
              </a:rPr>
              <a:t>subsidium</a:t>
            </a:r>
            <a:r>
              <a:rPr lang="ru-RU" sz="2200" b="1" i="1" dirty="0">
                <a:solidFill>
                  <a:srgbClr val="4BACC6">
                    <a:lumMod val="75000"/>
                  </a:srgbClr>
                </a:solidFill>
              </a:rPr>
              <a:t> - помощь, поддержка). </a:t>
            </a:r>
            <a:endParaRPr lang="ru-RU" sz="2200" b="1" i="1" dirty="0" smtClean="0">
              <a:solidFill>
                <a:srgbClr val="4BACC6">
                  <a:lumMod val="75000"/>
                </a:srgbClr>
              </a:solidFill>
            </a:endParaRPr>
          </a:p>
          <a:p>
            <a:pPr algn="just"/>
            <a:endParaRPr lang="ru-RU" sz="800" b="1" i="1" dirty="0" smtClean="0">
              <a:solidFill>
                <a:srgbClr val="4BACC6">
                  <a:lumMod val="75000"/>
                </a:srgb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solidFill>
                  <a:srgbClr val="4BACC6">
                    <a:lumMod val="50000"/>
                  </a:srgbClr>
                </a:solidFill>
              </a:rPr>
              <a:t>Субвенции </a:t>
            </a:r>
          </a:p>
          <a:p>
            <a:pPr algn="just"/>
            <a:r>
              <a:rPr lang="ru-RU" sz="2200" b="1" i="1" dirty="0" smtClean="0">
                <a:solidFill>
                  <a:srgbClr val="4BACC6">
                    <a:lumMod val="75000"/>
                  </a:srgbClr>
                </a:solidFill>
              </a:rPr>
              <a:t>При </a:t>
            </a:r>
            <a:r>
              <a:rPr lang="ru-RU" sz="2200" b="1" i="1" dirty="0">
                <a:solidFill>
                  <a:srgbClr val="4BACC6">
                    <a:lumMod val="75000"/>
                  </a:srgbClr>
                </a:solidFill>
              </a:rPr>
              <a:t>субвенции со стороны государства выделяются средства местному бюджету на исполнение переданных государственных полномочий. В случае нарушения целевого использования средств, они подлежат возврату в тот бюджет, из которого получены.</a:t>
            </a:r>
          </a:p>
        </p:txBody>
      </p:sp>
    </p:spTree>
    <p:extLst>
      <p:ext uri="{BB962C8B-B14F-4D97-AF65-F5344CB8AC3E}">
        <p14:creationId xmlns:p14="http://schemas.microsoft.com/office/powerpoint/2010/main" val="1347205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174" y="73089"/>
            <a:ext cx="7176742" cy="1384946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2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и приоритеты Одинцовского </a:t>
            </a:r>
            <a:r>
              <a:rPr lang="ru-RU" sz="2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2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в сфере управления муниципальными финансами, налоговой и бюджетной политике на 2019 год и плановый период 2020 – 2021 годов</a:t>
            </a:r>
            <a:endParaRPr lang="ru-RU" sz="21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780" y="1458035"/>
            <a:ext cx="103691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в сфере управления муниципальными финансами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устойчивого исполнения бюджета;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внедрение проектных принципов управления;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программного метода планирования расходов бюджета с целью повышения эффективности расходов и их увязка с программными целями и задачами;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равных финансовых возможностей оказания гражданам муниципальных услуг на всей территории района;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качества управления муниципальными финансами в общественном секторе;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мониторинга качества управления муниципальными финансами; 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эффективное регулирование муниципального долга. 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2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налоговой политики: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эффективной и стабильной налоговой системы, поддержание сбалансированности и устойчивости бюджета;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 стимулирование и развитие малого бизнеса;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 недопущение налоговой нагрузки на экономику;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улучшение инвестиционного климата и поддержку инновационного предпринимательства в районе, налоговое стимулирование инвестиционной деятельности;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налогового администрирования;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оптимизация существующей системы налоговых льгот, мониторинг эффективности налоговых льгот;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сокращение недоимки по налогам;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 повышение эффективности  использования муниципальной собственности;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поиск новых источников пополнения бюджета.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2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бюджетной политики: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определение четких приоритетов использования бюджетных средств с учетом текущей экономической ситуации; 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реализация приоритетных проектов;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применение нормативов материально-технического обеспечения ОМСУ и МКУ при планировании бюджетных ассигнований;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бережливость и максимальная отдача, снижение неэффективных трат бюджета;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эффективности функционирования контрактной системы;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увязка муниципальных заданий на оказание муниципальных услуг с целями муниципальных программ;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ответственности муниципальных учреждений за невыполнение муниципальных заданий;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выполнения ключевых и целевых показателей муниципальных программ;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унификация соглашений о предоставлении субсидий из бюджета района и бюджетов поселений.</a:t>
            </a:r>
          </a:p>
        </p:txBody>
      </p:sp>
    </p:spTree>
    <p:extLst>
      <p:ext uri="{BB962C8B-B14F-4D97-AF65-F5344CB8AC3E}">
        <p14:creationId xmlns:p14="http://schemas.microsoft.com/office/powerpoint/2010/main" val="1345700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174" y="396254"/>
            <a:ext cx="6672686" cy="1061781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2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основных показателях социально-экономического развития </a:t>
            </a:r>
            <a:r>
              <a:rPr lang="ru-RU" sz="2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муниципального </a:t>
            </a:r>
            <a:r>
              <a:rPr lang="ru-RU" sz="2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endParaRPr lang="ru-RU" sz="21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221182"/>
              </p:ext>
            </p:extLst>
          </p:nvPr>
        </p:nvGraphicFramePr>
        <p:xfrm>
          <a:off x="114174" y="1692399"/>
          <a:ext cx="10489110" cy="4778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238"/>
                <a:gridCol w="1584176"/>
                <a:gridCol w="1584176"/>
                <a:gridCol w="1584176"/>
                <a:gridCol w="1584176"/>
                <a:gridCol w="1512168"/>
              </a:tblGrid>
              <a:tr h="61434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2017 года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2018 года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2019 года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2020 года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2021 года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04528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тыс.руб.</a:t>
                      </a:r>
                      <a:endParaRPr lang="ru-RU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95 111 357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68 678 300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73 417 103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79 217 054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86 108 938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28870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заработной платы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млн.руб.</a:t>
                      </a:r>
                      <a:endParaRPr lang="ru-RU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42 245,9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43 762,2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45 123,4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46 895,8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48 847,9</a:t>
                      </a:r>
                    </a:p>
                  </a:txBody>
                  <a:tcPr marL="9525" marR="9525" marT="9525" marB="0" anchor="ctr"/>
                </a:tc>
              </a:tr>
              <a:tr h="180419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постоянного населения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чел.</a:t>
                      </a:r>
                      <a:endParaRPr lang="ru-RU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320 781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321 011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321 601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322 572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324 157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054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Диаграмма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6438465"/>
              </p:ext>
            </p:extLst>
          </p:nvPr>
        </p:nvGraphicFramePr>
        <p:xfrm>
          <a:off x="330627" y="1407879"/>
          <a:ext cx="10128644" cy="5160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587690" y="6329432"/>
            <a:ext cx="10535127" cy="969983"/>
            <a:chOff x="589479" y="5958253"/>
            <a:chExt cx="7362588" cy="60705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767178" y="6019466"/>
              <a:ext cx="995033" cy="21237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Доходы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98231" y="6075517"/>
              <a:ext cx="123973" cy="123825"/>
            </a:xfrm>
            <a:prstGeom prst="rect">
              <a:avLst/>
            </a:prstGeom>
            <a:solidFill>
              <a:srgbClr val="92D050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90313" y="6231423"/>
              <a:ext cx="123973" cy="123825"/>
            </a:xfrm>
            <a:prstGeom prst="rect">
              <a:avLst/>
            </a:prstGeom>
            <a:solidFill>
              <a:srgbClr val="00B0F0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577726" y="6160068"/>
              <a:ext cx="123973" cy="123825"/>
            </a:xfrm>
            <a:prstGeom prst="rect">
              <a:avLst/>
            </a:prstGeom>
            <a:pattFill prst="wdDnDiag">
              <a:fgClr>
                <a:srgbClr val="92D050"/>
              </a:fgClr>
              <a:bgClr>
                <a:schemeClr val="bg1"/>
              </a:bgClr>
            </a:patt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308467" y="6358086"/>
              <a:ext cx="123973" cy="123825"/>
            </a:xfrm>
            <a:prstGeom prst="rect">
              <a:avLst/>
            </a:prstGeom>
            <a:solidFill>
              <a:srgbClr val="CCFF99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85684" y="6194152"/>
              <a:ext cx="1147433" cy="21237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Расходы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19036" y="6352935"/>
              <a:ext cx="1600788" cy="21237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(-) Дефицит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217306" y="5958253"/>
              <a:ext cx="3734761" cy="19261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4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Безвозмездные поступления из других уровней бюджета: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 flipV="1">
              <a:off x="589479" y="6387329"/>
              <a:ext cx="123973" cy="123276"/>
            </a:xfrm>
            <a:prstGeom prst="rect">
              <a:avLst/>
            </a:prstGeom>
            <a:solidFill>
              <a:srgbClr val="FF7C80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140354" y="1853959"/>
            <a:ext cx="989801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11 650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3178" y="1726267"/>
            <a:ext cx="984121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12 220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66065" y="2158447"/>
            <a:ext cx="949633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10 554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38487" y="2060824"/>
            <a:ext cx="946417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10 890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352827" y="2182372"/>
            <a:ext cx="952647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10 738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27020" y="2141717"/>
            <a:ext cx="951724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10 964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178744" y="1508313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838794" y="5895736"/>
            <a:ext cx="1198490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21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903812" y="5874387"/>
            <a:ext cx="1198490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sz="21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980254" y="5882341"/>
            <a:ext cx="1198490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1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14174" y="468266"/>
            <a:ext cx="6312647" cy="1061781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2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бюджета Одинцовского муниципального района на </a:t>
            </a:r>
            <a:r>
              <a:rPr lang="ru-RU" sz="2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2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2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и 2021 </a:t>
            </a:r>
            <a:r>
              <a:rPr lang="ru-RU" sz="2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889408" y="6933644"/>
            <a:ext cx="2952327" cy="307728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из бюджетов поселений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675882" y="6987537"/>
            <a:ext cx="161388" cy="153777"/>
          </a:xfrm>
          <a:prstGeom prst="rect">
            <a:avLst/>
          </a:prstGeom>
          <a:pattFill prst="dkHorz">
            <a:fgClr>
              <a:schemeClr val="accent5">
                <a:lumMod val="40000"/>
                <a:lumOff val="60000"/>
              </a:schemeClr>
            </a:fgClr>
            <a:bgClr>
              <a:schemeClr val="bg1"/>
            </a:bgClr>
          </a:pattFill>
          <a:ln w="15875" cap="flat" cmpd="sng" algn="ctr">
            <a:noFill/>
            <a:prstDash val="solid"/>
          </a:ln>
          <a:effectLst/>
        </p:spPr>
        <p:txBody>
          <a:bodyPr lIns="91392" tIns="45696" rIns="91392" bIns="45696" rtlCol="0" anchor="ctr"/>
          <a:lstStyle/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294474" y="6996039"/>
            <a:ext cx="177393" cy="163358"/>
          </a:xfrm>
          <a:prstGeom prst="rect">
            <a:avLst/>
          </a:prstGeom>
          <a:pattFill prst="dkHorz">
            <a:fgClr>
              <a:srgbClr val="92D050"/>
            </a:fgClr>
            <a:bgClr>
              <a:schemeClr val="bg1"/>
            </a:bgClr>
          </a:pattFill>
          <a:ln w="15875" cap="flat" cmpd="sng" algn="ctr">
            <a:noFill/>
            <a:prstDash val="solid"/>
          </a:ln>
          <a:effectLst/>
        </p:spPr>
        <p:txBody>
          <a:bodyPr lIns="91392" tIns="45696" rIns="91392" bIns="45696" rtlCol="0" anchor="ctr"/>
          <a:lstStyle/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2890709" y="3780632"/>
            <a:ext cx="77724" cy="182016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 rot="16200000">
            <a:off x="2692834" y="4507434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791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Левая фигурная скобка 15"/>
          <p:cNvSpPr/>
          <p:nvPr/>
        </p:nvSpPr>
        <p:spPr>
          <a:xfrm>
            <a:off x="1198230" y="3852639"/>
            <a:ext cx="153123" cy="1800199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 rot="16200000">
            <a:off x="767749" y="4435428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791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Левая фигурная скобка 34"/>
          <p:cNvSpPr/>
          <p:nvPr/>
        </p:nvSpPr>
        <p:spPr>
          <a:xfrm>
            <a:off x="4296417" y="4029711"/>
            <a:ext cx="77966" cy="1623127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36" name="Правая фигурная скобка 35"/>
          <p:cNvSpPr/>
          <p:nvPr/>
        </p:nvSpPr>
        <p:spPr>
          <a:xfrm>
            <a:off x="5985590" y="4029711"/>
            <a:ext cx="70739" cy="162312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37" name="Правая фигурная скобка 36"/>
          <p:cNvSpPr/>
          <p:nvPr/>
        </p:nvSpPr>
        <p:spPr>
          <a:xfrm>
            <a:off x="9053211" y="4029711"/>
            <a:ext cx="45719" cy="16078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 rot="16200000">
            <a:off x="6831789" y="4709652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6 071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8814098" y="4627531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6 071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Левая фигурная скобка 39"/>
          <p:cNvSpPr/>
          <p:nvPr/>
        </p:nvSpPr>
        <p:spPr>
          <a:xfrm>
            <a:off x="7352827" y="4029711"/>
            <a:ext cx="153431" cy="1607837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 rot="16200000">
            <a:off x="5840005" y="4579441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6 070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16200000">
            <a:off x="3792700" y="4729267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6 070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231580" y="6829297"/>
            <a:ext cx="2789379" cy="461616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Прочие безвозмездные поступления от юридических лиц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650620" y="6650363"/>
            <a:ext cx="177393" cy="197854"/>
          </a:xfrm>
          <a:prstGeom prst="rect">
            <a:avLst/>
          </a:prstGeom>
          <a:pattFill prst="wdDnDiag">
            <a:fgClr>
              <a:srgbClr val="00B0F0"/>
            </a:fgClr>
            <a:bgClr>
              <a:schemeClr val="bg1"/>
            </a:bgClr>
          </a:pattFill>
          <a:ln w="15875" cap="flat" cmpd="sng" algn="ctr">
            <a:noFill/>
            <a:prstDash val="solid"/>
          </a:ln>
          <a:effectLst/>
        </p:spPr>
        <p:txBody>
          <a:bodyPr lIns="91392" tIns="45696" rIns="91392" bIns="45696" rtlCol="0" anchor="ctr"/>
          <a:lstStyle/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889809" y="6603283"/>
            <a:ext cx="3283844" cy="307728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вышестоящих бюджетов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979648" y="6329432"/>
            <a:ext cx="4919688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числе: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3262069" y="6611738"/>
            <a:ext cx="2789379" cy="2769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</a:t>
            </a:r>
          </a:p>
        </p:txBody>
      </p:sp>
      <p:sp>
        <p:nvSpPr>
          <p:cNvPr id="50" name="Левая фигурная скобка 49"/>
          <p:cNvSpPr/>
          <p:nvPr/>
        </p:nvSpPr>
        <p:spPr>
          <a:xfrm>
            <a:off x="1195905" y="2476274"/>
            <a:ext cx="155448" cy="1376364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 rot="16200000">
            <a:off x="769670" y="2784850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859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047393" y="6669200"/>
            <a:ext cx="177393" cy="197854"/>
          </a:xfrm>
          <a:prstGeom prst="rect">
            <a:avLst/>
          </a:prstGeom>
          <a:solidFill>
            <a:srgbClr val="92D050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9730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5202</TotalTime>
  <Words>3534</Words>
  <Application>Microsoft Office PowerPoint</Application>
  <PresentationFormat>Произвольный</PresentationFormat>
  <Paragraphs>1103</Paragraphs>
  <Slides>34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34</vt:i4>
      </vt:variant>
    </vt:vector>
  </HeadingPairs>
  <TitlesOfParts>
    <vt:vector size="47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Презентация PowerPoint</vt:lpstr>
      <vt:lpstr>Структура бюджета для граждан:</vt:lpstr>
      <vt:lpstr>Нормативно - правовая база</vt:lpstr>
      <vt:lpstr>Цели создания  открытого бюджета: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Доходы Одинцовского муниципального района на душу населения в 2019 году в сравнении с другими муниципальными образованиями Московской области</vt:lpstr>
      <vt:lpstr>Объем и структура прогнозируемых поступлений в бюджет Одинцовского муниципального района на 2017, 2018, 2019 год и плановый период 2019-2020 годов</vt:lpstr>
      <vt:lpstr>Информация о местных налоговых льготах и ставках налогов Одинцовского муниципального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Финансовое обеспечение деятельности муниципальных учреждений Одинцовского муниципального района за счет бюджетных средств на 2019 год</vt:lpstr>
      <vt:lpstr>Расходы Одинцовского муниципального района в разрезе муниципальных программ с 2017 по 2021 год</vt:lpstr>
      <vt:lpstr>  Информация о расходах бюджета Одинцовского муниципального района в разрезе муниципальных программ с указанием целевых показателей на 2019 год и плановый период 2020 – 2021 годов размещена на официальном сайте www.odin.ru в разделе «Документы» - «Социально-экономическое развитие» - «Муниципальные программы Одинцовского муниципального района» или по ссылке http://odin.ru/main/static.asp?id=1408 </vt:lpstr>
      <vt:lpstr>Расходы Одинцовского муниципального района с учетом интересов определенных целевых групп на которые направлены мероприятия муниципальных программ</vt:lpstr>
      <vt:lpstr> Муниципальные программы Одинцовского муниципального района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участия граждан в  общественном обсуждении проекта бюджета</vt:lpstr>
      <vt:lpstr>Финансово-казначейское управление  Администрации Одинцовского муниципального района  контактная информация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Admin</dc:creator>
  <cp:lastModifiedBy>Синдияшкин  Максим Викторович</cp:lastModifiedBy>
  <cp:revision>642</cp:revision>
  <cp:lastPrinted>2018-11-20T12:49:43Z</cp:lastPrinted>
  <dcterms:created xsi:type="dcterms:W3CDTF">2015-08-26T08:56:13Z</dcterms:created>
  <dcterms:modified xsi:type="dcterms:W3CDTF">2018-12-26T10:45:58Z</dcterms:modified>
</cp:coreProperties>
</file>