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593" r:id="rId3"/>
    <p:sldId id="602" r:id="rId4"/>
    <p:sldId id="608" r:id="rId5"/>
    <p:sldId id="570" r:id="rId6"/>
    <p:sldId id="604" r:id="rId7"/>
    <p:sldId id="598" r:id="rId8"/>
    <p:sldId id="607" r:id="rId9"/>
    <p:sldId id="592" r:id="rId10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2">
          <p15:clr>
            <a:srgbClr val="A4A3A4"/>
          </p15:clr>
        </p15:guide>
        <p15:guide id="2" pos="5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015289"/>
    <a:srgbClr val="009BD2"/>
    <a:srgbClr val="009AD0"/>
    <a:srgbClr val="003CFE"/>
    <a:srgbClr val="43ACD1"/>
    <a:srgbClr val="62B9D8"/>
    <a:srgbClr val="0033CC"/>
    <a:srgbClr val="F5F9FD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9" autoAdjust="0"/>
    <p:restoredTop sz="92039" autoAdjust="0"/>
  </p:normalViewPr>
  <p:slideViewPr>
    <p:cSldViewPr snapToGrid="0" snapToObjects="1" showGuides="1">
      <p:cViewPr>
        <p:scale>
          <a:sx n="103" d="100"/>
          <a:sy n="103" d="100"/>
        </p:scale>
        <p:origin x="-461" y="691"/>
      </p:cViewPr>
      <p:guideLst>
        <p:guide orient="horz" pos="3112"/>
        <p:guide pos="5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41E956D8-05A6-AB44-AA88-936B911B0708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870CF3E5-1CE4-974E-89E5-4936074A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4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0BD8A9B1-6556-2D40-BF55-6B8C47F71E23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6" rIns="91311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1" tIns="45656" rIns="91311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A8B182D7-AC87-F146-AF7F-C576E128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0800000" flipH="1" flipV="1">
            <a:off x="7" y="434092"/>
            <a:ext cx="2261973" cy="6423908"/>
          </a:xfrm>
          <a:prstGeom prst="rect">
            <a:avLst/>
          </a:prstGeom>
          <a:solidFill>
            <a:srgbClr val="E1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8" name="Rectangle 104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0800000" flipH="1">
            <a:off x="2220383" y="3"/>
            <a:ext cx="173728" cy="6872578"/>
          </a:xfrm>
          <a:prstGeom prst="rect">
            <a:avLst/>
          </a:prstGeom>
          <a:gradFill rotWithShape="1">
            <a:gsLst>
              <a:gs pos="0">
                <a:srgbClr val="004E8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9" name="Rectangle 104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5400000">
            <a:off x="4332757" y="-4348950"/>
            <a:ext cx="490783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10" name="Rectangle 104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 flipV="1">
            <a:off x="4506064" y="2221289"/>
            <a:ext cx="144158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0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Название 1"/>
          <p:cNvSpPr>
            <a:spLocks noGrp="1"/>
          </p:cNvSpPr>
          <p:nvPr userDrawn="1">
            <p:ph type="ctrTitle"/>
          </p:nvPr>
        </p:nvSpPr>
        <p:spPr>
          <a:xfrm>
            <a:off x="2907366" y="3302282"/>
            <a:ext cx="5550834" cy="430887"/>
          </a:xfrm>
        </p:spPr>
        <p:txBody>
          <a:bodyPr lIns="0" tIns="0" rIns="0" bIns="0">
            <a:spAutoFit/>
          </a:bodyPr>
          <a:lstStyle>
            <a:lvl1pPr algn="l">
              <a:defRPr sz="2800" b="1" i="0">
                <a:solidFill>
                  <a:srgbClr val="015289"/>
                </a:solidFill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9858" y="274648"/>
            <a:ext cx="8760469" cy="307777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ru-RU" sz="2000" b="1" i="0" u="none" strike="noStrike" kern="0" cap="none" spc="0" normalizeH="0" baseline="0">
                <a:ln>
                  <a:noFill/>
                </a:ln>
                <a:solidFill>
                  <a:srgbClr val="015289"/>
                </a:solidFill>
                <a:effectLst/>
                <a:uLnTx/>
                <a:uFillTx/>
                <a:latin typeface="Arial"/>
                <a:ea typeface="Arial" charset="0"/>
                <a:cs typeface="Arial"/>
              </a:defRPr>
            </a:lvl1pPr>
          </a:lstStyle>
          <a:p>
            <a:pPr marL="0" marR="0" lvl="0" indent="0" algn="l" defTabSz="913321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5" y="274648"/>
            <a:ext cx="8760470" cy="307777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4" y="6538827"/>
            <a:ext cx="2397125" cy="236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" y="-1"/>
            <a:ext cx="9143999" cy="6872578"/>
            <a:chOff x="1" y="-1"/>
            <a:chExt cx="9910800" cy="6872578"/>
          </a:xfrm>
        </p:grpSpPr>
        <p:sp>
          <p:nvSpPr>
            <p:cNvPr id="7" name="Rectangle 102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 rot="16200000" flipV="1">
              <a:off x="4900889" y="1867465"/>
              <a:ext cx="104225" cy="99060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1000" b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" name="Rectangle 1027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 rot="5400000">
              <a:off x="4852801" y="-4852801"/>
              <a:ext cx="205200" cy="99108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0" i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3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152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fpmo.ru/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ii.mosreg.ru/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mbmosreg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.wmf"/><Relationship Id="rId10" Type="http://schemas.openxmlformats.org/officeDocument/2006/relationships/hyperlink" Target="http://www.fpmo.ru/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2453" y="2257643"/>
            <a:ext cx="6581591" cy="21544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4586"/>
                </a:solidFill>
                <a:ea typeface="Calibri"/>
              </a:rPr>
              <a:t>Поддержка малого и среднего предпринимательства в Московской области в 2017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>году</a:t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СУБСИДИИ</a:t>
            </a:r>
            <a:r>
              <a:rPr lang="ru-RU" sz="2400" dirty="0" smtClean="0">
                <a:solidFill>
                  <a:srgbClr val="004586"/>
                </a:solidFill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4" name="CustomShape 2"/>
          <p:cNvSpPr/>
          <p:nvPr/>
        </p:nvSpPr>
        <p:spPr>
          <a:xfrm>
            <a:off x="100800" y="6282360"/>
            <a:ext cx="2039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 smtClean="0">
                <a:solidFill>
                  <a:srgbClr val="004586"/>
                </a:solidFill>
                <a:latin typeface="Arial"/>
                <a:ea typeface="Calibri"/>
              </a:rPr>
              <a:t>Июль 2017 </a:t>
            </a:r>
            <a:r>
              <a:rPr lang="ru-RU" sz="1400" strike="noStrike" dirty="0">
                <a:solidFill>
                  <a:srgbClr val="004586"/>
                </a:solidFill>
                <a:latin typeface="Arial"/>
                <a:ea typeface="Calibri"/>
              </a:rPr>
              <a:t>года</a:t>
            </a:r>
            <a:endParaRPr dirty="0"/>
          </a:p>
        </p:txBody>
      </p:sp>
      <p:sp>
        <p:nvSpPr>
          <p:cNvPr id="5" name="TextShape 3"/>
          <p:cNvSpPr txBox="1"/>
          <p:nvPr/>
        </p:nvSpPr>
        <p:spPr>
          <a:xfrm>
            <a:off x="2263366" y="6192000"/>
            <a:ext cx="6880634" cy="4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/>
          <a:lstStyle/>
          <a:p>
            <a:pPr algn="ctr">
              <a:lnSpc>
                <a:spcPct val="100000"/>
              </a:lnSpc>
            </a:pPr>
            <a:r>
              <a:rPr lang="ru-RU" strike="noStrike" dirty="0" smtClean="0">
                <a:solidFill>
                  <a:srgbClr val="004586"/>
                </a:solidFill>
                <a:latin typeface="Arial"/>
                <a:ea typeface="Calibri"/>
              </a:rPr>
              <a:t>Министерство инвестиций и инноваций Московской области</a:t>
            </a:r>
            <a:endParaRPr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2012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cap="all" dirty="0"/>
              <a:t>МЕРЫ ФИНАНСОВОЙ ПОДДЕРЖКИ – СУБСИДИИ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75324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5" y="1678490"/>
            <a:ext cx="5040000" cy="1349999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Частичная компенсация произведённых затрат на создание / развитие / модернизацию производства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855" y="3337531"/>
            <a:ext cx="5040000" cy="244462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algn="ctr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Поддержка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МСП,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осуществляющим предоставление услуг (производство товаров): социальное обслуживание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граждан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услуги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здравоохранения / детские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и молодежные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кружки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детские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центры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производство и (или) реализация медицинской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техники / обеспечение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культурно-просветительской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деятельности / ремесленничество</a:t>
            </a:r>
            <a:endParaRPr lang="ru-RU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132" y="1903489"/>
            <a:ext cx="3420000" cy="900000"/>
          </a:xfrm>
          <a:prstGeom prst="rightArrow">
            <a:avLst>
              <a:gd name="adj1" fmla="val 69183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МОДЕРНИЗАЦИЯ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4132" y="4019841"/>
            <a:ext cx="3420000" cy="1080000"/>
          </a:xfrm>
          <a:prstGeom prst="rightArrow">
            <a:avLst>
              <a:gd name="adj1" fmla="val 6757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СОЦИАЛЬНОЕ ПРЕДПРИНИМАТЕЛЬСТВО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1150032" y="820346"/>
            <a:ext cx="6874292" cy="597902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Мероприятия Подпрограммы </a:t>
            </a: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 Государственной программы </a:t>
            </a:r>
            <a:b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«Предпринимательство Подмосковья» в 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66" y="5920517"/>
            <a:ext cx="82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cs typeface="Arial"/>
              </a:rPr>
              <a:t>Получатели </a:t>
            </a: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субсидий – субъекты </a:t>
            </a:r>
            <a:r>
              <a:rPr lang="ru-RU" b="1" kern="0" dirty="0">
                <a:solidFill>
                  <a:srgbClr val="002060"/>
                </a:solidFill>
                <a:cs typeface="Arial"/>
              </a:rPr>
              <a:t>МСП, зарегистрированные и осуществляющие деятельность на территории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63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44" y="262723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3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45685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«Модернизация»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0261" y="3417203"/>
            <a:ext cx="4637771" cy="2330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600"/>
              </a:spcAft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МСП, связанные с приобретением оборудования, устройств, механизмов, станков, приборов, аппаратов, агрегатов, установок, машин, спецтехники 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50 %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стоимости оборудования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965" y="3417203"/>
            <a:ext cx="4176897" cy="20928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Оборудование, предназначенное для осуществления оптовой и розничной торговой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деятельности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Транспортные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средства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Дата изготовления оборудования более 5 лет на дату подачи Заявки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805" y="2787179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1875" y="2787179"/>
            <a:ext cx="182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 kern="0">
                <a:solidFill>
                  <a:srgbClr val="015289"/>
                </a:solidFill>
                <a:cs typeface="Arial"/>
              </a:defRPr>
            </a:lvl1pPr>
          </a:lstStyle>
          <a:p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ОГРАНИЧЕНИЯ</a:t>
            </a:r>
          </a:p>
        </p:txBody>
      </p:sp>
      <p:sp>
        <p:nvSpPr>
          <p:cNvPr id="7" name="AutoShape 13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1" name="Picture 21" descr="C:\Users\ChernovSV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6" y="268123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>
                <a:solidFill>
                  <a:srgbClr val="F68426"/>
                </a:solidFill>
                <a:cs typeface="Arial"/>
              </a:rPr>
              <a:t>300,0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 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80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49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4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449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Заголовок 2"/>
          <p:cNvSpPr txBox="1">
            <a:spLocks/>
          </p:cNvSpPr>
          <p:nvPr/>
        </p:nvSpPr>
        <p:spPr bwMode="auto">
          <a:xfrm>
            <a:off x="314193" y="2405093"/>
            <a:ext cx="8527348" cy="3947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</a:p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МСП: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арендные платежи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выкуп помещения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ремонт и реконструкция помещения 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основных средств (за исключением легковых автомобилей)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оплата коммунальных услуг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сырья, расходных материалов и инструментов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участие в выставочных и </a:t>
            </a:r>
            <a:r>
              <a:rPr lang="ru-RU" b="1" kern="0" dirty="0" err="1">
                <a:solidFill>
                  <a:srgbClr val="015289"/>
                </a:solidFill>
                <a:cs typeface="Arial"/>
              </a:rPr>
              <a:t>выставочно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-ярмарочных мероприятиях </a:t>
            </a:r>
          </a:p>
          <a:p>
            <a:pPr marL="504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повышение квалификации работников </a:t>
            </a:r>
          </a:p>
          <a:p>
            <a:pPr marL="252000" indent="-2520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85 %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целевых затрат</a:t>
            </a:r>
          </a:p>
          <a:p>
            <a:pPr marL="252000" indent="-252000" defTabSz="912813" fontAlgn="auto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1,5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«Социальное предпринимательство»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60,0</a:t>
            </a:r>
            <a:r>
              <a:rPr lang="ru-RU" sz="2000" b="1" kern="0" dirty="0" smtClean="0">
                <a:solidFill>
                  <a:srgbClr val="F68426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50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175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dirty="0" smtClean="0"/>
              <a:t>ПРИЁМ ЗАЯВОК НА ПРЕДОСТАВЛЕНИЕ СУБСИДИЙ ЧЕРЕЗ МФЦ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98773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5</a:t>
            </a:fld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4102" y="1361989"/>
            <a:ext cx="1318940" cy="1510776"/>
            <a:chOff x="613272" y="1418894"/>
            <a:chExt cx="1584960" cy="1891360"/>
          </a:xfrm>
        </p:grpSpPr>
        <p:pic>
          <p:nvPicPr>
            <p:cNvPr id="14" name="Picture 2" descr="Картинки по запросу белые человечки для презентации деньги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2" y="1418894"/>
              <a:ext cx="1584960" cy="158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3272" y="2924944"/>
              <a:ext cx="1584960" cy="3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ЗАЯВИТЕЛЬ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54766" y="4518114"/>
            <a:ext cx="8455632" cy="14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Заявка на предоставление субсидий подается через любой из 105 МФЦ Московской области</a:t>
            </a:r>
          </a:p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МФЦ осуществляет логистику документов, перемещаемых между государственными учреждениями в ходе оказания услуги</a:t>
            </a:r>
            <a:endParaRPr lang="ru-RU" altLang="ru-RU" sz="2000" b="1" kern="0" dirty="0">
              <a:solidFill>
                <a:srgbClr val="01528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71830" y="1519252"/>
            <a:ext cx="1795760" cy="1142245"/>
            <a:chOff x="4052618" y="1435416"/>
            <a:chExt cx="2403422" cy="1447259"/>
          </a:xfrm>
        </p:grpSpPr>
        <p:pic>
          <p:nvPicPr>
            <p:cNvPr id="2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155" y="1459060"/>
              <a:ext cx="1510811" cy="97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4052618" y="1435416"/>
              <a:ext cx="2403422" cy="1447259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 anchorCtr="0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Проверка комплектности документов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5011335" y="1801247"/>
            <a:ext cx="1906432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1250" b="1" dirty="0" smtClean="0"/>
              <a:t>Сформированная Заявка</a:t>
            </a:r>
            <a:endParaRPr lang="ru-RU" sz="125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836706" y="3015442"/>
            <a:ext cx="2466008" cy="974267"/>
            <a:chOff x="8608219" y="1627963"/>
            <a:chExt cx="3269079" cy="116682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608219" y="1627963"/>
              <a:ext cx="3269079" cy="11668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1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100" b="1" dirty="0" smtClean="0">
                  <a:solidFill>
                    <a:srgbClr val="015289"/>
                  </a:solidFill>
                </a:rPr>
                <a:t/>
              </a:r>
              <a:br>
                <a:rPr lang="ru-RU" sz="1100" b="1" dirty="0" smtClean="0">
                  <a:solidFill>
                    <a:srgbClr val="015289"/>
                  </a:solidFill>
                </a:rPr>
              </a:br>
              <a:r>
                <a:rPr lang="ru-RU" sz="11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100" b="1" dirty="0">
                  <a:solidFill>
                    <a:srgbClr val="015289"/>
                  </a:solidFill>
                </a:rPr>
                <a:t>инноваций Московской области</a:t>
              </a:r>
              <a:br>
                <a:rPr lang="ru-RU" sz="1100" b="1" dirty="0">
                  <a:solidFill>
                    <a:srgbClr val="015289"/>
                  </a:solidFill>
                </a:rPr>
              </a:b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286" y="1892807"/>
              <a:ext cx="604289" cy="63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374433" y="2788773"/>
            <a:ext cx="2819972" cy="961212"/>
            <a:chOff x="7300454" y="2852938"/>
            <a:chExt cx="3105905" cy="1279500"/>
          </a:xfrm>
        </p:grpSpPr>
        <p:sp>
          <p:nvSpPr>
            <p:cNvPr id="31" name="Стрелка углом 30"/>
            <p:cNvSpPr/>
            <p:nvPr/>
          </p:nvSpPr>
          <p:spPr>
            <a:xfrm rot="10800000">
              <a:off x="7300454" y="2852938"/>
              <a:ext cx="3105905" cy="1279500"/>
            </a:xfrm>
            <a:prstGeom prst="bentArrow">
              <a:avLst>
                <a:gd name="adj1" fmla="val 29126"/>
                <a:gd name="adj2" fmla="val 25000"/>
                <a:gd name="adj3" fmla="val 25000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7286" y="3577843"/>
              <a:ext cx="2570962" cy="4506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Решение о допуске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3731" y="3024765"/>
            <a:ext cx="2389472" cy="646162"/>
            <a:chOff x="983433" y="3258900"/>
            <a:chExt cx="2808313" cy="773870"/>
          </a:xfrm>
        </p:grpSpPr>
        <p:sp>
          <p:nvSpPr>
            <p:cNvPr id="34" name="Стрелка углом 33"/>
            <p:cNvSpPr/>
            <p:nvPr/>
          </p:nvSpPr>
          <p:spPr>
            <a:xfrm rot="16200000">
              <a:off x="2014507" y="2227826"/>
              <a:ext cx="746164" cy="2808312"/>
            </a:xfrm>
            <a:prstGeom prst="bentArrow">
              <a:avLst>
                <a:gd name="adj1" fmla="val 45796"/>
                <a:gd name="adj2" fmla="val 47837"/>
                <a:gd name="adj3" fmla="val 28754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20783" y="3627304"/>
              <a:ext cx="2570963" cy="4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Субсидия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1182072" y="1801247"/>
            <a:ext cx="1943100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50" b="1" dirty="0" smtClean="0"/>
              <a:t>Заявление + документы</a:t>
            </a:r>
            <a:endParaRPr lang="ru-RU" sz="125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2775" y="1517895"/>
            <a:ext cx="2115102" cy="11422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8000"/>
            <a:r>
              <a:rPr lang="ru-RU" sz="11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1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1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100" b="1" dirty="0" smtClean="0">
                <a:solidFill>
                  <a:srgbClr val="015289"/>
                </a:solidFill>
              </a:rPr>
              <a:t>»</a:t>
            </a:r>
          </a:p>
          <a:p>
            <a:pPr marL="468000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Проверка Заявки</a:t>
            </a:r>
          </a:p>
        </p:txBody>
      </p:sp>
      <p:pic>
        <p:nvPicPr>
          <p:cNvPr id="37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20" y="1822476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93027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6</a:t>
            </a:fld>
            <a:endParaRPr lang="ru-RU" b="1"/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969642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Подача заявки на предоставление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371" y="1895923"/>
            <a:ext cx="77874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Ознакомиться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 основной информацией и нормативными документами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solidFill>
                  <a:srgbClr val="002060"/>
                </a:solidFill>
                <a:hlinkClick r:id="rId6"/>
              </a:rPr>
              <a:t>www.fpmo.ru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, внести данные о бизнесе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и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затратах, заявляемых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Распечатать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сформированное на сайте Заявление и иные документы, подписать их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Сделать копии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учредительных документов, а также копии документов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по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затратам, заявляемым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Подать на конкурс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документы, сшитые в твердой папке</a:t>
            </a: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26031" y="189592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426030" y="270485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426030" y="360891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3</a:t>
            </a: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26030" y="451297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4</a:t>
            </a:r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425931" y="5283839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248676" y="5905878"/>
            <a:ext cx="2155371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до 15 декабря 2017 года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47253" y="1508726"/>
            <a:ext cx="1856794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с 1 августа 2017 года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970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8400" y="6538827"/>
            <a:ext cx="2133600" cy="250198"/>
          </a:xfrm>
        </p:spPr>
        <p:txBody>
          <a:bodyPr/>
          <a:lstStyle/>
          <a:p>
            <a:fld id="{80DB9778-5C0F-8E40-95AF-0B87A891061A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806165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Механизм Конкурсного отбора по предоставлению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7332" y="1514599"/>
            <a:ext cx="1795353" cy="3807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15289"/>
                </a:solidFill>
              </a:rPr>
              <a:t>ЗАЯВИТЕЛЬ</a:t>
            </a:r>
            <a:endParaRPr lang="ru-RU" b="1" dirty="0">
              <a:solidFill>
                <a:srgbClr val="01528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2756" y="1499395"/>
            <a:ext cx="4615147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Подача Заявки в МФЦ</a:t>
            </a:r>
          </a:p>
        </p:txBody>
      </p:sp>
      <p:cxnSp>
        <p:nvCxnSpPr>
          <p:cNvPr id="26" name="Прямая со стрелкой 25"/>
          <p:cNvCxnSpPr>
            <a:stCxn id="25" idx="2"/>
            <a:endCxn id="27" idx="0"/>
          </p:cNvCxnSpPr>
          <p:nvPr/>
        </p:nvCxnSpPr>
        <p:spPr>
          <a:xfrm>
            <a:off x="6590330" y="1895395"/>
            <a:ext cx="4" cy="26721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2760" y="2162608"/>
            <a:ext cx="4615148" cy="86051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Проверка комплектности документов Регистрация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 в автоматизированной </a:t>
            </a:r>
          </a:p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информационной системе МФЦ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2755" y="3528779"/>
            <a:ext cx="4615146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Э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кспертиза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2756" y="4434549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Конкурсная комиссия</a:t>
            </a:r>
            <a:endParaRPr lang="ru-RU" sz="16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2755" y="5063166"/>
            <a:ext cx="4615147" cy="592415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Соглашение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с 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Заявителем </a:t>
            </a:r>
            <a:br>
              <a:rPr lang="ru-RU" sz="1600" b="1" kern="0" dirty="0" smtClean="0">
                <a:solidFill>
                  <a:srgbClr val="015289"/>
                </a:solidFill>
                <a:cs typeface="Arial"/>
              </a:rPr>
            </a:b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о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предоставлении субсидии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90501" y="2021399"/>
            <a:ext cx="8707400" cy="12686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0501" y="3180940"/>
            <a:ext cx="8707407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7" idx="2"/>
            <a:endCxn id="28" idx="0"/>
          </p:cNvCxnSpPr>
          <p:nvPr/>
        </p:nvCxnSpPr>
        <p:spPr>
          <a:xfrm flipH="1">
            <a:off x="6590328" y="3023118"/>
            <a:ext cx="6" cy="50566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29" idx="0"/>
          </p:cNvCxnSpPr>
          <p:nvPr/>
        </p:nvCxnSpPr>
        <p:spPr>
          <a:xfrm>
            <a:off x="6590328" y="3924779"/>
            <a:ext cx="2" cy="5097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2"/>
            <a:endCxn id="31" idx="0"/>
          </p:cNvCxnSpPr>
          <p:nvPr/>
        </p:nvCxnSpPr>
        <p:spPr>
          <a:xfrm flipH="1">
            <a:off x="6590329" y="4830549"/>
            <a:ext cx="1" cy="2326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3179" y="4283091"/>
            <a:ext cx="8694729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282755" y="5896547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Перечисление денежных средств Заявителю</a:t>
            </a:r>
          </a:p>
        </p:txBody>
      </p:sp>
      <p:cxnSp>
        <p:nvCxnSpPr>
          <p:cNvPr id="47" name="Прямая со стрелкой 46"/>
          <p:cNvCxnSpPr>
            <a:stCxn id="31" idx="2"/>
            <a:endCxn id="46" idx="0"/>
          </p:cNvCxnSpPr>
          <p:nvPr/>
        </p:nvCxnSpPr>
        <p:spPr>
          <a:xfrm>
            <a:off x="6590329" y="5655581"/>
            <a:ext cx="0" cy="2409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190501" y="3312336"/>
            <a:ext cx="3056552" cy="828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0000"/>
            <a:r>
              <a:rPr lang="ru-RU" sz="14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4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4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400" b="1" dirty="0" smtClean="0">
                <a:solidFill>
                  <a:srgbClr val="015289"/>
                </a:solidFill>
              </a:rPr>
              <a:t>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69513" y="2247367"/>
            <a:ext cx="1837327" cy="690991"/>
            <a:chOff x="3996986" y="1567672"/>
            <a:chExt cx="2459054" cy="875507"/>
          </a:xfrm>
        </p:grpSpPr>
        <p:pic>
          <p:nvPicPr>
            <p:cNvPr id="5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986" y="1567672"/>
              <a:ext cx="1333832" cy="8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Скругленный прямоугольник 55"/>
            <p:cNvSpPr/>
            <p:nvPr/>
          </p:nvSpPr>
          <p:spPr>
            <a:xfrm>
              <a:off x="4042044" y="1567672"/>
              <a:ext cx="2413996" cy="875507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 anchorCtr="0"/>
            <a:lstStyle/>
            <a:p>
              <a:pPr marL="900000">
                <a:lnSpc>
                  <a:spcPct val="70000"/>
                </a:lnSpc>
              </a:pPr>
              <a:r>
                <a:rPr lang="ru-RU" b="1" dirty="0" smtClean="0">
                  <a:solidFill>
                    <a:srgbClr val="015289"/>
                  </a:solidFill>
                </a:rPr>
                <a:t>  МФЦ</a:t>
              </a:r>
              <a:endParaRPr lang="ru-RU" b="1" dirty="0">
                <a:solidFill>
                  <a:srgbClr val="015289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2193" y="4434549"/>
            <a:ext cx="3064860" cy="828000"/>
            <a:chOff x="8608218" y="1627963"/>
            <a:chExt cx="4062951" cy="99164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8608218" y="1627963"/>
              <a:ext cx="4062951" cy="9916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4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/>
              </a:r>
              <a:br>
                <a:rPr lang="ru-RU" sz="1400" b="1" dirty="0" smtClean="0">
                  <a:solidFill>
                    <a:srgbClr val="015289"/>
                  </a:solidFill>
                </a:rPr>
              </a:br>
              <a:r>
                <a:rPr lang="ru-RU" sz="14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400" b="1" dirty="0">
                  <a:solidFill>
                    <a:srgbClr val="015289"/>
                  </a:solidFill>
                </a:rPr>
                <a:t>инноваций Московской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>области</a:t>
              </a:r>
              <a:endParaRPr lang="ru-RU" b="1" dirty="0">
                <a:solidFill>
                  <a:srgbClr val="F68426"/>
                </a:solidFill>
              </a:endParaRPr>
            </a:p>
          </p:txBody>
        </p:sp>
        <p:pic>
          <p:nvPicPr>
            <p:cNvPr id="5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222" y="1832379"/>
              <a:ext cx="532256" cy="56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1" y="3492779"/>
            <a:ext cx="40150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/>
              <a:t>КОНКУРСНЫЙ ОТБОР </a:t>
            </a:r>
            <a:r>
              <a:rPr lang="ru-RU" dirty="0" smtClean="0"/>
              <a:t>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94808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8</a:t>
            </a:fld>
            <a:endParaRPr lang="ru-RU" b="1"/>
          </a:p>
        </p:txBody>
      </p:sp>
      <p:sp>
        <p:nvSpPr>
          <p:cNvPr id="22" name="TextBox 21"/>
          <p:cNvSpPr txBox="1"/>
          <p:nvPr/>
        </p:nvSpPr>
        <p:spPr>
          <a:xfrm>
            <a:off x="1150033" y="1242180"/>
            <a:ext cx="687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rgbClr val="015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на участие в Конкурсном отборе: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МФЦ с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1 августа 2017 года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913214" y="3065962"/>
            <a:ext cx="3745590" cy="1152001"/>
            <a:chOff x="5303912" y="3165242"/>
            <a:chExt cx="3600400" cy="123817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303912" y="3165242"/>
              <a:ext cx="3600400" cy="12381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endParaRPr lang="ru-RU" b="1" dirty="0">
                <a:solidFill>
                  <a:schemeClr val="accent2"/>
                </a:solidFill>
              </a:endParaRPr>
            </a:p>
          </p:txBody>
        </p:sp>
        <p:pic>
          <p:nvPicPr>
            <p:cNvPr id="25" name="Picture 20" descr="C:\Users\SindyakovPS\Desktop\Малый бизнес Подмосковья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62" y="3305128"/>
              <a:ext cx="23241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5942062" y="3974977"/>
              <a:ext cx="2324100" cy="3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ru-RU" sz="1600" b="1" dirty="0">
                  <a:latin typeface="+mn-lt"/>
                  <a:hlinkClick r:id="rId7"/>
                </a:rPr>
                <a:t>http://</a:t>
              </a:r>
              <a:r>
                <a:rPr lang="en-US" altLang="ru-RU" sz="1600" b="1" dirty="0" smtClean="0">
                  <a:latin typeface="+mn-lt"/>
                  <a:hlinkClick r:id="rId7"/>
                </a:rPr>
                <a:t>mbmosreg.ru</a:t>
              </a:r>
              <a:endParaRPr lang="en-US" altLang="ru-RU" sz="1600" b="1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50031" y="2385998"/>
            <a:ext cx="68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015289"/>
                </a:solidFill>
                <a:cs typeface="Arial" panose="020B0604020202020204" pitchFamily="34" charset="0"/>
              </a:rPr>
              <a:t>Информация о проведении Конкурсного отбора: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1170" y="4749428"/>
            <a:ext cx="3619296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Министерство инвестиций </a:t>
            </a:r>
          </a:p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инноваций Московской области</a:t>
            </a:r>
          </a:p>
          <a:p>
            <a:pPr marL="612000"/>
            <a:r>
              <a:rPr lang="en-US" altLang="ru-RU" sz="1600" b="1" dirty="0">
                <a:solidFill>
                  <a:schemeClr val="accent2"/>
                </a:solidFill>
                <a:hlinkClick r:id="rId8"/>
              </a:rPr>
              <a:t>http://mii.mosreg.ru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913217" y="4749428"/>
            <a:ext cx="3745589" cy="1152000"/>
            <a:chOff x="6816081" y="4791612"/>
            <a:chExt cx="3745589" cy="1440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816081" y="4791612"/>
              <a:ext cx="3745589" cy="1440000"/>
              <a:chOff x="4147792" y="1435415"/>
              <a:chExt cx="3265920" cy="1234426"/>
            </a:xfrm>
          </p:grpSpPr>
          <p:pic>
            <p:nvPicPr>
              <p:cNvPr id="34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364" y="1646857"/>
                <a:ext cx="1090149" cy="81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4147792" y="1435415"/>
                <a:ext cx="3265920" cy="1234426"/>
              </a:xfrm>
              <a:prstGeom prst="roundRect">
                <a:avLst/>
              </a:prstGeom>
              <a:noFill/>
              <a:ln w="19050">
                <a:solidFill>
                  <a:srgbClr val="0152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b" anchorCtr="0"/>
              <a:lstStyle/>
              <a:p>
                <a:pPr algn="ctr">
                  <a:lnSpc>
                    <a:spcPct val="70000"/>
                  </a:lnSpc>
                </a:pPr>
                <a:endParaRPr lang="ru-RU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8250960" y="5300015"/>
              <a:ext cx="2098394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3CFE"/>
                  </a:solidFill>
                  <a:ea typeface="Arial" charset="0"/>
                  <a:cs typeface="Arial" charset="0"/>
                </a:rPr>
                <a:t>http://mfc.mosreg.ru</a:t>
              </a:r>
              <a:endParaRPr lang="ru-RU" sz="1600" b="1" u="sng" dirty="0">
                <a:solidFill>
                  <a:srgbClr val="003CF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541171" y="3065958"/>
            <a:ext cx="3600635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ГКУ МО «Московский областной центр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поддержки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предпринимательства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marL="612000"/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http</a:t>
            </a:r>
            <a:r>
              <a:rPr lang="en-US" altLang="ru-RU" sz="1600" b="1" dirty="0">
                <a:solidFill>
                  <a:schemeClr val="accent2"/>
                </a:solidFill>
                <a:hlinkClick r:id="rId10"/>
              </a:rPr>
              <a:t>://</a:t>
            </a:r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www.fpmo.ru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39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336279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505976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515752" y="3119767"/>
            <a:ext cx="6409855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4586"/>
                </a:solidFill>
                <a:ea typeface="Calibri"/>
              </a:rPr>
              <a:t>СПАСИБО ЗА ВНИМАНИЕ!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50899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RB8.lYDeEWTPepbkWFX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12926</TotalTime>
  <Words>481</Words>
  <Application>Microsoft Office PowerPoint</Application>
  <PresentationFormat>Экран (4:3)</PresentationFormat>
  <Paragraphs>103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Поддержка малого и среднего предпринимательства в Московской области в 2017 году  СУБСИДИИ </vt:lpstr>
      <vt:lpstr>МЕРЫ ФИНАНСОВОЙ ПОДДЕРЖКИ – СУБСИДИИ</vt:lpstr>
      <vt:lpstr>МЕРЫ ФИНАНСОВОЙ ПОДДЕРЖКИ – СУБСИДИИ</vt:lpstr>
      <vt:lpstr>МЕРЫ ФИНАНСОВОЙ ПОДДЕРЖКИ – СУБСИДИИ</vt:lpstr>
      <vt:lpstr>ПРИЁМ ЗАЯВОК НА ПРЕДОСТАВЛЕНИЕ СУБСИДИЙ ЧЕРЕЗ МФЦ</vt:lpstr>
      <vt:lpstr>КОНКУРСНЫЙ ОТБОР ПО ПРЕДОСТАВЛЕНИЮ СУБСИДИЙ</vt:lpstr>
      <vt:lpstr>КОНКУРСНЫЙ ОТБОР ПО ПРЕДОСТАВЛЕНИЮ СУБСИДИЙ</vt:lpstr>
      <vt:lpstr>КОНКУРСНЫЙ ОТБОР ПО ПРЕДОСТАВЛЕНИЮ СУБСИДИЙ</vt:lpstr>
      <vt:lpstr>СПАСИБО ЗА ВНИМАНИЕ!</vt:lpstr>
    </vt:vector>
  </TitlesOfParts>
  <Company>infoexp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рплрп</dc:creator>
  <cp:lastModifiedBy>Пантыкина Виктория Викторовна</cp:lastModifiedBy>
  <cp:revision>377</cp:revision>
  <cp:lastPrinted>2017-07-13T06:45:40Z</cp:lastPrinted>
  <dcterms:created xsi:type="dcterms:W3CDTF">2015-04-14T10:20:06Z</dcterms:created>
  <dcterms:modified xsi:type="dcterms:W3CDTF">2017-08-14T09:17:19Z</dcterms:modified>
</cp:coreProperties>
</file>