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4.xml" ContentType="application/vnd.openxmlformats-officedocument.drawingml.chartshapes+xml"/>
  <Override PartName="/ppt/charts/chart24.xml" ContentType="application/vnd.openxmlformats-officedocument.drawingml.chart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5.xml" ContentType="application/vnd.openxmlformats-officedocument.drawingml.chart+xml"/>
  <Override PartName="/ppt/notesSlides/notesSlide5.xml" ContentType="application/vnd.openxmlformats-officedocument.presentationml.notesSlide+xml"/>
  <Override PartName="/ppt/charts/chart26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0" r:id="rId2"/>
    <p:sldId id="282" r:id="rId3"/>
    <p:sldId id="350" r:id="rId4"/>
    <p:sldId id="322" r:id="rId5"/>
    <p:sldId id="323" r:id="rId6"/>
    <p:sldId id="334" r:id="rId7"/>
    <p:sldId id="315" r:id="rId8"/>
    <p:sldId id="331" r:id="rId9"/>
    <p:sldId id="358" r:id="rId10"/>
    <p:sldId id="357" r:id="rId11"/>
    <p:sldId id="346" r:id="rId12"/>
    <p:sldId id="347" r:id="rId13"/>
    <p:sldId id="348" r:id="rId14"/>
    <p:sldId id="333" r:id="rId15"/>
    <p:sldId id="351" r:id="rId16"/>
    <p:sldId id="318" r:id="rId17"/>
    <p:sldId id="362" r:id="rId18"/>
    <p:sldId id="326" r:id="rId19"/>
    <p:sldId id="325" r:id="rId20"/>
    <p:sldId id="354" r:id="rId21"/>
    <p:sldId id="352" r:id="rId22"/>
    <p:sldId id="363" r:id="rId23"/>
    <p:sldId id="364" r:id="rId24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7C7A"/>
    <a:srgbClr val="CA6E6C"/>
    <a:srgbClr val="2A6F27"/>
    <a:srgbClr val="C6605E"/>
    <a:srgbClr val="9B85B5"/>
    <a:srgbClr val="D97B1D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1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pattFill prst="wdUpDiag">
              <a:fgClr>
                <a:srgbClr val="9BBB59">
                  <a:lumMod val="75000"/>
                </a:srgbClr>
              </a:fgClr>
              <a:bgClr>
                <a:sysClr val="window" lastClr="FFFFFF"/>
              </a:bgClr>
            </a:pattFill>
          </c:spPr>
          <c:invertIfNegative val="0"/>
          <c:dPt>
            <c:idx val="1"/>
            <c:invertIfNegative val="0"/>
            <c:bubble3D val="0"/>
            <c:spPr>
              <a:pattFill prst="wdUpDiag">
                <a:fgClr>
                  <a:srgbClr val="C0504D">
                    <a:lumMod val="60000"/>
                    <a:lumOff val="40000"/>
                  </a:srgbClr>
                </a:fgClr>
                <a:bgClr>
                  <a:sysClr val="window" lastClr="FFFFFF"/>
                </a:bgClr>
              </a:pattFill>
            </c:spPr>
          </c:dPt>
          <c:dPt>
            <c:idx val="5"/>
            <c:invertIfNegative val="0"/>
            <c:bubble3D val="0"/>
            <c:spPr>
              <a:pattFill prst="wdUpDiag">
                <a:fgClr>
                  <a:srgbClr val="C0504D">
                    <a:lumMod val="60000"/>
                    <a:lumOff val="40000"/>
                  </a:srgbClr>
                </a:fgClr>
                <a:bgClr>
                  <a:sysClr val="window" lastClr="FFFFFF"/>
                </a:bgClr>
              </a:pattFill>
            </c:spPr>
          </c:dPt>
          <c:dPt>
            <c:idx val="9"/>
            <c:invertIfNegative val="0"/>
            <c:bubble3D val="0"/>
            <c:spPr>
              <a:pattFill prst="wdUpDiag">
                <a:fgClr>
                  <a:srgbClr val="C0504D">
                    <a:lumMod val="60000"/>
                    <a:lumOff val="40000"/>
                  </a:srgbClr>
                </a:fgClr>
                <a:bgClr>
                  <a:sysClr val="window" lastClr="FFFFFF"/>
                </a:bgClr>
              </a:pattFill>
            </c:spPr>
          </c:dPt>
          <c:dLbls>
            <c:dLbl>
              <c:idx val="0"/>
              <c:layout>
                <c:manualLayout>
                  <c:x val="5.2505229851634826E-3"/>
                  <c:y val="1.2930815048617829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ru-RU" b="1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1" smtClean="0">
                        <a:solidFill>
                          <a:schemeClr val="tx1"/>
                        </a:solidFill>
                      </a:rPr>
                      <a:t>513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00348656775655E-3"/>
                  <c:y val="1.2930815048617829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ru-RU" b="1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1" smtClean="0">
                        <a:solidFill>
                          <a:schemeClr val="tx1"/>
                        </a:solidFill>
                      </a:rPr>
                      <a:t>513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750871641939137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</a:rPr>
                      <a:t>9</a:t>
                    </a:r>
                    <a:r>
                      <a:rPr lang="ru-RU" b="1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1" smtClean="0">
                        <a:solidFill>
                          <a:schemeClr val="tx1"/>
                        </a:solidFill>
                      </a:rPr>
                      <a:t>008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505229851635467E-3"/>
                  <c:y val="-2.5861630097235657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</a:rPr>
                      <a:t>9</a:t>
                    </a:r>
                    <a:r>
                      <a:rPr lang="ru-RU" b="1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1" smtClean="0">
                        <a:solidFill>
                          <a:schemeClr val="tx1"/>
                        </a:solidFill>
                      </a:rPr>
                      <a:t>008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ru-RU" b="1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1" smtClean="0">
                        <a:solidFill>
                          <a:schemeClr val="tx1"/>
                        </a:solidFill>
                      </a:rPr>
                      <a:t>432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500348656775655E-3"/>
                  <c:y val="-8.6205433657452184E-3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ru-RU" b="1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1" smtClean="0">
                        <a:solidFill>
                          <a:schemeClr val="tx1"/>
                        </a:solidFill>
                      </a:rPr>
                      <a:t>432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Лист1!$B$2:$L$2</c:f>
              <c:numCache>
                <c:formatCode>General</c:formatCode>
                <c:ptCount val="11"/>
                <c:pt idx="0">
                  <c:v>8513</c:v>
                </c:pt>
                <c:pt idx="1">
                  <c:v>8513</c:v>
                </c:pt>
                <c:pt idx="4">
                  <c:v>9008</c:v>
                </c:pt>
                <c:pt idx="5">
                  <c:v>9008</c:v>
                </c:pt>
                <c:pt idx="8">
                  <c:v>8432</c:v>
                </c:pt>
                <c:pt idx="9">
                  <c:v>8432</c:v>
                </c:pt>
              </c:numCache>
            </c:numRef>
          </c:val>
        </c:ser>
        <c:ser>
          <c:idx val="1"/>
          <c:order val="1"/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0501045970326982E-2"/>
                  <c:y val="-2.1551358414363047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10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931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508716419391376E-3"/>
                  <c:y val="-8.6205433657452184E-3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11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717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251220298714793E-2"/>
                  <c:y val="-9.0515705340324798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/>
                      <a:t>-</a:t>
                    </a:r>
                    <a:r>
                      <a:rPr lang="en-US" b="1" smtClean="0"/>
                      <a:t>786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250522985163482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11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393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7508716419391376E-3"/>
                  <c:y val="-3.0171901780108267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12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393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00139462710262E-2"/>
                  <c:y val="-0.11206706375468785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/>
                      <a:t>-</a:t>
                    </a:r>
                    <a:r>
                      <a:rPr lang="en-US" b="1" smtClean="0"/>
                      <a:t>1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2505229851634826E-3"/>
                  <c:y val="-8.6205433657452184E-3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11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906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7508716419391376E-3"/>
                  <c:y val="-2.1551358414363047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12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505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750871641939266E-3"/>
                  <c:y val="-9.0515705340324798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/>
                      <a:t>-</a:t>
                    </a:r>
                    <a:r>
                      <a:rPr lang="en-US" b="1" smtClean="0"/>
                      <a:t>599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Лист1!$B$3:$L$3</c:f>
              <c:numCache>
                <c:formatCode>General</c:formatCode>
                <c:ptCount val="11"/>
                <c:pt idx="0">
                  <c:v>10931</c:v>
                </c:pt>
                <c:pt idx="1">
                  <c:v>11717</c:v>
                </c:pt>
                <c:pt idx="2">
                  <c:v>786</c:v>
                </c:pt>
                <c:pt idx="4">
                  <c:v>11393</c:v>
                </c:pt>
                <c:pt idx="5">
                  <c:v>12393</c:v>
                </c:pt>
                <c:pt idx="6">
                  <c:v>1000</c:v>
                </c:pt>
                <c:pt idx="8">
                  <c:v>11906</c:v>
                </c:pt>
                <c:pt idx="9">
                  <c:v>12505</c:v>
                </c:pt>
                <c:pt idx="10">
                  <c:v>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0"/>
        <c:shape val="cylinder"/>
        <c:axId val="208562432"/>
        <c:axId val="208568320"/>
        <c:axId val="0"/>
      </c:bar3DChart>
      <c:catAx>
        <c:axId val="208562432"/>
        <c:scaling>
          <c:orientation val="minMax"/>
        </c:scaling>
        <c:delete val="1"/>
        <c:axPos val="b"/>
        <c:majorTickMark val="out"/>
        <c:minorTickMark val="none"/>
        <c:tickLblPos val="nextTo"/>
        <c:crossAx val="208568320"/>
        <c:crosses val="autoZero"/>
        <c:auto val="1"/>
        <c:lblAlgn val="ctr"/>
        <c:lblOffset val="100"/>
        <c:noMultiLvlLbl val="0"/>
      </c:catAx>
      <c:valAx>
        <c:axId val="20856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5624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80070326422629E-2"/>
          <c:y val="4.6571648639400512E-2"/>
          <c:w val="0.86073159892803253"/>
          <c:h val="0.9068567027211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Расходы!$B$6</c:f>
              <c:strCache>
                <c:ptCount val="1"/>
                <c:pt idx="0">
                  <c:v>Собственные средства бюджета</c:v>
                </c:pt>
              </c:strCache>
            </c:strRef>
          </c:tx>
          <c:spPr>
            <a:pattFill prst="wdDn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2.04339978157529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10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131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592299291357377E-3"/>
                  <c:y val="-4.1046936040147136E-3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8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513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Расходы!$C$6:$D$6</c:f>
              <c:numCache>
                <c:formatCode>General</c:formatCode>
                <c:ptCount val="2"/>
                <c:pt idx="0">
                  <c:v>10131</c:v>
                </c:pt>
                <c:pt idx="1">
                  <c:v>8513</c:v>
                </c:pt>
              </c:numCache>
            </c:numRef>
          </c:val>
        </c:ser>
        <c:ser>
          <c:idx val="1"/>
          <c:order val="1"/>
          <c:tx>
            <c:strRef>
              <c:f>Расходы!$B$7</c:f>
              <c:strCache>
                <c:ptCount val="1"/>
                <c:pt idx="0">
                  <c:v>Средства бюджета Московской область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4310759149628838E-3"/>
                  <c:y val="-8.2093872080294273E-3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13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944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0584380158006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11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717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Расходы!$C$7:$D$7</c:f>
              <c:numCache>
                <c:formatCode>General</c:formatCode>
                <c:ptCount val="2"/>
                <c:pt idx="0">
                  <c:v>13944</c:v>
                </c:pt>
                <c:pt idx="1">
                  <c:v>11717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gapDepth val="38"/>
        <c:shape val="cylinder"/>
        <c:axId val="12177408"/>
        <c:axId val="12178944"/>
        <c:axId val="0"/>
      </c:bar3DChart>
      <c:catAx>
        <c:axId val="12177408"/>
        <c:scaling>
          <c:orientation val="minMax"/>
        </c:scaling>
        <c:delete val="1"/>
        <c:axPos val="b"/>
        <c:majorTickMark val="out"/>
        <c:minorTickMark val="none"/>
        <c:tickLblPos val="nextTo"/>
        <c:crossAx val="12178944"/>
        <c:crosses val="autoZero"/>
        <c:auto val="1"/>
        <c:lblAlgn val="ctr"/>
        <c:lblOffset val="100"/>
        <c:noMultiLvlLbl val="0"/>
      </c:catAx>
      <c:valAx>
        <c:axId val="1217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77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790077022521034E-2"/>
          <c:y val="4.0083930068376239E-2"/>
          <c:w val="0.94155325264307321"/>
          <c:h val="0.82363070769914459"/>
        </c:manualLayout>
      </c:layout>
      <c:bar3DChart>
        <c:barDir val="col"/>
        <c:grouping val="stacked"/>
        <c:varyColors val="0"/>
        <c:ser>
          <c:idx val="0"/>
          <c:order val="0"/>
          <c:spPr>
            <a:pattFill prst="wdDn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-1</a:t>
                    </a:r>
                    <a:r>
                      <a:rPr lang="ru-RU" baseline="0" dirty="0" smtClean="0"/>
                      <a:t> 618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Расходы!$D$18</c:f>
              <c:numCache>
                <c:formatCode>General</c:formatCode>
                <c:ptCount val="1"/>
                <c:pt idx="0">
                  <c:v>10000</c:v>
                </c:pt>
              </c:numCache>
            </c:numRef>
          </c:val>
        </c:ser>
        <c:ser>
          <c:idx val="1"/>
          <c:order val="1"/>
          <c:spPr>
            <a:noFill/>
          </c:spPr>
          <c:invertIfNegative val="0"/>
          <c:val>
            <c:numRef>
              <c:f>Расходы!$D$19</c:f>
              <c:numCache>
                <c:formatCode>General</c:formatCode>
                <c:ptCount val="1"/>
                <c:pt idx="0">
                  <c:v>20000</c:v>
                </c:pt>
              </c:numCache>
            </c:numRef>
          </c:val>
        </c:ser>
        <c:ser>
          <c:idx val="2"/>
          <c:order val="2"/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-2</a:t>
                    </a:r>
                    <a:r>
                      <a:rPr lang="ru-RU" baseline="0" dirty="0" smtClean="0"/>
                      <a:t> 227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Расходы!$D$20</c:f>
              <c:numCache>
                <c:formatCode>General</c:formatCode>
                <c:ptCount val="1"/>
                <c:pt idx="0">
                  <c:v>15000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67520"/>
        <c:axId val="12269056"/>
        <c:axId val="0"/>
      </c:bar3DChart>
      <c:catAx>
        <c:axId val="12267520"/>
        <c:scaling>
          <c:orientation val="minMax"/>
        </c:scaling>
        <c:delete val="1"/>
        <c:axPos val="b"/>
        <c:majorTickMark val="out"/>
        <c:minorTickMark val="none"/>
        <c:tickLblPos val="nextTo"/>
        <c:crossAx val="12269056"/>
        <c:crosses val="autoZero"/>
        <c:auto val="1"/>
        <c:lblAlgn val="ctr"/>
        <c:lblOffset val="100"/>
        <c:noMultiLvlLbl val="0"/>
      </c:catAx>
      <c:valAx>
        <c:axId val="12269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267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30195141057516E-2"/>
          <c:y val="3.4985074887243908E-2"/>
          <c:w val="0.85520603674540685"/>
          <c:h val="0.8365757785139434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635000"/>
            </a:sp3d>
          </c:spPr>
          <c:invertIfNegative val="0"/>
          <c:val>
            <c:numRef>
              <c:f>'[Диаграмма в Microsoft PowerPoint]Расходы'!$C$12:$E$12</c:f>
              <c:numCache>
                <c:formatCode>General</c:formatCode>
                <c:ptCount val="3"/>
                <c:pt idx="0">
                  <c:v>10</c:v>
                </c:pt>
                <c:pt idx="1">
                  <c:v>11485</c:v>
                </c:pt>
              </c:numCache>
            </c:numRef>
          </c:val>
        </c:ser>
        <c:ser>
          <c:idx val="1"/>
          <c:order val="1"/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0"/>
            </a:sp3d>
          </c:spPr>
          <c:invertIfNegative val="0"/>
          <c:val>
            <c:numRef>
              <c:f>'[Диаграмма в Microsoft PowerPoint]Расходы'!$C$13:$E$13</c:f>
              <c:numCache>
                <c:formatCode>General</c:formatCode>
                <c:ptCount val="3"/>
                <c:pt idx="0">
                  <c:v>10</c:v>
                </c:pt>
                <c:pt idx="1">
                  <c:v>733</c:v>
                </c:pt>
              </c:numCache>
            </c:numRef>
          </c:val>
        </c:ser>
        <c:ser>
          <c:idx val="2"/>
          <c:order val="2"/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0"/>
            </a:sp3d>
          </c:spPr>
          <c:invertIfNegative val="0"/>
          <c:val>
            <c:numRef>
              <c:f>'[Диаграмма в Microsoft PowerPoint]Расходы'!$C$14:$E$14</c:f>
              <c:numCache>
                <c:formatCode>General</c:formatCode>
                <c:ptCount val="3"/>
                <c:pt idx="0">
                  <c:v>10</c:v>
                </c:pt>
                <c:pt idx="1">
                  <c:v>1726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100"/>
        <c:axId val="207301248"/>
        <c:axId val="207307136"/>
      </c:barChart>
      <c:catAx>
        <c:axId val="207301248"/>
        <c:scaling>
          <c:orientation val="minMax"/>
        </c:scaling>
        <c:delete val="1"/>
        <c:axPos val="b"/>
        <c:majorTickMark val="out"/>
        <c:minorTickMark val="none"/>
        <c:tickLblPos val="nextTo"/>
        <c:crossAx val="207307136"/>
        <c:crosses val="autoZero"/>
        <c:auto val="1"/>
        <c:lblAlgn val="ctr"/>
        <c:lblOffset val="100"/>
        <c:noMultiLvlLbl val="0"/>
      </c:catAx>
      <c:valAx>
        <c:axId val="207307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301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4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Lbls>
            <c:dLbl>
              <c:idx val="0"/>
              <c:layout>
                <c:manualLayout>
                  <c:x val="3.403256079310088E-2"/>
                  <c:y val="-5.3583825198278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5917322623053834"/>
                  <c:y val="-0.229673324542105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'нац проект'!$D$5:$D$6</c:f>
              <c:numCache>
                <c:formatCode>General</c:formatCode>
                <c:ptCount val="2"/>
                <c:pt idx="0">
                  <c:v>179</c:v>
                </c:pt>
                <c:pt idx="1">
                  <c:v>1466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3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0" h="635000"/>
              <a:bevelB w="635000" h="635000"/>
            </a:sp3d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9"/>
            <c:bubble3D val="0"/>
            <c:spPr>
              <a:solidFill>
                <a:schemeClr val="accent4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1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1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13"/>
            <c:bubble3D val="0"/>
            <c:spPr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15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45,6%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380480789291815E-3"/>
                  <c:y val="3.78869026185426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689658597953892E-2"/>
                  <c:y val="9.55906479798580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4,5%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0,2%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10,0%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3508573645683277E-2"/>
                  <c:y val="7.24507990869696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4,6%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8662968357559249E-3"/>
                  <c:y val="1.284587885000967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2,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7.4359120985412533E-4"/>
                  <c:y val="-4.15951071995025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,02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mtClean="0"/>
                      <a:t>13,9%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mtClean="0"/>
                      <a:t>2,8%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Лист3!$D$3:$D$19</c:f>
              <c:numCache>
                <c:formatCode>0.00%</c:formatCode>
                <c:ptCount val="17"/>
                <c:pt idx="0">
                  <c:v>0.45600000000000002</c:v>
                </c:pt>
                <c:pt idx="1">
                  <c:v>6.0999999999999999E-2</c:v>
                </c:pt>
                <c:pt idx="2">
                  <c:v>1.6E-2</c:v>
                </c:pt>
                <c:pt idx="3">
                  <c:v>3.7999999999999999E-2</c:v>
                </c:pt>
                <c:pt idx="4">
                  <c:v>0</c:v>
                </c:pt>
                <c:pt idx="5">
                  <c:v>2.1999999999999999E-2</c:v>
                </c:pt>
                <c:pt idx="6">
                  <c:v>1.2999999999999999E-2</c:v>
                </c:pt>
                <c:pt idx="7">
                  <c:v>7.0000000000000001E-3</c:v>
                </c:pt>
                <c:pt idx="8">
                  <c:v>4.4999999999999998E-2</c:v>
                </c:pt>
                <c:pt idx="9">
                  <c:v>2E-3</c:v>
                </c:pt>
                <c:pt idx="10">
                  <c:v>0.1</c:v>
                </c:pt>
                <c:pt idx="11">
                  <c:v>7.0000000000000001E-3</c:v>
                </c:pt>
                <c:pt idx="12">
                  <c:v>4.5999999999999999E-2</c:v>
                </c:pt>
                <c:pt idx="13">
                  <c:v>0.02</c:v>
                </c:pt>
                <c:pt idx="14">
                  <c:v>0</c:v>
                </c:pt>
                <c:pt idx="15">
                  <c:v>0.13900000000000001</c:v>
                </c:pt>
                <c:pt idx="16">
                  <c:v>2.8000000000000001E-2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effectLst>
      <a:glow>
        <a:schemeClr val="accent1"/>
      </a:glow>
    </a:effectLst>
    <a:scene3d>
      <a:camera prst="orthographicFront"/>
      <a:lightRig rig="threePt" dir="t"/>
    </a:scene3d>
    <a:sp3d prstMaterial="flat"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pattFill prst="wdDnDiag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layout>
                <c:manualLayout>
                  <c:x val="-0.15532612766070264"/>
                  <c:y val="9.1119184562786892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1</a:t>
                    </a:r>
                    <a:r>
                      <a:rPr lang="ru-RU" sz="1000" dirty="0" smtClean="0"/>
                      <a:t> </a:t>
                    </a:r>
                    <a:r>
                      <a:rPr lang="en-US" sz="1000" dirty="0" smtClean="0"/>
                      <a:t>69</a:t>
                    </a:r>
                    <a:r>
                      <a:rPr lang="ru-RU" sz="1000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smtClean="0"/>
                      <a:t>4</a:t>
                    </a:r>
                    <a:r>
                      <a:rPr lang="ru-RU" sz="1000" smtClean="0"/>
                      <a:t> </a:t>
                    </a:r>
                    <a:r>
                      <a:rPr lang="en-US" sz="1000" smtClean="0"/>
                      <a:t>961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'[Диаграмма 2 в Microsoft PowerPoint]Лист2'!$C$32:$C$33</c:f>
              <c:numCache>
                <c:formatCode>General</c:formatCode>
                <c:ptCount val="2"/>
                <c:pt idx="0">
                  <c:v>1639</c:v>
                </c:pt>
                <c:pt idx="1">
                  <c:v>4961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78793626105037"/>
          <c:y val="0.16832111246898493"/>
          <c:w val="0.7175274175885219"/>
          <c:h val="0.59281005814168797"/>
        </c:manualLayout>
      </c:layout>
      <c:pie3DChart>
        <c:varyColors val="1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2806493722919676E-2"/>
                  <c:y val="-0.47618320186645929"/>
                </c:manualLayout>
              </c:layout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en-US" sz="1000" dirty="0" smtClean="0"/>
                      <a:t>1</a:t>
                    </a:r>
                    <a:r>
                      <a:rPr lang="ru-RU" sz="1000" dirty="0" smtClean="0"/>
                      <a:t> 558</a:t>
                    </a:r>
                    <a:endParaRPr lang="en-US" sz="1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'[Диаграмма 2 в Microsoft PowerPoint]Лист2'!$C$36</c:f>
              <c:numCache>
                <c:formatCode>General</c:formatCode>
                <c:ptCount val="1"/>
                <c:pt idx="0">
                  <c:v>1372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206151735647575"/>
          <c:y val="0.17729222356612154"/>
          <c:w val="0.74778753314096325"/>
          <c:h val="0.82270777643387849"/>
        </c:manualLayout>
      </c:layout>
      <c:pie3DChart>
        <c:varyColors val="1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8366430521264861E-3"/>
                  <c:y val="-0.3481354243954993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695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'[Диаграмма 2 в Microsoft PowerPoint]Лист2'!$C$38</c:f>
              <c:numCache>
                <c:formatCode>General</c:formatCode>
                <c:ptCount val="1"/>
                <c:pt idx="0">
                  <c:v>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8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364368040418142E-2"/>
          <c:y val="9.0056492029518709E-2"/>
          <c:w val="0.89527126391916367"/>
          <c:h val="0.7773262516567719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pattFill prst="wdDnDiag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layout>
                <c:manualLayout>
                  <c:x val="0.27676347239302496"/>
                  <c:y val="-6.5009302600298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860141782367534E-2"/>
                  <c:y val="-0.16601993638954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'[Диаграмма 2 в Microsoft PowerPoint]Лист2'!$C$54:$C$55</c:f>
              <c:numCache>
                <c:formatCode>General</c:formatCode>
                <c:ptCount val="2"/>
                <c:pt idx="0">
                  <c:v>248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18304844435273"/>
          <c:y val="8.0639789691489272E-2"/>
          <c:w val="0.77407867379814943"/>
          <c:h val="0.88719597516515825"/>
        </c:manualLayout>
      </c:layout>
      <c:pie3DChart>
        <c:varyColors val="1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explosion val="6"/>
          <c:val>
            <c:numRef>
              <c:f>'[Диаграмма 2 в Microsoft PowerPoint]Лист2'!$C$38</c:f>
              <c:numCache>
                <c:formatCode>General</c:formatCode>
                <c:ptCount val="1"/>
                <c:pt idx="0">
                  <c:v>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2"/>
            <c:invertIfNegative val="0"/>
            <c:bubble3D val="0"/>
            <c:spPr>
              <a:pattFill prst="ltUpDiag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3"/>
            <c:invertIfNegative val="0"/>
            <c:bubble3D val="0"/>
            <c:spPr>
              <a:pattFill prst="ltUpDiag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8.697793123332993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48160936110828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4668968499949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48896561666496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4742531055516E-2"/>
                  <c:y val="-0.113572755787109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147311166288449E-2"/>
                  <c:y val="-0.117779154149595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</a:t>
                    </a:r>
                    <a:r>
                      <a:rPr lang="en-US" dirty="0" smtClean="0"/>
                      <a:t>786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лист!$E$13:$J$13</c:f>
              <c:numCache>
                <c:formatCode>General</c:formatCode>
                <c:ptCount val="6"/>
                <c:pt idx="0">
                  <c:v>10069</c:v>
                </c:pt>
                <c:pt idx="1">
                  <c:v>8513</c:v>
                </c:pt>
              </c:numCache>
            </c:numRef>
          </c:val>
        </c:ser>
        <c:ser>
          <c:idx val="1"/>
          <c:order val="1"/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pattFill prst="shingle">
                <a:fgClr>
                  <a:schemeClr val="accent3">
                    <a:lumMod val="50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4.3488965616664968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ru-RU" sz="1000" b="1" smtClean="0"/>
                      <a:t>208</a:t>
                    </a:r>
                    <a:endParaRPr lang="en-US" sz="1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8528748888662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98414604621952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97793123332993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лист!$E$14:$J$14</c:f>
              <c:numCache>
                <c:formatCode>General</c:formatCode>
                <c:ptCount val="6"/>
                <c:pt idx="0">
                  <c:v>1000</c:v>
                </c:pt>
                <c:pt idx="1">
                  <c:v>10931</c:v>
                </c:pt>
              </c:numCache>
            </c:numRef>
          </c:val>
        </c:ser>
        <c:ser>
          <c:idx val="2"/>
          <c:order val="2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1474253105551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277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лист!$E$15:$J$15</c:f>
              <c:numCache>
                <c:formatCode>General</c:formatCode>
                <c:ptCount val="6"/>
                <c:pt idx="0">
                  <c:v>11277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shape val="cylinder"/>
        <c:axId val="209086720"/>
        <c:axId val="209108992"/>
        <c:axId val="0"/>
      </c:bar3DChart>
      <c:catAx>
        <c:axId val="209086720"/>
        <c:scaling>
          <c:orientation val="minMax"/>
        </c:scaling>
        <c:delete val="1"/>
        <c:axPos val="b"/>
        <c:majorTickMark val="out"/>
        <c:minorTickMark val="none"/>
        <c:tickLblPos val="nextTo"/>
        <c:crossAx val="209108992"/>
        <c:crosses val="autoZero"/>
        <c:auto val="1"/>
        <c:lblAlgn val="ctr"/>
        <c:lblOffset val="100"/>
        <c:noMultiLvlLbl val="0"/>
      </c:catAx>
      <c:valAx>
        <c:axId val="20910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086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619123963119557E-2"/>
          <c:y val="0"/>
          <c:w val="0.93276175207376089"/>
          <c:h val="0.97380680455905977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4.2787975953061254E-2"/>
                  <c:y val="-6.5482988602351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744803896064198E-2"/>
                  <c:y val="-3.427836352393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281419983236161"/>
                  <c:y val="-6.8556727047869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405890638457726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3619123963119557E-2"/>
                  <c:y val="3.427836352393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0294291270603146E-2"/>
                  <c:y val="3.074256382185939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7801087892711441E-2"/>
                  <c:y val="-1.6524330485530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168851989941694E-2"/>
                  <c:y val="-9.8224482903525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4744803896064198E-2"/>
                  <c:y val="-3.427836352393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25367157172172033"/>
                  <c:y val="-6.8559426131610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2414464357351313"/>
                  <c:y val="3.2741494301175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6.1125679932944647E-2"/>
                  <c:y val="-6.8556727047869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14058906384577269"/>
                  <c:y val="3.735261990612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Лист1!$A$1:$A$15</c:f>
              <c:numCache>
                <c:formatCode>General</c:formatCode>
                <c:ptCount val="15"/>
                <c:pt idx="0">
                  <c:v>2</c:v>
                </c:pt>
                <c:pt idx="2">
                  <c:v>9</c:v>
                </c:pt>
                <c:pt idx="3">
                  <c:v>13</c:v>
                </c:pt>
                <c:pt idx="5">
                  <c:v>1</c:v>
                </c:pt>
                <c:pt idx="6">
                  <c:v>5</c:v>
                </c:pt>
                <c:pt idx="7">
                  <c:v>7</c:v>
                </c:pt>
                <c:pt idx="9">
                  <c:v>9</c:v>
                </c:pt>
                <c:pt idx="10">
                  <c:v>27</c:v>
                </c:pt>
                <c:pt idx="12">
                  <c:v>4</c:v>
                </c:pt>
                <c:pt idx="13">
                  <c:v>13</c:v>
                </c:pt>
                <c:pt idx="14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gapDepth val="82"/>
        <c:shape val="cylinder"/>
        <c:axId val="209208832"/>
        <c:axId val="209210368"/>
        <c:axId val="0"/>
      </c:bar3DChart>
      <c:catAx>
        <c:axId val="209208832"/>
        <c:scaling>
          <c:orientation val="minMax"/>
        </c:scaling>
        <c:delete val="1"/>
        <c:axPos val="l"/>
        <c:majorTickMark val="out"/>
        <c:minorTickMark val="none"/>
        <c:tickLblPos val="nextTo"/>
        <c:crossAx val="209210368"/>
        <c:crosses val="autoZero"/>
        <c:auto val="1"/>
        <c:lblAlgn val="ctr"/>
        <c:lblOffset val="100"/>
        <c:noMultiLvlLbl val="0"/>
      </c:catAx>
      <c:valAx>
        <c:axId val="209210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9208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55478744484443"/>
          <c:y val="7.2185377140395746E-2"/>
          <c:w val="0.74742835373184069"/>
          <c:h val="0.8906365466767306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9"/>
            <c:bubble3D val="0"/>
            <c:spPr>
              <a:solidFill>
                <a:srgbClr val="FFFF00"/>
              </a:solidFill>
            </c:spPr>
          </c:dPt>
          <c:dPt>
            <c:idx val="1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4.9099358480466503E-2"/>
                  <c:y val="0.184522068848325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156744470847763"/>
                  <c:y val="-0.2303997941110219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295579098176488E-2"/>
                  <c:y val="-1.4039523965714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93189977233044E-3"/>
                  <c:y val="5.3761820833119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740484058985154E-2"/>
                  <c:y val="2.3878774466605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Лист1!$C$2:$C$12</c:f>
              <c:numCache>
                <c:formatCode>General</c:formatCode>
                <c:ptCount val="11"/>
                <c:pt idx="0">
                  <c:v>3013</c:v>
                </c:pt>
                <c:pt idx="1">
                  <c:v>4428</c:v>
                </c:pt>
                <c:pt idx="2">
                  <c:v>472</c:v>
                </c:pt>
                <c:pt idx="3">
                  <c:v>41</c:v>
                </c:pt>
                <c:pt idx="4">
                  <c:v>361</c:v>
                </c:pt>
                <c:pt idx="5">
                  <c:v>38</c:v>
                </c:pt>
                <c:pt idx="6">
                  <c:v>436</c:v>
                </c:pt>
                <c:pt idx="7">
                  <c:v>148</c:v>
                </c:pt>
                <c:pt idx="8">
                  <c:v>83</c:v>
                </c:pt>
                <c:pt idx="9">
                  <c:v>18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1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0" h="635000"/>
              <a:bevelB w="635000" h="635000"/>
            </a:sp3d>
          </c:spPr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Lbls>
            <c:dLbl>
              <c:idx val="0"/>
              <c:layout>
                <c:manualLayout>
                  <c:x val="-0.20418221502499473"/>
                  <c:y val="-0.1007775435596147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ru-RU" sz="12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429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411461084822778"/>
                  <c:y val="-0.264902650274690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2483786396930849"/>
                  <c:y val="4.43979811697833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ru-RU" sz="12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911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'на 1 обучающегося'!$C$3:$C$5</c:f>
              <c:numCache>
                <c:formatCode>General</c:formatCode>
                <c:ptCount val="3"/>
                <c:pt idx="0">
                  <c:v>4429</c:v>
                </c:pt>
                <c:pt idx="1">
                  <c:v>472</c:v>
                </c:pt>
                <c:pt idx="2">
                  <c:v>2911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96014728522227"/>
          <c:y val="2.5213151590122603E-2"/>
          <c:w val="0.72484128747599474"/>
          <c:h val="0.9616774684992975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D97B1D"/>
              </a:solidFill>
            </c:spPr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5"/>
            <c:bubble3D val="0"/>
            <c:spPr>
              <a:solidFill>
                <a:srgbClr val="99FF99"/>
              </a:solidFill>
            </c:spPr>
          </c:dPt>
          <c:dPt>
            <c:idx val="6"/>
            <c:bubble3D val="0"/>
            <c:spPr>
              <a:solidFill>
                <a:srgbClr val="9A88DE"/>
              </a:solidFill>
            </c:spPr>
          </c:dPt>
          <c:dLbls>
            <c:dLbl>
              <c:idx val="3"/>
              <c:layout>
                <c:manualLayout>
                  <c:x val="-0.19174833748631104"/>
                  <c:y val="-5.3468610900028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культура!$B$3:$B$11</c:f>
              <c:numCache>
                <c:formatCode>General</c:formatCode>
                <c:ptCount val="9"/>
                <c:pt idx="0">
                  <c:v>14</c:v>
                </c:pt>
                <c:pt idx="1">
                  <c:v>76</c:v>
                </c:pt>
                <c:pt idx="2">
                  <c:v>20</c:v>
                </c:pt>
                <c:pt idx="3">
                  <c:v>804</c:v>
                </c:pt>
                <c:pt idx="4">
                  <c:v>82</c:v>
                </c:pt>
                <c:pt idx="5">
                  <c:v>72</c:v>
                </c:pt>
                <c:pt idx="6">
                  <c:v>20</c:v>
                </c:pt>
                <c:pt idx="7">
                  <c:v>105</c:v>
                </c:pt>
                <c:pt idx="8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2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15076102655258"/>
          <c:y val="0"/>
          <c:w val="0.69367551753508871"/>
          <c:h val="1"/>
        </c:manualLayout>
      </c:layout>
      <c:pieChart>
        <c:varyColors val="1"/>
        <c:ser>
          <c:idx val="0"/>
          <c:order val="0"/>
          <c:tx>
            <c:strRef>
              <c:f>спорт!$B$2</c:f>
              <c:strCache>
                <c:ptCount val="1"/>
                <c:pt idx="0">
                  <c:v>Сумма на 2020 год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CCFF"/>
              </a:solidFill>
            </c:spPr>
          </c:dPt>
          <c:dLbls>
            <c:txPr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спорт!$B$3:$B$7</c:f>
              <c:numCache>
                <c:formatCode>General</c:formatCode>
                <c:ptCount val="5"/>
                <c:pt idx="0">
                  <c:v>458</c:v>
                </c:pt>
                <c:pt idx="1">
                  <c:v>239</c:v>
                </c:pt>
                <c:pt idx="2">
                  <c:v>6</c:v>
                </c:pt>
                <c:pt idx="3">
                  <c:v>32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спорт!$C$2</c:f>
              <c:strCache>
                <c:ptCount val="1"/>
                <c:pt idx="0">
                  <c:v>Удельный вес 2020 год</c:v>
                </c:pt>
              </c:strCache>
            </c:strRef>
          </c:tx>
          <c:val>
            <c:numRef>
              <c:f>спорт!$C$3:$C$7</c:f>
              <c:numCache>
                <c:formatCode>0%</c:formatCode>
                <c:ptCount val="5"/>
                <c:pt idx="0">
                  <c:v>0.60823373173970785</c:v>
                </c:pt>
                <c:pt idx="1">
                  <c:v>0.31739707835325365</c:v>
                </c:pt>
                <c:pt idx="2">
                  <c:v>7.9681274900398405E-3</c:v>
                </c:pt>
                <c:pt idx="3">
                  <c:v>4.2496679946879147E-2</c:v>
                </c:pt>
                <c:pt idx="4">
                  <c:v>2.3904382470119521E-2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3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3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0" h="635000"/>
              <a:bevelB w="635000" h="635000"/>
            </a:sp3d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9"/>
            <c:bubble3D val="0"/>
            <c:spPr>
              <a:solidFill>
                <a:schemeClr val="accent4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1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1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13"/>
            <c:bubble3D val="0"/>
            <c:spPr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15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45,6%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380480789291815E-3"/>
                  <c:y val="3.78869026185426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689658597953892E-2"/>
                  <c:y val="9.55906479798580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4,5%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0,2%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10,0%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3508573645683277E-2"/>
                  <c:y val="7.24507990869696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4,6%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8662968357559249E-3"/>
                  <c:y val="1.284587885000967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2,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7.4359120985412533E-4"/>
                  <c:y val="-4.15951071995025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,02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mtClean="0"/>
                      <a:t>13,9%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mtClean="0"/>
                      <a:t>2,8%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Лист3!$D$3:$D$19</c:f>
              <c:numCache>
                <c:formatCode>0.00%</c:formatCode>
                <c:ptCount val="17"/>
                <c:pt idx="0">
                  <c:v>0.45600000000000002</c:v>
                </c:pt>
                <c:pt idx="1">
                  <c:v>6.0999999999999999E-2</c:v>
                </c:pt>
                <c:pt idx="2">
                  <c:v>1.6E-2</c:v>
                </c:pt>
                <c:pt idx="3">
                  <c:v>3.7999999999999999E-2</c:v>
                </c:pt>
                <c:pt idx="4">
                  <c:v>0</c:v>
                </c:pt>
                <c:pt idx="5">
                  <c:v>2.1999999999999999E-2</c:v>
                </c:pt>
                <c:pt idx="6">
                  <c:v>1.2999999999999999E-2</c:v>
                </c:pt>
                <c:pt idx="7">
                  <c:v>7.0000000000000001E-3</c:v>
                </c:pt>
                <c:pt idx="8">
                  <c:v>4.4999999999999998E-2</c:v>
                </c:pt>
                <c:pt idx="9">
                  <c:v>2E-3</c:v>
                </c:pt>
                <c:pt idx="10">
                  <c:v>0.1</c:v>
                </c:pt>
                <c:pt idx="11">
                  <c:v>7.0000000000000001E-3</c:v>
                </c:pt>
                <c:pt idx="12">
                  <c:v>4.5999999999999999E-2</c:v>
                </c:pt>
                <c:pt idx="13">
                  <c:v>0.02</c:v>
                </c:pt>
                <c:pt idx="14">
                  <c:v>0</c:v>
                </c:pt>
                <c:pt idx="15">
                  <c:v>0.13900000000000001</c:v>
                </c:pt>
                <c:pt idx="16">
                  <c:v>2.8000000000000001E-2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effectLst>
      <a:glow>
        <a:schemeClr val="accent1"/>
      </a:glow>
    </a:effectLst>
    <a:scene3d>
      <a:camera prst="orthographicFront"/>
      <a:lightRig rig="threePt" dir="t"/>
    </a:scene3d>
    <a:sp3d prstMaterial="flat"/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039122637167299E-3"/>
                  <c:y val="4.1476105191240766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>
                        <a:latin typeface="Arial" pitchFamily="34" charset="0"/>
                        <a:cs typeface="Arial" pitchFamily="34" charset="0"/>
                      </a:rPr>
                      <a:t>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985377286121647E-3"/>
                  <c:y val="1.244283155737223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>
                        <a:latin typeface="Arial" pitchFamily="34" charset="0"/>
                        <a:cs typeface="Arial" pitchFamily="34" charset="0"/>
                      </a:rPr>
                      <a:t>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Лист1!$A$6:$B$6</c:f>
              <c:numCache>
                <c:formatCode>General</c:formatCode>
                <c:ptCount val="2"/>
                <c:pt idx="0">
                  <c:v>200</c:v>
                </c:pt>
                <c:pt idx="1">
                  <c:v>150</c:v>
                </c:pt>
              </c:numCache>
            </c:numRef>
          </c:val>
        </c:ser>
        <c:ser>
          <c:idx val="1"/>
          <c:order val="1"/>
          <c:spPr>
            <a:pattFill prst="wdDnDiag">
              <a:fgClr>
                <a:schemeClr val="accent3">
                  <a:lumMod val="5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ru-RU" sz="1400" b="1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400" b="1" smtClean="0">
                        <a:latin typeface="Arial" pitchFamily="34" charset="0"/>
                        <a:cs typeface="Arial" pitchFamily="34" charset="0"/>
                      </a:rPr>
                      <a:t>586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ru-RU" sz="1400" b="1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400" b="1" smtClean="0">
                        <a:latin typeface="Arial" pitchFamily="34" charset="0"/>
                        <a:cs typeface="Arial" pitchFamily="34" charset="0"/>
                      </a:rPr>
                      <a:t>646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Лист1!$A$7:$B$7</c:f>
              <c:numCache>
                <c:formatCode>General</c:formatCode>
                <c:ptCount val="2"/>
                <c:pt idx="0">
                  <c:v>1586</c:v>
                </c:pt>
                <c:pt idx="1">
                  <c:v>1646</c:v>
                </c:pt>
              </c:numCache>
            </c:numRef>
          </c:val>
        </c:ser>
        <c:ser>
          <c:idx val="2"/>
          <c:order val="2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smtClean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ru-RU" sz="1200" b="1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200" b="1" smtClean="0">
                        <a:latin typeface="Arial" pitchFamily="34" charset="0"/>
                        <a:cs typeface="Arial" pitchFamily="34" charset="0"/>
                      </a:rPr>
                      <a:t>999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smtClean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ru-RU" sz="1200" b="1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200" b="1" smtClean="0">
                        <a:latin typeface="Arial" pitchFamily="34" charset="0"/>
                        <a:cs typeface="Arial" pitchFamily="34" charset="0"/>
                      </a:rPr>
                      <a:t>195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Лист1!$A$8:$B$8</c:f>
              <c:numCache>
                <c:formatCode>General</c:formatCode>
                <c:ptCount val="2"/>
                <c:pt idx="0">
                  <c:v>2999</c:v>
                </c:pt>
                <c:pt idx="1">
                  <c:v>2195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9362304"/>
        <c:axId val="209380480"/>
        <c:axId val="0"/>
      </c:bar3DChart>
      <c:catAx>
        <c:axId val="209362304"/>
        <c:scaling>
          <c:orientation val="minMax"/>
        </c:scaling>
        <c:delete val="1"/>
        <c:axPos val="b"/>
        <c:majorTickMark val="out"/>
        <c:minorTickMark val="none"/>
        <c:tickLblPos val="nextTo"/>
        <c:crossAx val="209380480"/>
        <c:crosses val="autoZero"/>
        <c:auto val="1"/>
        <c:lblAlgn val="ctr"/>
        <c:lblOffset val="100"/>
        <c:noMultiLvlLbl val="0"/>
      </c:catAx>
      <c:valAx>
        <c:axId val="209380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362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pattFill prst="wd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3.3437181672106568E-2"/>
                  <c:y val="-2.192521200845588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49745337685257E-2"/>
                  <c:y val="-1.096260600422794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PowerPoint]лист'!$G$18:$H$18</c:f>
              <c:numCache>
                <c:formatCode>General</c:formatCode>
                <c:ptCount val="2"/>
                <c:pt idx="0">
                  <c:v>10131</c:v>
                </c:pt>
                <c:pt idx="1">
                  <c:v>8513</c:v>
                </c:pt>
              </c:numCache>
            </c:numRef>
          </c:val>
        </c:ser>
        <c:ser>
          <c:idx val="1"/>
          <c:order val="1"/>
          <c:spPr>
            <a:solidFill>
              <a:srgbClr val="D07C7A"/>
            </a:solidFill>
          </c:spPr>
          <c:invertIfNegative val="0"/>
          <c:dLbls>
            <c:dLbl>
              <c:idx val="0"/>
              <c:layout>
                <c:manualLayout>
                  <c:x val="2.340602717047456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smtClean="0"/>
                      <a:t>13</a:t>
                    </a:r>
                    <a:r>
                      <a:rPr lang="ru-RU" sz="1100" smtClean="0"/>
                      <a:t> </a:t>
                    </a:r>
                    <a:r>
                      <a:rPr lang="en-US" sz="1100" smtClean="0"/>
                      <a:t>944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4974533768525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smtClean="0"/>
                      <a:t>11</a:t>
                    </a:r>
                    <a:r>
                      <a:rPr lang="ru-RU" sz="1100" smtClean="0"/>
                      <a:t> </a:t>
                    </a:r>
                    <a:r>
                      <a:rPr lang="en-US" sz="1100" smtClean="0"/>
                      <a:t>717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PowerPoint]лист'!$G$19:$H$19</c:f>
              <c:numCache>
                <c:formatCode>General</c:formatCode>
                <c:ptCount val="2"/>
                <c:pt idx="0">
                  <c:v>13944</c:v>
                </c:pt>
                <c:pt idx="1">
                  <c:v>11717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2"/>
        <c:gapDepth val="402"/>
        <c:shape val="cylinder"/>
        <c:axId val="214467712"/>
        <c:axId val="214469248"/>
        <c:axId val="0"/>
      </c:bar3DChart>
      <c:catAx>
        <c:axId val="214467712"/>
        <c:scaling>
          <c:orientation val="minMax"/>
        </c:scaling>
        <c:delete val="1"/>
        <c:axPos val="b"/>
        <c:majorTickMark val="out"/>
        <c:minorTickMark val="none"/>
        <c:tickLblPos val="nextTo"/>
        <c:crossAx val="214469248"/>
        <c:crosses val="autoZero"/>
        <c:auto val="1"/>
        <c:lblAlgn val="ctr"/>
        <c:lblOffset val="100"/>
        <c:noMultiLvlLbl val="0"/>
      </c:catAx>
      <c:valAx>
        <c:axId val="214469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4467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4.7619047619047623E-3"/>
                  <c:y val="-7.5382887194257842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-</a:t>
                    </a:r>
                    <a:r>
                      <a:rPr lang="en-US" sz="1100" dirty="0" smtClean="0"/>
                      <a:t>2</a:t>
                    </a:r>
                    <a:r>
                      <a:rPr lang="ru-RU" sz="1100" dirty="0" smtClean="0"/>
                      <a:t> </a:t>
                    </a:r>
                    <a:r>
                      <a:rPr lang="en-US" sz="1100" dirty="0" smtClean="0"/>
                      <a:t>521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809523809523808E-2"/>
                  <c:y val="-0.150765774388515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</a:t>
                    </a:r>
                    <a:r>
                      <a:rPr lang="en-US" dirty="0" smtClean="0"/>
                      <a:t>786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'[Диаграмма в Microsoft PowerPoint]лист'!$J$20:$J$21</c:f>
              <c:numCache>
                <c:formatCode>#,##0</c:formatCode>
                <c:ptCount val="2"/>
                <c:pt idx="0" formatCode="General">
                  <c:v>2521</c:v>
                </c:pt>
                <c:pt idx="1">
                  <c:v>786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gapDepth val="406"/>
        <c:shape val="cylinder"/>
        <c:axId val="209182080"/>
        <c:axId val="209187968"/>
        <c:axId val="0"/>
      </c:bar3DChart>
      <c:catAx>
        <c:axId val="209182080"/>
        <c:scaling>
          <c:orientation val="minMax"/>
        </c:scaling>
        <c:delete val="1"/>
        <c:axPos val="b"/>
        <c:majorTickMark val="out"/>
        <c:minorTickMark val="none"/>
        <c:tickLblPos val="nextTo"/>
        <c:crossAx val="209187968"/>
        <c:crosses val="autoZero"/>
        <c:auto val="1"/>
        <c:lblAlgn val="ctr"/>
        <c:lblOffset val="100"/>
        <c:noMultiLvlLbl val="0"/>
      </c:catAx>
      <c:valAx>
        <c:axId val="209187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9182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Лист2!$D$40:$D$46</c:f>
            </c:numRef>
          </c:val>
        </c:ser>
        <c:ser>
          <c:idx val="1"/>
          <c:order val="1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Лист2!$E$40:$E$46</c:f>
            </c:numRef>
          </c:val>
        </c:ser>
        <c:ser>
          <c:idx val="2"/>
          <c:order val="2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Лист2!$F$40:$F$46</c:f>
            </c:numRef>
          </c:val>
        </c:ser>
        <c:ser>
          <c:idx val="3"/>
          <c:order val="3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Лист2!$G$40:$G$46</c:f>
            </c:numRef>
          </c:val>
        </c:ser>
        <c:ser>
          <c:idx val="4"/>
          <c:order val="4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Лист2!$H$40:$H$46</c:f>
            </c:numRef>
          </c:val>
        </c:ser>
        <c:ser>
          <c:idx val="5"/>
          <c:order val="5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Лист2!$I$40:$I$46</c:f>
            </c:numRef>
          </c:val>
        </c:ser>
        <c:ser>
          <c:idx val="6"/>
          <c:order val="6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Лист2!$J$40:$J$46</c:f>
            </c:numRef>
          </c:val>
        </c:ser>
        <c:ser>
          <c:idx val="7"/>
          <c:order val="7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Лист2!$K$40:$K$46</c:f>
            </c:numRef>
          </c:val>
        </c:ser>
        <c:ser>
          <c:idx val="8"/>
          <c:order val="8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Лист2!$L$40:$L$46</c:f>
            </c:numRef>
          </c:val>
        </c:ser>
        <c:ser>
          <c:idx val="9"/>
          <c:order val="9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Лист2!$M$40:$M$46</c:f>
              <c:numCache>
                <c:formatCode>0.000</c:formatCode>
                <c:ptCount val="6"/>
                <c:pt idx="0">
                  <c:v>13.044</c:v>
                </c:pt>
                <c:pt idx="1">
                  <c:v>19.358000000000001</c:v>
                </c:pt>
                <c:pt idx="2">
                  <c:v>21.151</c:v>
                </c:pt>
                <c:pt idx="3">
                  <c:v>28.07</c:v>
                </c:pt>
                <c:pt idx="4">
                  <c:v>29.646999999999998</c:v>
                </c:pt>
                <c:pt idx="5">
                  <c:v>32.642000000000003</c:v>
                </c:pt>
              </c:numCache>
            </c:numRef>
          </c:val>
        </c:ser>
        <c:ser>
          <c:idx val="10"/>
          <c:order val="10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Лист2!$N$40:$N$46</c:f>
            </c:numRef>
          </c:val>
        </c:ser>
        <c:ser>
          <c:idx val="11"/>
          <c:order val="11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Лист2!$O$40:$O$46</c:f>
            </c:numRef>
          </c:val>
        </c:ser>
        <c:ser>
          <c:idx val="12"/>
          <c:order val="12"/>
          <c:spPr>
            <a:pattFill prst="shingle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Лист2!$P$40:$P$46</c:f>
              <c:numCache>
                <c:formatCode>0.000</c:formatCode>
                <c:ptCount val="6"/>
                <c:pt idx="0">
                  <c:v>21.687999999999999</c:v>
                </c:pt>
                <c:pt idx="1">
                  <c:v>18.189</c:v>
                </c:pt>
                <c:pt idx="2">
                  <c:v>16.350999999999999</c:v>
                </c:pt>
                <c:pt idx="3">
                  <c:v>19.356000000000002</c:v>
                </c:pt>
                <c:pt idx="4">
                  <c:v>22.634999999999998</c:v>
                </c:pt>
                <c:pt idx="5">
                  <c:v>25.422999999999995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gapDepth val="136"/>
        <c:shape val="cylinder"/>
        <c:axId val="9340416"/>
        <c:axId val="9341952"/>
        <c:axId val="0"/>
      </c:bar3DChart>
      <c:catAx>
        <c:axId val="9340416"/>
        <c:scaling>
          <c:orientation val="minMax"/>
        </c:scaling>
        <c:delete val="0"/>
        <c:axPos val="l"/>
        <c:majorTickMark val="out"/>
        <c:minorTickMark val="none"/>
        <c:tickLblPos val="nextTo"/>
        <c:crossAx val="9341952"/>
        <c:crosses val="autoZero"/>
        <c:auto val="1"/>
        <c:lblAlgn val="ctr"/>
        <c:lblOffset val="100"/>
        <c:noMultiLvlLbl val="0"/>
      </c:catAx>
      <c:valAx>
        <c:axId val="9341952"/>
        <c:scaling>
          <c:orientation val="minMax"/>
        </c:scaling>
        <c:delete val="0"/>
        <c:axPos val="b"/>
        <c:majorGridlines/>
        <c:numFmt formatCode="0.000" sourceLinked="1"/>
        <c:majorTickMark val="out"/>
        <c:minorTickMark val="none"/>
        <c:tickLblPos val="nextTo"/>
        <c:crossAx val="9340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48876507995136"/>
          <c:y val="3.8095788683723687E-2"/>
          <c:w val="0.8401747745069964"/>
          <c:h val="0.87514398408321403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Лист2!$D$53:$D$58</c:f>
            </c:numRef>
          </c:val>
        </c:ser>
        <c:ser>
          <c:idx val="1"/>
          <c:order val="1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Лист2!$E$53:$E$58</c:f>
            </c:numRef>
          </c:val>
        </c:ser>
        <c:ser>
          <c:idx val="2"/>
          <c:order val="2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Лист2!$F$53:$F$58</c:f>
            </c:numRef>
          </c:val>
        </c:ser>
        <c:ser>
          <c:idx val="3"/>
          <c:order val="3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Лист2!$G$53:$G$58</c:f>
            </c:numRef>
          </c:val>
        </c:ser>
        <c:ser>
          <c:idx val="4"/>
          <c:order val="4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Лист2!$H$53:$H$58</c:f>
            </c:numRef>
          </c:val>
        </c:ser>
        <c:ser>
          <c:idx val="5"/>
          <c:order val="5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Лист2!$I$53:$I$58</c:f>
            </c:numRef>
          </c:val>
        </c:ser>
        <c:ser>
          <c:idx val="6"/>
          <c:order val="6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Лист2!$J$53:$J$58</c:f>
            </c:numRef>
          </c:val>
        </c:ser>
        <c:ser>
          <c:idx val="7"/>
          <c:order val="7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Лист2!$K$53:$K$58</c:f>
            </c:numRef>
          </c:val>
        </c:ser>
        <c:ser>
          <c:idx val="8"/>
          <c:order val="8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Лист2!$L$53:$L$58</c:f>
            </c:numRef>
          </c:val>
        </c:ser>
        <c:ser>
          <c:idx val="9"/>
          <c:order val="9"/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D07C7A"/>
              </a:solidFill>
            </c:spPr>
          </c:dPt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4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Лист2!$M$53:$M$58</c:f>
              <c:numCache>
                <c:formatCode>0.000</c:formatCode>
                <c:ptCount val="6"/>
                <c:pt idx="0">
                  <c:v>13.929</c:v>
                </c:pt>
                <c:pt idx="1">
                  <c:v>20.327999999999999</c:v>
                </c:pt>
                <c:pt idx="2">
                  <c:v>24.687000000000001</c:v>
                </c:pt>
                <c:pt idx="3">
                  <c:v>26.663</c:v>
                </c:pt>
                <c:pt idx="4">
                  <c:v>32.866999999999997</c:v>
                </c:pt>
                <c:pt idx="5">
                  <c:v>34.99</c:v>
                </c:pt>
              </c:numCache>
            </c:numRef>
          </c:val>
        </c:ser>
        <c:ser>
          <c:idx val="10"/>
          <c:order val="10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Лист2!$N$53:$N$58</c:f>
            </c:numRef>
          </c:val>
        </c:ser>
        <c:ser>
          <c:idx val="11"/>
          <c:order val="11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Лист2!$O$53:$O$58</c:f>
            </c:numRef>
          </c:val>
        </c:ser>
        <c:ser>
          <c:idx val="12"/>
          <c:order val="12"/>
          <c:spPr>
            <a:pattFill prst="shingle">
              <a:fgClr>
                <a:schemeClr val="accent4">
                  <a:lumMod val="50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Лист2!$P$53:$P$58</c:f>
              <c:numCache>
                <c:formatCode>0.000</c:formatCode>
                <c:ptCount val="6"/>
                <c:pt idx="0">
                  <c:v>21.687999999999995</c:v>
                </c:pt>
                <c:pt idx="1">
                  <c:v>18.190000000000001</c:v>
                </c:pt>
                <c:pt idx="2">
                  <c:v>16.350999999999996</c:v>
                </c:pt>
                <c:pt idx="3">
                  <c:v>19.355999999999998</c:v>
                </c:pt>
                <c:pt idx="4">
                  <c:v>22.635000000000005</c:v>
                </c:pt>
                <c:pt idx="5">
                  <c:v>25.422999999999995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shape val="cylinder"/>
        <c:axId val="11047296"/>
        <c:axId val="11048832"/>
        <c:axId val="0"/>
      </c:bar3DChart>
      <c:catAx>
        <c:axId val="110472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048832"/>
        <c:crosses val="autoZero"/>
        <c:auto val="1"/>
        <c:lblAlgn val="ctr"/>
        <c:lblOffset val="100"/>
        <c:noMultiLvlLbl val="0"/>
      </c:catAx>
      <c:valAx>
        <c:axId val="11048832"/>
        <c:scaling>
          <c:orientation val="minMax"/>
        </c:scaling>
        <c:delete val="0"/>
        <c:axPos val="b"/>
        <c:numFmt formatCode="0.000" sourceLinked="1"/>
        <c:majorTickMark val="out"/>
        <c:minorTickMark val="none"/>
        <c:tickLblPos val="nextTo"/>
        <c:crossAx val="11047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pattFill prst="wdUpDiag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smtClean="0"/>
                      <a:t>185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smtClean="0"/>
                      <a:t>436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доходы!$B$9:$C$9</c:f>
              <c:numCache>
                <c:formatCode>General</c:formatCode>
                <c:ptCount val="2"/>
                <c:pt idx="0">
                  <c:v>500</c:v>
                </c:pt>
                <c:pt idx="1">
                  <c:v>1000</c:v>
                </c:pt>
              </c:numCache>
            </c:numRef>
          </c:val>
        </c:ser>
        <c:ser>
          <c:idx val="1"/>
          <c:order val="1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3333333333333332E-3"/>
                  <c:y val="4.4092323075213867E-3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11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092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44444444444445E-2"/>
                  <c:y val="-4.4092323075213867E-3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10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495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доходы!$B$10:$C$10</c:f>
              <c:numCache>
                <c:formatCode>General</c:formatCode>
                <c:ptCount val="2"/>
                <c:pt idx="0">
                  <c:v>11092</c:v>
                </c:pt>
                <c:pt idx="1">
                  <c:v>10495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82464"/>
        <c:axId val="11588352"/>
        <c:axId val="0"/>
      </c:bar3DChart>
      <c:catAx>
        <c:axId val="11582464"/>
        <c:scaling>
          <c:orientation val="minMax"/>
        </c:scaling>
        <c:delete val="1"/>
        <c:axPos val="b"/>
        <c:majorTickMark val="out"/>
        <c:minorTickMark val="none"/>
        <c:tickLblPos val="nextTo"/>
        <c:crossAx val="11588352"/>
        <c:crosses val="autoZero"/>
        <c:auto val="1"/>
        <c:lblAlgn val="ctr"/>
        <c:lblOffset val="100"/>
        <c:noMultiLvlLbl val="0"/>
      </c:catAx>
      <c:valAx>
        <c:axId val="11588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82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141351325262586E-2"/>
          <c:y val="1.8981575985780461E-2"/>
          <c:w val="0.92704339772812139"/>
          <c:h val="0.8874342025716373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016000" h="1016000"/>
              <a:bevelB w="1016000" h="1016000"/>
            </a:sp3d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0" h="1016000"/>
                <a:bevelB w="1016000" h="1016000"/>
              </a:sp3d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0" h="1016000"/>
                <a:bevelB w="1016000" h="1016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0" h="1016000"/>
                <a:bevelB w="1016000" h="1016000"/>
              </a:sp3d>
            </c:spPr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0" h="1016000"/>
                <a:bevelB w="1016000" h="1016000"/>
              </a:sp3d>
            </c:spPr>
          </c:dPt>
          <c:dLbls>
            <c:dLbl>
              <c:idx val="0"/>
              <c:layout>
                <c:manualLayout>
                  <c:x val="-0.25010620404654493"/>
                  <c:y val="-0.26732614622020606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Имущественные </a:t>
                    </a:r>
                    <a:r>
                      <a:rPr lang="ru-RU" sz="1050" dirty="0" smtClean="0"/>
                      <a:t>налоги</a:t>
                    </a:r>
                  </a:p>
                  <a:p>
                    <a:r>
                      <a:rPr lang="ru-RU" sz="1050" dirty="0" smtClean="0"/>
                      <a:t>3 866</a:t>
                    </a:r>
                    <a:r>
                      <a:rPr lang="en-US" sz="1050" dirty="0" smtClean="0"/>
                      <a:t> </a:t>
                    </a:r>
                    <a:r>
                      <a:rPr lang="ru-RU" sz="1050" dirty="0" smtClean="0"/>
                      <a:t>( 35%)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586126131704855"/>
                  <c:y val="-0.24931185912827489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Налог на доходы физических </a:t>
                    </a:r>
                    <a:r>
                      <a:rPr lang="ru-RU" sz="1050" dirty="0" smtClean="0"/>
                      <a:t>лиц</a:t>
                    </a:r>
                  </a:p>
                  <a:p>
                    <a:r>
                      <a:rPr lang="ru-RU" sz="1050" baseline="0" dirty="0" smtClean="0"/>
                      <a:t>3 03</a:t>
                    </a:r>
                    <a:r>
                      <a:rPr lang="en-US" sz="1050" baseline="0" dirty="0" smtClean="0"/>
                      <a:t>4 (</a:t>
                    </a:r>
                    <a:r>
                      <a:rPr lang="ru-RU" sz="1050" dirty="0" smtClean="0"/>
                      <a:t>28%</a:t>
                    </a:r>
                    <a:r>
                      <a:rPr lang="en-US" sz="1050" dirty="0" smtClean="0"/>
                      <a:t>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1287655196781416"/>
                  <c:y val="5.2843540531901198E-2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Налоги </a:t>
                    </a:r>
                    <a:r>
                      <a:rPr lang="ru-RU" sz="1050" dirty="0" smtClean="0"/>
                      <a:t>на</a:t>
                    </a:r>
                  </a:p>
                  <a:p>
                    <a:r>
                      <a:rPr lang="ru-RU" sz="1050" dirty="0" smtClean="0"/>
                      <a:t> </a:t>
                    </a:r>
                    <a:r>
                      <a:rPr lang="ru-RU" sz="1050" dirty="0"/>
                      <a:t>совокупный </a:t>
                    </a:r>
                    <a:r>
                      <a:rPr lang="ru-RU" sz="1050" dirty="0" smtClean="0"/>
                      <a:t>доход</a:t>
                    </a:r>
                    <a:endParaRPr lang="en-US" sz="1050" dirty="0" smtClean="0"/>
                  </a:p>
                  <a:p>
                    <a:r>
                      <a:rPr lang="en-US" sz="1050" dirty="0" smtClean="0"/>
                      <a:t>1 909 </a:t>
                    </a:r>
                    <a:r>
                      <a:rPr lang="ru-RU" sz="1050" dirty="0" smtClean="0"/>
                      <a:t> </a:t>
                    </a:r>
                    <a:r>
                      <a:rPr lang="en-US" sz="1050" dirty="0" smtClean="0"/>
                      <a:t>(</a:t>
                    </a:r>
                    <a:r>
                      <a:rPr lang="ru-RU" sz="1050" dirty="0" smtClean="0"/>
                      <a:t>17%</a:t>
                    </a:r>
                    <a:r>
                      <a:rPr lang="en-US" sz="1050" dirty="0" smtClean="0"/>
                      <a:t>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8932976026343155"/>
                  <c:y val="0.12433774242800281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Доходы от использования </a:t>
                    </a:r>
                    <a:r>
                      <a:rPr lang="ru-RU" sz="1050" dirty="0" smtClean="0"/>
                      <a:t>и </a:t>
                    </a:r>
                    <a:r>
                      <a:rPr lang="ru-RU" sz="1050" dirty="0"/>
                      <a:t>продажи </a:t>
                    </a:r>
                    <a:r>
                      <a:rPr lang="ru-RU" sz="1050" dirty="0" smtClean="0"/>
                      <a:t>имущества</a:t>
                    </a:r>
                  </a:p>
                  <a:p>
                    <a:r>
                      <a:rPr lang="en-US" sz="1050" dirty="0" smtClean="0"/>
                      <a:t>1 372 </a:t>
                    </a:r>
                    <a:r>
                      <a:rPr lang="ru-RU" sz="1050" dirty="0" smtClean="0"/>
                      <a:t> </a:t>
                    </a:r>
                    <a:r>
                      <a:rPr lang="en-US" sz="1050" dirty="0" smtClean="0"/>
                      <a:t>(</a:t>
                    </a:r>
                    <a:r>
                      <a:rPr lang="ru-RU" sz="1050" dirty="0" smtClean="0"/>
                      <a:t>13%</a:t>
                    </a:r>
                    <a:r>
                      <a:rPr lang="en-US" sz="1050" dirty="0" smtClean="0"/>
                      <a:t>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1951256326710512"/>
                  <c:y val="0.10505902860893969"/>
                </c:manualLayout>
              </c:layout>
              <c:tx>
                <c:rich>
                  <a:bodyPr/>
                  <a:lstStyle/>
                  <a:p>
                    <a:r>
                      <a:rPr lang="ru-RU" sz="1050" b="1" dirty="0"/>
                      <a:t>Иные доходы </a:t>
                    </a:r>
                    <a:endParaRPr lang="ru-RU" sz="1050" b="1" dirty="0" smtClean="0"/>
                  </a:p>
                  <a:p>
                    <a:r>
                      <a:rPr lang="ru-RU" sz="800" b="1" dirty="0" smtClean="0"/>
                      <a:t>( </a:t>
                    </a:r>
                    <a:r>
                      <a:rPr lang="ru-RU" sz="800" b="1" dirty="0"/>
                      <a:t>в том числе </a:t>
                    </a:r>
                    <a:endParaRPr lang="ru-RU" sz="800" b="1" dirty="0" smtClean="0"/>
                  </a:p>
                  <a:p>
                    <a:r>
                      <a:rPr lang="ru-RU" sz="800" b="1" dirty="0" smtClean="0"/>
                      <a:t>родительская плата) </a:t>
                    </a:r>
                  </a:p>
                  <a:p>
                    <a:r>
                      <a:rPr lang="en-US" sz="1050" b="1" dirty="0" smtClean="0"/>
                      <a:t>750 (</a:t>
                    </a:r>
                    <a:r>
                      <a:rPr lang="ru-RU" sz="1050" b="1" dirty="0" smtClean="0"/>
                      <a:t>7%</a:t>
                    </a:r>
                    <a:r>
                      <a:rPr lang="en-US" sz="1050" b="1" dirty="0" smtClean="0"/>
                      <a:t>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'[Диаграмма в Microsoft PowerPoint]Лист3'!$G$34:$G$145</c:f>
              <c:strCache>
                <c:ptCount val="5"/>
                <c:pt idx="0">
                  <c:v>Имущественные налоги</c:v>
                </c:pt>
                <c:pt idx="1">
                  <c:v>Налог на доходы физических лиц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 и продажи материальных и нематериальных активов</c:v>
                </c:pt>
                <c:pt idx="4">
                  <c:v>Иные доходы ( в том числе родительская плата 436 128)</c:v>
                </c:pt>
              </c:strCache>
            </c:strRef>
          </c:cat>
          <c:val>
            <c:numRef>
              <c:f>'[Диаграмма в Microsoft PowerPoint]Лист3'!$H$34:$H$145</c:f>
              <c:numCache>
                <c:formatCode>General</c:formatCode>
                <c:ptCount val="5"/>
                <c:pt idx="0">
                  <c:v>35.299999999999997</c:v>
                </c:pt>
                <c:pt idx="1">
                  <c:v>27.8</c:v>
                </c:pt>
                <c:pt idx="2">
                  <c:v>17.5</c:v>
                </c:pt>
                <c:pt idx="3">
                  <c:v>12.5</c:v>
                </c:pt>
                <c:pt idx="4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h="6350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7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83333333333334E-2"/>
          <c:y val="3.4722222222222224E-2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olidFill>
              <a:srgbClr val="2A6F27"/>
            </a:solidFill>
            <a:scene3d>
              <a:camera prst="orthographicFront"/>
              <a:lightRig rig="threePt" dir="t"/>
            </a:scene3d>
            <a:sp3d>
              <a:bevelT prst="angle"/>
              <a:bevelB prst="angle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  <a:scene3d>
                <a:camera prst="orthographicFront"/>
                <a:lightRig rig="threePt" dir="t"/>
              </a:scene3d>
              <a:sp3d>
                <a:bevelT prst="angle"/>
                <a:bevelB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11"/>
            <c:spPr>
              <a:solidFill>
                <a:srgbClr val="1F497D">
                  <a:lumMod val="60000"/>
                  <a:lumOff val="40000"/>
                </a:srgbClr>
              </a:solidFill>
              <a:scene3d>
                <a:camera prst="orthographicFront"/>
                <a:lightRig rig="threePt" dir="t"/>
              </a:scene3d>
              <a:sp3d>
                <a:bevelT prst="angle"/>
                <a:bevelB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23447134733158356"/>
                  <c:y val="-0.315264654418197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569553805774278E-4"/>
                  <c:y val="-7.228310002916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Лист1!$A$24:$A$25</c:f>
              <c:numCache>
                <c:formatCode>General</c:formatCode>
                <c:ptCount val="2"/>
                <c:pt idx="0">
                  <c:v>19828</c:v>
                </c:pt>
                <c:pt idx="1">
                  <c:v>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E244B-CB96-4AC2-A1D7-E3BC725372C0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77061782-6606-4997-BCB2-2B2FB2AC33C5}">
      <dgm:prSet phldrT="[Текст]" custT="1"/>
      <dgm:spPr/>
      <dgm:t>
        <a:bodyPr/>
        <a:lstStyle/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200" dirty="0" smtClean="0">
            <a:latin typeface="Arial" pitchFamily="34" charset="0"/>
            <a:cs typeface="Arial" pitchFamily="34" charset="0"/>
          </a:endParaRPr>
        </a:p>
        <a:p>
          <a:endParaRPr lang="ru-RU" sz="1200" dirty="0" smtClean="0">
            <a:latin typeface="Arial" pitchFamily="34" charset="0"/>
            <a:cs typeface="Arial" pitchFamily="34" charset="0"/>
          </a:endParaRPr>
        </a:p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Предоставление субсидий гражданам на ЖКУ</a:t>
          </a:r>
        </a:p>
        <a:p>
          <a:r>
            <a:rPr lang="ru-RU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77</a:t>
          </a:r>
          <a:endParaRPr lang="ru-RU" sz="1800" dirty="0" smtClean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endParaRPr lang="ru-RU" sz="1100" dirty="0"/>
        </a:p>
      </dgm:t>
    </dgm:pt>
    <dgm:pt modelId="{0D379FA1-E902-40AF-994A-BE19BA06B9BC}" type="parTrans" cxnId="{39970BE7-F664-4E3E-A124-62EF65D659F0}">
      <dgm:prSet/>
      <dgm:spPr/>
      <dgm:t>
        <a:bodyPr/>
        <a:lstStyle/>
        <a:p>
          <a:endParaRPr lang="ru-RU"/>
        </a:p>
      </dgm:t>
    </dgm:pt>
    <dgm:pt modelId="{FFBB6CF9-A40B-4C91-84A3-5F1EC3B2649A}" type="sibTrans" cxnId="{39970BE7-F664-4E3E-A124-62EF65D659F0}">
      <dgm:prSet/>
      <dgm:spPr/>
      <dgm:t>
        <a:bodyPr/>
        <a:lstStyle/>
        <a:p>
          <a:endParaRPr lang="ru-RU"/>
        </a:p>
      </dgm:t>
    </dgm:pt>
    <dgm:pt modelId="{6410B599-9432-430A-981D-B61028F5BAB2}">
      <dgm:prSet phldrT="[Текст]" custT="1"/>
      <dgm:spPr/>
      <dgm:t>
        <a:bodyPr/>
        <a:lstStyle/>
        <a:p>
          <a:endParaRPr lang="ru-RU" sz="1200" dirty="0" smtClean="0">
            <a:latin typeface="Arial" pitchFamily="34" charset="0"/>
            <a:cs typeface="Arial" pitchFamily="34" charset="0"/>
          </a:endParaRPr>
        </a:p>
        <a:p>
          <a:endParaRPr lang="ru-RU" sz="1200" dirty="0" smtClean="0">
            <a:latin typeface="Arial" pitchFamily="34" charset="0"/>
            <a:cs typeface="Arial" pitchFamily="34" charset="0"/>
          </a:endParaRPr>
        </a:p>
        <a:p>
          <a:endParaRPr lang="ru-RU" sz="1200" dirty="0" smtClean="0">
            <a:latin typeface="Arial" pitchFamily="34" charset="0"/>
            <a:cs typeface="Arial" pitchFamily="34" charset="0"/>
          </a:endParaRPr>
        </a:p>
        <a:p>
          <a:endParaRPr lang="ru-RU" sz="1200" dirty="0" smtClean="0">
            <a:latin typeface="Arial" pitchFamily="34" charset="0"/>
            <a:cs typeface="Arial" pitchFamily="34" charset="0"/>
          </a:endParaRPr>
        </a:p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Муниципальные пенсии</a:t>
          </a:r>
        </a:p>
        <a:p>
          <a:r>
            <a:rPr lang="ru-RU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31</a:t>
          </a:r>
          <a:endParaRPr lang="ru-RU" sz="2800" dirty="0">
            <a:solidFill>
              <a:schemeClr val="bg2">
                <a:lumMod val="10000"/>
              </a:schemeClr>
            </a:solidFill>
          </a:endParaRPr>
        </a:p>
      </dgm:t>
    </dgm:pt>
    <dgm:pt modelId="{13429428-17B5-4B6C-BC60-5202787EAF4F}" type="parTrans" cxnId="{FF234A6B-9DBE-4ADF-BC99-A87F525C5DA3}">
      <dgm:prSet/>
      <dgm:spPr/>
      <dgm:t>
        <a:bodyPr/>
        <a:lstStyle/>
        <a:p>
          <a:endParaRPr lang="ru-RU"/>
        </a:p>
      </dgm:t>
    </dgm:pt>
    <dgm:pt modelId="{9571A594-8D2C-4536-8A39-0D44EBEA71BD}" type="sibTrans" cxnId="{FF234A6B-9DBE-4ADF-BC99-A87F525C5DA3}">
      <dgm:prSet/>
      <dgm:spPr/>
      <dgm:t>
        <a:bodyPr/>
        <a:lstStyle/>
        <a:p>
          <a:endParaRPr lang="ru-RU"/>
        </a:p>
      </dgm:t>
    </dgm:pt>
    <dgm:pt modelId="{ED76361B-9D01-4B6A-A5BC-0D46DB160450}">
      <dgm:prSet phldrT="[Текст]" custT="1"/>
      <dgm:spPr/>
      <dgm:t>
        <a:bodyPr/>
        <a:lstStyle/>
        <a:p>
          <a:endParaRPr lang="ru-RU" sz="1700" dirty="0" smtClean="0">
            <a:latin typeface="Arial" pitchFamily="34" charset="0"/>
            <a:cs typeface="Arial" pitchFamily="34" charset="0"/>
          </a:endParaRPr>
        </a:p>
        <a:p>
          <a:endParaRPr lang="ru-RU" sz="1700" dirty="0" smtClean="0">
            <a:latin typeface="Arial" pitchFamily="34" charset="0"/>
            <a:cs typeface="Arial" pitchFamily="34" charset="0"/>
          </a:endParaRPr>
        </a:p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Поддержка социально </a:t>
          </a:r>
          <a:r>
            <a:rPr lang="ru-RU" sz="11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ориентированных </a:t>
          </a:r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НКО</a:t>
          </a:r>
        </a:p>
        <a:p>
          <a:r>
            <a:rPr lang="ru-RU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3</a:t>
          </a:r>
          <a:endParaRPr lang="ru-RU" sz="28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D4B2B2C-0AD7-4677-9E95-F7C3187E07F6}" type="parTrans" cxnId="{EF196D25-A21C-4CE9-B07F-622212CE3F7C}">
      <dgm:prSet/>
      <dgm:spPr/>
      <dgm:t>
        <a:bodyPr/>
        <a:lstStyle/>
        <a:p>
          <a:endParaRPr lang="ru-RU"/>
        </a:p>
      </dgm:t>
    </dgm:pt>
    <dgm:pt modelId="{2F8D7D07-786B-42E7-A2E9-7F0A1FB27494}" type="sibTrans" cxnId="{EF196D25-A21C-4CE9-B07F-622212CE3F7C}">
      <dgm:prSet/>
      <dgm:spPr/>
      <dgm:t>
        <a:bodyPr/>
        <a:lstStyle/>
        <a:p>
          <a:endParaRPr lang="ru-RU"/>
        </a:p>
      </dgm:t>
    </dgm:pt>
    <dgm:pt modelId="{AB68F942-7092-44AD-B546-6693E838F537}">
      <dgm:prSet custT="1"/>
      <dgm:spPr/>
      <dgm:t>
        <a:bodyPr/>
        <a:lstStyle/>
        <a:p>
          <a:endParaRPr lang="ru-RU" sz="1500" dirty="0" smtClean="0">
            <a:latin typeface="Arial" pitchFamily="34" charset="0"/>
            <a:cs typeface="Arial" pitchFamily="34" charset="0"/>
          </a:endParaRPr>
        </a:p>
        <a:p>
          <a:endParaRPr lang="ru-RU" sz="1500" dirty="0" smtClean="0">
            <a:latin typeface="Arial" pitchFamily="34" charset="0"/>
            <a:cs typeface="Arial" pitchFamily="34" charset="0"/>
          </a:endParaRPr>
        </a:p>
        <a:p>
          <a:endParaRPr lang="ru-RU" sz="1100" dirty="0" smtClean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r>
            <a:rPr lang="ru-RU" sz="11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Дополнительные</a:t>
          </a:r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1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меры социальной поддержки граждан</a:t>
          </a:r>
        </a:p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155</a:t>
          </a:r>
          <a:endParaRPr lang="ru-RU" sz="24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63726A2-0155-453B-802B-131DE0AC0B5B}" type="parTrans" cxnId="{2AD01D5A-8426-4E0F-8A6A-89ECAD4AF668}">
      <dgm:prSet/>
      <dgm:spPr/>
      <dgm:t>
        <a:bodyPr/>
        <a:lstStyle/>
        <a:p>
          <a:endParaRPr lang="ru-RU"/>
        </a:p>
      </dgm:t>
    </dgm:pt>
    <dgm:pt modelId="{3D07A87C-91BB-47CD-8472-F159C1279867}" type="sibTrans" cxnId="{2AD01D5A-8426-4E0F-8A6A-89ECAD4AF668}">
      <dgm:prSet/>
      <dgm:spPr/>
      <dgm:t>
        <a:bodyPr/>
        <a:lstStyle/>
        <a:p>
          <a:endParaRPr lang="ru-RU"/>
        </a:p>
      </dgm:t>
    </dgm:pt>
    <dgm:pt modelId="{E2630CA0-C705-4C0B-A3E7-FE6452C8AC62}">
      <dgm:prSet custT="1"/>
      <dgm:spPr/>
      <dgm:t>
        <a:bodyPr/>
        <a:lstStyle/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r>
            <a:rPr lang="ru-RU" sz="1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Отдых детей в каникулярное время</a:t>
          </a:r>
        </a:p>
        <a:p>
          <a:r>
            <a:rPr lang="ru-RU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36</a:t>
          </a: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DC4D8F81-02C1-4B21-8EC7-68940718BA6F}" type="parTrans" cxnId="{117129C2-6D66-422D-9581-A9272234FCAF}">
      <dgm:prSet/>
      <dgm:spPr/>
      <dgm:t>
        <a:bodyPr/>
        <a:lstStyle/>
        <a:p>
          <a:endParaRPr lang="ru-RU"/>
        </a:p>
      </dgm:t>
    </dgm:pt>
    <dgm:pt modelId="{6C949091-5C0E-4E76-A3D1-C09DF26C981B}" type="sibTrans" cxnId="{117129C2-6D66-422D-9581-A9272234FCAF}">
      <dgm:prSet/>
      <dgm:spPr/>
      <dgm:t>
        <a:bodyPr/>
        <a:lstStyle/>
        <a:p>
          <a:endParaRPr lang="ru-RU"/>
        </a:p>
      </dgm:t>
    </dgm:pt>
    <dgm:pt modelId="{BED402FF-7A6E-4BAE-8183-EB46B5AB4943}">
      <dgm:prSet custT="1"/>
      <dgm:spPr/>
      <dgm:t>
        <a:bodyPr/>
        <a:lstStyle/>
        <a:p>
          <a:endParaRPr lang="ru-RU" sz="1800" dirty="0" smtClean="0">
            <a:latin typeface="Arial" pitchFamily="34" charset="0"/>
            <a:cs typeface="Arial" pitchFamily="34" charset="0"/>
          </a:endParaRPr>
        </a:p>
        <a:p>
          <a:endParaRPr lang="ru-RU" sz="1800" dirty="0" smtClean="0">
            <a:latin typeface="Arial" pitchFamily="34" charset="0"/>
            <a:cs typeface="Arial" pitchFamily="34" charset="0"/>
          </a:endParaRPr>
        </a:p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Доступная среда </a:t>
          </a:r>
        </a:p>
        <a:p>
          <a:r>
            <a:rPr lang="ru-RU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7 </a:t>
          </a:r>
        </a:p>
      </dgm:t>
    </dgm:pt>
    <dgm:pt modelId="{70DC87F8-8F49-4329-8D8F-6F4FBF8E1ABB}" type="parTrans" cxnId="{7A524F82-4314-4ED0-8C8B-3FB3BA6279BA}">
      <dgm:prSet/>
      <dgm:spPr/>
      <dgm:t>
        <a:bodyPr/>
        <a:lstStyle/>
        <a:p>
          <a:endParaRPr lang="ru-RU"/>
        </a:p>
      </dgm:t>
    </dgm:pt>
    <dgm:pt modelId="{8454F440-F55B-432A-A554-C76B982360E2}" type="sibTrans" cxnId="{7A524F82-4314-4ED0-8C8B-3FB3BA6279BA}">
      <dgm:prSet/>
      <dgm:spPr/>
      <dgm:t>
        <a:bodyPr/>
        <a:lstStyle/>
        <a:p>
          <a:endParaRPr lang="ru-RU"/>
        </a:p>
      </dgm:t>
    </dgm:pt>
    <dgm:pt modelId="{565558F9-01CC-4E65-8014-59F2EA2EFCFA}" type="pres">
      <dgm:prSet presAssocID="{328E244B-CB96-4AC2-A1D7-E3BC725372C0}" presName="Name0" presStyleCnt="0">
        <dgm:presLayoutVars>
          <dgm:dir/>
          <dgm:resizeHandles val="exact"/>
        </dgm:presLayoutVars>
      </dgm:prSet>
      <dgm:spPr/>
    </dgm:pt>
    <dgm:pt modelId="{DC3A79DC-0876-4B86-9059-5DA8AC3F24A5}" type="pres">
      <dgm:prSet presAssocID="{328E244B-CB96-4AC2-A1D7-E3BC725372C0}" presName="fgShape" presStyleLbl="fgShp" presStyleIdx="0" presStyleCnt="1" custLinFactY="38975" custLinFactNeighborX="-1697" custLinFactNeighborY="100000"/>
      <dgm:spPr>
        <a:noFill/>
        <a:ln>
          <a:noFill/>
        </a:ln>
      </dgm:spPr>
    </dgm:pt>
    <dgm:pt modelId="{54966534-205A-409E-8EFC-6472A2427463}" type="pres">
      <dgm:prSet presAssocID="{328E244B-CB96-4AC2-A1D7-E3BC725372C0}" presName="linComp" presStyleCnt="0"/>
      <dgm:spPr/>
    </dgm:pt>
    <dgm:pt modelId="{F1371DA5-07E8-414E-A74C-AB57DE6AF096}" type="pres">
      <dgm:prSet presAssocID="{77061782-6606-4997-BCB2-2B2FB2AC33C5}" presName="compNode" presStyleCnt="0"/>
      <dgm:spPr/>
    </dgm:pt>
    <dgm:pt modelId="{1587E2EB-9E2B-49A8-88DF-12F4BC742774}" type="pres">
      <dgm:prSet presAssocID="{77061782-6606-4997-BCB2-2B2FB2AC33C5}" presName="bkgdShape" presStyleLbl="node1" presStyleIdx="0" presStyleCnt="6"/>
      <dgm:spPr/>
      <dgm:t>
        <a:bodyPr/>
        <a:lstStyle/>
        <a:p>
          <a:endParaRPr lang="ru-RU"/>
        </a:p>
      </dgm:t>
    </dgm:pt>
    <dgm:pt modelId="{FFC25962-7C45-4146-9043-4CF5E6B679F1}" type="pres">
      <dgm:prSet presAssocID="{77061782-6606-4997-BCB2-2B2FB2AC33C5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4F50D-5239-4EB0-9310-E36154C66A13}" type="pres">
      <dgm:prSet presAssocID="{77061782-6606-4997-BCB2-2B2FB2AC33C5}" presName="invisiNode" presStyleLbl="node1" presStyleIdx="0" presStyleCnt="6"/>
      <dgm:spPr/>
    </dgm:pt>
    <dgm:pt modelId="{03E03EC9-240D-40EA-9339-21ADBCA79940}" type="pres">
      <dgm:prSet presAssocID="{77061782-6606-4997-BCB2-2B2FB2AC33C5}" presName="imagNode" presStyleLbl="fgImgPlace1" presStyleIdx="0" presStyleCnt="6" custScaleX="148096" custScaleY="136965" custLinFactNeighborX="2496" custLinFactNeighborY="933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922C302-93E5-48CB-B7BE-192AF6B94BC8}" type="pres">
      <dgm:prSet presAssocID="{FFBB6CF9-A40B-4C91-84A3-5F1EC3B2649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6F77F58-D2B5-4CB9-98AB-3D3978D7AB7F}" type="pres">
      <dgm:prSet presAssocID="{AB68F942-7092-44AD-B546-6693E838F537}" presName="compNode" presStyleCnt="0"/>
      <dgm:spPr/>
    </dgm:pt>
    <dgm:pt modelId="{5659B92A-3A3E-4CE7-9F88-1E2184D5882E}" type="pres">
      <dgm:prSet presAssocID="{AB68F942-7092-44AD-B546-6693E838F537}" presName="bkgdShape" presStyleLbl="node1" presStyleIdx="1" presStyleCnt="6"/>
      <dgm:spPr/>
      <dgm:t>
        <a:bodyPr/>
        <a:lstStyle/>
        <a:p>
          <a:endParaRPr lang="ru-RU"/>
        </a:p>
      </dgm:t>
    </dgm:pt>
    <dgm:pt modelId="{CF0707A7-E65C-4A43-9E93-37B080CFF773}" type="pres">
      <dgm:prSet presAssocID="{AB68F942-7092-44AD-B546-6693E838F537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B6F0E-5ABE-408D-B3B3-719533EC90EE}" type="pres">
      <dgm:prSet presAssocID="{AB68F942-7092-44AD-B546-6693E838F537}" presName="invisiNode" presStyleLbl="node1" presStyleIdx="1" presStyleCnt="6"/>
      <dgm:spPr/>
    </dgm:pt>
    <dgm:pt modelId="{73374266-A03F-49CC-8197-AB4DD35A31D5}" type="pres">
      <dgm:prSet presAssocID="{AB68F942-7092-44AD-B546-6693E838F537}" presName="imagNode" presStyleLbl="fgImgPlace1" presStyleIdx="1" presStyleCnt="6" custScaleX="144582" custScaleY="136965" custLinFactNeighborX="-592" custLinFactNeighborY="933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0B887CB2-C8EF-45F0-9C9E-3E93C1143AE2}" type="pres">
      <dgm:prSet presAssocID="{3D07A87C-91BB-47CD-8472-F159C12798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1AE7EF-8A11-4FAE-BC9D-BC1FAB83CC92}" type="pres">
      <dgm:prSet presAssocID="{E2630CA0-C705-4C0B-A3E7-FE6452C8AC62}" presName="compNode" presStyleCnt="0"/>
      <dgm:spPr/>
    </dgm:pt>
    <dgm:pt modelId="{1926918B-67E4-49F8-8385-1D0973D31DC4}" type="pres">
      <dgm:prSet presAssocID="{E2630CA0-C705-4C0B-A3E7-FE6452C8AC62}" presName="bkgdShape" presStyleLbl="node1" presStyleIdx="2" presStyleCnt="6"/>
      <dgm:spPr/>
      <dgm:t>
        <a:bodyPr/>
        <a:lstStyle/>
        <a:p>
          <a:endParaRPr lang="ru-RU"/>
        </a:p>
      </dgm:t>
    </dgm:pt>
    <dgm:pt modelId="{EC1E0D36-675B-42B3-83D7-74C1F60E9B36}" type="pres">
      <dgm:prSet presAssocID="{E2630CA0-C705-4C0B-A3E7-FE6452C8AC62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3A4D9-F63D-471E-B981-826EC57CE0E7}" type="pres">
      <dgm:prSet presAssocID="{E2630CA0-C705-4C0B-A3E7-FE6452C8AC62}" presName="invisiNode" presStyleLbl="node1" presStyleIdx="2" presStyleCnt="6"/>
      <dgm:spPr/>
    </dgm:pt>
    <dgm:pt modelId="{31562E33-BA73-4AED-A6F1-300D8A3264D0}" type="pres">
      <dgm:prSet presAssocID="{E2630CA0-C705-4C0B-A3E7-FE6452C8AC62}" presName="imagNode" presStyleLbl="fgImgPlace1" presStyleIdx="2" presStyleCnt="6" custScaleX="132332" custScaleY="128404" custLinFactNeighborX="0" custLinFactNeighborY="528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E0076279-7913-447F-9D0E-68EDDE0E8841}" type="pres">
      <dgm:prSet presAssocID="{6C949091-5C0E-4E76-A3D1-C09DF26C98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B33434-E8CE-4F5E-BD37-B7658D664BC9}" type="pres">
      <dgm:prSet presAssocID="{BED402FF-7A6E-4BAE-8183-EB46B5AB4943}" presName="compNode" presStyleCnt="0"/>
      <dgm:spPr/>
    </dgm:pt>
    <dgm:pt modelId="{AC343AAC-CB49-4653-B318-E30B786B00B3}" type="pres">
      <dgm:prSet presAssocID="{BED402FF-7A6E-4BAE-8183-EB46B5AB4943}" presName="bkgdShape" presStyleLbl="node1" presStyleIdx="3" presStyleCnt="6" custLinFactNeighborX="102" custLinFactNeighborY="-7778"/>
      <dgm:spPr/>
      <dgm:t>
        <a:bodyPr/>
        <a:lstStyle/>
        <a:p>
          <a:endParaRPr lang="ru-RU"/>
        </a:p>
      </dgm:t>
    </dgm:pt>
    <dgm:pt modelId="{1C24017B-34FA-4FA1-A15B-EDEA71390D44}" type="pres">
      <dgm:prSet presAssocID="{BED402FF-7A6E-4BAE-8183-EB46B5AB4943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57FF0-D424-4A6E-8A03-7F1C280F95B3}" type="pres">
      <dgm:prSet presAssocID="{BED402FF-7A6E-4BAE-8183-EB46B5AB4943}" presName="invisiNode" presStyleLbl="node1" presStyleIdx="3" presStyleCnt="6"/>
      <dgm:spPr/>
    </dgm:pt>
    <dgm:pt modelId="{1F9CBE0F-1557-449C-8F67-B2E094EB5A80}" type="pres">
      <dgm:prSet presAssocID="{BED402FF-7A6E-4BAE-8183-EB46B5AB4943}" presName="imagNode" presStyleLbl="fgImgPlace1" presStyleIdx="3" presStyleCnt="6" custScaleX="137553" custScaleY="138972" custLinFactNeighborX="1053" custLinFactNeighborY="983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2F6D8539-9735-4C89-9F52-E999B4E2EC0A}" type="pres">
      <dgm:prSet presAssocID="{8454F440-F55B-432A-A554-C76B982360E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E58D79D-8C5F-4A75-B360-3E7A163B2A1F}" type="pres">
      <dgm:prSet presAssocID="{6410B599-9432-430A-981D-B61028F5BAB2}" presName="compNode" presStyleCnt="0"/>
      <dgm:spPr/>
    </dgm:pt>
    <dgm:pt modelId="{336D4597-5F4F-495E-AF8E-D5D60C112DBE}" type="pres">
      <dgm:prSet presAssocID="{6410B599-9432-430A-981D-B61028F5BAB2}" presName="bkgdShape" presStyleLbl="node1" presStyleIdx="4" presStyleCnt="6"/>
      <dgm:spPr/>
      <dgm:t>
        <a:bodyPr/>
        <a:lstStyle/>
        <a:p>
          <a:endParaRPr lang="ru-RU"/>
        </a:p>
      </dgm:t>
    </dgm:pt>
    <dgm:pt modelId="{D64208FA-D00F-4949-9EE4-F90BA9D924AE}" type="pres">
      <dgm:prSet presAssocID="{6410B599-9432-430A-981D-B61028F5BAB2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FAC07-F02E-4C3D-9AF5-F2DC0E642F69}" type="pres">
      <dgm:prSet presAssocID="{6410B599-9432-430A-981D-B61028F5BAB2}" presName="invisiNode" presStyleLbl="node1" presStyleIdx="4" presStyleCnt="6"/>
      <dgm:spPr/>
    </dgm:pt>
    <dgm:pt modelId="{49E20B56-B84B-46F6-B3BD-C2F2E464A97D}" type="pres">
      <dgm:prSet presAssocID="{6410B599-9432-430A-981D-B61028F5BAB2}" presName="imagNode" presStyleLbl="fgImgPlace1" presStyleIdx="4" presStyleCnt="6" custScaleX="133499" custScaleY="136965" custLinFactNeighborX="6369" custLinFactNeighborY="933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1745-3A89-4A2A-974E-7A5F7585A963}" type="pres">
      <dgm:prSet presAssocID="{9571A594-8D2C-4536-8A39-0D44EBEA71B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116A305-5305-4206-B39A-62A8920E7F55}" type="pres">
      <dgm:prSet presAssocID="{ED76361B-9D01-4B6A-A5BC-0D46DB160450}" presName="compNode" presStyleCnt="0"/>
      <dgm:spPr/>
    </dgm:pt>
    <dgm:pt modelId="{0A77DB1C-E3E5-48C0-8AEB-3AB63A36C437}" type="pres">
      <dgm:prSet presAssocID="{ED76361B-9D01-4B6A-A5BC-0D46DB160450}" presName="bkgdShape" presStyleLbl="node1" presStyleIdx="5" presStyleCnt="6"/>
      <dgm:spPr/>
      <dgm:t>
        <a:bodyPr/>
        <a:lstStyle/>
        <a:p>
          <a:endParaRPr lang="ru-RU"/>
        </a:p>
      </dgm:t>
    </dgm:pt>
    <dgm:pt modelId="{BE5D41C9-1028-42B9-9F26-6188FEA9B6E9}" type="pres">
      <dgm:prSet presAssocID="{ED76361B-9D01-4B6A-A5BC-0D46DB160450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CAF30-34BD-443F-8919-FE1EAEA3D853}" type="pres">
      <dgm:prSet presAssocID="{ED76361B-9D01-4B6A-A5BC-0D46DB160450}" presName="invisiNode" presStyleLbl="node1" presStyleIdx="5" presStyleCnt="6"/>
      <dgm:spPr/>
    </dgm:pt>
    <dgm:pt modelId="{8C963EF1-2FC4-49B6-A613-8FF987EA23BF}" type="pres">
      <dgm:prSet presAssocID="{ED76361B-9D01-4B6A-A5BC-0D46DB160450}" presName="imagNode" presStyleLbl="fgImgPlace1" presStyleIdx="5" presStyleCnt="6" custScaleX="140225" custScaleY="136965" custLinFactNeighborY="9332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</dgm:ptLst>
  <dgm:cxnLst>
    <dgm:cxn modelId="{4AE051D8-3769-45DB-BB7E-F7F3C8BCB3DC}" type="presOf" srcId="{77061782-6606-4997-BCB2-2B2FB2AC33C5}" destId="{1587E2EB-9E2B-49A8-88DF-12F4BC742774}" srcOrd="0" destOrd="0" presId="urn:microsoft.com/office/officeart/2005/8/layout/hList7"/>
    <dgm:cxn modelId="{FF234A6B-9DBE-4ADF-BC99-A87F525C5DA3}" srcId="{328E244B-CB96-4AC2-A1D7-E3BC725372C0}" destId="{6410B599-9432-430A-981D-B61028F5BAB2}" srcOrd="4" destOrd="0" parTransId="{13429428-17B5-4B6C-BC60-5202787EAF4F}" sibTransId="{9571A594-8D2C-4536-8A39-0D44EBEA71BD}"/>
    <dgm:cxn modelId="{82D59699-47C3-40B1-9E70-27A6E978DB8E}" type="presOf" srcId="{6410B599-9432-430A-981D-B61028F5BAB2}" destId="{D64208FA-D00F-4949-9EE4-F90BA9D924AE}" srcOrd="1" destOrd="0" presId="urn:microsoft.com/office/officeart/2005/8/layout/hList7"/>
    <dgm:cxn modelId="{117129C2-6D66-422D-9581-A9272234FCAF}" srcId="{328E244B-CB96-4AC2-A1D7-E3BC725372C0}" destId="{E2630CA0-C705-4C0B-A3E7-FE6452C8AC62}" srcOrd="2" destOrd="0" parTransId="{DC4D8F81-02C1-4B21-8EC7-68940718BA6F}" sibTransId="{6C949091-5C0E-4E76-A3D1-C09DF26C981B}"/>
    <dgm:cxn modelId="{8905F9EC-5038-48DE-89F9-F33CA34FAB1D}" type="presOf" srcId="{8454F440-F55B-432A-A554-C76B982360E2}" destId="{2F6D8539-9735-4C89-9F52-E999B4E2EC0A}" srcOrd="0" destOrd="0" presId="urn:microsoft.com/office/officeart/2005/8/layout/hList7"/>
    <dgm:cxn modelId="{A9900126-BB4B-4F4C-93B6-20B60699257E}" type="presOf" srcId="{ED76361B-9D01-4B6A-A5BC-0D46DB160450}" destId="{BE5D41C9-1028-42B9-9F26-6188FEA9B6E9}" srcOrd="1" destOrd="0" presId="urn:microsoft.com/office/officeart/2005/8/layout/hList7"/>
    <dgm:cxn modelId="{649A568F-2BDE-4D6C-BAB8-09DED9C3145B}" type="presOf" srcId="{BED402FF-7A6E-4BAE-8183-EB46B5AB4943}" destId="{1C24017B-34FA-4FA1-A15B-EDEA71390D44}" srcOrd="1" destOrd="0" presId="urn:microsoft.com/office/officeart/2005/8/layout/hList7"/>
    <dgm:cxn modelId="{8084C53F-CBA4-43E2-B55E-EDB25A37B71E}" type="presOf" srcId="{328E244B-CB96-4AC2-A1D7-E3BC725372C0}" destId="{565558F9-01CC-4E65-8014-59F2EA2EFCFA}" srcOrd="0" destOrd="0" presId="urn:microsoft.com/office/officeart/2005/8/layout/hList7"/>
    <dgm:cxn modelId="{4AAD679D-BE2D-49EE-A1E2-6709A3FF1DF3}" type="presOf" srcId="{77061782-6606-4997-BCB2-2B2FB2AC33C5}" destId="{FFC25962-7C45-4146-9043-4CF5E6B679F1}" srcOrd="1" destOrd="0" presId="urn:microsoft.com/office/officeart/2005/8/layout/hList7"/>
    <dgm:cxn modelId="{3CC4868A-A86B-44CD-B675-F86D43A48E5E}" type="presOf" srcId="{6410B599-9432-430A-981D-B61028F5BAB2}" destId="{336D4597-5F4F-495E-AF8E-D5D60C112DBE}" srcOrd="0" destOrd="0" presId="urn:microsoft.com/office/officeart/2005/8/layout/hList7"/>
    <dgm:cxn modelId="{8B1CE89E-15C2-41D3-84B3-C5BF1E3F2D34}" type="presOf" srcId="{FFBB6CF9-A40B-4C91-84A3-5F1EC3B2649A}" destId="{B922C302-93E5-48CB-B7BE-192AF6B94BC8}" srcOrd="0" destOrd="0" presId="urn:microsoft.com/office/officeart/2005/8/layout/hList7"/>
    <dgm:cxn modelId="{57955E9F-527A-407A-B4C5-8674B2820C54}" type="presOf" srcId="{E2630CA0-C705-4C0B-A3E7-FE6452C8AC62}" destId="{EC1E0D36-675B-42B3-83D7-74C1F60E9B36}" srcOrd="1" destOrd="0" presId="urn:microsoft.com/office/officeart/2005/8/layout/hList7"/>
    <dgm:cxn modelId="{B44F8605-9781-4858-9F51-64C3588CB5BD}" type="presOf" srcId="{AB68F942-7092-44AD-B546-6693E838F537}" destId="{CF0707A7-E65C-4A43-9E93-37B080CFF773}" srcOrd="1" destOrd="0" presId="urn:microsoft.com/office/officeart/2005/8/layout/hList7"/>
    <dgm:cxn modelId="{90196271-3EED-4857-AFE4-FB9DC5C8A75D}" type="presOf" srcId="{AB68F942-7092-44AD-B546-6693E838F537}" destId="{5659B92A-3A3E-4CE7-9F88-1E2184D5882E}" srcOrd="0" destOrd="0" presId="urn:microsoft.com/office/officeart/2005/8/layout/hList7"/>
    <dgm:cxn modelId="{40AE0812-44C9-4B70-AF9F-28B385D7575D}" type="presOf" srcId="{BED402FF-7A6E-4BAE-8183-EB46B5AB4943}" destId="{AC343AAC-CB49-4653-B318-E30B786B00B3}" srcOrd="0" destOrd="0" presId="urn:microsoft.com/office/officeart/2005/8/layout/hList7"/>
    <dgm:cxn modelId="{5D100783-6B97-4F28-AEC7-44CA7A768F21}" type="presOf" srcId="{9571A594-8D2C-4536-8A39-0D44EBEA71BD}" destId="{30841745-3A89-4A2A-974E-7A5F7585A963}" srcOrd="0" destOrd="0" presId="urn:microsoft.com/office/officeart/2005/8/layout/hList7"/>
    <dgm:cxn modelId="{7A524F82-4314-4ED0-8C8B-3FB3BA6279BA}" srcId="{328E244B-CB96-4AC2-A1D7-E3BC725372C0}" destId="{BED402FF-7A6E-4BAE-8183-EB46B5AB4943}" srcOrd="3" destOrd="0" parTransId="{70DC87F8-8F49-4329-8D8F-6F4FBF8E1ABB}" sibTransId="{8454F440-F55B-432A-A554-C76B982360E2}"/>
    <dgm:cxn modelId="{EF196D25-A21C-4CE9-B07F-622212CE3F7C}" srcId="{328E244B-CB96-4AC2-A1D7-E3BC725372C0}" destId="{ED76361B-9D01-4B6A-A5BC-0D46DB160450}" srcOrd="5" destOrd="0" parTransId="{7D4B2B2C-0AD7-4677-9E95-F7C3187E07F6}" sibTransId="{2F8D7D07-786B-42E7-A2E9-7F0A1FB27494}"/>
    <dgm:cxn modelId="{39970BE7-F664-4E3E-A124-62EF65D659F0}" srcId="{328E244B-CB96-4AC2-A1D7-E3BC725372C0}" destId="{77061782-6606-4997-BCB2-2B2FB2AC33C5}" srcOrd="0" destOrd="0" parTransId="{0D379FA1-E902-40AF-994A-BE19BA06B9BC}" sibTransId="{FFBB6CF9-A40B-4C91-84A3-5F1EC3B2649A}"/>
    <dgm:cxn modelId="{0FBD293A-DCBE-4095-94AB-1CB42FE57ACD}" type="presOf" srcId="{6C949091-5C0E-4E76-A3D1-C09DF26C981B}" destId="{E0076279-7913-447F-9D0E-68EDDE0E8841}" srcOrd="0" destOrd="0" presId="urn:microsoft.com/office/officeart/2005/8/layout/hList7"/>
    <dgm:cxn modelId="{0CBFB563-BCBC-43C0-A77B-54D85725C463}" type="presOf" srcId="{ED76361B-9D01-4B6A-A5BC-0D46DB160450}" destId="{0A77DB1C-E3E5-48C0-8AEB-3AB63A36C437}" srcOrd="0" destOrd="0" presId="urn:microsoft.com/office/officeart/2005/8/layout/hList7"/>
    <dgm:cxn modelId="{44B46999-7172-470A-B1B3-8D1BEB05ACAC}" type="presOf" srcId="{3D07A87C-91BB-47CD-8472-F159C1279867}" destId="{0B887CB2-C8EF-45F0-9C9E-3E93C1143AE2}" srcOrd="0" destOrd="0" presId="urn:microsoft.com/office/officeart/2005/8/layout/hList7"/>
    <dgm:cxn modelId="{2AD01D5A-8426-4E0F-8A6A-89ECAD4AF668}" srcId="{328E244B-CB96-4AC2-A1D7-E3BC725372C0}" destId="{AB68F942-7092-44AD-B546-6693E838F537}" srcOrd="1" destOrd="0" parTransId="{E63726A2-0155-453B-802B-131DE0AC0B5B}" sibTransId="{3D07A87C-91BB-47CD-8472-F159C1279867}"/>
    <dgm:cxn modelId="{C79B04F5-95DA-495A-9651-9DC17E158C8C}" type="presOf" srcId="{E2630CA0-C705-4C0B-A3E7-FE6452C8AC62}" destId="{1926918B-67E4-49F8-8385-1D0973D31DC4}" srcOrd="0" destOrd="0" presId="urn:microsoft.com/office/officeart/2005/8/layout/hList7"/>
    <dgm:cxn modelId="{918CEBBC-559D-4A99-8FD1-93E4EE3CC9EE}" type="presParOf" srcId="{565558F9-01CC-4E65-8014-59F2EA2EFCFA}" destId="{DC3A79DC-0876-4B86-9059-5DA8AC3F24A5}" srcOrd="0" destOrd="0" presId="urn:microsoft.com/office/officeart/2005/8/layout/hList7"/>
    <dgm:cxn modelId="{955709B2-2AAF-4531-86B0-2360B187E30E}" type="presParOf" srcId="{565558F9-01CC-4E65-8014-59F2EA2EFCFA}" destId="{54966534-205A-409E-8EFC-6472A2427463}" srcOrd="1" destOrd="0" presId="urn:microsoft.com/office/officeart/2005/8/layout/hList7"/>
    <dgm:cxn modelId="{31AB4A10-CE5E-43E3-AD09-137F7B54A7B7}" type="presParOf" srcId="{54966534-205A-409E-8EFC-6472A2427463}" destId="{F1371DA5-07E8-414E-A74C-AB57DE6AF096}" srcOrd="0" destOrd="0" presId="urn:microsoft.com/office/officeart/2005/8/layout/hList7"/>
    <dgm:cxn modelId="{D3DC036E-6AA2-4BE4-AD31-733F11B7FC90}" type="presParOf" srcId="{F1371DA5-07E8-414E-A74C-AB57DE6AF096}" destId="{1587E2EB-9E2B-49A8-88DF-12F4BC742774}" srcOrd="0" destOrd="0" presId="urn:microsoft.com/office/officeart/2005/8/layout/hList7"/>
    <dgm:cxn modelId="{E69C464E-E548-4674-8B6C-4BE669DF0C2C}" type="presParOf" srcId="{F1371DA5-07E8-414E-A74C-AB57DE6AF096}" destId="{FFC25962-7C45-4146-9043-4CF5E6B679F1}" srcOrd="1" destOrd="0" presId="urn:microsoft.com/office/officeart/2005/8/layout/hList7"/>
    <dgm:cxn modelId="{3C428F8F-B043-4EB7-BBCE-A550FDE14710}" type="presParOf" srcId="{F1371DA5-07E8-414E-A74C-AB57DE6AF096}" destId="{4FA4F50D-5239-4EB0-9310-E36154C66A13}" srcOrd="2" destOrd="0" presId="urn:microsoft.com/office/officeart/2005/8/layout/hList7"/>
    <dgm:cxn modelId="{84650354-BEC8-4B41-A913-FECDC54B0DCC}" type="presParOf" srcId="{F1371DA5-07E8-414E-A74C-AB57DE6AF096}" destId="{03E03EC9-240D-40EA-9339-21ADBCA79940}" srcOrd="3" destOrd="0" presId="urn:microsoft.com/office/officeart/2005/8/layout/hList7"/>
    <dgm:cxn modelId="{B180C28C-8E21-4784-97ED-8E3C75EDE997}" type="presParOf" srcId="{54966534-205A-409E-8EFC-6472A2427463}" destId="{B922C302-93E5-48CB-B7BE-192AF6B94BC8}" srcOrd="1" destOrd="0" presId="urn:microsoft.com/office/officeart/2005/8/layout/hList7"/>
    <dgm:cxn modelId="{45F90B40-A95F-4987-BD5A-D66CC61A596C}" type="presParOf" srcId="{54966534-205A-409E-8EFC-6472A2427463}" destId="{56F77F58-D2B5-4CB9-98AB-3D3978D7AB7F}" srcOrd="2" destOrd="0" presId="urn:microsoft.com/office/officeart/2005/8/layout/hList7"/>
    <dgm:cxn modelId="{AC0C0F2B-6159-40C8-AAFB-5CF8CFD21ACB}" type="presParOf" srcId="{56F77F58-D2B5-4CB9-98AB-3D3978D7AB7F}" destId="{5659B92A-3A3E-4CE7-9F88-1E2184D5882E}" srcOrd="0" destOrd="0" presId="urn:microsoft.com/office/officeart/2005/8/layout/hList7"/>
    <dgm:cxn modelId="{DE36B884-2031-45F0-AB23-457714A7BA03}" type="presParOf" srcId="{56F77F58-D2B5-4CB9-98AB-3D3978D7AB7F}" destId="{CF0707A7-E65C-4A43-9E93-37B080CFF773}" srcOrd="1" destOrd="0" presId="urn:microsoft.com/office/officeart/2005/8/layout/hList7"/>
    <dgm:cxn modelId="{FCF5DC8E-B66B-4769-8379-563B91A3C94B}" type="presParOf" srcId="{56F77F58-D2B5-4CB9-98AB-3D3978D7AB7F}" destId="{CE0B6F0E-5ABE-408D-B3B3-719533EC90EE}" srcOrd="2" destOrd="0" presId="urn:microsoft.com/office/officeart/2005/8/layout/hList7"/>
    <dgm:cxn modelId="{4F701596-069A-479B-9730-9B52B4EAB6AA}" type="presParOf" srcId="{56F77F58-D2B5-4CB9-98AB-3D3978D7AB7F}" destId="{73374266-A03F-49CC-8197-AB4DD35A31D5}" srcOrd="3" destOrd="0" presId="urn:microsoft.com/office/officeart/2005/8/layout/hList7"/>
    <dgm:cxn modelId="{A557EB27-F77B-4EAC-8E71-19052BD37551}" type="presParOf" srcId="{54966534-205A-409E-8EFC-6472A2427463}" destId="{0B887CB2-C8EF-45F0-9C9E-3E93C1143AE2}" srcOrd="3" destOrd="0" presId="urn:microsoft.com/office/officeart/2005/8/layout/hList7"/>
    <dgm:cxn modelId="{A1758C4B-A7F3-4C91-AE82-9A21B6DD90E2}" type="presParOf" srcId="{54966534-205A-409E-8EFC-6472A2427463}" destId="{571AE7EF-8A11-4FAE-BC9D-BC1FAB83CC92}" srcOrd="4" destOrd="0" presId="urn:microsoft.com/office/officeart/2005/8/layout/hList7"/>
    <dgm:cxn modelId="{970B32B7-BACB-42EF-9BD3-252CE498394C}" type="presParOf" srcId="{571AE7EF-8A11-4FAE-BC9D-BC1FAB83CC92}" destId="{1926918B-67E4-49F8-8385-1D0973D31DC4}" srcOrd="0" destOrd="0" presId="urn:microsoft.com/office/officeart/2005/8/layout/hList7"/>
    <dgm:cxn modelId="{C6362790-4E67-42A1-8C36-97C95B1C5DFB}" type="presParOf" srcId="{571AE7EF-8A11-4FAE-BC9D-BC1FAB83CC92}" destId="{EC1E0D36-675B-42B3-83D7-74C1F60E9B36}" srcOrd="1" destOrd="0" presId="urn:microsoft.com/office/officeart/2005/8/layout/hList7"/>
    <dgm:cxn modelId="{63DBBCB5-AABA-488C-8327-CB0E75CD023C}" type="presParOf" srcId="{571AE7EF-8A11-4FAE-BC9D-BC1FAB83CC92}" destId="{0EE3A4D9-F63D-471E-B981-826EC57CE0E7}" srcOrd="2" destOrd="0" presId="urn:microsoft.com/office/officeart/2005/8/layout/hList7"/>
    <dgm:cxn modelId="{7586755F-3CC6-4BF9-AA8C-532C83A3980B}" type="presParOf" srcId="{571AE7EF-8A11-4FAE-BC9D-BC1FAB83CC92}" destId="{31562E33-BA73-4AED-A6F1-300D8A3264D0}" srcOrd="3" destOrd="0" presId="urn:microsoft.com/office/officeart/2005/8/layout/hList7"/>
    <dgm:cxn modelId="{39BFFA9F-46EC-45F5-8594-F97DB971682F}" type="presParOf" srcId="{54966534-205A-409E-8EFC-6472A2427463}" destId="{E0076279-7913-447F-9D0E-68EDDE0E8841}" srcOrd="5" destOrd="0" presId="urn:microsoft.com/office/officeart/2005/8/layout/hList7"/>
    <dgm:cxn modelId="{36DED5C0-25E6-43B1-89DE-C03F3ADD959D}" type="presParOf" srcId="{54966534-205A-409E-8EFC-6472A2427463}" destId="{B8B33434-E8CE-4F5E-BD37-B7658D664BC9}" srcOrd="6" destOrd="0" presId="urn:microsoft.com/office/officeart/2005/8/layout/hList7"/>
    <dgm:cxn modelId="{2A5114D5-F999-4EFB-8E31-2AAE2DE804C0}" type="presParOf" srcId="{B8B33434-E8CE-4F5E-BD37-B7658D664BC9}" destId="{AC343AAC-CB49-4653-B318-E30B786B00B3}" srcOrd="0" destOrd="0" presId="urn:microsoft.com/office/officeart/2005/8/layout/hList7"/>
    <dgm:cxn modelId="{8313839F-1BE8-455C-9AEF-4CA6ABFF3807}" type="presParOf" srcId="{B8B33434-E8CE-4F5E-BD37-B7658D664BC9}" destId="{1C24017B-34FA-4FA1-A15B-EDEA71390D44}" srcOrd="1" destOrd="0" presId="urn:microsoft.com/office/officeart/2005/8/layout/hList7"/>
    <dgm:cxn modelId="{E29445D5-88DC-48F7-ACC1-17813ADFB378}" type="presParOf" srcId="{B8B33434-E8CE-4F5E-BD37-B7658D664BC9}" destId="{45C57FF0-D424-4A6E-8A03-7F1C280F95B3}" srcOrd="2" destOrd="0" presId="urn:microsoft.com/office/officeart/2005/8/layout/hList7"/>
    <dgm:cxn modelId="{A6D2F129-7E5C-44A1-B903-21EAF90E9964}" type="presParOf" srcId="{B8B33434-E8CE-4F5E-BD37-B7658D664BC9}" destId="{1F9CBE0F-1557-449C-8F67-B2E094EB5A80}" srcOrd="3" destOrd="0" presId="urn:microsoft.com/office/officeart/2005/8/layout/hList7"/>
    <dgm:cxn modelId="{9DE486E3-D988-484B-9BBC-3D817E3D3368}" type="presParOf" srcId="{54966534-205A-409E-8EFC-6472A2427463}" destId="{2F6D8539-9735-4C89-9F52-E999B4E2EC0A}" srcOrd="7" destOrd="0" presId="urn:microsoft.com/office/officeart/2005/8/layout/hList7"/>
    <dgm:cxn modelId="{83C867B3-7D8D-4E80-B094-DF9BFE72F981}" type="presParOf" srcId="{54966534-205A-409E-8EFC-6472A2427463}" destId="{EE58D79D-8C5F-4A75-B360-3E7A163B2A1F}" srcOrd="8" destOrd="0" presId="urn:microsoft.com/office/officeart/2005/8/layout/hList7"/>
    <dgm:cxn modelId="{12B7E457-5B48-4FFE-BFCE-C95EC1A58DD5}" type="presParOf" srcId="{EE58D79D-8C5F-4A75-B360-3E7A163B2A1F}" destId="{336D4597-5F4F-495E-AF8E-D5D60C112DBE}" srcOrd="0" destOrd="0" presId="urn:microsoft.com/office/officeart/2005/8/layout/hList7"/>
    <dgm:cxn modelId="{81EB9C8B-6025-4DEF-8009-0F0A4D9E7832}" type="presParOf" srcId="{EE58D79D-8C5F-4A75-B360-3E7A163B2A1F}" destId="{D64208FA-D00F-4949-9EE4-F90BA9D924AE}" srcOrd="1" destOrd="0" presId="urn:microsoft.com/office/officeart/2005/8/layout/hList7"/>
    <dgm:cxn modelId="{3C0110A8-8556-42AE-974B-9AC622AD9DB6}" type="presParOf" srcId="{EE58D79D-8C5F-4A75-B360-3E7A163B2A1F}" destId="{DFAFAC07-F02E-4C3D-9AF5-F2DC0E642F69}" srcOrd="2" destOrd="0" presId="urn:microsoft.com/office/officeart/2005/8/layout/hList7"/>
    <dgm:cxn modelId="{A8498033-DEA7-4CAB-B389-B0A623651819}" type="presParOf" srcId="{EE58D79D-8C5F-4A75-B360-3E7A163B2A1F}" destId="{49E20B56-B84B-46F6-B3BD-C2F2E464A97D}" srcOrd="3" destOrd="0" presId="urn:microsoft.com/office/officeart/2005/8/layout/hList7"/>
    <dgm:cxn modelId="{F19228AF-91C1-4221-9167-58764C8CC27F}" type="presParOf" srcId="{54966534-205A-409E-8EFC-6472A2427463}" destId="{30841745-3A89-4A2A-974E-7A5F7585A963}" srcOrd="9" destOrd="0" presId="urn:microsoft.com/office/officeart/2005/8/layout/hList7"/>
    <dgm:cxn modelId="{A79112C9-72F3-4ABD-8B53-CBADFFD9C8FF}" type="presParOf" srcId="{54966534-205A-409E-8EFC-6472A2427463}" destId="{6116A305-5305-4206-B39A-62A8920E7F55}" srcOrd="10" destOrd="0" presId="urn:microsoft.com/office/officeart/2005/8/layout/hList7"/>
    <dgm:cxn modelId="{3251B365-41CF-4FAB-9C54-42D6DE83DD66}" type="presParOf" srcId="{6116A305-5305-4206-B39A-62A8920E7F55}" destId="{0A77DB1C-E3E5-48C0-8AEB-3AB63A36C437}" srcOrd="0" destOrd="0" presId="urn:microsoft.com/office/officeart/2005/8/layout/hList7"/>
    <dgm:cxn modelId="{EACC4F07-C598-4206-ADD4-4FC17FFD8F13}" type="presParOf" srcId="{6116A305-5305-4206-B39A-62A8920E7F55}" destId="{BE5D41C9-1028-42B9-9F26-6188FEA9B6E9}" srcOrd="1" destOrd="0" presId="urn:microsoft.com/office/officeart/2005/8/layout/hList7"/>
    <dgm:cxn modelId="{23A8170C-56AA-4BF8-93F1-42957E56E1DE}" type="presParOf" srcId="{6116A305-5305-4206-B39A-62A8920E7F55}" destId="{28ACAF30-34BD-443F-8919-FE1EAEA3D853}" srcOrd="2" destOrd="0" presId="urn:microsoft.com/office/officeart/2005/8/layout/hList7"/>
    <dgm:cxn modelId="{94D6D527-3FB2-43DC-A167-3E4FC0E39275}" type="presParOf" srcId="{6116A305-5305-4206-B39A-62A8920E7F55}" destId="{8C963EF1-2FC4-49B6-A613-8FF987EA23B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8535CB-F12B-49A5-A529-7B2748354F1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AD5FB42-D00C-4A8F-BEC8-27B5EA50D737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Ремонт подъездов в многоквартирных домах</a:t>
          </a:r>
          <a:endParaRPr lang="ru-RU" sz="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4D1407E-F7AE-444A-9089-4EA600AA13E8}" type="parTrans" cxnId="{2E649825-FC33-4448-AE80-D2CCBE89B325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3294050-9C78-4B3D-BCE9-4786352713E9}" type="sibTrans" cxnId="{2E649825-FC33-4448-AE80-D2CCBE89B325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DEEF779-6D33-40FB-8970-401550CFA03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Обеспечение деятельности учреждений благоустройства</a:t>
          </a:r>
          <a:endParaRPr lang="ru-RU" sz="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4A1DEAB-9C0B-418F-99B6-A9748F902DFD}" type="parTrans" cxnId="{60F54FF9-49DD-46B2-AAC3-A82453ECA64E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DCBCDF7-A635-4B7E-AF8B-A857204CD039}" type="sibTrans" cxnId="{60F54FF9-49DD-46B2-AAC3-A82453ECA64E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D5ADA0D-8F3E-4736-9E71-2198A5FBF1C5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Обустройство мест массового отдыха населения</a:t>
          </a:r>
          <a:endParaRPr lang="ru-RU" sz="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BB723CB-6D75-4225-979A-E763B6C75CFE}" type="parTrans" cxnId="{A1B8571B-5036-4E7D-8712-A42CC24273E1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86693DF-E864-4F5B-9CD9-623CA00FF6C6}" type="sibTrans" cxnId="{A1B8571B-5036-4E7D-8712-A42CC24273E1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6F4E9F4-C468-4FC5-995F-F483054348D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Благоустройство </a:t>
          </a:r>
          <a:r>
            <a: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территорий</a:t>
          </a:r>
          <a:endParaRPr lang="ru-RU" sz="9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6D556D1-3969-4349-8DBE-CB8DF9DEDCBF}" type="parTrans" cxnId="{2534BDF5-C75B-4894-953B-61A18EDE5F4F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12CAD2E-06DD-4C7F-8B1D-8ECD7F553D0C}" type="sibTrans" cxnId="{2534BDF5-C75B-4894-953B-61A18EDE5F4F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E449671-3F1F-4EEE-92EE-EAA72F9C683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Приобретение коммунальной техники</a:t>
          </a:r>
          <a:endParaRPr lang="ru-RU" sz="9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7D2706A-AF8E-4DFB-8289-EB8C2BFBF7F7}" type="parTrans" cxnId="{4598D394-652C-4067-AA56-CB671AC1437B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B72D35D-DE0D-489C-98C9-6AC79FA59839}" type="sibTrans" cxnId="{4598D394-652C-4067-AA56-CB671AC1437B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02A7D5F-7BDE-4C84-82B5-6FFF3F72F683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Ремонт </a:t>
          </a:r>
          <a:r>
            <a:rPr lang="ru-RU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асфальтового</a:t>
          </a:r>
          <a:r>
            <a: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покрытия дворовых территорий</a:t>
          </a:r>
          <a:endParaRPr lang="ru-RU" sz="9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E0770AE-DDFF-489F-BF62-CCF96AFB0802}" type="parTrans" cxnId="{6BC76BD5-D57E-4992-AF8B-A92D20A8F108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F9BD8E8-EAB5-4B53-A417-668BFCCFDAB1}" type="sibTrans" cxnId="{6BC76BD5-D57E-4992-AF8B-A92D20A8F108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8CA7071-6F38-4D10-8A84-91BA6405CB0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Устройство систем наружного освещения</a:t>
          </a:r>
          <a:endParaRPr lang="ru-RU" sz="9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7E52E5E-170F-44F6-AF97-38437AE6F827}" type="parTrans" cxnId="{F801164A-D95E-445E-BDBA-E18557CD8765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B4E8F16-534A-4C38-9B94-CD05977A77F6}" type="sibTrans" cxnId="{F801164A-D95E-445E-BDBA-E18557CD8765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0AFE316-1677-46DD-A231-B5A38B777C6C}" type="pres">
      <dgm:prSet presAssocID="{8F8535CB-F12B-49A5-A529-7B2748354F15}" presName="Name0" presStyleCnt="0">
        <dgm:presLayoutVars>
          <dgm:dir/>
          <dgm:animLvl val="lvl"/>
          <dgm:resizeHandles val="exact"/>
        </dgm:presLayoutVars>
      </dgm:prSet>
      <dgm:spPr/>
    </dgm:pt>
    <dgm:pt modelId="{B335A1A0-90CB-499C-A1EA-31C1DD9D9AF9}" type="pres">
      <dgm:prSet presAssocID="{2AD5FB42-D00C-4A8F-BEC8-27B5EA50D737}" presName="parTxOnly" presStyleLbl="node1" presStyleIdx="0" presStyleCnt="7" custScaleX="113648" custLinFactX="143418" custLinFactNeighborX="200000" custLinFactNeighborY="-35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6A82A-A1C2-46B9-8FA2-9B2352626377}" type="pres">
      <dgm:prSet presAssocID="{83294050-9C78-4B3D-BCE9-4786352713E9}" presName="parTxOnlySpace" presStyleCnt="0"/>
      <dgm:spPr/>
    </dgm:pt>
    <dgm:pt modelId="{F04D46F2-4CB7-40DA-94F8-CC8D6BF208E8}" type="pres">
      <dgm:prSet presAssocID="{602A7D5F-7BDE-4C84-82B5-6FFF3F72F683}" presName="parTxOnly" presStyleLbl="node1" presStyleIdx="1" presStyleCnt="7" custLinFactX="200000" custLinFactNeighborX="235885" custLinFactNeighborY="-44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792C5-0E27-459E-8E98-B49E7D1B6FCC}" type="pres">
      <dgm:prSet presAssocID="{4F9BD8E8-EAB5-4B53-A417-668BFCCFDAB1}" presName="parTxOnlySpace" presStyleCnt="0"/>
      <dgm:spPr/>
    </dgm:pt>
    <dgm:pt modelId="{866E605A-B9CB-4AAA-A37D-5F52318FB96E}" type="pres">
      <dgm:prSet presAssocID="{D6F4E9F4-C468-4FC5-995F-F483054348DA}" presName="parTxOnly" presStyleLbl="node1" presStyleIdx="2" presStyleCnt="7" custLinFactX="-160686" custLinFactNeighborX="-200000" custLinFactNeighborY="-35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CDF83-5962-4640-A604-42185B87D9B6}" type="pres">
      <dgm:prSet presAssocID="{B12CAD2E-06DD-4C7F-8B1D-8ECD7F553D0C}" presName="parTxOnlySpace" presStyleCnt="0"/>
      <dgm:spPr/>
    </dgm:pt>
    <dgm:pt modelId="{FCBCF0CD-C33E-4D4E-BF8B-2954A394B792}" type="pres">
      <dgm:prSet presAssocID="{BDEEF779-6D33-40FB-8970-401550CFA035}" presName="parTxOnly" presStyleLbl="node1" presStyleIdx="3" presStyleCnt="7" custLinFactX="-174048" custLinFactNeighborX="-200000" custLinFactNeighborY="-35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29EDE-D272-4250-884B-CCE3A9CDC4FC}" type="pres">
      <dgm:prSet presAssocID="{EDCBCDF7-A635-4B7E-AF8B-A857204CD039}" presName="parTxOnlySpace" presStyleCnt="0"/>
      <dgm:spPr/>
    </dgm:pt>
    <dgm:pt modelId="{EE433C15-089E-4C06-BFB8-0A31E5C4D255}" type="pres">
      <dgm:prSet presAssocID="{CE449671-3F1F-4EEE-92EE-EAA72F9C6839}" presName="parTxOnly" presStyleLbl="node1" presStyleIdx="4" presStyleCnt="7" custLinFactX="-103140" custLinFactY="-9711" custLinFactNeighborX="-2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67615-0275-4392-B0CC-5D0A7659CB9D}" type="pres">
      <dgm:prSet presAssocID="{7B72D35D-DE0D-489C-98C9-6AC79FA59839}" presName="parTxOnlySpace" presStyleCnt="0"/>
      <dgm:spPr/>
    </dgm:pt>
    <dgm:pt modelId="{C68370A1-09E4-438A-8A79-B34C28DFB317}" type="pres">
      <dgm:prSet presAssocID="{58CA7071-6F38-4D10-8A84-91BA6405CB0B}" presName="parTxOnly" presStyleLbl="node1" presStyleIdx="5" presStyleCnt="7" custLinFactX="11140" custLinFactY="-9549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47609-4ADF-40BC-B7AC-E05CD70F6014}" type="pres">
      <dgm:prSet presAssocID="{AB4E8F16-534A-4C38-9B94-CD05977A77F6}" presName="parTxOnlySpace" presStyleCnt="0"/>
      <dgm:spPr/>
    </dgm:pt>
    <dgm:pt modelId="{2C9FC649-E7B9-48B3-88A2-55AC5EE23E52}" type="pres">
      <dgm:prSet presAssocID="{2D5ADA0D-8F3E-4736-9E71-2198A5FBF1C5}" presName="parTxOnly" presStyleLbl="node1" presStyleIdx="6" presStyleCnt="7" custLinFactX="-129433" custLinFactY="-9549" custLinFactNeighborX="-2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F54FF9-49DD-46B2-AAC3-A82453ECA64E}" srcId="{8F8535CB-F12B-49A5-A529-7B2748354F15}" destId="{BDEEF779-6D33-40FB-8970-401550CFA035}" srcOrd="3" destOrd="0" parTransId="{94A1DEAB-9C0B-418F-99B6-A9748F902DFD}" sibTransId="{EDCBCDF7-A635-4B7E-AF8B-A857204CD039}"/>
    <dgm:cxn modelId="{C483D4B7-BEC9-46EE-AF0B-6065D79074C4}" type="presOf" srcId="{2D5ADA0D-8F3E-4736-9E71-2198A5FBF1C5}" destId="{2C9FC649-E7B9-48B3-88A2-55AC5EE23E52}" srcOrd="0" destOrd="0" presId="urn:microsoft.com/office/officeart/2005/8/layout/chevron1"/>
    <dgm:cxn modelId="{C5A3536B-893C-4213-927F-FEB421A695B7}" type="presOf" srcId="{8F8535CB-F12B-49A5-A529-7B2748354F15}" destId="{90AFE316-1677-46DD-A231-B5A38B777C6C}" srcOrd="0" destOrd="0" presId="urn:microsoft.com/office/officeart/2005/8/layout/chevron1"/>
    <dgm:cxn modelId="{C0B7FFA2-F9C4-4989-875D-A924C59E870A}" type="presOf" srcId="{D6F4E9F4-C468-4FC5-995F-F483054348DA}" destId="{866E605A-B9CB-4AAA-A37D-5F52318FB96E}" srcOrd="0" destOrd="0" presId="urn:microsoft.com/office/officeart/2005/8/layout/chevron1"/>
    <dgm:cxn modelId="{F6B5071A-787E-41AF-880D-46970AA5CAD7}" type="presOf" srcId="{2AD5FB42-D00C-4A8F-BEC8-27B5EA50D737}" destId="{B335A1A0-90CB-499C-A1EA-31C1DD9D9AF9}" srcOrd="0" destOrd="0" presId="urn:microsoft.com/office/officeart/2005/8/layout/chevron1"/>
    <dgm:cxn modelId="{F5E69596-8C21-4535-A2B6-3ACDB1147231}" type="presOf" srcId="{CE449671-3F1F-4EEE-92EE-EAA72F9C6839}" destId="{EE433C15-089E-4C06-BFB8-0A31E5C4D255}" srcOrd="0" destOrd="0" presId="urn:microsoft.com/office/officeart/2005/8/layout/chevron1"/>
    <dgm:cxn modelId="{2E649825-FC33-4448-AE80-D2CCBE89B325}" srcId="{8F8535CB-F12B-49A5-A529-7B2748354F15}" destId="{2AD5FB42-D00C-4A8F-BEC8-27B5EA50D737}" srcOrd="0" destOrd="0" parTransId="{B4D1407E-F7AE-444A-9089-4EA600AA13E8}" sibTransId="{83294050-9C78-4B3D-BCE9-4786352713E9}"/>
    <dgm:cxn modelId="{6BC76BD5-D57E-4992-AF8B-A92D20A8F108}" srcId="{8F8535CB-F12B-49A5-A529-7B2748354F15}" destId="{602A7D5F-7BDE-4C84-82B5-6FFF3F72F683}" srcOrd="1" destOrd="0" parTransId="{6E0770AE-DDFF-489F-BF62-CCF96AFB0802}" sibTransId="{4F9BD8E8-EAB5-4B53-A417-668BFCCFDAB1}"/>
    <dgm:cxn modelId="{F801164A-D95E-445E-BDBA-E18557CD8765}" srcId="{8F8535CB-F12B-49A5-A529-7B2748354F15}" destId="{58CA7071-6F38-4D10-8A84-91BA6405CB0B}" srcOrd="5" destOrd="0" parTransId="{07E52E5E-170F-44F6-AF97-38437AE6F827}" sibTransId="{AB4E8F16-534A-4C38-9B94-CD05977A77F6}"/>
    <dgm:cxn modelId="{A1B8571B-5036-4E7D-8712-A42CC24273E1}" srcId="{8F8535CB-F12B-49A5-A529-7B2748354F15}" destId="{2D5ADA0D-8F3E-4736-9E71-2198A5FBF1C5}" srcOrd="6" destOrd="0" parTransId="{1BB723CB-6D75-4225-979A-E763B6C75CFE}" sibTransId="{C86693DF-E864-4F5B-9CD9-623CA00FF6C6}"/>
    <dgm:cxn modelId="{2534BDF5-C75B-4894-953B-61A18EDE5F4F}" srcId="{8F8535CB-F12B-49A5-A529-7B2748354F15}" destId="{D6F4E9F4-C468-4FC5-995F-F483054348DA}" srcOrd="2" destOrd="0" parTransId="{96D556D1-3969-4349-8DBE-CB8DF9DEDCBF}" sibTransId="{B12CAD2E-06DD-4C7F-8B1D-8ECD7F553D0C}"/>
    <dgm:cxn modelId="{B958B9F8-BB8E-4C5B-AC65-3A305C778949}" type="presOf" srcId="{58CA7071-6F38-4D10-8A84-91BA6405CB0B}" destId="{C68370A1-09E4-438A-8A79-B34C28DFB317}" srcOrd="0" destOrd="0" presId="urn:microsoft.com/office/officeart/2005/8/layout/chevron1"/>
    <dgm:cxn modelId="{4598D394-652C-4067-AA56-CB671AC1437B}" srcId="{8F8535CB-F12B-49A5-A529-7B2748354F15}" destId="{CE449671-3F1F-4EEE-92EE-EAA72F9C6839}" srcOrd="4" destOrd="0" parTransId="{D7D2706A-AF8E-4DFB-8289-EB8C2BFBF7F7}" sibTransId="{7B72D35D-DE0D-489C-98C9-6AC79FA59839}"/>
    <dgm:cxn modelId="{74928357-7D96-4F07-ACF0-3195ECCC957F}" type="presOf" srcId="{602A7D5F-7BDE-4C84-82B5-6FFF3F72F683}" destId="{F04D46F2-4CB7-40DA-94F8-CC8D6BF208E8}" srcOrd="0" destOrd="0" presId="urn:microsoft.com/office/officeart/2005/8/layout/chevron1"/>
    <dgm:cxn modelId="{55DD88EF-CB7E-4786-8C9D-B22176B84F11}" type="presOf" srcId="{BDEEF779-6D33-40FB-8970-401550CFA035}" destId="{FCBCF0CD-C33E-4D4E-BF8B-2954A394B792}" srcOrd="0" destOrd="0" presId="urn:microsoft.com/office/officeart/2005/8/layout/chevron1"/>
    <dgm:cxn modelId="{CADDFC0E-A6D6-4C19-BE88-43CD4F12414F}" type="presParOf" srcId="{90AFE316-1677-46DD-A231-B5A38B777C6C}" destId="{B335A1A0-90CB-499C-A1EA-31C1DD9D9AF9}" srcOrd="0" destOrd="0" presId="urn:microsoft.com/office/officeart/2005/8/layout/chevron1"/>
    <dgm:cxn modelId="{D9E6C354-E9D4-4C8B-B176-9936BD2CC4F8}" type="presParOf" srcId="{90AFE316-1677-46DD-A231-B5A38B777C6C}" destId="{9F36A82A-A1C2-46B9-8FA2-9B2352626377}" srcOrd="1" destOrd="0" presId="urn:microsoft.com/office/officeart/2005/8/layout/chevron1"/>
    <dgm:cxn modelId="{F287C02D-7D9C-4DCC-8812-32BC46B516F5}" type="presParOf" srcId="{90AFE316-1677-46DD-A231-B5A38B777C6C}" destId="{F04D46F2-4CB7-40DA-94F8-CC8D6BF208E8}" srcOrd="2" destOrd="0" presId="urn:microsoft.com/office/officeart/2005/8/layout/chevron1"/>
    <dgm:cxn modelId="{BEA882C6-235C-45C3-8E1A-39728E8A3DC6}" type="presParOf" srcId="{90AFE316-1677-46DD-A231-B5A38B777C6C}" destId="{44C792C5-0E27-459E-8E98-B49E7D1B6FCC}" srcOrd="3" destOrd="0" presId="urn:microsoft.com/office/officeart/2005/8/layout/chevron1"/>
    <dgm:cxn modelId="{70A00FBD-8D45-42F9-935A-F9A23722D125}" type="presParOf" srcId="{90AFE316-1677-46DD-A231-B5A38B777C6C}" destId="{866E605A-B9CB-4AAA-A37D-5F52318FB96E}" srcOrd="4" destOrd="0" presId="urn:microsoft.com/office/officeart/2005/8/layout/chevron1"/>
    <dgm:cxn modelId="{F7CF1456-A394-443A-BA5A-5886EF93BA0D}" type="presParOf" srcId="{90AFE316-1677-46DD-A231-B5A38B777C6C}" destId="{E90CDF83-5962-4640-A604-42185B87D9B6}" srcOrd="5" destOrd="0" presId="urn:microsoft.com/office/officeart/2005/8/layout/chevron1"/>
    <dgm:cxn modelId="{E6A65285-AD96-490E-929D-5603DC3AF06A}" type="presParOf" srcId="{90AFE316-1677-46DD-A231-B5A38B777C6C}" destId="{FCBCF0CD-C33E-4D4E-BF8B-2954A394B792}" srcOrd="6" destOrd="0" presId="urn:microsoft.com/office/officeart/2005/8/layout/chevron1"/>
    <dgm:cxn modelId="{5BA4A27E-CC03-4AC6-B8CC-AA328858C1EB}" type="presParOf" srcId="{90AFE316-1677-46DD-A231-B5A38B777C6C}" destId="{96F29EDE-D272-4250-884B-CCE3A9CDC4FC}" srcOrd="7" destOrd="0" presId="urn:microsoft.com/office/officeart/2005/8/layout/chevron1"/>
    <dgm:cxn modelId="{044C4AA7-72AE-4514-B33F-2CD56A456DFC}" type="presParOf" srcId="{90AFE316-1677-46DD-A231-B5A38B777C6C}" destId="{EE433C15-089E-4C06-BFB8-0A31E5C4D255}" srcOrd="8" destOrd="0" presId="urn:microsoft.com/office/officeart/2005/8/layout/chevron1"/>
    <dgm:cxn modelId="{CBC7503C-F46E-4870-9068-107335CDD7CC}" type="presParOf" srcId="{90AFE316-1677-46DD-A231-B5A38B777C6C}" destId="{80E67615-0275-4392-B0CC-5D0A7659CB9D}" srcOrd="9" destOrd="0" presId="urn:microsoft.com/office/officeart/2005/8/layout/chevron1"/>
    <dgm:cxn modelId="{35CF6B49-33AF-41C6-983E-97360F2694ED}" type="presParOf" srcId="{90AFE316-1677-46DD-A231-B5A38B777C6C}" destId="{C68370A1-09E4-438A-8A79-B34C28DFB317}" srcOrd="10" destOrd="0" presId="urn:microsoft.com/office/officeart/2005/8/layout/chevron1"/>
    <dgm:cxn modelId="{AB565C8A-7DA9-4058-8EA9-EAE01B4D6515}" type="presParOf" srcId="{90AFE316-1677-46DD-A231-B5A38B777C6C}" destId="{6FB47609-4ADF-40BC-B7AC-E05CD70F6014}" srcOrd="11" destOrd="0" presId="urn:microsoft.com/office/officeart/2005/8/layout/chevron1"/>
    <dgm:cxn modelId="{D631D9A9-0601-4327-B82A-B9D7622FADE4}" type="presParOf" srcId="{90AFE316-1677-46DD-A231-B5A38B777C6C}" destId="{2C9FC649-E7B9-48B3-88A2-55AC5EE23E52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7E2EB-9E2B-49A8-88DF-12F4BC742774}">
      <dsp:nvSpPr>
        <dsp:cNvPr id="0" name=""/>
        <dsp:cNvSpPr/>
      </dsp:nvSpPr>
      <dsp:spPr>
        <a:xfrm>
          <a:off x="4349" y="1837"/>
          <a:ext cx="1411712" cy="23762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Предоставление субсидий гражданам на ЖКУ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77</a:t>
          </a:r>
          <a:endParaRPr lang="ru-RU" sz="1800" kern="1200" dirty="0" smtClean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349" y="952343"/>
        <a:ext cx="1411712" cy="950505"/>
      </dsp:txXfrm>
    </dsp:sp>
    <dsp:sp modelId="{03E03EC9-240D-40EA-9339-21ADBCA79940}">
      <dsp:nvSpPr>
        <dsp:cNvPr id="0" name=""/>
        <dsp:cNvSpPr/>
      </dsp:nvSpPr>
      <dsp:spPr>
        <a:xfrm>
          <a:off x="144017" y="72006"/>
          <a:ext cx="1171877" cy="10837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9B92A-3A3E-4CE7-9F88-1E2184D5882E}">
      <dsp:nvSpPr>
        <dsp:cNvPr id="0" name=""/>
        <dsp:cNvSpPr/>
      </dsp:nvSpPr>
      <dsp:spPr>
        <a:xfrm>
          <a:off x="1458413" y="1837"/>
          <a:ext cx="1411712" cy="23762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latin typeface="Arial" pitchFamily="34" charset="0"/>
            <a:cs typeface="Arial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latin typeface="Arial" pitchFamily="34" charset="0"/>
            <a:cs typeface="Arial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Дополнительные</a:t>
          </a: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1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меры социальной поддержки граждан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155</a:t>
          </a:r>
          <a:endParaRPr lang="ru-RU" sz="2400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458413" y="952343"/>
        <a:ext cx="1411712" cy="950505"/>
      </dsp:txXfrm>
    </dsp:sp>
    <dsp:sp modelId="{73374266-A03F-49CC-8197-AB4DD35A31D5}">
      <dsp:nvSpPr>
        <dsp:cNvPr id="0" name=""/>
        <dsp:cNvSpPr/>
      </dsp:nvSpPr>
      <dsp:spPr>
        <a:xfrm>
          <a:off x="1587549" y="72006"/>
          <a:ext cx="1144071" cy="108379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6918B-67E4-49F8-8385-1D0973D31DC4}">
      <dsp:nvSpPr>
        <dsp:cNvPr id="0" name=""/>
        <dsp:cNvSpPr/>
      </dsp:nvSpPr>
      <dsp:spPr>
        <a:xfrm>
          <a:off x="2912477" y="0"/>
          <a:ext cx="1411712" cy="23762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Отдых детей в каникулярное время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36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912477" y="950505"/>
        <a:ext cx="1411712" cy="950505"/>
      </dsp:txXfrm>
    </dsp:sp>
    <dsp:sp modelId="{31562E33-BA73-4AED-A6F1-300D8A3264D0}">
      <dsp:nvSpPr>
        <dsp:cNvPr id="0" name=""/>
        <dsp:cNvSpPr/>
      </dsp:nvSpPr>
      <dsp:spPr>
        <a:xfrm>
          <a:off x="3094765" y="72008"/>
          <a:ext cx="1047137" cy="101605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43AAC-CB49-4653-B318-E30B786B00B3}">
      <dsp:nvSpPr>
        <dsp:cNvPr id="0" name=""/>
        <dsp:cNvSpPr/>
      </dsp:nvSpPr>
      <dsp:spPr>
        <a:xfrm>
          <a:off x="4367981" y="0"/>
          <a:ext cx="1411712" cy="23762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Доступная среда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7 </a:t>
          </a:r>
        </a:p>
      </dsp:txBody>
      <dsp:txXfrm>
        <a:off x="4367981" y="950505"/>
        <a:ext cx="1411712" cy="950505"/>
      </dsp:txXfrm>
    </dsp:sp>
    <dsp:sp modelId="{1F9CBE0F-1557-449C-8F67-B2E094EB5A80}">
      <dsp:nvSpPr>
        <dsp:cNvPr id="0" name=""/>
        <dsp:cNvSpPr/>
      </dsp:nvSpPr>
      <dsp:spPr>
        <a:xfrm>
          <a:off x="4536504" y="72007"/>
          <a:ext cx="1088451" cy="109967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D4597-5F4F-495E-AF8E-D5D60C112DBE}">
      <dsp:nvSpPr>
        <dsp:cNvPr id="0" name=""/>
        <dsp:cNvSpPr/>
      </dsp:nvSpPr>
      <dsp:spPr>
        <a:xfrm>
          <a:off x="5820605" y="1837"/>
          <a:ext cx="1411712" cy="23762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Муниципальные пенсии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31</a:t>
          </a:r>
          <a:endParaRPr lang="ru-RU" sz="2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820605" y="952343"/>
        <a:ext cx="1411712" cy="950505"/>
      </dsp:txXfrm>
    </dsp:sp>
    <dsp:sp modelId="{49E20B56-B84B-46F6-B3BD-C2F2E464A97D}">
      <dsp:nvSpPr>
        <dsp:cNvPr id="0" name=""/>
        <dsp:cNvSpPr/>
      </dsp:nvSpPr>
      <dsp:spPr>
        <a:xfrm>
          <a:off x="6048673" y="72006"/>
          <a:ext cx="1056372" cy="108379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7DB1C-E3E5-48C0-8AEB-3AB63A36C437}">
      <dsp:nvSpPr>
        <dsp:cNvPr id="0" name=""/>
        <dsp:cNvSpPr/>
      </dsp:nvSpPr>
      <dsp:spPr>
        <a:xfrm>
          <a:off x="7274669" y="1837"/>
          <a:ext cx="1411712" cy="23762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>
            <a:latin typeface="Arial" pitchFamily="34" charset="0"/>
            <a:cs typeface="Arial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>
            <a:latin typeface="Arial" pitchFamily="34" charset="0"/>
            <a:cs typeface="Arial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Поддержка социально </a:t>
          </a:r>
          <a:r>
            <a:rPr lang="ru-RU" sz="11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ориентированных </a:t>
          </a: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НКО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3</a:t>
          </a:r>
          <a:endParaRPr lang="ru-RU" sz="2800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7274669" y="952343"/>
        <a:ext cx="1411712" cy="950505"/>
      </dsp:txXfrm>
    </dsp:sp>
    <dsp:sp modelId="{8C963EF1-2FC4-49B6-A613-8FF987EA23BF}">
      <dsp:nvSpPr>
        <dsp:cNvPr id="0" name=""/>
        <dsp:cNvSpPr/>
      </dsp:nvSpPr>
      <dsp:spPr>
        <a:xfrm>
          <a:off x="7425728" y="72006"/>
          <a:ext cx="1109594" cy="1083798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A79DC-0876-4B86-9059-5DA8AC3F24A5}">
      <dsp:nvSpPr>
        <dsp:cNvPr id="0" name=""/>
        <dsp:cNvSpPr/>
      </dsp:nvSpPr>
      <dsp:spPr>
        <a:xfrm>
          <a:off x="211946" y="2019824"/>
          <a:ext cx="7995473" cy="356439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5A1A0-90CB-499C-A1EA-31C1DD9D9AF9}">
      <dsp:nvSpPr>
        <dsp:cNvPr id="0" name=""/>
        <dsp:cNvSpPr/>
      </dsp:nvSpPr>
      <dsp:spPr>
        <a:xfrm>
          <a:off x="2555783" y="1"/>
          <a:ext cx="1773793" cy="624311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Ремонт подъездов в многоквартирных домах</a:t>
          </a:r>
          <a:endParaRPr lang="ru-RU" sz="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867939" y="1"/>
        <a:ext cx="1149482" cy="624311"/>
      </dsp:txXfrm>
    </dsp:sp>
    <dsp:sp modelId="{F04D46F2-4CB7-40DA-94F8-CC8D6BF208E8}">
      <dsp:nvSpPr>
        <dsp:cNvPr id="0" name=""/>
        <dsp:cNvSpPr/>
      </dsp:nvSpPr>
      <dsp:spPr>
        <a:xfrm>
          <a:off x="5112628" y="0"/>
          <a:ext cx="1560778" cy="624311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Ремонт </a:t>
          </a:r>
          <a:r>
            <a:rPr lang="ru-RU" sz="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асфальтового</a:t>
          </a:r>
          <a:r>
            <a:rPr lang="ru-RU" sz="9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покрытия дворовых территорий</a:t>
          </a:r>
          <a:endParaRPr lang="ru-RU" sz="9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424784" y="0"/>
        <a:ext cx="936467" cy="624311"/>
      </dsp:txXfrm>
    </dsp:sp>
    <dsp:sp modelId="{866E605A-B9CB-4AAA-A37D-5F52318FB96E}">
      <dsp:nvSpPr>
        <dsp:cNvPr id="0" name=""/>
        <dsp:cNvSpPr/>
      </dsp:nvSpPr>
      <dsp:spPr>
        <a:xfrm>
          <a:off x="207498" y="1"/>
          <a:ext cx="1560778" cy="62431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Благоустройство </a:t>
          </a:r>
          <a:r>
            <a:rPr lang="ru-RU" sz="9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территорий</a:t>
          </a:r>
          <a:endParaRPr lang="ru-RU" sz="9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19654" y="1"/>
        <a:ext cx="936467" cy="624311"/>
      </dsp:txXfrm>
    </dsp:sp>
    <dsp:sp modelId="{FCBCF0CD-C33E-4D4E-BF8B-2954A394B792}">
      <dsp:nvSpPr>
        <dsp:cNvPr id="0" name=""/>
        <dsp:cNvSpPr/>
      </dsp:nvSpPr>
      <dsp:spPr>
        <a:xfrm>
          <a:off x="1403648" y="1"/>
          <a:ext cx="1560778" cy="624311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Обеспечение деятельности учреждений благоустройства</a:t>
          </a:r>
          <a:endParaRPr lang="ru-RU" sz="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15804" y="1"/>
        <a:ext cx="936467" cy="624311"/>
      </dsp:txXfrm>
    </dsp:sp>
    <dsp:sp modelId="{EE433C15-089E-4C06-BFB8-0A31E5C4D255}">
      <dsp:nvSpPr>
        <dsp:cNvPr id="0" name=""/>
        <dsp:cNvSpPr/>
      </dsp:nvSpPr>
      <dsp:spPr>
        <a:xfrm>
          <a:off x="3915066" y="0"/>
          <a:ext cx="1560778" cy="624311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Приобретение коммунальной техники</a:t>
          </a:r>
          <a:endParaRPr lang="ru-RU" sz="9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227222" y="0"/>
        <a:ext cx="936467" cy="624311"/>
      </dsp:txXfrm>
    </dsp:sp>
    <dsp:sp modelId="{C68370A1-09E4-438A-8A79-B34C28DFB317}">
      <dsp:nvSpPr>
        <dsp:cNvPr id="0" name=""/>
        <dsp:cNvSpPr/>
      </dsp:nvSpPr>
      <dsp:spPr>
        <a:xfrm>
          <a:off x="7571658" y="0"/>
          <a:ext cx="1560778" cy="624311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Устройство систем наружного освещения</a:t>
          </a:r>
          <a:endParaRPr lang="ru-RU" sz="9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883814" y="0"/>
        <a:ext cx="936467" cy="624311"/>
      </dsp:txXfrm>
    </dsp:sp>
    <dsp:sp modelId="{2C9FC649-E7B9-48B3-88A2-55AC5EE23E52}">
      <dsp:nvSpPr>
        <dsp:cNvPr id="0" name=""/>
        <dsp:cNvSpPr/>
      </dsp:nvSpPr>
      <dsp:spPr>
        <a:xfrm>
          <a:off x="6314092" y="0"/>
          <a:ext cx="1560778" cy="624311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Обустройство мест массового отдыха населения</a:t>
          </a:r>
          <a:endParaRPr lang="ru-RU" sz="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626248" y="0"/>
        <a:ext cx="936467" cy="624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0.49548</cdr:x>
      <cdr:y>0.44111</cdr:y>
    </cdr:from>
    <cdr:to>
      <cdr:x>0.58741</cdr:x>
      <cdr:y>0.5266</cdr:y>
    </cdr:to>
    <cdr:sp macro="" textlink="">
      <cdr:nvSpPr>
        <cdr:cNvPr id="2" name="TextBox 25"/>
        <cdr:cNvSpPr txBox="1"/>
      </cdr:nvSpPr>
      <cdr:spPr>
        <a:xfrm xmlns:a="http://schemas.openxmlformats.org/drawingml/2006/main" rot="962994">
          <a:off x="2265338" y="1270529"/>
          <a:ext cx="420304" cy="2462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/>
            <a:t>-597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0.48632</cdr:x>
      <cdr:y>0.48119</cdr:y>
    </cdr:from>
    <cdr:to>
      <cdr:x>0.59657</cdr:x>
      <cdr:y>0.58119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029730">
          <a:off x="2223461" y="1385983"/>
          <a:ext cx="504056" cy="28803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0.26037</cdr:x>
      <cdr:y>0.28975</cdr:y>
    </cdr:from>
    <cdr:to>
      <cdr:x>0.35486</cdr:x>
      <cdr:y>0.39475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90417" y="794837"/>
          <a:ext cx="432008" cy="288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(98%)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0.42546</cdr:x>
      <cdr:y>0.0274</cdr:y>
    </cdr:from>
    <cdr:to>
      <cdr:x>0.55584</cdr:x>
      <cdr:y>0.1589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29639" y="87969"/>
          <a:ext cx="897762" cy="422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13 944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0.58562</cdr:x>
      <cdr:y>0.31094</cdr:y>
    </cdr:from>
    <cdr:to>
      <cdr:x>0.72568</cdr:x>
      <cdr:y>0.87174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032425" y="998125"/>
          <a:ext cx="964434" cy="18001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75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6350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0.58562</cdr:x>
      <cdr:y>0.2575</cdr:y>
    </cdr:from>
    <cdr:to>
      <cdr:x>0.72568</cdr:x>
      <cdr:y>0.3131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032425" y="826582"/>
          <a:ext cx="964434" cy="178477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6350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0.45283</cdr:x>
      <cdr:y>0.20674</cdr:y>
    </cdr:from>
    <cdr:to>
      <cdr:x>0.58562</cdr:x>
      <cdr:y>0.30044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18090" y="663645"/>
          <a:ext cx="914357" cy="300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Arial" pitchFamily="34" charset="0"/>
              <a:cs typeface="Arial" pitchFamily="34" charset="0"/>
            </a:rPr>
            <a:t>733</a:t>
          </a:r>
          <a:endParaRPr lang="ru-RU" sz="16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0.41429</cdr:x>
      <cdr:y>0.34852</cdr:y>
    </cdr:from>
    <cdr:to>
      <cdr:x>0.64286</cdr:x>
      <cdr:y>0.64802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088232" y="1324092"/>
          <a:ext cx="1152128" cy="113787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</cdr:x>
      <cdr:y>0.3471</cdr:y>
    </cdr:from>
    <cdr:to>
      <cdr:x>0.62667</cdr:x>
      <cdr:y>0.65767</cdr:y>
    </cdr:to>
    <cdr:grpSp>
      <cdr:nvGrpSpPr>
        <cdr:cNvPr id="5" name="Группа 4"/>
        <cdr:cNvGrpSpPr/>
      </cdr:nvGrpSpPr>
      <cdr:grpSpPr>
        <a:xfrm xmlns:a="http://schemas.openxmlformats.org/drawingml/2006/main">
          <a:off x="2160240" y="1368140"/>
          <a:ext cx="1224154" cy="1224152"/>
          <a:chOff x="2160240" y="1368152"/>
          <a:chExt cx="1224136" cy="1224136"/>
        </a:xfrm>
      </cdr:grpSpPr>
      <cdr:sp macro="" textlink="">
        <cdr:nvSpPr>
          <cdr:cNvPr id="2" name="Овал 1"/>
          <cdr:cNvSpPr/>
        </cdr:nvSpPr>
        <cdr:spPr>
          <a:xfrm xmlns:a="http://schemas.openxmlformats.org/drawingml/2006/main">
            <a:off x="2160240" y="1368152"/>
            <a:ext cx="1224136" cy="1224136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3175">
            <a:prstDash val="sysDash"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ru-RU" sz="1800" dirty="0">
              <a:latin typeface="Arial" pitchFamily="34" charset="0"/>
              <a:cs typeface="Arial" pitchFamily="34" charset="0"/>
            </a:endParaRPr>
          </a:p>
        </cdr:txBody>
      </cdr:sp>
      <cdr:sp macro="" textlink="">
        <cdr:nvSpPr>
          <cdr:cNvPr id="3" name="Прямоугольник 2"/>
          <cdr:cNvSpPr/>
        </cdr:nvSpPr>
        <cdr:spPr>
          <a:xfrm xmlns:a="http://schemas.openxmlformats.org/drawingml/2006/main">
            <a:off x="2376261" y="1844672"/>
            <a:ext cx="792088" cy="50405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753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0.45331</cdr:x>
      <cdr:y>0.55396</cdr:y>
    </cdr:from>
    <cdr:to>
      <cdr:x>0.58403</cdr:x>
      <cdr:y>0.81581</cdr:y>
    </cdr:to>
    <cdr:sp macro="" textlink="">
      <cdr:nvSpPr>
        <cdr:cNvPr id="2" name="TextBox 1"/>
        <cdr:cNvSpPr txBox="1"/>
      </cdr:nvSpPr>
      <cdr:spPr>
        <a:xfrm xmlns:a="http://schemas.openxmlformats.org/drawingml/2006/main" rot="21121843">
          <a:off x="3427423" y="1696242"/>
          <a:ext cx="988348" cy="801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>
              <a:latin typeface="Arial" pitchFamily="34" charset="0"/>
              <a:cs typeface="Arial" pitchFamily="34" charset="0"/>
            </a:rPr>
            <a:t>Рост на 60</a:t>
          </a:r>
        </a:p>
        <a:p xmlns:a="http://schemas.openxmlformats.org/drawingml/2006/main">
          <a:r>
            <a:rPr lang="ru-RU" sz="900" dirty="0" smtClean="0">
              <a:latin typeface="Arial" pitchFamily="34" charset="0"/>
              <a:cs typeface="Arial" pitchFamily="34" charset="0"/>
            </a:rPr>
            <a:t> или на 3,8%</a:t>
          </a:r>
          <a:endParaRPr lang="ru-RU" sz="9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125" cy="33972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6" y="1"/>
            <a:ext cx="4302125" cy="33972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901119FA-580D-4469-8373-3D6F71558517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64"/>
            <a:ext cx="4302125" cy="33972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6" y="6456364"/>
            <a:ext cx="4302125" cy="33972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E48BC0A-677A-41C5-B562-E76BFE481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4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3" y="0"/>
            <a:ext cx="4301543" cy="3398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3A9C0E0-FBC4-4BE8-8A1C-178F9CAA4018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5"/>
            <a:ext cx="7941310" cy="305895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218"/>
            <a:ext cx="4301543" cy="3398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3" y="6456218"/>
            <a:ext cx="4301543" cy="3398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7691CC7A-5C36-4C87-8205-484FBE75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1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1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51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2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29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5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C36-C25A-4DEF-98BF-658640B42A87}" type="datetime1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2DD8-C8F2-45F3-8165-219106DD505A}" type="datetime1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2F6-900D-4783-B935-2ED53648EA70}" type="datetime1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371-46D8-4CF4-BF61-E9911171B52C}" type="datetime1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BB81-2398-4AEA-824C-A7A167AC2ADA}" type="datetime1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4755-7726-400C-A6D6-EBDA4F3C67DE}" type="datetime1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C9E3-129F-421C-AADA-7A463F94EC50}" type="datetime1">
              <a:rPr lang="ru-RU" smtClean="0"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A9EF-46E2-4CAA-908C-35D672E30DB9}" type="datetime1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7BD7-0C9C-42E3-895D-0EB57E245E4A}" type="datetime1">
              <a:rPr lang="ru-RU" smtClean="0"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CFDE-2479-4359-A7EC-5F5706E57375}" type="datetime1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1D95-6C31-4061-BA51-6D5EA0264E57}" type="datetime1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EC0BC-DB1E-4563-99CA-3924E16CBC92}" type="datetime1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3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jpeg"/><Relationship Id="rId4" Type="http://schemas.openxmlformats.org/officeDocument/2006/relationships/diagramData" Target="../diagrams/data2.xml"/><Relationship Id="rId9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_15-02.png"/>
          <p:cNvPicPr>
            <a:picLocks noChangeAspect="1"/>
          </p:cNvPicPr>
          <p:nvPr/>
        </p:nvPicPr>
        <p:blipFill>
          <a:blip r:embed="rId2"/>
          <a:srcRect l="258" t="3744"/>
          <a:stretch>
            <a:fillRect/>
          </a:stretch>
        </p:blipFill>
        <p:spPr>
          <a:xfrm>
            <a:off x="1" y="28731"/>
            <a:ext cx="9144000" cy="5143500"/>
          </a:xfrm>
          <a:prstGeom prst="rect">
            <a:avLst/>
          </a:prstGeom>
        </p:spPr>
      </p:pic>
      <p:sp>
        <p:nvSpPr>
          <p:cNvPr id="3" name="Заголовок 17"/>
          <p:cNvSpPr txBox="1">
            <a:spLocks/>
          </p:cNvSpPr>
          <p:nvPr/>
        </p:nvSpPr>
        <p:spPr>
          <a:xfrm>
            <a:off x="214282" y="357172"/>
            <a:ext cx="8448913" cy="492443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ОДИНЦОВСКИЙ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ГОРОДСКОЙ ОКРУГ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007" y="1563638"/>
            <a:ext cx="7457482" cy="1523494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Проект бюджета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Одинцовского городского округа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Московской области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на 2020 год и плановый период 2021 и 2022 годов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27144" y="3684127"/>
            <a:ext cx="4572000" cy="507831"/>
          </a:xfrm>
          <a:prstGeom prst="rect">
            <a:avLst/>
          </a:prstGeom>
        </p:spPr>
        <p:txBody>
          <a:bodyPr lIns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Докладчик Л.В. Тарасова</a:t>
            </a:r>
            <a:endParaRPr lang="en-US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467650"/>
              </p:ext>
            </p:extLst>
          </p:nvPr>
        </p:nvGraphicFramePr>
        <p:xfrm>
          <a:off x="683570" y="1179927"/>
          <a:ext cx="6885737" cy="3210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5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9115" y="328287"/>
            <a:ext cx="589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</a:t>
            </a:r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финансирования расходов без учета межбюджетных трансфертов из других бюджетов 2019-2020 годах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3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04250" y="1003508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72213" y="4011910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на 2019 год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415672" y="4011910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14560" y="1858440"/>
            <a:ext cx="2425585" cy="25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Кредитные средства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34044" y="4898767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526174" y="753682"/>
            <a:ext cx="914400" cy="3154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786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74333" y="1292585"/>
            <a:ext cx="897791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11 717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83374" y="1561841"/>
            <a:ext cx="2685453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Остатки средств прошлого года 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08291" y="2276740"/>
            <a:ext cx="242398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Расходы за счет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собственных доходов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4950188" y="1951644"/>
            <a:ext cx="914400" cy="3250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786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4766029" y="2715766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10 931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3647732" y="2643758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11 485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85048" y="1610065"/>
            <a:ext cx="897763" cy="281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1 726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35334" y="1621969"/>
            <a:ext cx="1248068" cy="323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-2 227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724366" y="1624235"/>
            <a:ext cx="280444" cy="38823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84562" y="2067694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ÐÐ°ÑÑÐ¸Ð½ÐºÐ¸ Ð¿Ð¾ Ð·Ð°Ð¿ÑÐ¾ÑÑ Ð½Ð°ÑÐ¸Ð¾Ð½Ð°Ð»ÑÐ½ÑÐ¹ Ð¿ÑÐ¾ÐµÐº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59007"/>
            <a:ext cx="2117336" cy="202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51521" y="3003798"/>
            <a:ext cx="3384375" cy="18722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-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проект, обеспечивающий достижение целей и целевых показателей, выполнение задач, определенных Указом Президента РФ от 7 мая 2018 г. № 204 «О национальных целях и стратегических задачах развития Российской Федерации на период до 2024 года».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195431"/>
              </p:ext>
            </p:extLst>
          </p:nvPr>
        </p:nvGraphicFramePr>
        <p:xfrm>
          <a:off x="4499992" y="2067694"/>
          <a:ext cx="3870176" cy="252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532541" y="329183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89%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4858" y="677706"/>
            <a:ext cx="4405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национальных проектов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сумму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1 645 млн.руб.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61628" y="4065987"/>
            <a:ext cx="3702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федерального и областного бюджетов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95629" y="2633246"/>
            <a:ext cx="579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39136" y="4525328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27513" y="4225006"/>
            <a:ext cx="191099" cy="1800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027514" y="4589207"/>
            <a:ext cx="191099" cy="1800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925137" y="428267"/>
            <a:ext cx="6171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на реализацию национальных </a:t>
            </a:r>
            <a:r>
              <a:rPr lang="ru-RU" sz="24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lang="ru-RU" sz="2400" b="1" baseline="30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287757"/>
              </p:ext>
            </p:extLst>
          </p:nvPr>
        </p:nvGraphicFramePr>
        <p:xfrm>
          <a:off x="755576" y="1203598"/>
          <a:ext cx="7117957" cy="3138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820"/>
                <a:gridCol w="2984950"/>
                <a:gridCol w="975849"/>
                <a:gridCol w="923382"/>
                <a:gridCol w="856108"/>
                <a:gridCol w="975848"/>
              </a:tblGrid>
              <a:tr h="1677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нацпроекта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Буквенное обозначение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Собственные средства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федерального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 областного бюджетов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5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Демография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Экология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Цифровая экономика РФ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Жилье и городская среда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793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579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1 645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1 466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842297" y="4476618"/>
            <a:ext cx="2666520" cy="452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r>
              <a:rPr lang="ru-RU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8 % от общих расходов</a:t>
            </a:r>
            <a:endParaRPr lang="ru-RU" sz="1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2715" y="848895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8794" y="424439"/>
            <a:ext cx="6171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24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национальных </a:t>
            </a:r>
            <a:r>
              <a:rPr lang="ru-RU" sz="24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в бюджете Одинцовского городского округа на 2020 год</a:t>
            </a:r>
            <a:endParaRPr lang="ru-RU" sz="2400" b="1" baseline="30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327069"/>
              </p:ext>
            </p:extLst>
          </p:nvPr>
        </p:nvGraphicFramePr>
        <p:xfrm>
          <a:off x="35454" y="1031192"/>
          <a:ext cx="5123783" cy="377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11358" y="291292"/>
            <a:ext cx="4444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программных расходов </a:t>
            </a:r>
            <a:endParaRPr lang="ru-RU" b="1" baseline="30000" dirty="0" smtClean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городского </a:t>
            </a:r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r>
              <a:rPr lang="ru-R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170713"/>
              </p:ext>
            </p:extLst>
          </p:nvPr>
        </p:nvGraphicFramePr>
        <p:xfrm>
          <a:off x="5218039" y="852693"/>
          <a:ext cx="3813268" cy="4053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0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0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 2020 год, </a:t>
                      </a:r>
                    </a:p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млн. руб.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Удельный вес,%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3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Образование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9 046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45,6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03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Культура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1 214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6,1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Социальная защита населения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309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1,6</a:t>
                      </a:r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0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Спорт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753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Развитие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сельского хозяйства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7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0,04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9912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Экология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и окружающая среда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441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Безопасность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и обеспечение безопасности  жизнедеятельности населения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248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1,3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38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Жилище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136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92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Развитие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инженерной инфраструктуры и энергоэффективности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889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83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Предпринимательство 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37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0,2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Управление имуществом и муниципальными финансами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1 987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75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Развитие институтов гражданского общества, повышение эффективности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местного самоуправления и реализации молодежной политики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141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0,7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03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Развитие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и функционирование дорожно-транспортного комплекса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912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09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Цифровое муниципальное образование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403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9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Архитектура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и градостроительство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88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Формирование современной комфортной городской среды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2 753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13,9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2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Строительство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объектов социальной инфраструктуры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548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46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В С Е Г О </a:t>
                      </a:r>
                      <a:r>
                        <a:rPr lang="ru-RU" sz="900" b="1" u="none" strike="noStrike" dirty="0" smtClean="0">
                          <a:effectLst/>
                        </a:rPr>
                        <a:t>ПРОГРАММНЫХ</a:t>
                      </a:r>
                      <a:r>
                        <a:rPr lang="ru-RU" sz="900" b="1" u="none" strike="noStrike" baseline="0" dirty="0" smtClean="0">
                          <a:effectLst/>
                        </a:rPr>
                        <a:t> РАСХОДОВ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19 828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5036176" y="1182590"/>
            <a:ext cx="161112" cy="3515184"/>
            <a:chOff x="5013562" y="1100009"/>
            <a:chExt cx="161112" cy="35151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015555" y="1100009"/>
              <a:ext cx="143724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015555" y="1274969"/>
              <a:ext cx="143724" cy="1440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013563" y="1432225"/>
              <a:ext cx="143724" cy="14401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015555" y="1605694"/>
              <a:ext cx="143724" cy="1440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015555" y="1804087"/>
              <a:ext cx="143724" cy="144016"/>
            </a:xfrm>
            <a:prstGeom prst="rect">
              <a:avLst/>
            </a:prstGeom>
            <a:solidFill>
              <a:schemeClr val="accent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020061" y="1987516"/>
              <a:ext cx="143724" cy="144016"/>
            </a:xfrm>
            <a:prstGeom prst="rect">
              <a:avLst/>
            </a:prstGeom>
            <a:solidFill>
              <a:schemeClr val="accent6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030950" y="2202804"/>
              <a:ext cx="143724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030950" y="2399624"/>
              <a:ext cx="143724" cy="144016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022272" y="2583865"/>
              <a:ext cx="143724" cy="1440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018742" y="2793635"/>
              <a:ext cx="143724" cy="14401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018742" y="2953236"/>
              <a:ext cx="143724" cy="14401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013562" y="3294388"/>
              <a:ext cx="143724" cy="144016"/>
            </a:xfrm>
            <a:prstGeom prst="rect">
              <a:avLst/>
            </a:prstGeom>
            <a:solidFill>
              <a:srgbClr val="FF9966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019219" y="3579862"/>
              <a:ext cx="143724" cy="144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015513" y="3854798"/>
              <a:ext cx="143724" cy="1440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013563" y="4038842"/>
              <a:ext cx="143724" cy="144016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022272" y="4265001"/>
              <a:ext cx="143724" cy="144016"/>
            </a:xfrm>
            <a:prstGeom prst="rect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015513" y="4471177"/>
              <a:ext cx="143724" cy="1440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8673663" y="4946286"/>
            <a:ext cx="49050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4488" y="328287"/>
            <a:ext cx="6171028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Одинцовского городского округа на осуществление бюджетных инвестиций в объекты капитального строительства муниципальной </a:t>
            </a:r>
            <a:r>
              <a:rPr lang="ru-RU" sz="16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собственности</a:t>
            </a:r>
            <a:r>
              <a:rPr lang="ru-RU" sz="16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2020-2022 годы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85516" y="602674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040071"/>
              </p:ext>
            </p:extLst>
          </p:nvPr>
        </p:nvGraphicFramePr>
        <p:xfrm>
          <a:off x="107502" y="876269"/>
          <a:ext cx="8928995" cy="423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11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356"/>
                <a:gridCol w="546305"/>
                <a:gridCol w="711129"/>
                <a:gridCol w="6400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00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99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450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</a:t>
                      </a:r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проекте бюджета на</a:t>
                      </a:r>
                    </a:p>
                    <a:p>
                      <a:pPr algn="ctr" fontAlgn="ctr"/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2020-2022 годы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</a:t>
                      </a:r>
                      <a:r>
                        <a:rPr lang="ru-RU" sz="9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</a:t>
                      </a:r>
                      <a:r>
                        <a:rPr lang="ru-RU" sz="9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727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на 330 мест (в т.ч. 70 мест кратковременного пребывания)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Кубинка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(ПИР и строительство)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на 400 мест г. Одинцово, ЖК "Гусарская баллада" (ПИР и строительство)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30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2200 мест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Одинцово, ЖК "Гусарская баллада" (ПИР и строительство)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70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многофункционального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образовательного комплекса вблизи </a:t>
                      </a:r>
                      <a:r>
                        <a:rPr lang="ru-RU" sz="105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д.Раздоры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 по выносу существующих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сетей из пятна застройки (ПИР и строительство)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Дом культуры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пос. Усово-Тупик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(ПИР и строительство)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 культуры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Горки-10</a:t>
                      </a:r>
                      <a:r>
                        <a:rPr lang="ru-RU" sz="105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(СМР)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6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Подъезд к </a:t>
                      </a:r>
                      <a:r>
                        <a:rPr lang="ru-RU" sz="105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9 от ул. Сосновая в г. Одинцово (инженерные изыскания, ППТ и ПМТ)</a:t>
                      </a:r>
                      <a:endParaRPr lang="ru-RU" sz="1050" b="0" i="0" u="none" strike="noStrike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Очистные сооружения пос.Горки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 (реконструкция)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0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Напорный коллектор от пос. Успенское до очистных сооружений пос. Горки-10 с реконструкцией КНС Успенское и КНС Молоденово-4 (СМР)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9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Хозяйственно-бытовая канализация 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дер. Раздоры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(ПИР)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9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Напорные канализационные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коллекторы от ГКНС пос. </a:t>
                      </a:r>
                      <a:r>
                        <a:rPr lang="ru-RU" sz="105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Барвиха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ОС </a:t>
                      </a:r>
                      <a:r>
                        <a:rPr lang="ru-RU" sz="105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Лайково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(ПИР)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квартир для детей-сирот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652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3 847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067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1 134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835740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4488" y="334141"/>
            <a:ext cx="6473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обеспечение деятельности муниципальных учреждений на 2020 год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89323" y="704111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846" y="876269"/>
            <a:ext cx="1588222" cy="687369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Управление образования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 139  учреждений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6 654 млн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. руб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0814" y="1635646"/>
            <a:ext cx="1604872" cy="720080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Комитет по культуре 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40 учреждений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1 558 млн. руб.</a:t>
            </a:r>
            <a:endParaRPr lang="ru-RU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5902" y="2427734"/>
            <a:ext cx="1619784" cy="720080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Комитет физической культуры и спорта 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13 учреждений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695 млн.руб.</a:t>
            </a:r>
            <a:endParaRPr lang="ru-RU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9284" y="3242913"/>
            <a:ext cx="1619784" cy="574885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Администрация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22 учреждения</a:t>
            </a:r>
          </a:p>
          <a:p>
            <a:pPr algn="ctr"/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1 689 млн.руб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5307" y="3892639"/>
            <a:ext cx="1627667" cy="576064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ФКУ 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учреждения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254 млн.руб.</a:t>
            </a:r>
            <a:endParaRPr lang="ru-RU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706406" y="3881588"/>
            <a:ext cx="2286379" cy="731297"/>
            <a:chOff x="4644116" y="3942384"/>
            <a:chExt cx="2286379" cy="1131644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4644119" y="4338429"/>
              <a:ext cx="2070355" cy="396044"/>
              <a:chOff x="7281006" y="1748635"/>
              <a:chExt cx="1279453" cy="648072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7337464" y="1748635"/>
                <a:ext cx="1222995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Автономные учреждени</a:t>
                </a:r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я</a:t>
                </a:r>
                <a:r>
                  <a:rPr lang="ru-RU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endParaRPr lang="ru-RU" sz="1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7281006" y="1857896"/>
                <a:ext cx="83714" cy="36280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4644116" y="3942384"/>
              <a:ext cx="2286379" cy="396044"/>
              <a:chOff x="7286025" y="1663212"/>
              <a:chExt cx="1412953" cy="648072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7342482" y="1663212"/>
                <a:ext cx="1356496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Бюджетные учреждения </a:t>
                </a:r>
                <a:r>
                  <a:rPr 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172</a:t>
                </a:r>
                <a:endParaRPr lang="ru-RU" sz="1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7286025" y="1811238"/>
                <a:ext cx="83716" cy="35201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4644123" y="4677984"/>
              <a:ext cx="1998343" cy="396044"/>
              <a:chOff x="7281006" y="1748635"/>
              <a:chExt cx="1234950" cy="648072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7337463" y="1748635"/>
                <a:ext cx="1178493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Казенные учреждения </a:t>
                </a:r>
                <a:r>
                  <a:rPr 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  <a:endParaRPr lang="ru-RU" sz="1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7281006" y="1824550"/>
                <a:ext cx="83716" cy="4517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51027"/>
              </p:ext>
            </p:extLst>
          </p:nvPr>
        </p:nvGraphicFramePr>
        <p:xfrm>
          <a:off x="5724125" y="731284"/>
          <a:ext cx="1954486" cy="105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7435999" y="3492925"/>
            <a:ext cx="1666313" cy="1039257"/>
            <a:chOff x="4531808" y="3889588"/>
            <a:chExt cx="1941892" cy="750850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4531809" y="4244394"/>
              <a:ext cx="1916073" cy="396044"/>
              <a:chOff x="7211602" y="1594760"/>
              <a:chExt cx="1184109" cy="648072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7348767" y="1594760"/>
                <a:ext cx="1046944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МБТ</a:t>
                </a:r>
                <a:r>
                  <a:rPr lang="ru-RU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b="1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4 967</a:t>
                </a:r>
                <a:endParaRPr lang="ru-RU" sz="1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7211602" y="1844190"/>
                <a:ext cx="158578" cy="228749"/>
              </a:xfrm>
              <a:prstGeom prst="rect">
                <a:avLst/>
              </a:prstGeom>
              <a:pattFill prst="wdDn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4531808" y="3889588"/>
              <a:ext cx="1941892" cy="396044"/>
              <a:chOff x="7216623" y="1576818"/>
              <a:chExt cx="1200065" cy="648072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7369741" y="1576818"/>
                <a:ext cx="1046947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Собственные средства </a:t>
                </a:r>
                <a:r>
                  <a:rPr lang="ru-RU" sz="1200" b="1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5 883</a:t>
                </a:r>
                <a:endParaRPr lang="ru-RU" sz="1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7216623" y="1786479"/>
                <a:ext cx="153118" cy="2287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50" name="Прямоугольник 49"/>
          <p:cNvSpPr/>
          <p:nvPr/>
        </p:nvSpPr>
        <p:spPr>
          <a:xfrm>
            <a:off x="1928795" y="4618961"/>
            <a:ext cx="6744868" cy="323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216 учреждений               Финансовое обеспечение всего 10 850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Диаграмма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49463"/>
              </p:ext>
            </p:extLst>
          </p:nvPr>
        </p:nvGraphicFramePr>
        <p:xfrm>
          <a:off x="5693413" y="1455626"/>
          <a:ext cx="2016224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2" name="Диаграмма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108022"/>
              </p:ext>
            </p:extLst>
          </p:nvPr>
        </p:nvGraphicFramePr>
        <p:xfrm>
          <a:off x="5673057" y="2283718"/>
          <a:ext cx="1656183" cy="78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4" name="Диаграмма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319701"/>
              </p:ext>
            </p:extLst>
          </p:nvPr>
        </p:nvGraphicFramePr>
        <p:xfrm>
          <a:off x="5580112" y="3826923"/>
          <a:ext cx="2182782" cy="834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5" name="Диаграмма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372712"/>
              </p:ext>
            </p:extLst>
          </p:nvPr>
        </p:nvGraphicFramePr>
        <p:xfrm>
          <a:off x="5868144" y="3077935"/>
          <a:ext cx="1512168" cy="78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6393604" y="3358798"/>
            <a:ext cx="720080" cy="167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1 689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58" name="Диаграмма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206951"/>
              </p:ext>
            </p:extLst>
          </p:nvPr>
        </p:nvGraphicFramePr>
        <p:xfrm>
          <a:off x="1886522" y="771905"/>
          <a:ext cx="4155373" cy="370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22123" y="80489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122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4488" y="328287"/>
            <a:ext cx="617102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 на реализацию</a:t>
            </a:r>
          </a:p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муниципальной </a:t>
            </a:r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«Образование» на 2020 год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617136"/>
              </p:ext>
            </p:extLst>
          </p:nvPr>
        </p:nvGraphicFramePr>
        <p:xfrm>
          <a:off x="5206788" y="941564"/>
          <a:ext cx="3750538" cy="3839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329"/>
                <a:gridCol w="616315"/>
                <a:gridCol w="496894"/>
              </a:tblGrid>
              <a:tr h="3007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направлений расходов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 2020 год, </a:t>
                      </a:r>
                    </a:p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млн. руб.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Удельный вес, % 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0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80 муниципальных учреждений дошкольного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3 013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0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53 муниципальных общеобразовательных </a:t>
                      </a:r>
                      <a:r>
                        <a:rPr lang="ru-RU" sz="1000" u="none" strike="noStrike" dirty="0" smtClean="0">
                          <a:effectLst/>
                        </a:rPr>
                        <a:t>учреждения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4 428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62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14 учреждений дополнительного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7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2 прочих </a:t>
                      </a:r>
                      <a:r>
                        <a:rPr lang="ru-RU" sz="1000" u="none" strike="noStrike" dirty="0" smtClean="0">
                          <a:effectLst/>
                        </a:rPr>
                        <a:t>учреждения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5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20 частных образовательных учреждений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2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Мероприятия </a:t>
                      </a:r>
                      <a:r>
                        <a:rPr lang="ru-RU" sz="1000" u="none" strike="noStrike" dirty="0">
                          <a:effectLst/>
                        </a:rPr>
                        <a:t>в сфере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0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Расходы </a:t>
                      </a:r>
                      <a:r>
                        <a:rPr lang="ru-RU" sz="1000" u="none" strike="noStrike" dirty="0">
                          <a:effectLst/>
                        </a:rPr>
                        <a:t>на питание воспитанников ДОУ за счет средств родительской платы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Ремонт </a:t>
                      </a:r>
                      <a:r>
                        <a:rPr lang="ru-RU" sz="1000" u="none" strike="noStrike" dirty="0">
                          <a:effectLst/>
                        </a:rPr>
                        <a:t>образовательных учреждений и резервные средства на содержание СОШ - новостроек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3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Обеспечение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д</a:t>
                      </a:r>
                      <a:r>
                        <a:rPr lang="ru-RU" sz="1000" u="none" strike="noStrike" dirty="0" smtClean="0">
                          <a:effectLst/>
                        </a:rPr>
                        <a:t>еятельности </a:t>
                      </a:r>
                      <a:r>
                        <a:rPr lang="ru-RU" sz="1000" u="none" strike="noStrike" dirty="0">
                          <a:effectLst/>
                        </a:rPr>
                        <a:t>управления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0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Деятельность </a:t>
                      </a:r>
                      <a:r>
                        <a:rPr lang="ru-RU" sz="1000" u="none" strike="noStrike" dirty="0">
                          <a:effectLst/>
                        </a:rPr>
                        <a:t>комиссии по делам несовершеннолетних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0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Деятельность </a:t>
                      </a:r>
                      <a:r>
                        <a:rPr lang="ru-RU" sz="1000" u="none" strike="noStrike" dirty="0">
                          <a:effectLst/>
                        </a:rPr>
                        <a:t>МКУ ЦБ (расчет </a:t>
                      </a:r>
                      <a:r>
                        <a:rPr lang="ru-RU" sz="1000" u="none" strike="noStrike" dirty="0" smtClean="0">
                          <a:effectLst/>
                        </a:rPr>
                        <a:t>компенсации </a:t>
                      </a:r>
                      <a:r>
                        <a:rPr lang="ru-RU" sz="1000" u="none" strike="noStrike" dirty="0">
                          <a:effectLst/>
                        </a:rPr>
                        <a:t>родительской платы)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6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9 046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171857"/>
              </p:ext>
            </p:extLst>
          </p:nvPr>
        </p:nvGraphicFramePr>
        <p:xfrm>
          <a:off x="0" y="916860"/>
          <a:ext cx="4932040" cy="4048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4969571" y="1370407"/>
            <a:ext cx="155925" cy="3217567"/>
            <a:chOff x="4996663" y="1028001"/>
            <a:chExt cx="155925" cy="321756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999662" y="1028001"/>
              <a:ext cx="143724" cy="14401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999662" y="2157336"/>
              <a:ext cx="143724" cy="14401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996663" y="2378255"/>
              <a:ext cx="143724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996663" y="2625388"/>
              <a:ext cx="143724" cy="1440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999662" y="3093440"/>
              <a:ext cx="143724" cy="1440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008864" y="3453480"/>
              <a:ext cx="143724" cy="1440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008864" y="3746198"/>
              <a:ext cx="143724" cy="144016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996663" y="4101552"/>
              <a:ext cx="143724" cy="1440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977792" y="1683912"/>
            <a:ext cx="146723" cy="745405"/>
            <a:chOff x="5413126" y="1732328"/>
            <a:chExt cx="146723" cy="74540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416125" y="1732328"/>
              <a:ext cx="143724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413126" y="2019371"/>
              <a:ext cx="143724" cy="14401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413126" y="2333717"/>
              <a:ext cx="143724" cy="1440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087724" y="2429316"/>
            <a:ext cx="1116124" cy="1006530"/>
            <a:chOff x="2196244" y="1441742"/>
            <a:chExt cx="1152128" cy="1078537"/>
          </a:xfrm>
        </p:grpSpPr>
        <p:sp>
          <p:nvSpPr>
            <p:cNvPr id="34" name="Овал 33"/>
            <p:cNvSpPr/>
            <p:nvPr/>
          </p:nvSpPr>
          <p:spPr>
            <a:xfrm>
              <a:off x="2232248" y="1441742"/>
              <a:ext cx="1080120" cy="1078537"/>
            </a:xfrm>
            <a:prstGeom prst="ellipse">
              <a:avLst/>
            </a:prstGeom>
            <a:solidFill>
              <a:schemeClr val="bg1"/>
            </a:solidFill>
            <a:ln w="31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196244" y="1728192"/>
              <a:ext cx="1152128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9 046</a:t>
              </a:r>
              <a:endPara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4921" y="987574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4488" y="314585"/>
            <a:ext cx="6545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Одинцовского городского округа </a:t>
            </a:r>
          </a:p>
          <a:p>
            <a:r>
              <a:rPr lang="ru-RU" sz="16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обучающегося в образовательных </a:t>
            </a:r>
            <a:r>
              <a:rPr lang="ru-RU" sz="16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организациях на 2020 год </a:t>
            </a:r>
            <a:endParaRPr lang="ru-RU" sz="1600" b="1" baseline="30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(без расходов капитального характера, строек и обеспечивающих расходов</a:t>
            </a:r>
            <a:r>
              <a:rPr lang="ru-RU" sz="16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baseline="30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692294"/>
              </p:ext>
            </p:extLst>
          </p:nvPr>
        </p:nvGraphicFramePr>
        <p:xfrm>
          <a:off x="0" y="699542"/>
          <a:ext cx="3771987" cy="2382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277416"/>
              </p:ext>
            </p:extLst>
          </p:nvPr>
        </p:nvGraphicFramePr>
        <p:xfrm>
          <a:off x="4283966" y="937368"/>
          <a:ext cx="4176466" cy="1479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6"/>
                <a:gridCol w="2160240"/>
              </a:tblGrid>
              <a:tr h="228339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1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униципальных</a:t>
                      </a:r>
                      <a:r>
                        <a:rPr lang="ru-RU" sz="11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учреждений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067944" y="1838455"/>
            <a:ext cx="143724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1439133"/>
            <a:ext cx="143724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2301589"/>
            <a:ext cx="143724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24853" y="2951222"/>
            <a:ext cx="8461989" cy="1977982"/>
            <a:chOff x="294140" y="3887631"/>
            <a:chExt cx="10255017" cy="3599375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91537" y="4659431"/>
              <a:ext cx="9823517" cy="858799"/>
              <a:chOff x="444326" y="4003115"/>
              <a:chExt cx="8400157" cy="80462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444326" y="4003115"/>
                <a:ext cx="1873680" cy="72389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911</a:t>
                </a:r>
                <a:endParaRPr lang="ru-R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2727822" y="4222955"/>
                <a:ext cx="504056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5000" dirty="0">
                    <a:solidFill>
                      <a:prstClr val="black"/>
                    </a:solidFill>
                  </a:rPr>
                  <a:t>÷</a:t>
                </a:r>
              </a:p>
            </p:txBody>
          </p:sp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6684243" y="4102100"/>
                <a:ext cx="2160240" cy="705641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1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145,6</a:t>
                </a:r>
                <a:endPara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27345"/>
                <a:r>
                  <a:rPr lang="ru-RU" sz="1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на 1 ребёнка</a:t>
                </a:r>
              </a:p>
            </p:txBody>
          </p:sp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3631962" y="4003843"/>
                <a:ext cx="1872208" cy="73842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1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19 998</a:t>
                </a:r>
                <a:endPara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27345"/>
                <a:r>
                  <a:rPr lang="ru-RU" sz="1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детей</a:t>
                </a: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5837178" y="4202892"/>
                <a:ext cx="504056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5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411669" y="4126171"/>
              <a:ext cx="2392363" cy="4310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737" tIns="51368" rIns="102737" bIns="51368" rtlCol="0" anchor="ctr"/>
            <a:lstStyle/>
            <a:p>
              <a:pPr algn="ctr" defTabSz="1027345"/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</a:t>
              </a:r>
              <a:endPara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027345"/>
              <a:r>
                <a:rPr lang="ru-RU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млн. руб.)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146445" y="4126171"/>
              <a:ext cx="2300228" cy="3572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737" tIns="51368" rIns="102737" bIns="51368" rtlCol="0" anchor="ctr"/>
            <a:lstStyle/>
            <a:p>
              <a:pPr algn="ctr" defTabSz="1027345"/>
              <a:r>
                <a:rPr lang="ru-RU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Плановый контингент</a:t>
              </a:r>
              <a:endPara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590916" y="3887631"/>
              <a:ext cx="2958241" cy="6696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737" tIns="51368" rIns="102737" bIns="51368" rtlCol="0" anchor="ctr"/>
            <a:lstStyle/>
            <a:p>
              <a:pPr algn="ctr" defTabSz="1027345"/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Расходы на 1 ребёнка в год </a:t>
              </a:r>
            </a:p>
            <a:p>
              <a:pPr algn="ctr" defTabSz="1027345"/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(тыс. руб.)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294140" y="4016064"/>
              <a:ext cx="2694699" cy="3416607"/>
            </a:xfrm>
            <a:prstGeom prst="roundRect">
              <a:avLst/>
            </a:prstGeom>
            <a:noFill/>
            <a:ln w="31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737" tIns="51368" rIns="102737" bIns="51368" rtlCol="0" anchor="ctr"/>
            <a:lstStyle/>
            <a:p>
              <a:pPr algn="ctr" defTabSz="1027345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7552825" y="3887631"/>
              <a:ext cx="2893707" cy="3545040"/>
            </a:xfrm>
            <a:prstGeom prst="roundRect">
              <a:avLst/>
            </a:prstGeom>
            <a:noFill/>
            <a:ln w="31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737" tIns="51368" rIns="102737" bIns="51368" rtlCol="0" anchor="ctr"/>
            <a:lstStyle/>
            <a:p>
              <a:pPr algn="ctr" defTabSz="1027345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957247" y="4016063"/>
              <a:ext cx="2694699" cy="3470943"/>
            </a:xfrm>
            <a:prstGeom prst="roundRect">
              <a:avLst/>
            </a:prstGeom>
            <a:noFill/>
            <a:ln w="31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737" tIns="51368" rIns="102737" bIns="51368" rtlCol="0" anchor="ctr"/>
            <a:lstStyle/>
            <a:p>
              <a:pPr algn="ctr" defTabSz="1027345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505752" y="5597988"/>
              <a:ext cx="9809301" cy="855034"/>
              <a:chOff x="465373" y="4053260"/>
              <a:chExt cx="8388001" cy="801098"/>
            </a:xfrm>
            <a:solidFill>
              <a:srgbClr val="FFCC99"/>
            </a:solidFill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465373" y="4092971"/>
                <a:ext cx="1873680" cy="723897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4 429</a:t>
                </a:r>
                <a:endParaRPr lang="ru-R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2727822" y="4222955"/>
                <a:ext cx="504056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5000" dirty="0">
                    <a:solidFill>
                      <a:prstClr val="black"/>
                    </a:solidFill>
                  </a:rPr>
                  <a:t>÷</a:t>
                </a:r>
              </a:p>
            </p:txBody>
          </p:sp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6693134" y="4148717"/>
                <a:ext cx="2160240" cy="705641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1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94,7</a:t>
                </a:r>
                <a:endPara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27345"/>
                <a:r>
                  <a:rPr lang="ru-RU" sz="1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на 1 учащегося</a:t>
                </a:r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3659673" y="4053260"/>
                <a:ext cx="1872208" cy="723169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1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46 745</a:t>
                </a:r>
                <a:endPara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27345"/>
                <a:r>
                  <a:rPr lang="ru-RU" sz="1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учащийся</a:t>
                </a: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5837178" y="4202892"/>
                <a:ext cx="504056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5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512367" y="6506160"/>
              <a:ext cx="9802787" cy="772635"/>
              <a:chOff x="466072" y="4076868"/>
              <a:chExt cx="8382431" cy="723897"/>
            </a:xfrm>
            <a:solidFill>
              <a:srgbClr val="00FFCC"/>
            </a:solidFill>
          </p:grpSpPr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466072" y="4076868"/>
                <a:ext cx="1873680" cy="72389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472</a:t>
                </a:r>
                <a:endParaRPr lang="ru-R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2727822" y="4222955"/>
                <a:ext cx="504056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5000" dirty="0">
                    <a:solidFill>
                      <a:prstClr val="black"/>
                    </a:solidFill>
                  </a:rPr>
                  <a:t>÷</a:t>
                </a:r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6688263" y="4095125"/>
                <a:ext cx="2160240" cy="70564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1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73,7 </a:t>
                </a:r>
                <a:endPara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27345"/>
                <a:r>
                  <a:rPr lang="ru-RU" sz="1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на 1 учащегося</a:t>
                </a:r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3635896" y="4077596"/>
                <a:ext cx="1842347" cy="72316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1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6 404</a:t>
                </a:r>
                <a:endPara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27345"/>
                <a:r>
                  <a:rPr lang="ru-RU" sz="1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учащихся</a:t>
                </a: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5837178" y="4202892"/>
                <a:ext cx="504056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5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</a:p>
            </p:txBody>
          </p:sp>
        </p:grpSp>
      </p:grpSp>
      <p:sp>
        <p:nvSpPr>
          <p:cNvPr id="43" name="Прямоугольник 42"/>
          <p:cNvSpPr/>
          <p:nvPr/>
        </p:nvSpPr>
        <p:spPr>
          <a:xfrm>
            <a:off x="2631863" y="2653304"/>
            <a:ext cx="3523116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1 ребёнка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66336" y="1393738"/>
            <a:ext cx="929570" cy="5670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7 812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5137" y="314269"/>
            <a:ext cx="617102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на  реализацию</a:t>
            </a:r>
          </a:p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муниципальной </a:t>
            </a:r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«Культура» на 2020 год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594003" y="2036457"/>
            <a:ext cx="198786" cy="2262513"/>
            <a:chOff x="5848810" y="1188904"/>
            <a:chExt cx="198786" cy="226251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853782" y="1188904"/>
              <a:ext cx="191099" cy="1800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856497" y="1507642"/>
              <a:ext cx="191099" cy="180020"/>
            </a:xfrm>
            <a:prstGeom prst="rect">
              <a:avLst/>
            </a:prstGeom>
            <a:solidFill>
              <a:srgbClr val="D97B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848810" y="2773325"/>
              <a:ext cx="191099" cy="1800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850382" y="2493096"/>
              <a:ext cx="191099" cy="180020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855896" y="3271397"/>
              <a:ext cx="191099" cy="1800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397120"/>
              </p:ext>
            </p:extLst>
          </p:nvPr>
        </p:nvGraphicFramePr>
        <p:xfrm>
          <a:off x="5866160" y="1007076"/>
          <a:ext cx="2976867" cy="3853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976"/>
                <a:gridCol w="600164"/>
                <a:gridCol w="739727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направлений показателей</a:t>
                      </a:r>
                      <a:endParaRPr lang="ru-RU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 2020 год, 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млн. руб.</a:t>
                      </a:r>
                      <a:endParaRPr lang="ru-RU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Удельный </a:t>
                      </a:r>
                      <a:r>
                        <a:rPr lang="ru-RU" sz="11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вес,%</a:t>
                      </a:r>
                    </a:p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Культурно-досуговые учреждения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313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Музеи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Библиотечно-информационный </a:t>
                      </a:r>
                      <a:r>
                        <a:rPr lang="ru-RU" sz="1100" u="none" strike="noStrike" dirty="0">
                          <a:effectLst/>
                        </a:rPr>
                        <a:t>и методический центр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Концертная </a:t>
                      </a:r>
                      <a:r>
                        <a:rPr lang="ru-RU" sz="1100" u="none" strike="noStrike" dirty="0">
                          <a:effectLst/>
                        </a:rPr>
                        <a:t>организация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Парки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Капитальный ремонт дома культуры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Обеспечение </a:t>
                      </a:r>
                      <a:r>
                        <a:rPr lang="ru-RU" sz="1100" u="none" strike="noStrike" dirty="0" smtClean="0">
                          <a:effectLst/>
                        </a:rPr>
                        <a:t>деятельности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Комитета </a:t>
                      </a:r>
                      <a:r>
                        <a:rPr lang="ru-RU" sz="1100" u="none" strike="noStrike" dirty="0">
                          <a:effectLst/>
                        </a:rPr>
                        <a:t>по культуре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Мероприятия в сфере культуры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Муниципальный </a:t>
                      </a:r>
                      <a:r>
                        <a:rPr lang="ru-RU" sz="1100" u="none" strike="noStrike" dirty="0">
                          <a:effectLst/>
                        </a:rPr>
                        <a:t>архив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1 214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582203" y="1759371"/>
            <a:ext cx="191099" cy="1800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90832" y="3031735"/>
            <a:ext cx="191099" cy="1800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94002" y="2778156"/>
            <a:ext cx="191099" cy="180020"/>
          </a:xfrm>
          <a:prstGeom prst="rect">
            <a:avLst/>
          </a:prstGeom>
          <a:solidFill>
            <a:srgbClr val="9A8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601690" y="4443958"/>
            <a:ext cx="191099" cy="1800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584929"/>
              </p:ext>
            </p:extLst>
          </p:nvPr>
        </p:nvGraphicFramePr>
        <p:xfrm>
          <a:off x="87119" y="1130003"/>
          <a:ext cx="5040560" cy="379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195736" y="2778156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1 214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4544" y="987574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93691" y="328287"/>
            <a:ext cx="617102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на реализацию  </a:t>
            </a:r>
            <a:endParaRPr lang="ru-RU" sz="2000" b="1" baseline="30000" dirty="0" smtClean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муниципальной </a:t>
            </a:r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«Спорт» </a:t>
            </a:r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2020 год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200120"/>
              </p:ext>
            </p:extLst>
          </p:nvPr>
        </p:nvGraphicFramePr>
        <p:xfrm>
          <a:off x="107504" y="985083"/>
          <a:ext cx="5400600" cy="394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610711"/>
              </p:ext>
            </p:extLst>
          </p:nvPr>
        </p:nvGraphicFramePr>
        <p:xfrm>
          <a:off x="5768347" y="892319"/>
          <a:ext cx="3041897" cy="3317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260"/>
                <a:gridCol w="710516"/>
                <a:gridCol w="740121"/>
              </a:tblGrid>
              <a:tr h="6049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направлений показателей</a:t>
                      </a:r>
                      <a:endParaRPr lang="ru-RU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 2020 год, 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Удельный </a:t>
                      </a:r>
                      <a:r>
                        <a:rPr lang="ru-RU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вес, %</a:t>
                      </a:r>
                      <a:endParaRPr lang="ru-RU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167">
                <a:tc>
                  <a:txBody>
                    <a:bodyPr/>
                    <a:lstStyle/>
                    <a:p>
                      <a:pPr algn="l" fontAlgn="b"/>
                      <a:r>
                        <a:rPr lang="arn-CL" sz="1000" u="none" strike="noStrike" dirty="0">
                          <a:effectLst/>
                        </a:rPr>
                        <a:t>8 </a:t>
                      </a:r>
                      <a:r>
                        <a:rPr lang="ru-RU" sz="1000" u="none" strike="noStrike" dirty="0" smtClean="0">
                          <a:effectLst/>
                        </a:rPr>
                        <a:t>спортивных </a:t>
                      </a:r>
                      <a:r>
                        <a:rPr lang="ru-RU" sz="1000" u="none" strike="noStrike" dirty="0">
                          <a:effectLst/>
                        </a:rPr>
                        <a:t>школ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49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5 учреждений в сфере физической культуры и массового спорта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Мероприятия в сфере физической культуры и спорта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45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Оснащение объектов спортивной инфраструктуры спортивно-технологическим оборудованием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8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Обеспечение </a:t>
                      </a:r>
                      <a:r>
                        <a:rPr lang="ru-RU" sz="1000" u="none" strike="noStrike" dirty="0" smtClean="0">
                          <a:effectLst/>
                        </a:rPr>
                        <a:t>деятельности Комитета </a:t>
                      </a:r>
                      <a:r>
                        <a:rPr lang="ru-RU" sz="1000" u="none" strike="noStrike" dirty="0">
                          <a:effectLst/>
                        </a:rPr>
                        <a:t>физической культуры и спорта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1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5484013" y="1559516"/>
            <a:ext cx="205199" cy="2200366"/>
            <a:chOff x="5484013" y="1559516"/>
            <a:chExt cx="205199" cy="220036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498113" y="1559516"/>
              <a:ext cx="191099" cy="1800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484013" y="1935905"/>
              <a:ext cx="191099" cy="18002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484697" y="2991771"/>
              <a:ext cx="191099" cy="1800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484697" y="2445736"/>
              <a:ext cx="191099" cy="18002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498113" y="3579862"/>
              <a:ext cx="191099" cy="1800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987573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402501"/>
            <a:ext cx="617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Параметры бюджета Одинцовского городского округа на 2020 год и плановый период 2021 и 2022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405350"/>
              </p:ext>
            </p:extLst>
          </p:nvPr>
        </p:nvGraphicFramePr>
        <p:xfrm>
          <a:off x="1059996" y="987574"/>
          <a:ext cx="7256420" cy="294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01263" y="1419622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19 444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1297649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20 230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95936" y="1276332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20 401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26807" y="1159149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21 401</a:t>
            </a:r>
            <a:endParaRPr lang="ru-RU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28184" y="1279889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20 338</a:t>
            </a:r>
            <a:endParaRPr lang="ru-RU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46085" y="127633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20 937</a:t>
            </a:r>
          </a:p>
          <a:p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7432" y="4227934"/>
            <a:ext cx="128104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69774" y="4442259"/>
            <a:ext cx="128104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64933" y="4659982"/>
            <a:ext cx="128104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29252" y="4351822"/>
            <a:ext cx="128104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02612" y="3938924"/>
            <a:ext cx="1156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том числе: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1162" y="4273519"/>
            <a:ext cx="2412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21738" y="4340010"/>
            <a:ext cx="128104" cy="144016"/>
          </a:xfrm>
          <a:prstGeom prst="rect">
            <a:avLst/>
          </a:prstGeom>
          <a:pattFill prst="wdUpDiag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111371" y="4334999"/>
            <a:ext cx="128104" cy="144016"/>
          </a:xfrm>
          <a:prstGeom prst="rect">
            <a:avLst/>
          </a:prstGeom>
          <a:pattFill prst="wd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315851" y="4246701"/>
            <a:ext cx="243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вышестоящих бюджетов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136" y="4176831"/>
            <a:ext cx="688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7878" y="4384445"/>
            <a:ext cx="731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8468" y="4613441"/>
            <a:ext cx="965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(-) Дефицит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62425" y="3981712"/>
            <a:ext cx="3344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из других уровней бюджета: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4241" y="373549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2020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302270" y="374052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2021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591424" y="374067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2022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956376" y="801029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673663" y="4803998"/>
            <a:ext cx="417365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278326" y="533432"/>
            <a:ext cx="466993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программы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«Социальная защита населения» на 2020 год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49579" y="1408578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80392788"/>
              </p:ext>
            </p:extLst>
          </p:nvPr>
        </p:nvGraphicFramePr>
        <p:xfrm>
          <a:off x="267432" y="1775035"/>
          <a:ext cx="86907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ятиугольник 11"/>
          <p:cNvSpPr/>
          <p:nvPr/>
        </p:nvSpPr>
        <p:spPr>
          <a:xfrm rot="5400000">
            <a:off x="4436810" y="518055"/>
            <a:ext cx="401284" cy="187220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309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726635" y="4838184"/>
            <a:ext cx="417365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468992071"/>
              </p:ext>
            </p:extLst>
          </p:nvPr>
        </p:nvGraphicFramePr>
        <p:xfrm>
          <a:off x="23633" y="1635646"/>
          <a:ext cx="1021238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3" name="Стрелка вниз 42"/>
          <p:cNvSpPr/>
          <p:nvPr/>
        </p:nvSpPr>
        <p:spPr>
          <a:xfrm>
            <a:off x="663873" y="2342212"/>
            <a:ext cx="29582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2007362" y="2302742"/>
            <a:ext cx="29582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3234246" y="2347757"/>
            <a:ext cx="29582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4428203" y="2367194"/>
            <a:ext cx="29582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5626493" y="2368528"/>
            <a:ext cx="29582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6880150" y="2368528"/>
            <a:ext cx="29582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8094918" y="2368528"/>
            <a:ext cx="29582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63712" y="2670483"/>
            <a:ext cx="1296144" cy="7200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1 418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830982" y="2670483"/>
            <a:ext cx="1102350" cy="7200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43</a:t>
            </a:r>
          </a:p>
        </p:txBody>
      </p:sp>
      <p:sp>
        <p:nvSpPr>
          <p:cNvPr id="53" name="Овал 52"/>
          <p:cNvSpPr/>
          <p:nvPr/>
        </p:nvSpPr>
        <p:spPr>
          <a:xfrm>
            <a:off x="4022402" y="2670483"/>
            <a:ext cx="1107421" cy="7200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54" name="Овал 53"/>
          <p:cNvSpPr/>
          <p:nvPr/>
        </p:nvSpPr>
        <p:spPr>
          <a:xfrm>
            <a:off x="5223228" y="2670483"/>
            <a:ext cx="1102350" cy="7200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55" name="Овал 54"/>
          <p:cNvSpPr/>
          <p:nvPr/>
        </p:nvSpPr>
        <p:spPr>
          <a:xfrm>
            <a:off x="6476886" y="2670483"/>
            <a:ext cx="1102350" cy="7200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7707894" y="2670483"/>
            <a:ext cx="1102350" cy="7200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286272" y="329198"/>
            <a:ext cx="4669938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программы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«Формирование современной комфортной среды» на 2020 год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4" y="3554484"/>
            <a:ext cx="1656184" cy="124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01" y="3565330"/>
            <a:ext cx="2057540" cy="1157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46" y="3549043"/>
            <a:ext cx="2011115" cy="1253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880" y="3580656"/>
            <a:ext cx="1720403" cy="1257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8402256" y="2368528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507201" y="2670483"/>
            <a:ext cx="1296144" cy="7200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1 239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ятиугольник 1"/>
          <p:cNvSpPr/>
          <p:nvPr/>
        </p:nvSpPr>
        <p:spPr>
          <a:xfrm rot="5400000">
            <a:off x="4249957" y="298346"/>
            <a:ext cx="370344" cy="1872208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2 753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896427"/>
              </p:ext>
            </p:extLst>
          </p:nvPr>
        </p:nvGraphicFramePr>
        <p:xfrm>
          <a:off x="35454" y="1031192"/>
          <a:ext cx="5123783" cy="377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11358" y="291292"/>
            <a:ext cx="4444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программных расходов </a:t>
            </a:r>
            <a:endParaRPr lang="ru-RU" b="1" baseline="30000" dirty="0" smtClean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городского </a:t>
            </a:r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r>
              <a:rPr lang="ru-R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140075"/>
              </p:ext>
            </p:extLst>
          </p:nvPr>
        </p:nvGraphicFramePr>
        <p:xfrm>
          <a:off x="5218039" y="852693"/>
          <a:ext cx="3813268" cy="4053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0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0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 2020 год, </a:t>
                      </a:r>
                    </a:p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млн. руб.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Удельный вес,%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3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Образование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9 046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45,6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03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Культура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1 214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6,1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Социальная защита населения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309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1,6</a:t>
                      </a:r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0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Спорт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753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Развитие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сельского хозяйства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7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0,04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9912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Экология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и окружающая среда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441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Безопасность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и обеспечение безопасности  жизнедеятельности населения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248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1,3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38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Жилище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136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92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Развитие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инженерной инфраструктуры и энергоэффективности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889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83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Предпринимательство 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37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0,2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Управление имуществом и муниципальными финансами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1 987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75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Развитие институтов гражданского общества, повышение эффективности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местного самоуправления и реализации молодежной политики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141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0,7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03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Развитие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и функционирование дорожно-транспортного комплекса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912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09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Цифровое муниципальное образование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403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9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Архитектура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и градостроительство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88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Формирование современной комфортной городской среды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2 753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13,9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2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Строительство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объектов социальной инфраструктуры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548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46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В С Е Г О </a:t>
                      </a:r>
                      <a:r>
                        <a:rPr lang="ru-RU" sz="900" b="1" u="none" strike="noStrike" dirty="0" smtClean="0">
                          <a:effectLst/>
                        </a:rPr>
                        <a:t>ПРОГРАММНЫХ</a:t>
                      </a:r>
                      <a:r>
                        <a:rPr lang="ru-RU" sz="900" b="1" u="none" strike="noStrike" baseline="0" dirty="0" smtClean="0">
                          <a:effectLst/>
                        </a:rPr>
                        <a:t> РАСХОДОВ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19 828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5036176" y="1182590"/>
            <a:ext cx="161112" cy="3515184"/>
            <a:chOff x="5013562" y="1100009"/>
            <a:chExt cx="161112" cy="35151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015555" y="1100009"/>
              <a:ext cx="143724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015555" y="1274969"/>
              <a:ext cx="143724" cy="1440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013563" y="1432225"/>
              <a:ext cx="143724" cy="14401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015555" y="1605694"/>
              <a:ext cx="143724" cy="1440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015555" y="1804087"/>
              <a:ext cx="143724" cy="144016"/>
            </a:xfrm>
            <a:prstGeom prst="rect">
              <a:avLst/>
            </a:prstGeom>
            <a:solidFill>
              <a:schemeClr val="accent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020061" y="1987516"/>
              <a:ext cx="143724" cy="144016"/>
            </a:xfrm>
            <a:prstGeom prst="rect">
              <a:avLst/>
            </a:prstGeom>
            <a:solidFill>
              <a:schemeClr val="accent6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030950" y="2202804"/>
              <a:ext cx="143724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030950" y="2399624"/>
              <a:ext cx="143724" cy="144016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022272" y="2583865"/>
              <a:ext cx="143724" cy="1440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018742" y="2793635"/>
              <a:ext cx="143724" cy="14401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018742" y="2953236"/>
              <a:ext cx="143724" cy="14401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013562" y="3294388"/>
              <a:ext cx="143724" cy="144016"/>
            </a:xfrm>
            <a:prstGeom prst="rect">
              <a:avLst/>
            </a:prstGeom>
            <a:solidFill>
              <a:srgbClr val="FF9966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019219" y="3579862"/>
              <a:ext cx="143724" cy="144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015513" y="3854798"/>
              <a:ext cx="143724" cy="1440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013563" y="4038842"/>
              <a:ext cx="143724" cy="144016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022272" y="4265001"/>
              <a:ext cx="143724" cy="144016"/>
            </a:xfrm>
            <a:prstGeom prst="rect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015513" y="4471177"/>
              <a:ext cx="143724" cy="1440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457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909143"/>
              </p:ext>
            </p:extLst>
          </p:nvPr>
        </p:nvGraphicFramePr>
        <p:xfrm>
          <a:off x="851669" y="1028791"/>
          <a:ext cx="7560840" cy="3062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5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4488" y="328287"/>
            <a:ext cx="6171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Задолженность по налоговым и неналоговым платежам в консолидированный</a:t>
            </a:r>
            <a:r>
              <a:rPr lang="ru-R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бюджет Одинцовского муниципального района и бюджет ГО Звенигород</a:t>
            </a:r>
            <a:endParaRPr lang="ru-RU" b="1" baseline="30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3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61598" y="904901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00047" y="3867894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01.01.2019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23230" y="3867894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01.10.2019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8300" y="1141515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4 668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92080" y="1429415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3 875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776615" y="4832185"/>
            <a:ext cx="386621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33109" y="3120527"/>
            <a:ext cx="740448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1 669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6732591" y="2807208"/>
            <a:ext cx="206829" cy="756084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918293" y="2936892"/>
            <a:ext cx="740448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1 680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2670669" y="2856426"/>
            <a:ext cx="205776" cy="792088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20972263">
            <a:off x="4359701" y="3057398"/>
            <a:ext cx="696223" cy="126257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769960">
            <a:off x="4303768" y="2229655"/>
            <a:ext cx="696223" cy="126257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385750">
            <a:off x="4358906" y="3558133"/>
            <a:ext cx="696223" cy="126257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8" name="TextBox 1"/>
          <p:cNvSpPr txBox="1"/>
          <p:nvPr/>
        </p:nvSpPr>
        <p:spPr>
          <a:xfrm rot="766816">
            <a:off x="4182617" y="1871771"/>
            <a:ext cx="988348" cy="80176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Снижение на 804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 или на 26,8%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1"/>
          <p:cNvSpPr txBox="1"/>
          <p:nvPr/>
        </p:nvSpPr>
        <p:spPr>
          <a:xfrm rot="471611">
            <a:off x="4191172" y="3247634"/>
            <a:ext cx="988348" cy="80176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Снижение на 49</a:t>
            </a:r>
          </a:p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 или в 2,4 раза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Выгнутая вверх стрелка 39"/>
          <p:cNvSpPr/>
          <p:nvPr/>
        </p:nvSpPr>
        <p:spPr>
          <a:xfrm rot="471648">
            <a:off x="3862979" y="1003781"/>
            <a:ext cx="1935228" cy="294681"/>
          </a:xfrm>
          <a:prstGeom prst="curved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2" name="TextBox 1"/>
          <p:cNvSpPr txBox="1"/>
          <p:nvPr/>
        </p:nvSpPr>
        <p:spPr>
          <a:xfrm rot="766816">
            <a:off x="4336417" y="1028535"/>
            <a:ext cx="988348" cy="80176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Снижение на 793</a:t>
            </a: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или на 17%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915988" y="4461344"/>
            <a:ext cx="3850602" cy="252028"/>
            <a:chOff x="4890855" y="2019270"/>
            <a:chExt cx="2379621" cy="336597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962008" y="2019270"/>
              <a:ext cx="2308468" cy="3365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</a:t>
              </a:r>
              <a:endPara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890855" y="2105838"/>
              <a:ext cx="83716" cy="1807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721687" y="4462421"/>
            <a:ext cx="3910206" cy="252028"/>
            <a:chOff x="7282880" y="2011134"/>
            <a:chExt cx="2416456" cy="33659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390868" y="2011134"/>
              <a:ext cx="2308468" cy="3365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Аренда земли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282880" y="2090786"/>
              <a:ext cx="83716" cy="180739"/>
            </a:xfrm>
            <a:prstGeom prst="rect">
              <a:avLst/>
            </a:prstGeom>
            <a:pattFill prst="wdDnDiag">
              <a:fgClr>
                <a:schemeClr val="accent3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4426557" y="4458307"/>
            <a:ext cx="3735464" cy="252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Аренда имущества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218560" y="4522061"/>
            <a:ext cx="135466" cy="13532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Диаграмма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592660"/>
              </p:ext>
            </p:extLst>
          </p:nvPr>
        </p:nvGraphicFramePr>
        <p:xfrm>
          <a:off x="0" y="924140"/>
          <a:ext cx="8760843" cy="3019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1" name="Диаграмма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01528"/>
              </p:ext>
            </p:extLst>
          </p:nvPr>
        </p:nvGraphicFramePr>
        <p:xfrm>
          <a:off x="3241599" y="663208"/>
          <a:ext cx="3798167" cy="347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402501"/>
            <a:ext cx="617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доходов и расходов бюджета Одинцовского городского округа в 2019-2020 годах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7" name="TextBox 1"/>
          <p:cNvSpPr txBox="1"/>
          <p:nvPr/>
        </p:nvSpPr>
        <p:spPr>
          <a:xfrm>
            <a:off x="2588265" y="1530987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19 444</a:t>
            </a:r>
          </a:p>
          <a:p>
            <a:endParaRPr lang="ru-RU" sz="1100" b="1" dirty="0"/>
          </a:p>
        </p:txBody>
      </p:sp>
      <p:sp>
        <p:nvSpPr>
          <p:cNvPr id="23" name="TextBox 1"/>
          <p:cNvSpPr txBox="1"/>
          <p:nvPr/>
        </p:nvSpPr>
        <p:spPr>
          <a:xfrm>
            <a:off x="5586677" y="1386396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20 230</a:t>
            </a:r>
          </a:p>
          <a:p>
            <a:endParaRPr lang="ru-RU" sz="1100" b="1" dirty="0"/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1220081" y="1530987"/>
            <a:ext cx="151805" cy="1188132"/>
          </a:xfrm>
          <a:prstGeom prst="leftBrac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16200000">
            <a:off x="746918" y="2005622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11 485</a:t>
            </a:r>
            <a:endParaRPr lang="ru-RU" sz="1200" b="1" dirty="0"/>
          </a:p>
        </p:txBody>
      </p:sp>
      <p:sp>
        <p:nvSpPr>
          <p:cNvPr id="24" name="Выгнутая вверх стрелка 23"/>
          <p:cNvSpPr/>
          <p:nvPr/>
        </p:nvSpPr>
        <p:spPr>
          <a:xfrm rot="855150">
            <a:off x="1610871" y="856091"/>
            <a:ext cx="1622592" cy="445434"/>
          </a:xfrm>
          <a:prstGeom prst="curved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5" name="Выгнутая вверх стрелка 24"/>
          <p:cNvSpPr/>
          <p:nvPr/>
        </p:nvSpPr>
        <p:spPr>
          <a:xfrm rot="855150">
            <a:off x="4574731" y="715391"/>
            <a:ext cx="1615721" cy="445434"/>
          </a:xfrm>
          <a:prstGeom prst="curvedDownArrow">
            <a:avLst/>
          </a:prstGeom>
          <a:solidFill>
            <a:srgbClr val="D07C7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1289381">
            <a:off x="1480165" y="948875"/>
            <a:ext cx="1765829" cy="61315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Снижение  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2 110 млн. руб.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или на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9,8%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289381">
            <a:off x="4459465" y="809634"/>
            <a:ext cx="1679300" cy="61315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Снижение  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3 845 млн. руб.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или на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16%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43553" y="2836339"/>
            <a:ext cx="1679300" cy="27460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ефицит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7432" y="4100085"/>
            <a:ext cx="128104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68881" y="4651537"/>
            <a:ext cx="128104" cy="144016"/>
          </a:xfrm>
          <a:prstGeom prst="rect">
            <a:avLst/>
          </a:prstGeom>
          <a:pattFill prst="wdUpDiag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77206" y="4169248"/>
            <a:ext cx="128104" cy="144016"/>
          </a:xfrm>
          <a:prstGeom prst="rect">
            <a:avLst/>
          </a:prstGeom>
          <a:solidFill>
            <a:srgbClr val="D07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577206" y="4435552"/>
            <a:ext cx="128104" cy="144016"/>
          </a:xfrm>
          <a:prstGeom prst="rect">
            <a:avLst/>
          </a:prstGeom>
          <a:pattFill prst="wdUpDiag">
            <a:fgClr>
              <a:srgbClr val="D07C7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670231" y="4176014"/>
            <a:ext cx="128104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38503" y="4037514"/>
            <a:ext cx="2412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519" y="4581215"/>
            <a:ext cx="3089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из других уровней бюджета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79831" y="4112361"/>
            <a:ext cx="2639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 за счет собственных средств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65811" y="4348736"/>
            <a:ext cx="2392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счет безвозмездных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поступлений из других бюджетов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43553" y="4089434"/>
            <a:ext cx="1579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(-) Дефицит бюджета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25793" y="381243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2019</a:t>
            </a:r>
            <a:endParaRPr lang="ru-RU" sz="1200" dirty="0"/>
          </a:p>
        </p:txBody>
      </p:sp>
      <p:sp>
        <p:nvSpPr>
          <p:cNvPr id="40" name="TextBox 4"/>
          <p:cNvSpPr txBox="1"/>
          <p:nvPr/>
        </p:nvSpPr>
        <p:spPr>
          <a:xfrm>
            <a:off x="2588265" y="380514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2020</a:t>
            </a:r>
            <a:endParaRPr lang="ru-RU" sz="1200" dirty="0"/>
          </a:p>
        </p:txBody>
      </p:sp>
      <p:sp>
        <p:nvSpPr>
          <p:cNvPr id="41" name="TextBox 4"/>
          <p:cNvSpPr txBox="1"/>
          <p:nvPr/>
        </p:nvSpPr>
        <p:spPr>
          <a:xfrm>
            <a:off x="4204165" y="380315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2019</a:t>
            </a:r>
            <a:endParaRPr lang="ru-RU" sz="1200" dirty="0"/>
          </a:p>
        </p:txBody>
      </p:sp>
      <p:sp>
        <p:nvSpPr>
          <p:cNvPr id="42" name="TextBox 4"/>
          <p:cNvSpPr txBox="1"/>
          <p:nvPr/>
        </p:nvSpPr>
        <p:spPr>
          <a:xfrm>
            <a:off x="5508104" y="380315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2020</a:t>
            </a:r>
            <a:endParaRPr lang="ru-RU" sz="1200" dirty="0"/>
          </a:p>
        </p:txBody>
      </p:sp>
      <p:sp>
        <p:nvSpPr>
          <p:cNvPr id="43" name="TextBox 4"/>
          <p:cNvSpPr txBox="1"/>
          <p:nvPr/>
        </p:nvSpPr>
        <p:spPr>
          <a:xfrm>
            <a:off x="7529529" y="377826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2020</a:t>
            </a:r>
            <a:endParaRPr lang="ru-RU" sz="1200" dirty="0"/>
          </a:p>
        </p:txBody>
      </p:sp>
      <p:sp>
        <p:nvSpPr>
          <p:cNvPr id="44" name="TextBox 4"/>
          <p:cNvSpPr txBox="1"/>
          <p:nvPr/>
        </p:nvSpPr>
        <p:spPr>
          <a:xfrm>
            <a:off x="6670231" y="377826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2019</a:t>
            </a:r>
            <a:endParaRPr lang="ru-RU" sz="1200" dirty="0"/>
          </a:p>
        </p:txBody>
      </p:sp>
      <p:sp>
        <p:nvSpPr>
          <p:cNvPr id="4" name="Стрелка вправо с вырезом 3"/>
          <p:cNvSpPr/>
          <p:nvPr/>
        </p:nvSpPr>
        <p:spPr>
          <a:xfrm rot="1172354">
            <a:off x="2043159" y="2166520"/>
            <a:ext cx="360040" cy="175424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с вырезом 44"/>
          <p:cNvSpPr/>
          <p:nvPr/>
        </p:nvSpPr>
        <p:spPr>
          <a:xfrm rot="1172354">
            <a:off x="2043158" y="2632452"/>
            <a:ext cx="360040" cy="175424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с вырезом 45"/>
          <p:cNvSpPr/>
          <p:nvPr/>
        </p:nvSpPr>
        <p:spPr>
          <a:xfrm rot="1172354">
            <a:off x="2007855" y="3188676"/>
            <a:ext cx="360040" cy="175424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262616">
            <a:off x="2017454" y="1972864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-346</a:t>
            </a:r>
            <a:endParaRPr lang="ru-RU" sz="1200" dirty="0"/>
          </a:p>
        </p:txBody>
      </p:sp>
      <p:sp>
        <p:nvSpPr>
          <p:cNvPr id="47" name="TextBox 46"/>
          <p:cNvSpPr txBox="1"/>
          <p:nvPr/>
        </p:nvSpPr>
        <p:spPr>
          <a:xfrm rot="1262616">
            <a:off x="1982808" y="2438594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-208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 rot="1262616">
            <a:off x="1915227" y="2954788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-1 556</a:t>
            </a:r>
            <a:endParaRPr lang="ru-RU" sz="1200" dirty="0"/>
          </a:p>
        </p:txBody>
      </p:sp>
      <p:sp>
        <p:nvSpPr>
          <p:cNvPr id="50" name="Стрелка вправо с вырезом 49"/>
          <p:cNvSpPr/>
          <p:nvPr/>
        </p:nvSpPr>
        <p:spPr>
          <a:xfrm rot="1172354">
            <a:off x="4909323" y="2309388"/>
            <a:ext cx="360040" cy="175424"/>
          </a:xfrm>
          <a:prstGeom prst="notchedRightArrow">
            <a:avLst/>
          </a:prstGeom>
          <a:solidFill>
            <a:srgbClr val="D07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с вырезом 50"/>
          <p:cNvSpPr/>
          <p:nvPr/>
        </p:nvSpPr>
        <p:spPr>
          <a:xfrm rot="1172354">
            <a:off x="4920107" y="3096211"/>
            <a:ext cx="360040" cy="175424"/>
          </a:xfrm>
          <a:prstGeom prst="notchedRightArrow">
            <a:avLst/>
          </a:prstGeom>
          <a:solidFill>
            <a:srgbClr val="D07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 rot="1262616">
            <a:off x="4850378" y="2034795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-2 227</a:t>
            </a:r>
            <a:endParaRPr lang="ru-RU" sz="1200" dirty="0"/>
          </a:p>
        </p:txBody>
      </p:sp>
      <p:sp>
        <p:nvSpPr>
          <p:cNvPr id="53" name="TextBox 52"/>
          <p:cNvSpPr txBox="1"/>
          <p:nvPr/>
        </p:nvSpPr>
        <p:spPr>
          <a:xfrm rot="1262616">
            <a:off x="4850379" y="2835141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-1 618</a:t>
            </a:r>
            <a:endParaRPr lang="ru-RU" sz="1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55659" y="4348736"/>
            <a:ext cx="128104" cy="144016"/>
          </a:xfrm>
          <a:prstGeom prst="rect">
            <a:avLst/>
          </a:prstGeom>
          <a:pattFill prst="diagBrick">
            <a:fgClr>
              <a:schemeClr val="accent3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438503" y="4248022"/>
            <a:ext cx="2909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от юридических лиц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71421" y="741055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812267" y="4929204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1"/>
          <p:cNvSpPr txBox="1"/>
          <p:nvPr/>
        </p:nvSpPr>
        <p:spPr>
          <a:xfrm>
            <a:off x="1384599" y="1243693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21 554</a:t>
            </a:r>
          </a:p>
          <a:p>
            <a:endParaRPr lang="ru-RU" sz="1100" b="1" dirty="0"/>
          </a:p>
        </p:txBody>
      </p:sp>
      <p:sp>
        <p:nvSpPr>
          <p:cNvPr id="59" name="TextBox 1"/>
          <p:cNvSpPr txBox="1"/>
          <p:nvPr/>
        </p:nvSpPr>
        <p:spPr>
          <a:xfrm>
            <a:off x="4204165" y="1008200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24 075</a:t>
            </a:r>
          </a:p>
          <a:p>
            <a:endParaRPr lang="ru-RU" sz="1100" b="1" dirty="0"/>
          </a:p>
        </p:txBody>
      </p:sp>
      <p:graphicFrame>
        <p:nvGraphicFramePr>
          <p:cNvPr id="63" name="Диаграмма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114315"/>
              </p:ext>
            </p:extLst>
          </p:nvPr>
        </p:nvGraphicFramePr>
        <p:xfrm>
          <a:off x="4703020" y="2752299"/>
          <a:ext cx="5334000" cy="134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134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777118"/>
              </p:ext>
            </p:extLst>
          </p:nvPr>
        </p:nvGraphicFramePr>
        <p:xfrm>
          <a:off x="179512" y="947013"/>
          <a:ext cx="8431725" cy="356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4488" y="328287"/>
            <a:ext cx="63299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бюджетов муниципальных образований Московской области в расчете на 1 жителя в 2020 году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15339" y="4406629"/>
            <a:ext cx="3087792" cy="648072"/>
            <a:chOff x="7281006" y="1777589"/>
            <a:chExt cx="1908215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437561" y="1777589"/>
              <a:ext cx="1751660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Собственные доходы</a:t>
              </a:r>
              <a:endPara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281006" y="2029617"/>
              <a:ext cx="83716" cy="1440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517377" y="4406629"/>
            <a:ext cx="3568139" cy="648072"/>
            <a:chOff x="7281005" y="1777589"/>
            <a:chExt cx="1596716" cy="64807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437561" y="1777589"/>
              <a:ext cx="1440160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Безвозмездные поступления из бюджетов других уровней</a:t>
              </a:r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281005" y="2029617"/>
              <a:ext cx="72008" cy="144016"/>
            </a:xfrm>
            <a:prstGeom prst="rect">
              <a:avLst/>
            </a:prstGeom>
            <a:pattFill prst="shingle">
              <a:fgClr>
                <a:schemeClr val="accent3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64122" y="1203598"/>
            <a:ext cx="3480652" cy="2906257"/>
            <a:chOff x="5397659" y="1203598"/>
            <a:chExt cx="3480652" cy="2906257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7877578" y="1203598"/>
              <a:ext cx="100073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58,1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52714" y="2199551"/>
              <a:ext cx="900726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47,4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712685" y="3219822"/>
              <a:ext cx="86688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37,5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343490" y="1707654"/>
              <a:ext cx="93610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52,3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770166" y="2715766"/>
              <a:ext cx="86688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37,5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397659" y="3749815"/>
              <a:ext cx="89450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34,7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524328" y="721838"/>
            <a:ext cx="14125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ТЫС.РУБ./1 человек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9874" y="273741"/>
            <a:ext cx="624252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бюджетов муниципальных образований Московской области в расчете на 1 жителя в 2020 году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24328" y="602674"/>
            <a:ext cx="14125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ТЫС.РУБ./1 человек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15339" y="4406629"/>
            <a:ext cx="3087792" cy="648072"/>
            <a:chOff x="7281006" y="1777589"/>
            <a:chExt cx="1908215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437561" y="1777589"/>
              <a:ext cx="1751660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Расходы бюджета за счёт собственных средств</a:t>
              </a:r>
              <a:endPara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281006" y="2029617"/>
              <a:ext cx="83716" cy="1440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532763" y="4334621"/>
            <a:ext cx="3568139" cy="648072"/>
            <a:chOff x="7281005" y="1777589"/>
            <a:chExt cx="1596716" cy="64807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437561" y="1777589"/>
              <a:ext cx="1440160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Расходы бюджета за счет средств бюджетов других уровней</a:t>
              </a:r>
              <a:endPara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281005" y="2029617"/>
              <a:ext cx="72008" cy="144016"/>
            </a:xfrm>
            <a:prstGeom prst="rect">
              <a:avLst/>
            </a:prstGeom>
            <a:pattFill prst="shingle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536326"/>
              </p:ext>
            </p:extLst>
          </p:nvPr>
        </p:nvGraphicFramePr>
        <p:xfrm>
          <a:off x="107504" y="848895"/>
          <a:ext cx="8928991" cy="366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5015388" y="1210408"/>
            <a:ext cx="3475001" cy="2828958"/>
            <a:chOff x="4690321" y="1193815"/>
            <a:chExt cx="3475001" cy="282895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690321" y="3662733"/>
              <a:ext cx="855957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35,6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039021" y="3132423"/>
              <a:ext cx="93610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38,5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637994" y="1652023"/>
              <a:ext cx="93222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55,5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35390" y="2147937"/>
              <a:ext cx="93610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46,0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053021" y="1193815"/>
              <a:ext cx="1112301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60,4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5555654" y="2715766"/>
            <a:ext cx="9361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41,0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9068" y="387230"/>
            <a:ext cx="617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и неналоговые доходы бюджета Одинцовского городского округа</a:t>
            </a:r>
          </a:p>
          <a:p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2019-2020 годах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86143"/>
              </p:ext>
            </p:extLst>
          </p:nvPr>
        </p:nvGraphicFramePr>
        <p:xfrm>
          <a:off x="179512" y="1347613"/>
          <a:ext cx="45720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1567588" y="1343489"/>
            <a:ext cx="580474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11 277</a:t>
            </a:r>
            <a:endParaRPr lang="ru-RU" sz="11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3203848" y="1409634"/>
            <a:ext cx="580474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10 931</a:t>
            </a:r>
            <a:endParaRPr lang="ru-RU" sz="1100" b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463827" y="4403519"/>
            <a:ext cx="4012892" cy="276999"/>
            <a:chOff x="463827" y="4403519"/>
            <a:chExt cx="4012892" cy="276999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3827" y="4497227"/>
              <a:ext cx="128104" cy="14401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1931" y="4403519"/>
              <a:ext cx="1572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Собственные доходы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497348" y="4470010"/>
              <a:ext cx="128104" cy="144016"/>
            </a:xfrm>
            <a:prstGeom prst="rect">
              <a:avLst/>
            </a:prstGeom>
            <a:pattFill prst="wdUpDiag">
              <a:fgClr>
                <a:srgbClr val="2A6F2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55002" y="4403519"/>
              <a:ext cx="18217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Родительская плата ДДУ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053250" y="4076955"/>
            <a:ext cx="2641616" cy="388828"/>
            <a:chOff x="1369856" y="3939902"/>
            <a:chExt cx="2641616" cy="388828"/>
          </a:xfrm>
        </p:grpSpPr>
        <p:sp>
          <p:nvSpPr>
            <p:cNvPr id="29" name="TextBox 28"/>
            <p:cNvSpPr txBox="1"/>
            <p:nvPr/>
          </p:nvSpPr>
          <p:spPr>
            <a:xfrm>
              <a:off x="1369856" y="3959398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b="1" dirty="0" smtClean="0"/>
                <a:t>Уточненный план</a:t>
              </a:r>
            </a:p>
            <a:p>
              <a:pPr algn="ctr"/>
              <a:r>
                <a:rPr lang="ru-RU" sz="900" b="1" dirty="0" smtClean="0"/>
                <a:t>2019</a:t>
              </a:r>
              <a:endParaRPr lang="ru-RU" sz="9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13231" y="3939902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b="1" dirty="0" smtClean="0"/>
                <a:t>Прогноз</a:t>
              </a:r>
            </a:p>
            <a:p>
              <a:pPr algn="ctr"/>
              <a:r>
                <a:rPr lang="ru-RU" sz="900" b="1" dirty="0" smtClean="0"/>
                <a:t>на 2020</a:t>
              </a:r>
              <a:endParaRPr lang="ru-RU" sz="900" b="1" dirty="0"/>
            </a:p>
          </p:txBody>
        </p:sp>
      </p:grpSp>
      <p:sp>
        <p:nvSpPr>
          <p:cNvPr id="31" name="TextBox 25"/>
          <p:cNvSpPr txBox="1"/>
          <p:nvPr/>
        </p:nvSpPr>
        <p:spPr>
          <a:xfrm rot="796230">
            <a:off x="2259071" y="2953877"/>
            <a:ext cx="604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/>
              <a:t>н</a:t>
            </a:r>
            <a:r>
              <a:rPr lang="ru-RU" sz="1000" b="1" dirty="0" smtClean="0"/>
              <a:t>а 5,4%</a:t>
            </a:r>
            <a:endParaRPr lang="ru-RU" sz="1000" b="1" dirty="0"/>
          </a:p>
        </p:txBody>
      </p:sp>
      <p:sp>
        <p:nvSpPr>
          <p:cNvPr id="32" name="TextBox 31"/>
          <p:cNvSpPr txBox="1"/>
          <p:nvPr/>
        </p:nvSpPr>
        <p:spPr>
          <a:xfrm rot="478809">
            <a:off x="1822319" y="1036911"/>
            <a:ext cx="1765829" cy="61315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Снижение  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346 млн. руб.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или на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3%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344485">
            <a:off x="1927204" y="927003"/>
            <a:ext cx="1584766" cy="462943"/>
          </a:xfrm>
          <a:prstGeom prst="curved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881458" y="794193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07460"/>
              </p:ext>
            </p:extLst>
          </p:nvPr>
        </p:nvGraphicFramePr>
        <p:xfrm>
          <a:off x="5223229" y="1220743"/>
          <a:ext cx="3453591" cy="3276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7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7924"/>
              </a:tblGrid>
              <a:tr h="56921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Снижение доходных источников 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в 2020 по сравнению с 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Сумма снижения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снижения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Земельный налог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-596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-15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7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Аренда земли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-118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-12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7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Реализация имущества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-72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-27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Штрафы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-28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-97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Аренда имущества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-28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-24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Доходы от </a:t>
                      </a:r>
                      <a:r>
                        <a:rPr lang="ru-RU" sz="1000" u="none" strike="noStrike" dirty="0" smtClean="0">
                          <a:effectLst/>
                        </a:rPr>
                        <a:t>продажи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</a:rPr>
                        <a:t>земельных участков и плата за увеличение площади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-25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-16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Плата за вырубку зеленых насаждений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-25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-69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ЕНВД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-19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-8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8786842" y="4933551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20346" y="3465718"/>
            <a:ext cx="720069" cy="606508"/>
            <a:chOff x="2220346" y="3465718"/>
            <a:chExt cx="720069" cy="606508"/>
          </a:xfrm>
        </p:grpSpPr>
        <p:sp>
          <p:nvSpPr>
            <p:cNvPr id="33" name="Стрелка вправо 32"/>
            <p:cNvSpPr/>
            <p:nvPr/>
          </p:nvSpPr>
          <p:spPr>
            <a:xfrm rot="21212979">
              <a:off x="2309368" y="3654306"/>
              <a:ext cx="504063" cy="288032"/>
            </a:xfrm>
            <a:prstGeom prst="rightArrow">
              <a:avLst/>
            </a:prstGeom>
            <a:pattFill prst="wdUpDiag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" name="TextBox 25"/>
            <p:cNvSpPr txBox="1"/>
            <p:nvPr/>
          </p:nvSpPr>
          <p:spPr>
            <a:xfrm rot="21149509">
              <a:off x="2220346" y="3826005"/>
              <a:ext cx="7200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00" b="1" dirty="0" smtClean="0"/>
                <a:t>в 2,4 раза</a:t>
              </a:r>
              <a:endParaRPr lang="ru-RU" sz="1000" b="1" dirty="0"/>
            </a:p>
          </p:txBody>
        </p:sp>
        <p:sp>
          <p:nvSpPr>
            <p:cNvPr id="37" name="TextBox 25"/>
            <p:cNvSpPr txBox="1"/>
            <p:nvPr/>
          </p:nvSpPr>
          <p:spPr>
            <a:xfrm rot="21307176">
              <a:off x="2272429" y="3465718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00" b="1" dirty="0" smtClean="0"/>
                <a:t>+251</a:t>
              </a:r>
              <a:endParaRPr lang="ru-RU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477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5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3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836584" y="4929204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1619672" y="333605"/>
            <a:ext cx="658887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собственных доходов </a:t>
            </a:r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Одинцовского городского округа на 2020 год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761120"/>
              </p:ext>
            </p:extLst>
          </p:nvPr>
        </p:nvGraphicFramePr>
        <p:xfrm>
          <a:off x="107504" y="843558"/>
          <a:ext cx="8784976" cy="408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50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44156"/>
              </p:ext>
            </p:extLst>
          </p:nvPr>
        </p:nvGraphicFramePr>
        <p:xfrm>
          <a:off x="4101663" y="1466346"/>
          <a:ext cx="4572000" cy="2401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7884368" y="1897652"/>
            <a:ext cx="432048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(2%)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6019345" y="130126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20 230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5459" y="1296511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25300" y="4929204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2518480" y="314727"/>
            <a:ext cx="4830217" cy="6859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Программный бюджет Одинцовского городского округа на 2020 год</a:t>
            </a:r>
            <a:endParaRPr lang="ru-RU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Блок-схема: несколько документов 29"/>
          <p:cNvSpPr/>
          <p:nvPr/>
        </p:nvSpPr>
        <p:spPr>
          <a:xfrm>
            <a:off x="1249069" y="1301269"/>
            <a:ext cx="2538822" cy="1192766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  <a:ln w="11429" cap="flat" cmpd="sng" algn="ctr">
            <a:solidFill>
              <a:srgbClr val="4E9CD6">
                <a:shade val="50000"/>
              </a:srgbClr>
            </a:solidFill>
            <a:prstDash val="sysDash"/>
          </a:ln>
          <a:effectLst/>
        </p:spPr>
        <p:txBody>
          <a:bodyPr lIns="104251" tIns="52125" rIns="104251" bIns="5212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Муниципальные программы </a:t>
            </a:r>
            <a:endParaRPr kumimoji="0" lang="ru-RU" sz="1200" b="1" i="0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17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</a:endParaRPr>
          </a:p>
        </p:txBody>
      </p:sp>
      <p:pic>
        <p:nvPicPr>
          <p:cNvPr id="31" name="Picture 4" descr="Карты Одинцовский район - карта Одинцовского района АН Твой Д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15766"/>
            <a:ext cx="3209223" cy="196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5073425" y="3919623"/>
            <a:ext cx="149804" cy="1487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199662" y="3562719"/>
            <a:ext cx="2921899" cy="372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Программные расходы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99662" y="3835777"/>
            <a:ext cx="3281939" cy="396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Непрограммные расходы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73425" y="3623579"/>
            <a:ext cx="149804" cy="1487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3284581"/>
            <a:ext cx="174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Одинцовский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городской округ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4488" y="328287"/>
            <a:ext cx="617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 </a:t>
            </a:r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  <a:r>
              <a:rPr lang="ru-R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</a:t>
            </a:r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в 2019-2020 годах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61596" y="904900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148151" y="4661497"/>
            <a:ext cx="3991925" cy="252028"/>
            <a:chOff x="7279072" y="2089064"/>
            <a:chExt cx="2466957" cy="336597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437561" y="2089064"/>
              <a:ext cx="2308468" cy="3365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Расходы</a:t>
              </a:r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 счет безвозмездных </a:t>
              </a:r>
            </a:p>
            <a:p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поступлений из других бюджетов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279072" y="2130948"/>
              <a:ext cx="83716" cy="180739"/>
            </a:xfrm>
            <a:prstGeom prst="rect">
              <a:avLst/>
            </a:prstGeom>
            <a:pattFill prst="wdDn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13039" y="4581101"/>
            <a:ext cx="3913893" cy="252028"/>
            <a:chOff x="4556666" y="2010915"/>
            <a:chExt cx="2418734" cy="336597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666932" y="2010915"/>
              <a:ext cx="2308468" cy="3365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Собственные средства бюджета</a:t>
              </a:r>
              <a:endPara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556666" y="2076404"/>
              <a:ext cx="83716" cy="1807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509014" y="4155926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37261" y="4155926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2020 год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478809">
            <a:off x="3659742" y="1024094"/>
            <a:ext cx="1765829" cy="61315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Снижение  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3 845 млн. руб.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или на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16%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14396">
            <a:off x="3060424" y="936566"/>
            <a:ext cx="2555960" cy="445434"/>
          </a:xfrm>
          <a:prstGeom prst="curvedDownArrow">
            <a:avLst/>
          </a:prstGeom>
          <a:solidFill>
            <a:srgbClr val="D07C7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902260"/>
              </p:ext>
            </p:extLst>
          </p:nvPr>
        </p:nvGraphicFramePr>
        <p:xfrm>
          <a:off x="71825" y="1103503"/>
          <a:ext cx="8079672" cy="309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Диаграмма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323498"/>
              </p:ext>
            </p:extLst>
          </p:nvPr>
        </p:nvGraphicFramePr>
        <p:xfrm>
          <a:off x="5127941" y="2571750"/>
          <a:ext cx="478042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0" name="Прямая со стрелкой 39"/>
          <p:cNvCxnSpPr/>
          <p:nvPr/>
        </p:nvCxnSpPr>
        <p:spPr>
          <a:xfrm>
            <a:off x="8257698" y="2947523"/>
            <a:ext cx="0" cy="21602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8247989" y="3411881"/>
            <a:ext cx="9709" cy="25600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691679" y="1089570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24 075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02462" y="1467612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20 230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60232" y="4093979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расходов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79810" y="2427734"/>
            <a:ext cx="1715839" cy="4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-3 845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869357" y="4930792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890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3356</TotalTime>
  <Words>2258</Words>
  <Application>Microsoft Office PowerPoint</Application>
  <PresentationFormat>Экран (16:9)</PresentationFormat>
  <Paragraphs>892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Продоляк Ольга Александровна</cp:lastModifiedBy>
  <cp:revision>270</cp:revision>
  <cp:lastPrinted>2019-11-27T08:19:21Z</cp:lastPrinted>
  <dcterms:created xsi:type="dcterms:W3CDTF">2019-05-10T09:42:21Z</dcterms:created>
  <dcterms:modified xsi:type="dcterms:W3CDTF">2019-11-28T08:19:22Z</dcterms:modified>
</cp:coreProperties>
</file>