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notesSlides/notesSlide5.xml" ContentType="application/vnd.openxmlformats-officedocument.presentationml.notesSlide+xml"/>
  <Override PartName="/ppt/charts/chart1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  <p:sldMasterId id="2147483936" r:id="rId2"/>
  </p:sldMasterIdLst>
  <p:notesMasterIdLst>
    <p:notesMasterId r:id="rId15"/>
  </p:notesMasterIdLst>
  <p:sldIdLst>
    <p:sldId id="266" r:id="rId3"/>
    <p:sldId id="282" r:id="rId4"/>
    <p:sldId id="257" r:id="rId5"/>
    <p:sldId id="281" r:id="rId6"/>
    <p:sldId id="263" r:id="rId7"/>
    <p:sldId id="269" r:id="rId8"/>
    <p:sldId id="283" r:id="rId9"/>
    <p:sldId id="285" r:id="rId10"/>
    <p:sldId id="284" r:id="rId11"/>
    <p:sldId id="275" r:id="rId12"/>
    <p:sldId id="286" r:id="rId13"/>
    <p:sldId id="271" r:id="rId1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7D5D"/>
    <a:srgbClr val="CCCCFF"/>
    <a:srgbClr val="66FF33"/>
    <a:srgbClr val="FF33CC"/>
    <a:srgbClr val="663300"/>
    <a:srgbClr val="3333FF"/>
    <a:srgbClr val="762700"/>
    <a:srgbClr val="F77831"/>
    <a:srgbClr val="EC600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60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52;&#1086;&#1080;%20&#1076;&#1086;&#1082;&#1091;&#1084;&#1077;&#1085;&#1090;&#1099;\&#1055;&#1091;&#1073;&#1083;&#1057;&#1083;&#1091;&#1096;\2011\&#1080;&#1089;&#1087;&#1086;&#1083;&#1085;&#1077;&#1085;&#1080;&#1077;%202010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Odin-s14f\Base_fku\WORK\el_obesp\&#1055;&#1091;&#1073;&#1083;&#1057;&#1083;&#1091;&#1096;\&#1048;&#1089;&#1087;&#1086;&#1083;&#1085;&#1077;&#1085;&#1080;&#1077;%202012&#1075;&#1086;&#1076;&#1072;\&#1044;&#1080;&#1072;&#1075;&#1088;&#1072;&#1084;&#1084;&#1072;%20&#1074;%20Microsoft%20PowerPoin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10"/>
      <c:depthPercent val="1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3487017160707995E-2"/>
          <c:y val="2.1771953735363708E-2"/>
          <c:w val="0.92515347155234917"/>
          <c:h val="0.7467322834645668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ДоходыПланФактОМР!$A$3</c:f>
              <c:strCache>
                <c:ptCount val="1"/>
                <c:pt idx="0">
                  <c:v>Консолидированный бюджет Одинцовского муниципального района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6.966131327701847E-3"/>
                  <c:y val="-2.3762030931428579E-3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19,8%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593575932422171E-3"/>
                  <c:y val="-1.6633421651999918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24,0%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114581012432295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689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9.7525838587826878E-3"/>
                  <c:y val="-1.42572185588570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844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ДоходыПланФактОМР!$B$2:$I$2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2011</c:v>
                </c:pt>
                <c:pt idx="3">
                  <c:v>2012</c:v>
                </c:pt>
                <c:pt idx="4">
                  <c:v>2011</c:v>
                </c:pt>
                <c:pt idx="5">
                  <c:v>2012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ДоходыПланФактОМР!$B$3:$I$3</c:f>
              <c:numCache>
                <c:formatCode>General</c:formatCode>
                <c:ptCount val="8"/>
                <c:pt idx="0">
                  <c:v>5689</c:v>
                </c:pt>
                <c:pt idx="1">
                  <c:v>8844</c:v>
                </c:pt>
                <c:pt idx="6">
                  <c:v>5689</c:v>
                </c:pt>
                <c:pt idx="7">
                  <c:v>8844</c:v>
                </c:pt>
              </c:numCache>
            </c:numRef>
          </c:val>
        </c:ser>
        <c:ser>
          <c:idx val="1"/>
          <c:order val="1"/>
          <c:tx>
            <c:strRef>
              <c:f>ДоходыПланФактОМР!$A$4</c:f>
              <c:strCache>
                <c:ptCount val="1"/>
                <c:pt idx="0">
                  <c:v>Бюджет Московской области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6.966131327701847E-3"/>
                  <c:y val="-1.900962474514286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44,4%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593575932422171E-3"/>
                  <c:y val="-2.376203093142858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50,0%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8.3593575932422171E-3"/>
                  <c:y val="-1.18810154657142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787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9.7525838587825854E-3"/>
                  <c:y val="-4.514785876971429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453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ДоходыПланФактОМР!$B$2:$I$2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2011</c:v>
                </c:pt>
                <c:pt idx="3">
                  <c:v>2012</c:v>
                </c:pt>
                <c:pt idx="4">
                  <c:v>2011</c:v>
                </c:pt>
                <c:pt idx="5">
                  <c:v>2012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ДоходыПланФактОМР!$B$4:$I$4</c:f>
              <c:numCache>
                <c:formatCode>General</c:formatCode>
                <c:ptCount val="8"/>
                <c:pt idx="0">
                  <c:v>12787</c:v>
                </c:pt>
                <c:pt idx="1">
                  <c:v>18453</c:v>
                </c:pt>
                <c:pt idx="4">
                  <c:v>12787</c:v>
                </c:pt>
                <c:pt idx="5">
                  <c:v>18453</c:v>
                </c:pt>
              </c:numCache>
            </c:numRef>
          </c:val>
        </c:ser>
        <c:ser>
          <c:idx val="2"/>
          <c:order val="2"/>
          <c:tx>
            <c:strRef>
              <c:f>ДоходыПланФактОМР!$A$5</c:f>
              <c:strCache>
                <c:ptCount val="1"/>
                <c:pt idx="0">
                  <c:v>Федеральный бюджет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8.3593575932422171E-3"/>
                  <c:y val="-1.188101546571433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35,8%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593575932422171E-3"/>
                  <c:y val="-1.4257218558857126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26,0%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3593575932422171E-3"/>
                  <c:y val="-1.18810154657142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10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301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7525838587825854E-3"/>
                  <c:y val="-2.8514437117714293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r>
                      <a:rPr lang="ru-RU" dirty="0" smtClean="0"/>
                      <a:t> </a:t>
                    </a:r>
                    <a:r>
                      <a:rPr lang="en-US" dirty="0" smtClean="0"/>
                      <a:t>610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ДоходыПланФактОМР!$B$2:$I$2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2011</c:v>
                </c:pt>
                <c:pt idx="3">
                  <c:v>2012</c:v>
                </c:pt>
                <c:pt idx="4">
                  <c:v>2011</c:v>
                </c:pt>
                <c:pt idx="5">
                  <c:v>2012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ДоходыПланФактОМР!$B$5:$I$5</c:f>
              <c:numCache>
                <c:formatCode>General</c:formatCode>
                <c:ptCount val="8"/>
                <c:pt idx="0">
                  <c:v>10301</c:v>
                </c:pt>
                <c:pt idx="1">
                  <c:v>9610</c:v>
                </c:pt>
                <c:pt idx="2">
                  <c:v>10301</c:v>
                </c:pt>
                <c:pt idx="3">
                  <c:v>9610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104"/>
        <c:shape val="cylinder"/>
        <c:axId val="164825344"/>
        <c:axId val="164843520"/>
        <c:axId val="0"/>
      </c:bar3DChart>
      <c:catAx>
        <c:axId val="164825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4843520"/>
        <c:crosses val="autoZero"/>
        <c:auto val="1"/>
        <c:lblAlgn val="ctr"/>
        <c:lblOffset val="100"/>
        <c:noMultiLvlLbl val="0"/>
      </c:catAx>
      <c:valAx>
        <c:axId val="1648435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482534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9.431994077663361E-3"/>
          <c:y val="0.87355666359021533"/>
          <c:w val="0.98113587724611351"/>
          <c:h val="0.11352969747173998"/>
        </c:manualLayout>
      </c:layout>
      <c:overlay val="0"/>
      <c:txPr>
        <a:bodyPr/>
        <a:lstStyle/>
        <a:p>
          <a:pPr>
            <a:defRPr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25400" h="50800"/>
    </a:sp3d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Бюджет Одинцовского </a:t>
            </a:r>
            <a:endParaRPr lang="en-US" dirty="0" smtClean="0"/>
          </a:p>
          <a:p>
            <a:pPr>
              <a:defRPr/>
            </a:pPr>
            <a:r>
              <a:rPr lang="ru-RU" dirty="0" smtClean="0"/>
              <a:t>муниципального </a:t>
            </a:r>
            <a:r>
              <a:rPr lang="ru-RU" dirty="0"/>
              <a:t>района</a:t>
            </a:r>
          </a:p>
        </c:rich>
      </c:tx>
      <c:layout>
        <c:manualLayout>
          <c:xMode val="edge"/>
          <c:yMode val="edge"/>
          <c:x val="0.27852481565066567"/>
          <c:y val="2.187437563297898E-2"/>
        </c:manualLayout>
      </c:layout>
      <c:overlay val="0"/>
    </c:title>
    <c:autoTitleDeleted val="0"/>
    <c:view3D>
      <c:rotX val="30"/>
      <c:rotY val="1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0142166217696542"/>
          <c:w val="1"/>
          <c:h val="0.60093819041850538"/>
        </c:manualLayout>
      </c:layout>
      <c:pie3DChart>
        <c:varyColors val="1"/>
        <c:ser>
          <c:idx val="0"/>
          <c:order val="0"/>
          <c:tx>
            <c:strRef>
              <c:f>'Структура расходов'!$B$2</c:f>
              <c:strCache>
                <c:ptCount val="1"/>
                <c:pt idx="0">
                  <c:v>Бюджет Одинцовского муниципального района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33CC"/>
              </a:solidFill>
            </c:spPr>
          </c:dPt>
          <c:dPt>
            <c:idx val="1"/>
            <c:bubble3D val="0"/>
            <c:spPr>
              <a:solidFill>
                <a:srgbClr val="FFFFCC"/>
              </a:solidFill>
            </c:spPr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Pt>
            <c:idx val="5"/>
            <c:bubble3D val="0"/>
            <c:spPr>
              <a:solidFill>
                <a:srgbClr val="00B0F0"/>
              </a:solidFill>
            </c:spPr>
          </c:dPt>
          <c:dPt>
            <c:idx val="6"/>
            <c:bubble3D val="0"/>
            <c:spPr>
              <a:solidFill>
                <a:srgbClr val="66FF33"/>
              </a:solidFill>
            </c:spPr>
          </c:dPt>
          <c:dPt>
            <c:idx val="7"/>
            <c:bubble3D val="0"/>
            <c:spPr>
              <a:solidFill>
                <a:srgbClr val="663300"/>
              </a:solidFill>
            </c:spPr>
          </c:dPt>
          <c:dPt>
            <c:idx val="8"/>
            <c:bubble3D val="0"/>
            <c:spPr>
              <a:solidFill>
                <a:srgbClr val="663300"/>
              </a:solidFill>
            </c:spPr>
          </c:dPt>
          <c:dLbls>
            <c:dLbl>
              <c:idx val="0"/>
              <c:layout>
                <c:manualLayout>
                  <c:x val="3.4310813309707942E-2"/>
                  <c:y val="-8.22384662904963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6619521545698908E-2"/>
                  <c:y val="2.9361325644576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4.4590816609099814E-3"/>
                  <c:y val="-9.061617991874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120769334087257E-2"/>
                  <c:y val="2.7519227633594448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Arial Rounded MT Bold" pitchFamily="34" charset="0"/>
                      </a:rPr>
                      <a:t>60,8%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7.3396384983522939E-2"/>
                  <c:y val="-3.9614149792968505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0080025502177621E-3"/>
                  <c:y val="-7.996720566046829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4.1597782667597465E-3"/>
                  <c:y val="-5.10689163399863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elete val="1"/>
            </c:dLbl>
            <c:txPr>
              <a:bodyPr/>
              <a:lstStyle/>
              <a:p>
                <a:pPr>
                  <a:defRPr sz="14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'Структура расходов'!$A$3:$A$11</c:f>
              <c:strCache>
                <c:ptCount val="9"/>
                <c:pt idx="0">
                  <c:v>общегосударственные вопросы и охрана окружающей среды</c:v>
                </c:pt>
                <c:pt idx="1">
                  <c:v>Национальная оборона, 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 </c:v>
                </c:pt>
                <c:pt idx="5">
                  <c:v>Культура, кинематография и средства массовой информации</c:v>
                </c:pt>
                <c:pt idx="6">
                  <c:v>Здравоохранение и спорт</c:v>
                </c:pt>
                <c:pt idx="7">
                  <c:v>Социальная политика</c:v>
                </c:pt>
                <c:pt idx="8">
                  <c:v>Межбюджетные трансферты</c:v>
                </c:pt>
              </c:strCache>
            </c:strRef>
          </c:cat>
          <c:val>
            <c:numRef>
              <c:f>'Структура расходов'!$B$3:$B$11</c:f>
              <c:numCache>
                <c:formatCode>0.0%</c:formatCode>
                <c:ptCount val="9"/>
                <c:pt idx="0">
                  <c:v>0.14699999999999999</c:v>
                </c:pt>
                <c:pt idx="1">
                  <c:v>1E-3</c:v>
                </c:pt>
                <c:pt idx="2">
                  <c:v>0.01</c:v>
                </c:pt>
                <c:pt idx="3">
                  <c:v>1.2E-2</c:v>
                </c:pt>
                <c:pt idx="4">
                  <c:v>0.60799999999999998</c:v>
                </c:pt>
                <c:pt idx="5">
                  <c:v>6.0000000000000001E-3</c:v>
                </c:pt>
                <c:pt idx="6">
                  <c:v>0.192</c:v>
                </c:pt>
                <c:pt idx="7">
                  <c:v>2.4E-2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535518808724339"/>
          <c:y val="0.14638342887267083"/>
          <c:w val="0.7540392647908235"/>
          <c:h val="0.67989120249961033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rgbClr val="FF33CC"/>
              </a:solidFill>
            </c:spPr>
          </c:dPt>
          <c:dPt>
            <c:idx val="1"/>
            <c:bubble3D val="0"/>
            <c:spPr>
              <a:solidFill>
                <a:srgbClr val="FFFFCC"/>
              </a:solidFill>
            </c:spPr>
          </c:dPt>
          <c:dPt>
            <c:idx val="2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3"/>
            <c:bubble3D val="0"/>
            <c:spPr>
              <a:solidFill>
                <a:srgbClr val="FFFF00"/>
              </a:solidFill>
            </c:spPr>
          </c:dPt>
          <c:dPt>
            <c:idx val="4"/>
            <c:bubble3D val="0"/>
            <c:spPr>
              <a:solidFill>
                <a:srgbClr val="FF0000"/>
              </a:solidFill>
            </c:spPr>
          </c:dPt>
          <c:dPt>
            <c:idx val="5"/>
            <c:bubble3D val="0"/>
            <c:spPr>
              <a:solidFill>
                <a:srgbClr val="00B0F0"/>
              </a:solidFill>
            </c:spPr>
          </c:dPt>
          <c:dPt>
            <c:idx val="6"/>
            <c:bubble3D val="0"/>
            <c:spPr>
              <a:solidFill>
                <a:srgbClr val="66FF33"/>
              </a:solidFill>
            </c:spPr>
          </c:dPt>
          <c:dPt>
            <c:idx val="7"/>
            <c:bubble3D val="0"/>
            <c:spPr>
              <a:solidFill>
                <a:srgbClr val="663300"/>
              </a:solidFill>
            </c:spPr>
          </c:dPt>
          <c:dPt>
            <c:idx val="8"/>
            <c:bubble3D val="0"/>
            <c:spPr>
              <a:solidFill>
                <a:srgbClr val="3333FF"/>
              </a:solidFill>
            </c:spPr>
          </c:dPt>
          <c:dLbls>
            <c:dLbl>
              <c:idx val="0"/>
              <c:layout>
                <c:manualLayout>
                  <c:x val="-0.10279317587242606"/>
                  <c:y val="-5.0022330459271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9474671960199927E-2"/>
                  <c:y val="-4.9868070141591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3854650005656446E-3"/>
                  <c:y val="-4.030481514758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7.4627706450466125E-2"/>
                  <c:y val="9.332511092405257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5.0190899729338802E-2"/>
                  <c:y val="3.8363904169928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2.0965367736313677E-3"/>
                  <c:y val="-0.133963490136942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1757993682937677E-2"/>
                  <c:y val="-1.54176496447267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5.7564213910510427E-2"/>
                  <c:y val="-8.50729198958262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5.8534845640942232E-2"/>
                  <c:y val="-1.6929115240932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'Структура расходов'!$A$19:$A$27</c:f>
              <c:strCache>
                <c:ptCount val="9"/>
                <c:pt idx="0">
                  <c:v>общегосударственные вопросы и охрана окружающей среды</c:v>
                </c:pt>
                <c:pt idx="1">
                  <c:v>Национальная оборона, 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Жилищно-коммунальное хозяйство</c:v>
                </c:pt>
                <c:pt idx="4">
                  <c:v>Образование </c:v>
                </c:pt>
                <c:pt idx="5">
                  <c:v>Культура, кинематография и средства массовой информации</c:v>
                </c:pt>
                <c:pt idx="6">
                  <c:v>Здравоохранение и спорт</c:v>
                </c:pt>
                <c:pt idx="7">
                  <c:v>Социальная политика</c:v>
                </c:pt>
                <c:pt idx="8">
                  <c:v>Межбюджетные трансферты</c:v>
                </c:pt>
              </c:strCache>
            </c:strRef>
          </c:cat>
          <c:val>
            <c:numRef>
              <c:f>'Структура расходов'!$B$19:$B$27</c:f>
              <c:numCache>
                <c:formatCode>0.0%</c:formatCode>
                <c:ptCount val="9"/>
                <c:pt idx="0">
                  <c:v>0.23400000000000001</c:v>
                </c:pt>
                <c:pt idx="1">
                  <c:v>0.01</c:v>
                </c:pt>
                <c:pt idx="2">
                  <c:v>0.153</c:v>
                </c:pt>
                <c:pt idx="3">
                  <c:v>0.27600000000000002</c:v>
                </c:pt>
                <c:pt idx="4">
                  <c:v>3.0000000000000001E-3</c:v>
                </c:pt>
                <c:pt idx="5">
                  <c:v>0.14000000000000001</c:v>
                </c:pt>
                <c:pt idx="6">
                  <c:v>4.9000000000000002E-2</c:v>
                </c:pt>
                <c:pt idx="7">
                  <c:v>4.3999999999999997E-2</c:v>
                </c:pt>
                <c:pt idx="8">
                  <c:v>9.0999999999999998E-2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>
              <a:solidFill>
                <a:srgbClr val="0070C0"/>
              </a:solidFill>
            </a:ln>
          </c:spPr>
          <c:marker>
            <c:spPr>
              <a:solidFill>
                <a:srgbClr val="FF0000"/>
              </a:solidFill>
            </c:spPr>
          </c:marker>
          <c:dPt>
            <c:idx val="2"/>
            <c:marker>
              <c:spPr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c:spPr>
            </c:marker>
            <c:bubble3D val="0"/>
          </c:dPt>
          <c:dPt>
            <c:idx val="3"/>
            <c:marker>
              <c:spPr>
                <a:solidFill>
                  <a:srgbClr val="FF0000"/>
                </a:solidFill>
                <a:ln w="38100">
                  <a:solidFill>
                    <a:srgbClr val="FF0000"/>
                  </a:solidFill>
                </a:ln>
              </c:spPr>
            </c:marker>
            <c:bubble3D val="0"/>
          </c:dPt>
          <c:dLbls>
            <c:dLbl>
              <c:idx val="1"/>
              <c:layout>
                <c:manualLayout>
                  <c:x val="-2.0905923344947779E-2"/>
                  <c:y val="-5.0925925925925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6624646889882005E-2"/>
                  <c:y val="-6.5786946125930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3853872408235003E-3"/>
                  <c:y val="-4.9340209594447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ДолгОбяз!$A$1:$F$1</c:f>
              <c:numCache>
                <c:formatCode>m/d/yyyy</c:formatCode>
                <c:ptCount val="6"/>
                <c:pt idx="0">
                  <c:v>39448</c:v>
                </c:pt>
                <c:pt idx="1">
                  <c:v>39814</c:v>
                </c:pt>
                <c:pt idx="2">
                  <c:v>40179</c:v>
                </c:pt>
                <c:pt idx="3">
                  <c:v>40544</c:v>
                </c:pt>
                <c:pt idx="4">
                  <c:v>40909</c:v>
                </c:pt>
                <c:pt idx="5">
                  <c:v>41275</c:v>
                </c:pt>
              </c:numCache>
            </c:numRef>
          </c:cat>
          <c:val>
            <c:numRef>
              <c:f>ДолгОбяз!$A$2:$F$2</c:f>
              <c:numCache>
                <c:formatCode>General</c:formatCode>
                <c:ptCount val="6"/>
                <c:pt idx="0">
                  <c:v>780</c:v>
                </c:pt>
                <c:pt idx="1">
                  <c:v>545</c:v>
                </c:pt>
                <c:pt idx="2">
                  <c:v>550</c:v>
                </c:pt>
                <c:pt idx="3">
                  <c:v>0</c:v>
                </c:pt>
                <c:pt idx="4">
                  <c:v>250</c:v>
                </c:pt>
                <c:pt idx="5">
                  <c:v>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6298368"/>
        <c:axId val="166299904"/>
      </c:lineChart>
      <c:dateAx>
        <c:axId val="166298368"/>
        <c:scaling>
          <c:orientation val="minMax"/>
        </c:scaling>
        <c:delete val="0"/>
        <c:axPos val="b"/>
        <c:numFmt formatCode="m/d/yyyy" sourceLinked="0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 Black" pitchFamily="34" charset="0"/>
              </a:defRPr>
            </a:pPr>
            <a:endParaRPr lang="ru-RU"/>
          </a:p>
        </c:txPr>
        <c:crossAx val="166299904"/>
        <c:crosses val="autoZero"/>
        <c:auto val="1"/>
        <c:lblOffset val="100"/>
        <c:baseTimeUnit val="years"/>
      </c:dateAx>
      <c:valAx>
        <c:axId val="166299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6298368"/>
        <c:crosses val="autoZero"/>
        <c:crossBetween val="between"/>
      </c:valAx>
      <c:sp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10"/>
      <c:depthPercent val="1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537292213473314E-2"/>
          <c:y val="3.7215653199615395E-2"/>
          <c:w val="0.92622134733158357"/>
          <c:h val="0.7467322834645668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ДоходыПланФакт!$A$3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9.7222222222222224E-3"/>
                  <c:y val="-1.5443693492194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444444444444441E-3"/>
                  <c:y val="-2.20624192745633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7222222222222224E-3"/>
                  <c:y val="-8.8249677098253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8888888888888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111111111111112E-2"/>
                  <c:y val="-8.82496770982533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2500000000000001E-2"/>
                  <c:y val="-1.323745156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ДоходыПланФакт!$B$2:$G$2</c:f>
              <c:strCache>
                <c:ptCount val="6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</c:strCache>
            </c:strRef>
          </c:cat>
          <c:val>
            <c:numRef>
              <c:f>ДоходыПланФакт!$B$3:$G$3</c:f>
              <c:numCache>
                <c:formatCode>General</c:formatCode>
                <c:ptCount val="6"/>
                <c:pt idx="0">
                  <c:v>8248</c:v>
                </c:pt>
                <c:pt idx="1">
                  <c:v>8844</c:v>
                </c:pt>
                <c:pt idx="2">
                  <c:v>3856</c:v>
                </c:pt>
                <c:pt idx="3">
                  <c:v>4165</c:v>
                </c:pt>
                <c:pt idx="4">
                  <c:v>4392</c:v>
                </c:pt>
                <c:pt idx="5">
                  <c:v>4679</c:v>
                </c:pt>
              </c:numCache>
            </c:numRef>
          </c:val>
        </c:ser>
        <c:ser>
          <c:idx val="1"/>
          <c:order val="1"/>
          <c:tx>
            <c:strRef>
              <c:f>ДоходыПланФакт!$A$4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1111111111111112E-2"/>
                  <c:y val="-1.98561773471069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444444444444441E-3"/>
                  <c:y val="-2.206241927456333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1111111111112E-2"/>
                  <c:y val="-4.4124838549126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3333333333333332E-3"/>
                  <c:y val="-6.6187257823690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111111111111112E-2"/>
                  <c:y val="-1.1031209637281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2499999999999898E-2"/>
                  <c:y val="-1.32374515647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ДоходыПланФакт!$B$2:$G$2</c:f>
              <c:strCache>
                <c:ptCount val="6"/>
                <c:pt idx="0">
                  <c:v>план</c:v>
                </c:pt>
                <c:pt idx="1">
                  <c:v>факт</c:v>
                </c:pt>
                <c:pt idx="2">
                  <c:v>план</c:v>
                </c:pt>
                <c:pt idx="3">
                  <c:v>факт</c:v>
                </c:pt>
                <c:pt idx="4">
                  <c:v>план</c:v>
                </c:pt>
                <c:pt idx="5">
                  <c:v>факт</c:v>
                </c:pt>
              </c:strCache>
            </c:strRef>
          </c:cat>
          <c:val>
            <c:numRef>
              <c:f>ДоходыПланФакт!$B$4:$G$4</c:f>
              <c:numCache>
                <c:formatCode>General</c:formatCode>
                <c:ptCount val="6"/>
                <c:pt idx="0">
                  <c:v>4205</c:v>
                </c:pt>
                <c:pt idx="1">
                  <c:v>2768</c:v>
                </c:pt>
                <c:pt idx="2">
                  <c:v>3700</c:v>
                </c:pt>
                <c:pt idx="3">
                  <c:v>2918</c:v>
                </c:pt>
                <c:pt idx="4">
                  <c:v>748</c:v>
                </c:pt>
                <c:pt idx="5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104"/>
        <c:shape val="cylinder"/>
        <c:axId val="164919168"/>
        <c:axId val="164920704"/>
        <c:axId val="0"/>
      </c:bar3DChart>
      <c:catAx>
        <c:axId val="1649191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 Black" pitchFamily="34" charset="0"/>
              </a:defRPr>
            </a:pPr>
            <a:endParaRPr lang="ru-RU"/>
          </a:p>
        </c:txPr>
        <c:crossAx val="164920704"/>
        <c:crosses val="autoZero"/>
        <c:auto val="1"/>
        <c:lblAlgn val="ctr"/>
        <c:lblOffset val="100"/>
        <c:noMultiLvlLbl val="0"/>
      </c:catAx>
      <c:valAx>
        <c:axId val="164920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 Black" pitchFamily="34" charset="0"/>
              </a:defRPr>
            </a:pPr>
            <a:endParaRPr lang="ru-RU"/>
          </a:p>
        </c:txPr>
        <c:crossAx val="164919168"/>
        <c:crosses val="autoZero"/>
        <c:crossBetween val="between"/>
      </c:valAx>
      <c:sp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legend>
      <c:legendPos val="b"/>
      <c:layout>
        <c:manualLayout>
          <c:xMode val="edge"/>
          <c:yMode val="edge"/>
          <c:x val="4.4444444444444446E-2"/>
          <c:y val="0.89243424052727449"/>
          <c:w val="0.9"/>
          <c:h val="6.1234678996142551E-2"/>
        </c:manualLayout>
      </c:layout>
      <c:overlay val="0"/>
      <c:txPr>
        <a:bodyPr/>
        <a:lstStyle/>
        <a:p>
          <a:pPr>
            <a:defRPr sz="1800" b="1"/>
          </a:pPr>
          <a:endParaRPr lang="ru-RU"/>
        </a:p>
      </c:txPr>
    </c:legend>
    <c:plotVisOnly val="1"/>
    <c:dispBlanksAs val="gap"/>
    <c:showDLblsOverMax val="0"/>
  </c:chart>
  <c:spPr>
    <a:scene3d>
      <a:camera prst="orthographicFront"/>
      <a:lightRig rig="threePt" dir="t"/>
    </a:scene3d>
    <a:sp3d>
      <a:bevelT w="25400" h="50800"/>
    </a:sp3d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20"/>
      <c:rAngAx val="1"/>
    </c:view3D>
    <c:floor>
      <c:thickness val="0"/>
    </c:floor>
    <c:sideWall>
      <c:thickness val="0"/>
      <c:sp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tx2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ДинамикаДох!$A$2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9444444444444445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723323692549374E-2"/>
                  <c:y val="-1.6476620250414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723323692549374E-2"/>
                  <c:y val="-3.2953240500829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7552721539871361E-3"/>
                  <c:y val="-3.5307043393746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2297764923399167E-2"/>
                  <c:y val="-3.2953240500829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ДинамикаДох!$B$1:$F$1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ДинамикаДох!$B$2:$F$2</c:f>
              <c:numCache>
                <c:formatCode>General</c:formatCode>
                <c:ptCount val="5"/>
                <c:pt idx="0">
                  <c:v>4697</c:v>
                </c:pt>
                <c:pt idx="1">
                  <c:v>5389</c:v>
                </c:pt>
                <c:pt idx="2">
                  <c:v>6201</c:v>
                </c:pt>
                <c:pt idx="3">
                  <c:v>5688</c:v>
                </c:pt>
                <c:pt idx="4">
                  <c:v>8844</c:v>
                </c:pt>
              </c:numCache>
            </c:numRef>
          </c:val>
        </c:ser>
        <c:ser>
          <c:idx val="1"/>
          <c:order val="1"/>
          <c:tx>
            <c:strRef>
              <c:f>ДинамикаДох!$A$3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3936103077124479E-2"/>
                  <c:y val="-7.061408678749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116934000261823E-2"/>
                  <c:y val="-2.3538028929164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510544307974272E-2"/>
                  <c:y val="-2.35380289291642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329713384836928E-2"/>
                  <c:y val="-1.17690144645821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9510544307974272E-2"/>
                  <c:y val="-1.64766202504149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ДинамикаДох!$B$1:$F$1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ДинамикаДох!$B$3:$F$3</c:f>
              <c:numCache>
                <c:formatCode>General</c:formatCode>
                <c:ptCount val="5"/>
                <c:pt idx="0">
                  <c:v>1600</c:v>
                </c:pt>
                <c:pt idx="1">
                  <c:v>1714</c:v>
                </c:pt>
                <c:pt idx="2">
                  <c:v>1116</c:v>
                </c:pt>
                <c:pt idx="3">
                  <c:v>1779</c:v>
                </c:pt>
                <c:pt idx="4">
                  <c:v>2768</c:v>
                </c:pt>
              </c:numCache>
            </c:numRef>
          </c:val>
        </c:ser>
        <c:ser>
          <c:idx val="2"/>
          <c:order val="2"/>
          <c:tx>
            <c:strRef>
              <c:f>ДинамикаДох!#REF!</c:f>
              <c:strCache>
                <c:ptCount val="1"/>
                <c:pt idx="0">
                  <c:v>#REF!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cat>
            <c:numRef>
              <c:f>ДинамикаДох!$B$1:$F$1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ДинамикаДох!#REF!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shape val="cylinder"/>
        <c:axId val="165310848"/>
        <c:axId val="165312384"/>
        <c:axId val="0"/>
      </c:bar3DChart>
      <c:catAx>
        <c:axId val="165310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Arial Black" pitchFamily="34" charset="0"/>
              </a:defRPr>
            </a:pPr>
            <a:endParaRPr lang="ru-RU"/>
          </a:p>
        </c:txPr>
        <c:crossAx val="165312384"/>
        <c:crosses val="autoZero"/>
        <c:auto val="1"/>
        <c:lblAlgn val="ctr"/>
        <c:lblOffset val="100"/>
        <c:noMultiLvlLbl val="0"/>
      </c:catAx>
      <c:valAx>
        <c:axId val="165312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5310848"/>
        <c:crosses val="autoZero"/>
        <c:crossBetween val="between"/>
      </c:valAx>
    </c:plotArea>
    <c:legend>
      <c:legendPos val="b"/>
      <c:legendEntry>
        <c:idx val="2"/>
        <c:delete val="1"/>
      </c:legendEntry>
      <c:layout/>
      <c:overlay val="0"/>
      <c:txPr>
        <a:bodyPr/>
        <a:lstStyle/>
        <a:p>
          <a:pPr>
            <a:defRPr sz="14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solidFill>
                  <a:srgbClr val="C00000"/>
                </a:solidFill>
              </a:defRPr>
            </a:pPr>
            <a:r>
              <a:rPr lang="ru-RU" dirty="0" smtClean="0">
                <a:solidFill>
                  <a:srgbClr val="C00000"/>
                </a:solidFill>
              </a:rPr>
              <a:t>Бюджеты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поселений</a:t>
            </a:r>
            <a:endParaRPr lang="ru-RU" dirty="0">
              <a:solidFill>
                <a:srgbClr val="C00000"/>
              </a:solidFill>
            </a:endParaRPr>
          </a:p>
        </c:rich>
      </c:tx>
      <c:layout>
        <c:manualLayout>
          <c:xMode val="edge"/>
          <c:yMode val="edge"/>
          <c:x val="0.32138773305487689"/>
          <c:y val="0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902644680090723E-2"/>
          <c:y val="0.20140996388476745"/>
          <c:w val="0.8588097951480449"/>
          <c:h val="0.7477966908368104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СтруктДохРайон!$B$1</c:f>
              <c:strCache>
                <c:ptCount val="1"/>
                <c:pt idx="0">
                  <c:v>Бюджет района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FF33CC"/>
              </a:solidFill>
            </c:spPr>
          </c:dPt>
          <c:dPt>
            <c:idx val="3"/>
            <c:bubble3D val="0"/>
            <c:spPr>
              <a:solidFill>
                <a:srgbClr val="66FF33"/>
              </a:solidFill>
            </c:spPr>
          </c:dPt>
          <c:dPt>
            <c:idx val="4"/>
            <c:bubble3D val="0"/>
            <c:spPr>
              <a:solidFill>
                <a:srgbClr val="0B1DC5"/>
              </a:solidFill>
            </c:spPr>
          </c:dPt>
          <c:dPt>
            <c:idx val="5"/>
            <c:bubble3D val="0"/>
          </c:dPt>
          <c:dPt>
            <c:idx val="6"/>
            <c:bubble3D val="0"/>
            <c:spPr>
              <a:solidFill>
                <a:srgbClr val="663300"/>
              </a:solidFill>
            </c:spPr>
          </c:dPt>
          <c:dPt>
            <c:idx val="7"/>
            <c:bubble3D val="0"/>
            <c:spPr>
              <a:solidFill>
                <a:srgbClr val="00B0F0"/>
              </a:solidFill>
            </c:spPr>
          </c:dPt>
          <c:dPt>
            <c:idx val="8"/>
            <c:bubble3D val="0"/>
            <c:spPr>
              <a:solidFill>
                <a:srgbClr val="CCCCFF"/>
              </a:solidFill>
            </c:spPr>
          </c:dPt>
          <c:dPt>
            <c:idx val="9"/>
            <c:bubble3D val="0"/>
            <c:spPr>
              <a:solidFill>
                <a:srgbClr val="F48F20"/>
              </a:solidFill>
            </c:spPr>
          </c:dPt>
          <c:dLbls>
            <c:dLbl>
              <c:idx val="0"/>
              <c:layout>
                <c:manualLayout>
                  <c:x val="5.9261920384951879E-2"/>
                  <c:y val="-8.40598571011956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879483814523184E-2"/>
                  <c:y val="2.84335812190142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1954943132108485E-2"/>
                  <c:y val="5.81000291630212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017760279965004E-2"/>
                  <c:y val="-1.2360382035578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2.3260279965004373E-2"/>
                  <c:y val="-3.2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4.1432195975503065E-2"/>
                  <c:y val="-3.0226013414989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2.7160979877515312E-2"/>
                  <c:y val="1.3861184018664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6797900262467192E-3"/>
                  <c:y val="-1.27318460192475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СтруктДохРайон!$A$2:$A$11</c:f>
              <c:strCache>
                <c:ptCount val="10"/>
                <c:pt idx="0">
                  <c:v>Налог на доходы физических лиц</c:v>
                </c:pt>
                <c:pt idx="1">
                  <c:v>Земельный налог </c:v>
                </c:pt>
                <c:pt idx="2">
                  <c:v>Единый налог на вмененный доход для отдельных видов деятельности</c:v>
                </c:pt>
                <c:pt idx="3">
                  <c:v>Арендная плата за землю</c:v>
                </c:pt>
                <c:pt idx="4">
                  <c:v>Доходы от сдачи в аренду имущества (аренда помещений)</c:v>
                </c:pt>
                <c:pt idx="5">
                  <c:v>Налог на имущество физических лиц</c:v>
                </c:pt>
                <c:pt idx="6">
                  <c:v>Государственная пошлина</c:v>
                </c:pt>
                <c:pt idx="7">
                  <c:v>Доходы от оказания платных услуг </c:v>
                </c:pt>
                <c:pt idx="8">
                  <c:v>Доходы от продажи земельных участков</c:v>
                </c:pt>
                <c:pt idx="9">
                  <c:v>Иные доходы</c:v>
                </c:pt>
              </c:strCache>
            </c:strRef>
          </c:cat>
          <c:val>
            <c:numRef>
              <c:f>СтруктДохРайон!$B$2:$B$11</c:f>
              <c:numCache>
                <c:formatCode>General</c:formatCode>
                <c:ptCount val="10"/>
                <c:pt idx="0" formatCode="0.0%">
                  <c:v>0.56399999999999995</c:v>
                </c:pt>
                <c:pt idx="2" formatCode="0.0%">
                  <c:v>0.13300000000000001</c:v>
                </c:pt>
                <c:pt idx="3" formatCode="0.0%">
                  <c:v>0.104</c:v>
                </c:pt>
                <c:pt idx="4" formatCode="0.0%">
                  <c:v>4.3999999999999997E-2</c:v>
                </c:pt>
                <c:pt idx="6" formatCode="0.0%">
                  <c:v>1.0999999999999999E-2</c:v>
                </c:pt>
                <c:pt idx="7" formatCode="0.0%">
                  <c:v>7.0000000000000001E-3</c:v>
                </c:pt>
                <c:pt idx="8" formatCode="0.0%">
                  <c:v>7.9000000000000001E-2</c:v>
                </c:pt>
                <c:pt idx="9" formatCode="0.0%">
                  <c:v>5.8000000000000003E-2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1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СтруктДохПоселения!$B$1</c:f>
              <c:strCache>
                <c:ptCount val="1"/>
                <c:pt idx="0">
                  <c:v>Бюджеты поселений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0000"/>
              </a:solidFill>
            </c:spPr>
          </c:dPt>
          <c:dPt>
            <c:idx val="1"/>
            <c:bubble3D val="0"/>
            <c:spPr>
              <a:solidFill>
                <a:srgbClr val="FFFF00"/>
              </a:solidFill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66FF33"/>
              </a:solidFill>
            </c:spPr>
          </c:dPt>
          <c:dPt>
            <c:idx val="4"/>
            <c:bubble3D val="0"/>
            <c:spPr>
              <a:solidFill>
                <a:srgbClr val="3333FF"/>
              </a:solidFill>
            </c:spPr>
          </c:dPt>
          <c:dPt>
            <c:idx val="5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  <c:spPr>
              <a:solidFill>
                <a:srgbClr val="CCCCFF"/>
              </a:solidFill>
            </c:spPr>
          </c:dPt>
          <c:dPt>
            <c:idx val="9"/>
            <c:bubble3D val="0"/>
            <c:spPr>
              <a:solidFill>
                <a:srgbClr val="EC600A"/>
              </a:solidFill>
            </c:spPr>
          </c:dPt>
          <c:dLbls>
            <c:dLbl>
              <c:idx val="0"/>
              <c:layout>
                <c:manualLayout>
                  <c:x val="-9.0619560789541906E-2"/>
                  <c:y val="-0.1183117763038058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5571325408287969E-2"/>
                  <c:y val="2.26697487464760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5884508202792283E-2"/>
                  <c:y val="-4.84425360547701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7932266785182798E-4"/>
                  <c:y val="-5.0458768036911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1.817390660297015E-2"/>
                  <c:y val="-6.6482686927302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0951352627485837E-2"/>
                  <c:y val="-5.50986547529496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СтруктДохПоселения!$A$2:$A$11</c:f>
              <c:strCache>
                <c:ptCount val="10"/>
                <c:pt idx="0">
                  <c:v>Налог на доходы физических лиц</c:v>
                </c:pt>
                <c:pt idx="1">
                  <c:v>Земельный налог </c:v>
                </c:pt>
                <c:pt idx="2">
                  <c:v>Единый налог на вмененный доход для отдельных видов деятельности</c:v>
                </c:pt>
                <c:pt idx="3">
                  <c:v>Арендная плата за землю</c:v>
                </c:pt>
                <c:pt idx="4">
                  <c:v>Доходы от сдачи в аренду имущества (аренда помещений)</c:v>
                </c:pt>
                <c:pt idx="5">
                  <c:v>Налог на имущество физических лиц</c:v>
                </c:pt>
                <c:pt idx="6">
                  <c:v>Государственная пошлина</c:v>
                </c:pt>
                <c:pt idx="7">
                  <c:v>Доходы от оказания платных услуг </c:v>
                </c:pt>
                <c:pt idx="8">
                  <c:v>Доходы от продажи земельных участков</c:v>
                </c:pt>
                <c:pt idx="9">
                  <c:v>Иные доходы</c:v>
                </c:pt>
              </c:strCache>
            </c:strRef>
          </c:cat>
          <c:val>
            <c:numRef>
              <c:f>СтруктДохПоселения!$B$2:$B$11</c:f>
              <c:numCache>
                <c:formatCode>0.0%</c:formatCode>
                <c:ptCount val="10"/>
                <c:pt idx="0">
                  <c:v>0.26400000000000001</c:v>
                </c:pt>
                <c:pt idx="1">
                  <c:v>0.49299999999999999</c:v>
                </c:pt>
                <c:pt idx="3">
                  <c:v>9.0999999999999998E-2</c:v>
                </c:pt>
                <c:pt idx="4">
                  <c:v>5.0000000000000001E-3</c:v>
                </c:pt>
                <c:pt idx="5">
                  <c:v>7.0999999999999994E-2</c:v>
                </c:pt>
                <c:pt idx="8">
                  <c:v>7.0000000000000007E-2</c:v>
                </c:pt>
                <c:pt idx="9">
                  <c:v>6.0000000000000001E-3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15507436570428"/>
          <c:y val="5.1400554097404488E-2"/>
          <c:w val="0.84791579177602805"/>
          <c:h val="0.6605023330417031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'Исполнение КБ'!$A$2</c:f>
              <c:strCache>
                <c:ptCount val="1"/>
                <c:pt idx="0">
                  <c:v>план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999356776468921E-2"/>
                  <c:y val="-3.6949498836054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45659058822247E-2"/>
                  <c:y val="-4.6186873545068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845659058822247E-2"/>
                  <c:y val="-3.6949498836054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'Исполнение КБ'!$B$1:$D$1</c:f>
              <c:strCache>
                <c:ptCount val="3"/>
                <c:pt idx="0">
                  <c:v>Консолидированный бюджет района </c:v>
                </c:pt>
                <c:pt idx="1">
                  <c:v>Бюджет района </c:v>
                </c:pt>
                <c:pt idx="2">
                  <c:v>Бюджеты поселений</c:v>
                </c:pt>
              </c:strCache>
            </c:strRef>
          </c:cat>
          <c:val>
            <c:numRef>
              <c:f>'Исполнение КБ'!$B$2:$D$2</c:f>
              <c:numCache>
                <c:formatCode>#,##0</c:formatCode>
                <c:ptCount val="3"/>
                <c:pt idx="0">
                  <c:v>12221</c:v>
                </c:pt>
                <c:pt idx="1">
                  <c:v>7937</c:v>
                </c:pt>
                <c:pt idx="2">
                  <c:v>4527</c:v>
                </c:pt>
              </c:numCache>
            </c:numRef>
          </c:val>
        </c:ser>
        <c:ser>
          <c:idx val="1"/>
          <c:order val="1"/>
          <c:tx>
            <c:strRef>
              <c:f>'Исполнение КБ'!$A$3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33CC"/>
            </a:solidFill>
          </c:spPr>
          <c:invertIfNegative val="0"/>
          <c:dLbls>
            <c:dLbl>
              <c:idx val="0"/>
              <c:layout>
                <c:manualLayout>
                  <c:x val="1.7999356776468921E-2"/>
                  <c:y val="-2.54027804497874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614790870586697E-2"/>
                  <c:y val="-2.77121241270408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076848858823347E-2"/>
                  <c:y val="-3.4640155158801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'Исполнение КБ'!$B$1:$D$1</c:f>
              <c:strCache>
                <c:ptCount val="3"/>
                <c:pt idx="0">
                  <c:v>Консолидированный бюджет района </c:v>
                </c:pt>
                <c:pt idx="1">
                  <c:v>Бюджет района </c:v>
                </c:pt>
                <c:pt idx="2">
                  <c:v>Бюджеты поселений</c:v>
                </c:pt>
              </c:strCache>
            </c:strRef>
          </c:cat>
          <c:val>
            <c:numRef>
              <c:f>'Исполнение КБ'!$B$3:$D$3</c:f>
              <c:numCache>
                <c:formatCode>#,##0</c:formatCode>
                <c:ptCount val="3"/>
                <c:pt idx="0">
                  <c:v>10140</c:v>
                </c:pt>
                <c:pt idx="1">
                  <c:v>6742</c:v>
                </c:pt>
                <c:pt idx="2">
                  <c:v>3641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shape val="cylinder"/>
        <c:axId val="165641600"/>
        <c:axId val="165643392"/>
        <c:axId val="0"/>
      </c:bar3DChart>
      <c:catAx>
        <c:axId val="165641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 Black" pitchFamily="34" charset="0"/>
              </a:defRPr>
            </a:pPr>
            <a:endParaRPr lang="ru-RU"/>
          </a:p>
        </c:txPr>
        <c:crossAx val="165643392"/>
        <c:crosses val="autoZero"/>
        <c:auto val="1"/>
        <c:lblAlgn val="ctr"/>
        <c:lblOffset val="100"/>
        <c:noMultiLvlLbl val="0"/>
      </c:catAx>
      <c:valAx>
        <c:axId val="165643392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564160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20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gradFill>
      <a:gsLst>
        <a:gs pos="0">
          <a:schemeClr val="tx2">
            <a:lumMod val="20000"/>
            <a:lumOff val="8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  <c:spPr>
        <a:noFill/>
        <a:ln>
          <a:noFill/>
        </a:ln>
      </c:spPr>
    </c:sideWall>
    <c:backWall>
      <c:thickness val="0"/>
      <c:spPr>
        <a:noFill/>
        <a:ln>
          <a:noFill/>
        </a:ln>
      </c:spPr>
    </c:backWall>
    <c:plotArea>
      <c:layout>
        <c:manualLayout>
          <c:layoutTarget val="inner"/>
          <c:xMode val="edge"/>
          <c:yMode val="edge"/>
          <c:x val="6.7921369203849516E-2"/>
          <c:y val="3.059599280635485E-2"/>
          <c:w val="0.89288342561501655"/>
          <c:h val="0.872441039537273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ОснПараметры!$A$2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5555555555555558E-3"/>
                  <c:y val="-2.480193172980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3332E-3"/>
                  <c:y val="-1.1023080768803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555555555555558E-3"/>
                  <c:y val="-1.10230807688034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8.3333333333332309E-3"/>
                  <c:y val="-1.653462115320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ОснПараметры!$B$1:$E$1</c:f>
              <c:strCache>
                <c:ptCount val="4"/>
                <c:pt idx="0">
                  <c:v>Консолидированный бюджет района 2011 год</c:v>
                </c:pt>
                <c:pt idx="1">
                  <c:v>Консолидированный бюджет района 2012 год</c:v>
                </c:pt>
                <c:pt idx="2">
                  <c:v>Бюджет района 2012 год</c:v>
                </c:pt>
                <c:pt idx="3">
                  <c:v>Бюджеты поселений 2012 год</c:v>
                </c:pt>
              </c:strCache>
            </c:strRef>
          </c:cat>
          <c:val>
            <c:numRef>
              <c:f>ОснПараметры!$B$2:$E$2</c:f>
              <c:numCache>
                <c:formatCode>#,##0</c:formatCode>
                <c:ptCount val="4"/>
                <c:pt idx="0">
                  <c:v>8551</c:v>
                </c:pt>
                <c:pt idx="1">
                  <c:v>11612</c:v>
                </c:pt>
                <c:pt idx="2">
                  <c:v>7083</c:v>
                </c:pt>
                <c:pt idx="3">
                  <c:v>4772</c:v>
                </c:pt>
              </c:numCache>
            </c:numRef>
          </c:val>
        </c:ser>
        <c:ser>
          <c:idx val="1"/>
          <c:order val="1"/>
          <c:tx>
            <c:strRef>
              <c:f>ОснПараметры!$A$3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111111111111112E-2"/>
                  <c:y val="-4.4092323075213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222222222222223E-2"/>
                  <c:y val="-4.133655288301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9444444444444445E-2"/>
                  <c:y val="-1.6534621153205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00000000000001E-2"/>
                  <c:y val="-1.9290391345406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ОснПараметры!$B$1:$E$1</c:f>
              <c:strCache>
                <c:ptCount val="4"/>
                <c:pt idx="0">
                  <c:v>Консолидированный бюджет района 2011 год</c:v>
                </c:pt>
                <c:pt idx="1">
                  <c:v>Консолидированный бюджет района 2012 год</c:v>
                </c:pt>
                <c:pt idx="2">
                  <c:v>Бюджет района 2012 год</c:v>
                </c:pt>
                <c:pt idx="3">
                  <c:v>Бюджеты поселений 2012 год</c:v>
                </c:pt>
              </c:strCache>
            </c:strRef>
          </c:cat>
          <c:val>
            <c:numRef>
              <c:f>ОснПараметры!$B$3:$E$3</c:f>
              <c:numCache>
                <c:formatCode>#,##0</c:formatCode>
                <c:ptCount val="4"/>
                <c:pt idx="0">
                  <c:v>8806</c:v>
                </c:pt>
                <c:pt idx="1">
                  <c:v>10140</c:v>
                </c:pt>
                <c:pt idx="2">
                  <c:v>6742</c:v>
                </c:pt>
                <c:pt idx="3">
                  <c:v>3641</c:v>
                </c:pt>
              </c:numCache>
            </c:numRef>
          </c:val>
        </c:ser>
        <c:ser>
          <c:idx val="2"/>
          <c:order val="2"/>
          <c:tx>
            <c:strRef>
              <c:f>ОснПараметры!$A$4</c:f>
              <c:strCache>
                <c:ptCount val="1"/>
                <c:pt idx="0">
                  <c:v>ПРОФИЦИТ(+),         ДЕФИЦИТ (-)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pattFill prst="pct60">
                <a:fgClr>
                  <a:srgbClr val="C00000"/>
                </a:fgClr>
                <a:bgClr>
                  <a:schemeClr val="bg1"/>
                </a:bgClr>
              </a:pattFill>
            </c:spPr>
          </c:dPt>
          <c:dLbls>
            <c:dLbl>
              <c:idx val="0"/>
              <c:layout>
                <c:manualLayout>
                  <c:x val="2.2222222222222223E-2"/>
                  <c:y val="0.1625913092989667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-</a:t>
                    </a:r>
                    <a:r>
                      <a:rPr lang="en-US" dirty="0" smtClean="0"/>
                      <a:t>255</a:t>
                    </a:r>
                    <a:r>
                      <a:rPr lang="en-US" sz="2800" dirty="0" smtClean="0"/>
                      <a:t>*</a:t>
                    </a:r>
                    <a:endParaRPr lang="en-US" sz="28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88888888888888E-2"/>
                  <c:y val="-1.3778850961004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9444444444444441E-3"/>
                  <c:y val="-1.65346211532051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88888888888888E-2"/>
                  <c:y val="-1.9290391345406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latin typeface="Arial Black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ОснПараметры!$B$1:$E$1</c:f>
              <c:strCache>
                <c:ptCount val="4"/>
                <c:pt idx="0">
                  <c:v>Консолидированный бюджет района 2011 год</c:v>
                </c:pt>
                <c:pt idx="1">
                  <c:v>Консолидированный бюджет района 2012 год</c:v>
                </c:pt>
                <c:pt idx="2">
                  <c:v>Бюджет района 2012 год</c:v>
                </c:pt>
                <c:pt idx="3">
                  <c:v>Бюджеты поселений 2012 год</c:v>
                </c:pt>
              </c:strCache>
            </c:strRef>
          </c:cat>
          <c:val>
            <c:numRef>
              <c:f>ОснПараметры!$B$4:$E$4</c:f>
              <c:numCache>
                <c:formatCode>#,##0</c:formatCode>
                <c:ptCount val="4"/>
                <c:pt idx="0">
                  <c:v>-255</c:v>
                </c:pt>
                <c:pt idx="1">
                  <c:v>1472</c:v>
                </c:pt>
                <c:pt idx="2">
                  <c:v>341</c:v>
                </c:pt>
                <c:pt idx="3">
                  <c:v>1131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shape val="cylinder"/>
        <c:axId val="165132544"/>
        <c:axId val="166006784"/>
        <c:axId val="0"/>
      </c:bar3DChart>
      <c:catAx>
        <c:axId val="165132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Berlin Sans FB Demi" pitchFamily="34" charset="0"/>
              </a:defRPr>
            </a:pPr>
            <a:endParaRPr lang="ru-RU"/>
          </a:p>
        </c:txPr>
        <c:crossAx val="166006784"/>
        <c:crosses val="autoZero"/>
        <c:auto val="1"/>
        <c:lblAlgn val="ctr"/>
        <c:lblOffset val="100"/>
        <c:noMultiLvlLbl val="0"/>
      </c:catAx>
      <c:valAx>
        <c:axId val="1660067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Arial Black" pitchFamily="34" charset="0"/>
              </a:defRPr>
            </a:pPr>
            <a:endParaRPr lang="ru-RU"/>
          </a:p>
        </c:txPr>
        <c:crossAx val="1651325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  <c:txPr>
        <a:bodyPr/>
        <a:lstStyle/>
        <a:p>
          <a:pPr>
            <a:defRPr sz="16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230533683289592E-2"/>
          <c:y val="5.1400554097404488E-2"/>
          <c:w val="0.95076946631671044"/>
          <c:h val="0.6840992271799358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Лист4!$A$5</c:f>
              <c:strCache>
                <c:ptCount val="1"/>
                <c:pt idx="0">
                  <c:v>Иные расходы бюджета</c:v>
                </c:pt>
              </c:strCache>
            </c:strRef>
          </c:tx>
          <c:spPr>
            <a:solidFill>
              <a:srgbClr val="FF33CC"/>
            </a:solidFill>
          </c:spPr>
          <c:invertIfNegative val="0"/>
          <c:dLbls>
            <c:dLbl>
              <c:idx val="0"/>
              <c:layout>
                <c:manualLayout>
                  <c:x val="1.3888888888888889E-3"/>
                  <c:y val="2.2734066909760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111111111111112E-2"/>
                  <c:y val="-2.2734066909760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1111111111112E-2"/>
                  <c:y val="2.273227682575143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6.82022007292802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888E-2"/>
                  <c:y val="-1.3640619154256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Лист4!$B$5:$F$5</c:f>
              <c:numCache>
                <c:formatCode>General</c:formatCode>
                <c:ptCount val="5"/>
                <c:pt idx="0">
                  <c:v>1119</c:v>
                </c:pt>
                <c:pt idx="1">
                  <c:v>846</c:v>
                </c:pt>
                <c:pt idx="2">
                  <c:v>1101</c:v>
                </c:pt>
                <c:pt idx="3">
                  <c:v>1671</c:v>
                </c:pt>
                <c:pt idx="4">
                  <c:v>1976</c:v>
                </c:pt>
              </c:numCache>
            </c:numRef>
          </c:val>
        </c:ser>
        <c:ser>
          <c:idx val="1"/>
          <c:order val="1"/>
          <c:tx>
            <c:strRef>
              <c:f>Лист4!$A$6</c:f>
              <c:strCache>
                <c:ptCount val="1"/>
                <c:pt idx="0">
                  <c:v>Культура, кинематография, СМИ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6.9444444444444441E-3"/>
                  <c:y val="-1.59138468368319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111111111111112E-2"/>
                  <c:y val="-1.5913846836832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1.3640619154256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2.5007473600736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9E-2"/>
                  <c:y val="-3.1827693673664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Лист4!$B$6:$F$6</c:f>
              <c:numCache>
                <c:formatCode>General</c:formatCode>
                <c:ptCount val="5"/>
                <c:pt idx="0">
                  <c:v>209</c:v>
                </c:pt>
                <c:pt idx="1">
                  <c:v>223</c:v>
                </c:pt>
                <c:pt idx="2">
                  <c:v>282</c:v>
                </c:pt>
                <c:pt idx="3">
                  <c:v>340</c:v>
                </c:pt>
                <c:pt idx="4">
                  <c:v>551</c:v>
                </c:pt>
              </c:numCache>
            </c:numRef>
          </c:val>
        </c:ser>
        <c:ser>
          <c:idx val="2"/>
          <c:order val="2"/>
          <c:tx>
            <c:strRef>
              <c:f>Лист4!$A$7</c:f>
              <c:strCache>
                <c:ptCount val="1"/>
                <c:pt idx="0">
                  <c:v>Образование</c:v>
                </c:pt>
              </c:strCache>
            </c:strRef>
          </c:tx>
          <c:spPr>
            <a:solidFill>
              <a:srgbClr val="66FF33"/>
            </a:solidFill>
          </c:spPr>
          <c:invertIfNegative val="0"/>
          <c:dLbls>
            <c:dLbl>
              <c:idx val="0"/>
              <c:layout>
                <c:manualLayout>
                  <c:x val="5.5555555555555558E-3"/>
                  <c:y val="-1.3640440145856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3332E-3"/>
                  <c:y val="-9.0936267639040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1.1367033454880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1.3640440145856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888E-2"/>
                  <c:y val="-2.50074736007360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Лист4!$B$7:$F$7</c:f>
              <c:numCache>
                <c:formatCode>General</c:formatCode>
                <c:ptCount val="5"/>
                <c:pt idx="0">
                  <c:v>2591</c:v>
                </c:pt>
                <c:pt idx="1">
                  <c:v>2728</c:v>
                </c:pt>
                <c:pt idx="2">
                  <c:v>2642</c:v>
                </c:pt>
                <c:pt idx="3">
                  <c:v>3433</c:v>
                </c:pt>
                <c:pt idx="4">
                  <c:v>4107</c:v>
                </c:pt>
              </c:numCache>
            </c:numRef>
          </c:val>
        </c:ser>
        <c:ser>
          <c:idx val="3"/>
          <c:order val="3"/>
          <c:tx>
            <c:strRef>
              <c:f>Лист4!$A$8</c:f>
              <c:strCache>
                <c:ptCount val="1"/>
                <c:pt idx="0">
                  <c:v>Социальная политика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6.94444444444444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111111111111112E-2"/>
                  <c:y val="-4.5468133819520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6.82022007292802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1.5913846836832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99E-2"/>
                  <c:y val="-1.13670334548800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Лист4!$B$8:$F$8</c:f>
              <c:numCache>
                <c:formatCode>General</c:formatCode>
                <c:ptCount val="5"/>
                <c:pt idx="0">
                  <c:v>268</c:v>
                </c:pt>
                <c:pt idx="1">
                  <c:v>285</c:v>
                </c:pt>
                <c:pt idx="2">
                  <c:v>247</c:v>
                </c:pt>
                <c:pt idx="3">
                  <c:v>293</c:v>
                </c:pt>
                <c:pt idx="4">
                  <c:v>325</c:v>
                </c:pt>
              </c:numCache>
            </c:numRef>
          </c:val>
        </c:ser>
        <c:ser>
          <c:idx val="4"/>
          <c:order val="4"/>
          <c:tx>
            <c:strRef>
              <c:f>Лист4!$A$9</c:f>
              <c:strCache>
                <c:ptCount val="1"/>
                <c:pt idx="0">
                  <c:v>Здравоохранение и спорт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6.9444444444444441E-3"/>
                  <c:y val="2.2734066909760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8.3333333333333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1.3640440145856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1.3640440145856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888E-2"/>
                  <c:y val="-6.82022007292806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Лист4!$B$9:$F$9</c:f>
              <c:numCache>
                <c:formatCode>General</c:formatCode>
                <c:ptCount val="5"/>
                <c:pt idx="0">
                  <c:v>986</c:v>
                </c:pt>
                <c:pt idx="1">
                  <c:v>1643</c:v>
                </c:pt>
                <c:pt idx="2">
                  <c:v>1708</c:v>
                </c:pt>
                <c:pt idx="3">
                  <c:v>1999</c:v>
                </c:pt>
                <c:pt idx="4">
                  <c:v>1472</c:v>
                </c:pt>
              </c:numCache>
            </c:numRef>
          </c:val>
        </c:ser>
        <c:ser>
          <c:idx val="5"/>
          <c:order val="5"/>
          <c:tx>
            <c:strRef>
              <c:f>Лист4!$A$10</c:f>
              <c:strCache>
                <c:ptCount val="1"/>
                <c:pt idx="0">
                  <c:v>Жилищно-коммунальное хозяйство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9.7222222222222224E-3"/>
                  <c:y val="2.2734066909760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2500000000000001E-2"/>
                  <c:y val="-4.5468133819520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1.790084008642525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9.0936267639040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5277777777777777E-2"/>
                  <c:y val="-6.82022007292802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Лист4!$B$10:$F$10</c:f>
              <c:numCache>
                <c:formatCode>General</c:formatCode>
                <c:ptCount val="5"/>
                <c:pt idx="0">
                  <c:v>597</c:v>
                </c:pt>
                <c:pt idx="1">
                  <c:v>811</c:v>
                </c:pt>
                <c:pt idx="2">
                  <c:v>1155</c:v>
                </c:pt>
                <c:pt idx="3">
                  <c:v>1440</c:v>
                </c:pt>
                <c:pt idx="4">
                  <c:v>1084</c:v>
                </c:pt>
              </c:numCache>
            </c:numRef>
          </c:val>
        </c:ser>
        <c:ser>
          <c:idx val="6"/>
          <c:order val="6"/>
          <c:tx>
            <c:strRef>
              <c:f>Лист4!$A$11</c:f>
              <c:strCache>
                <c:ptCount val="1"/>
                <c:pt idx="0">
                  <c:v>Национальная экономика</c:v>
                </c:pt>
              </c:strCache>
            </c:strRef>
          </c:tx>
          <c:spPr>
            <a:solidFill>
              <a:srgbClr val="F17D5D"/>
            </a:solidFill>
          </c:spPr>
          <c:invertIfNegative val="0"/>
          <c:dLbls>
            <c:dLbl>
              <c:idx val="0"/>
              <c:layout>
                <c:manualLayout>
                  <c:x val="1.1111111111111086E-2"/>
                  <c:y val="-1.59138468368320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111111111111112E-2"/>
                  <c:y val="-1.818725352780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2500000000000001E-2"/>
                  <c:y val="-3.86479137465921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1111111111111112E-2"/>
                  <c:y val="-2.04606602187840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3888888888888888E-2"/>
                  <c:y val="-2.7280880291712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latin typeface="Arial Rounded MT Bold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Лист4!$B$4:$F$4</c:f>
              <c:numCache>
                <c:formatCode>General</c:formatCode>
                <c:ptCount val="5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</c:numCache>
            </c:numRef>
          </c:cat>
          <c:val>
            <c:numRef>
              <c:f>Лист4!$B$11:$F$11</c:f>
              <c:numCache>
                <c:formatCode>General</c:formatCode>
                <c:ptCount val="5"/>
                <c:pt idx="0">
                  <c:v>188</c:v>
                </c:pt>
                <c:pt idx="1">
                  <c:v>207</c:v>
                </c:pt>
                <c:pt idx="2">
                  <c:v>581</c:v>
                </c:pt>
                <c:pt idx="3">
                  <c:v>104</c:v>
                </c:pt>
                <c:pt idx="4">
                  <c:v>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shape val="cylinder"/>
        <c:axId val="165854592"/>
        <c:axId val="165880960"/>
        <c:axId val="0"/>
      </c:bar3DChart>
      <c:catAx>
        <c:axId val="165854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Rounded MT Bold" pitchFamily="34" charset="0"/>
              </a:defRPr>
            </a:pPr>
            <a:endParaRPr lang="ru-RU"/>
          </a:p>
        </c:txPr>
        <c:crossAx val="165880960"/>
        <c:crosses val="autoZero"/>
        <c:auto val="1"/>
        <c:lblAlgn val="ctr"/>
        <c:lblOffset val="100"/>
        <c:noMultiLvlLbl val="0"/>
      </c:catAx>
      <c:valAx>
        <c:axId val="165880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Arial Rounded MT Bold" pitchFamily="34" charset="0"/>
              </a:defRPr>
            </a:pPr>
            <a:endParaRPr lang="ru-RU"/>
          </a:p>
        </c:txPr>
        <c:crossAx val="165854592"/>
        <c:crosses val="autoZero"/>
        <c:crossBetween val="between"/>
      </c:valAx>
      <c:spPr>
        <a:gradFill>
          <a:gsLst>
            <a:gs pos="0">
              <a:schemeClr val="accent6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>
          <a:noFill/>
        </a:ln>
      </c:spPr>
    </c:plotArea>
    <c:legend>
      <c:legendPos val="b"/>
      <c:layout>
        <c:manualLayout>
          <c:xMode val="edge"/>
          <c:yMode val="edge"/>
          <c:x val="0"/>
          <c:y val="0.81064115438937545"/>
          <c:w val="1"/>
          <c:h val="0.16158103799811324"/>
        </c:manualLayout>
      </c:layout>
      <c:overlay val="0"/>
      <c:txPr>
        <a:bodyPr/>
        <a:lstStyle/>
        <a:p>
          <a:pPr>
            <a:defRPr sz="1400" b="1">
              <a:latin typeface="Arial Rounded MT Bold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0.5604</cdr:x>
      <cdr:y>0.03424</cdr:y>
    </cdr:from>
    <cdr:to>
      <cdr:x>0.80504</cdr:x>
      <cdr:y>0.19166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124254" y="197096"/>
          <a:ext cx="2236995" cy="9061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Внутренние обороты </a:t>
          </a:r>
        </a:p>
        <a:p xmlns:a="http://schemas.openxmlformats.org/drawingml/2006/main">
          <a:r>
            <a:rPr lang="ru-RU" sz="1600" b="1" dirty="0" smtClean="0">
              <a:latin typeface="Arial Black" pitchFamily="34" charset="0"/>
              <a:cs typeface="Times New Roman" pitchFamily="18" charset="0"/>
            </a:rPr>
            <a:t>План 243</a:t>
          </a:r>
        </a:p>
        <a:p xmlns:a="http://schemas.openxmlformats.org/drawingml/2006/main">
          <a:r>
            <a:rPr lang="ru-RU" sz="1600" b="1" dirty="0" smtClean="0">
              <a:latin typeface="Arial Black" pitchFamily="34" charset="0"/>
              <a:cs typeface="Times New Roman" pitchFamily="18" charset="0"/>
            </a:rPr>
            <a:t>Факт 243</a:t>
          </a:r>
          <a:endParaRPr lang="ru-RU" sz="1600" b="1" dirty="0">
            <a:latin typeface="Arial Black" pitchFamily="34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0.12905</cdr:x>
      <cdr:y>0</cdr:y>
    </cdr:from>
    <cdr:to>
      <cdr:x>0.38627</cdr:x>
      <cdr:y>0.0654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180006" y="-1101605"/>
          <a:ext cx="2352048" cy="3764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Консолидированный </a:t>
          </a:r>
        </a:p>
        <a:p xmlns:a="http://schemas.openxmlformats.org/drawingml/2006/main">
          <a:pPr algn="ctr"/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бюджет</a:t>
          </a:r>
          <a:r>
            <a:rPr lang="en-US" sz="1400" b="1" dirty="0" smtClean="0">
              <a:solidFill>
                <a:srgbClr val="FF0000"/>
              </a:solidFill>
              <a:latin typeface="Arial Black" pitchFamily="34" charset="0"/>
            </a:rPr>
            <a:t> </a:t>
          </a:r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района</a:t>
          </a:r>
          <a:endParaRPr lang="ru-RU" sz="1400" b="1" dirty="0">
            <a:solidFill>
              <a:srgbClr val="FF0000"/>
            </a:solidFill>
            <a:latin typeface="Arial Black" pitchFamily="34" charset="0"/>
          </a:endParaRPr>
        </a:p>
      </cdr:txBody>
    </cdr:sp>
  </cdr:relSizeAnchor>
  <cdr:relSizeAnchor xmlns:cdr="http://schemas.openxmlformats.org/drawingml/2006/chartDrawing">
    <cdr:from>
      <cdr:x>0.42125</cdr:x>
      <cdr:y>0.22925</cdr:y>
    </cdr:from>
    <cdr:to>
      <cdr:x>0.67537</cdr:x>
      <cdr:y>0.30545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851920" y="1319670"/>
          <a:ext cx="2323641" cy="4386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Бюджет района</a:t>
          </a:r>
          <a:endParaRPr lang="ru-RU" sz="1400" b="1" dirty="0">
            <a:solidFill>
              <a:srgbClr val="FF0000"/>
            </a:solidFill>
            <a:latin typeface="Arial Black" pitchFamily="34" charset="0"/>
          </a:endParaRPr>
        </a:p>
      </cdr:txBody>
    </cdr:sp>
  </cdr:relSizeAnchor>
  <cdr:relSizeAnchor xmlns:cdr="http://schemas.openxmlformats.org/drawingml/2006/chartDrawing">
    <cdr:from>
      <cdr:x>0.69687</cdr:x>
      <cdr:y>0.35435</cdr:y>
    </cdr:from>
    <cdr:to>
      <cdr:x>0.97041</cdr:x>
      <cdr:y>0.42144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372200" y="2039750"/>
          <a:ext cx="2501217" cy="3862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Бюджеты </a:t>
          </a:r>
          <a:r>
            <a:rPr lang="ru-RU" sz="1400" b="1" dirty="0">
              <a:solidFill>
                <a:srgbClr val="FF0000"/>
              </a:solidFill>
              <a:latin typeface="Arial Black" pitchFamily="34" charset="0"/>
            </a:rPr>
            <a:t>п</a:t>
          </a:r>
          <a:r>
            <a:rPr lang="ru-RU" sz="1400" b="1" dirty="0" smtClean="0">
              <a:solidFill>
                <a:srgbClr val="FF0000"/>
              </a:solidFill>
              <a:latin typeface="Arial Black" pitchFamily="34" charset="0"/>
            </a:rPr>
            <a:t>оселений</a:t>
          </a:r>
          <a:endParaRPr lang="ru-RU" sz="1400" b="1" dirty="0">
            <a:solidFill>
              <a:srgbClr val="FF0000"/>
            </a:solidFill>
            <a:latin typeface="Arial Black" pitchFamily="34" charset="0"/>
          </a:endParaRPr>
        </a:p>
      </cdr:txBody>
    </cdr:sp>
  </cdr:relSizeAnchor>
  <cdr:relSizeAnchor xmlns:cdr="http://schemas.openxmlformats.org/drawingml/2006/chartDrawing">
    <cdr:from>
      <cdr:x>0.28529</cdr:x>
      <cdr:y>0.09158</cdr:y>
    </cdr:from>
    <cdr:to>
      <cdr:x>0.3914</cdr:x>
      <cdr:y>0.15413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608721" y="527195"/>
          <a:ext cx="970207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 smtClean="0">
              <a:latin typeface="Arial Black" pitchFamily="34" charset="0"/>
              <a:cs typeface="Times New Roman" pitchFamily="18" charset="0"/>
            </a:rPr>
            <a:t>11 612</a:t>
          </a:r>
          <a:endParaRPr lang="ru-RU" sz="1600" b="1" dirty="0">
            <a:latin typeface="Arial Black" pitchFamily="34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0.14305</cdr:x>
      <cdr:y>0.06651</cdr:y>
    </cdr:from>
    <cdr:to>
      <cdr:x>0.24915</cdr:x>
      <cdr:y>0.12905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308013" y="382831"/>
          <a:ext cx="970207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 smtClean="0">
              <a:latin typeface="Arial Black" pitchFamily="34" charset="0"/>
              <a:cs typeface="Times New Roman" pitchFamily="18" charset="0"/>
            </a:rPr>
            <a:t>12 453</a:t>
          </a:r>
          <a:endParaRPr lang="ru-RU" sz="1600" b="1" dirty="0">
            <a:latin typeface="Arial Black" pitchFamily="34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0.69538</cdr:x>
      <cdr:y>0.92188</cdr:y>
    </cdr:from>
    <cdr:to>
      <cdr:x>0.70971</cdr:x>
      <cdr:y>0.95313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6984777" y="4248472"/>
          <a:ext cx="144016" cy="144016"/>
        </a:xfrm>
        <a:prstGeom xmlns:a="http://schemas.openxmlformats.org/drawingml/2006/main" prst="rect">
          <a:avLst/>
        </a:prstGeom>
        <a:pattFill xmlns:a="http://schemas.openxmlformats.org/drawingml/2006/main" prst="pct60">
          <a:fgClr>
            <a:srgbClr val="FF0000"/>
          </a:fgClr>
          <a:bgClr>
            <a:schemeClr val="bg1"/>
          </a:bgClr>
        </a:patt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>
            <a:pattFill prst="pct60">
              <a:fgClr>
                <a:srgbClr val="FF0000"/>
              </a:fgClr>
              <a:bgClr>
                <a:schemeClr val="bg1"/>
              </a:bgClr>
            </a:patt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18830" cy="493315"/>
          </a:xfrm>
          <a:prstGeom prst="rect">
            <a:avLst/>
          </a:prstGeom>
        </p:spPr>
        <p:txBody>
          <a:bodyPr vert="horz" lIns="90725" tIns="45363" rIns="90725" bIns="4536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7" y="3"/>
            <a:ext cx="2918830" cy="493315"/>
          </a:xfrm>
          <a:prstGeom prst="rect">
            <a:avLst/>
          </a:prstGeom>
        </p:spPr>
        <p:txBody>
          <a:bodyPr vert="horz" lIns="90725" tIns="45363" rIns="90725" bIns="45363" rtlCol="0"/>
          <a:lstStyle>
            <a:lvl1pPr algn="r">
              <a:defRPr sz="1200"/>
            </a:lvl1pPr>
          </a:lstStyle>
          <a:p>
            <a:fld id="{02013C33-F3DE-424E-A996-A3716AA45440}" type="datetimeFigureOut">
              <a:rPr lang="ru-RU" smtClean="0"/>
              <a:pPr/>
              <a:t>02.04.2013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5" tIns="45363" rIns="90725" bIns="4536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501"/>
            <a:ext cx="5388610" cy="4439841"/>
          </a:xfrm>
          <a:prstGeom prst="rect">
            <a:avLst/>
          </a:prstGeom>
        </p:spPr>
        <p:txBody>
          <a:bodyPr vert="horz" lIns="90725" tIns="45363" rIns="90725" bIns="4536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371288"/>
            <a:ext cx="2918830" cy="493315"/>
          </a:xfrm>
          <a:prstGeom prst="rect">
            <a:avLst/>
          </a:prstGeom>
        </p:spPr>
        <p:txBody>
          <a:bodyPr vert="horz" lIns="90725" tIns="45363" rIns="90725" bIns="4536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7" y="9371288"/>
            <a:ext cx="2918830" cy="493315"/>
          </a:xfrm>
          <a:prstGeom prst="rect">
            <a:avLst/>
          </a:prstGeom>
        </p:spPr>
        <p:txBody>
          <a:bodyPr vert="horz" lIns="90725" tIns="45363" rIns="90725" bIns="45363" rtlCol="0" anchor="b"/>
          <a:lstStyle>
            <a:lvl1pPr algn="r">
              <a:defRPr sz="1200"/>
            </a:lvl1pPr>
          </a:lstStyle>
          <a:p>
            <a:fld id="{557DA55F-8C5A-4631-A47E-3DB3BC83C0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558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DA55F-8C5A-4631-A47E-3DB3BC83C064}" type="slidenum">
              <a:rPr lang="ru-RU" smtClean="0"/>
              <a:pPr/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DA55F-8C5A-4631-A47E-3DB3BC83C06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10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DA55F-8C5A-4631-A47E-3DB3BC83C06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372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DA55F-8C5A-4631-A47E-3DB3BC83C06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3772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DA55F-8C5A-4631-A47E-3DB3BC83C064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832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A9EF3-D5CE-4FD3-B86E-BBC507E92DA0}" type="datetime1">
              <a:rPr lang="ru-RU" smtClean="0"/>
              <a:t>02.04.2013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40B04-053B-407A-979D-3EBB565B9204}" type="datetime1">
              <a:rPr lang="ru-RU" smtClean="0"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82136-3634-4712-B4AC-C2F95507A2E6}" type="datetime1">
              <a:rPr lang="ru-RU" smtClean="0"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AEDF9-469F-43AB-9AD3-906C883ACE67}" type="datetime1">
              <a:rPr lang="ru-RU" smtClean="0">
                <a:solidFill>
                  <a:srgbClr val="DBF5F9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E90F9-C587-4E5E-9C8C-F7BB573EED55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3913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DB8FA-AEB4-4C77-B3BE-EA2F8526234F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3A563-79FF-40A5-8421-EF5CBF4D4445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88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4C431-66E3-40BF-B637-678849A29202}" type="datetime1">
              <a:rPr lang="ru-RU" smtClean="0">
                <a:solidFill>
                  <a:srgbClr val="DBF5F9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02B1C-67B1-4C1B-A00C-92EFEA5E0E5C}" type="slidenum">
              <a:rPr lang="ru-RU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2541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20DF1-F46D-4AF9-8680-C1A921C1ED29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234D9-2642-4195-A7E8-BA21F9D8C091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899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0F7E1-F8AE-4000-8B0B-F7AB405BAF0D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4CB4A-E5F5-4FDC-8E9B-39E01CD9DB65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398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E90A9-62F6-4995-A73C-B7D8C5B81BE1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4E6A5-F4E7-4B6C-AA58-22338816BF21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579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AE0C7-F197-47CB-9F26-7F88D9859142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726D2-55E6-4150-B801-C4CAF7174C62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584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A3134-A557-4A81-97FD-2F802D6FD1E5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32AC5-90F9-41F0-BA17-4034D1D32642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66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C832-D504-403E-BCEE-9D120AEEBDE0}" type="datetime1">
              <a:rPr lang="ru-RU" smtClean="0"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641B3-5A12-4F15-9A2D-0833B7E44D27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1E199-8F29-4AA6-95CD-B36E6A2BFA6D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360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7ABC18-91E3-47D8-80C9-0380A627A1ED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E7213-1418-451E-AE29-204ABE16A0C2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596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79211-6C95-4C62-8FA5-097E6F855B4A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A0307-EBED-4B79-B023-440DCC3AE02F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218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9CA24-2439-4506-8275-212462BF4D9B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26E72-BD5F-48B5-B962-B9D18D31E8A6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340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1_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704850"/>
            <a:ext cx="8229600" cy="5619750"/>
          </a:xfrm>
        </p:spPr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0C8DD-EA74-427C-9642-B0D151A71504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667000" y="6356350"/>
            <a:ext cx="335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BA83A-7971-46A5-BFE4-1E17241FB3C8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240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0274-251B-4C11-8BFC-9094F22D55B8}" type="datetime1">
              <a:rPr lang="ru-RU" smtClean="0"/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4D-7525-4F7D-B58C-85FC3E80B265}" type="datetime1">
              <a:rPr lang="ru-RU" smtClean="0"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8B45-2B97-40EB-B97B-1FF3A793EB03}" type="datetime1">
              <a:rPr lang="ru-RU" smtClean="0"/>
              <a:t>02.04.2013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C5911-805A-48E1-9FCF-95FAC2D42043}" type="datetime1">
              <a:rPr lang="ru-RU" smtClean="0"/>
              <a:t>02.04.2013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B6B8B-750B-4DD1-8030-3BE3ECA627E6}" type="datetime1">
              <a:rPr lang="ru-RU" smtClean="0"/>
              <a:t>02.04.2013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2707-A47C-4768-A62F-0C3054928462}" type="datetime1">
              <a:rPr lang="ru-RU" smtClean="0"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C37A-A0E5-4A39-87C4-4E1BF521BDD1}" type="datetime1">
              <a:rPr lang="ru-RU" smtClean="0"/>
              <a:t>02.04.2013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98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650EA7-5743-4F53-809C-759C86C1BCD1}" type="datetime1">
              <a:rPr lang="ru-RU" smtClean="0"/>
              <a:t>02.04.2013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37205C-61AB-44AC-8E2B-0CF5AFACF27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98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472B362-C4A1-49E0-B32F-F2156086B398}" type="datetime1">
              <a:rPr lang="ru-RU" smtClean="0">
                <a:solidFill>
                  <a:srgbClr val="04617B">
                    <a:shade val="90000"/>
                  </a:srgbClr>
                </a:solidFill>
              </a:rPr>
              <a:t>02.04.2013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3B81C2-FA7E-4985-9536-040D41137743}" type="slidenum">
              <a:rPr lang="ru-RU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314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  <p:sldLayoutId id="2147483948" r:id="rId12"/>
    <p:sldLayoutId id="2147483949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chart" Target="../charts/chart11.xml"/><Relationship Id="rId5" Type="http://schemas.openxmlformats.org/officeDocument/2006/relationships/image" Target="../media/image5.png"/><Relationship Id="rId10" Type="http://schemas.openxmlformats.org/officeDocument/2006/relationships/chart" Target="../charts/chart10.xml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196975"/>
            <a:ext cx="8229600" cy="49291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endParaRPr kumimoji="0" lang="ru-RU" sz="2800" b="1" i="1" u="none" strike="noStrike" kern="1200" cap="none" spc="0" normalizeH="0" baseline="0" noProof="0" dirty="0" smtClean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Arial Black" pitchFamily="34" charset="0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ИСПОЛНЕНИЕ БЮДЖЕТА ОДИНЦОВСКОГО МУНИЦИПАЛЬНОГО РАЙОНА МОСКОВСКОЙ ОБЛАСТИ 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Tx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за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20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1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2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990000"/>
                </a:solidFill>
                <a:effectLst/>
                <a:uLnTx/>
                <a:uFillTx/>
                <a:latin typeface="Arial Black" pitchFamily="34" charset="0"/>
              </a:rPr>
              <a:t> год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ru-RU" sz="2600" b="0" i="1" u="none" strike="noStrike" kern="1200" cap="none" spc="0" normalizeH="0" baseline="0" noProof="0" dirty="0">
              <a:ln>
                <a:noFill/>
              </a:ln>
              <a:solidFill>
                <a:srgbClr val="99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934646" y="4472814"/>
            <a:ext cx="7752154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>
                <a:solidFill>
                  <a:srgbClr val="6600FF"/>
                </a:solidFill>
              </a:rPr>
              <a:t>Докладчик: Тишкина Любовь Евгеньевна</a:t>
            </a: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42844" y="71414"/>
            <a:ext cx="1785950" cy="128588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7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620179" y="319420"/>
            <a:ext cx="7358062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Отчет о расходовании бюджетных средств на исполнение </a:t>
            </a:r>
            <a:r>
              <a:rPr lang="ru-RU" sz="2200" b="1" i="1" dirty="0" smtClean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муниципальных целевых </a:t>
            </a: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программ Одинцовского муниципального района в </a:t>
            </a:r>
            <a:r>
              <a:rPr lang="ru-RU" sz="2200" b="1" i="1" dirty="0" smtClean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</p:txBody>
      </p:sp>
      <p:sp>
        <p:nvSpPr>
          <p:cNvPr id="76833" name="Прямоугольник 12"/>
          <p:cNvSpPr>
            <a:spLocks noChangeArrowheads="1"/>
          </p:cNvSpPr>
          <p:nvPr/>
        </p:nvSpPr>
        <p:spPr bwMode="auto">
          <a:xfrm>
            <a:off x="8172400" y="1196752"/>
            <a:ext cx="1076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latin typeface="Times New Roman" pitchFamily="18" charset="0"/>
              </a:rPr>
              <a:t>млн</a:t>
            </a:r>
            <a:r>
              <a:rPr lang="ru-RU" sz="1600" b="1" i="1" dirty="0">
                <a:latin typeface="Times New Roman" pitchFamily="18" charset="0"/>
              </a:rPr>
              <a:t>. руб</a:t>
            </a:r>
            <a:r>
              <a:rPr lang="ru-RU" sz="1600" b="1" i="1" dirty="0" smtClean="0">
                <a:latin typeface="Times New Roman" pitchFamily="18" charset="0"/>
              </a:rPr>
              <a:t>. </a:t>
            </a:r>
            <a:endParaRPr lang="ru-RU" sz="1600" b="1" i="1" dirty="0"/>
          </a:p>
        </p:txBody>
      </p: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3344" y="0"/>
            <a:ext cx="1568260" cy="1071546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14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44512"/>
              </p:ext>
            </p:extLst>
          </p:nvPr>
        </p:nvGraphicFramePr>
        <p:xfrm>
          <a:off x="47920" y="1494076"/>
          <a:ext cx="8930321" cy="5048379"/>
        </p:xfrm>
        <a:graphic>
          <a:graphicData uri="http://schemas.openxmlformats.org/drawingml/2006/table">
            <a:tbl>
              <a:tblPr/>
              <a:tblGrid>
                <a:gridCol w="5676208"/>
                <a:gridCol w="1224136"/>
                <a:gridCol w="1152128"/>
                <a:gridCol w="877849"/>
              </a:tblGrid>
              <a:tr h="322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Наименование муниципальной </a:t>
                      </a:r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целевой </a:t>
                      </a:r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программы</a:t>
                      </a: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Плановый объем </a:t>
                      </a:r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финансирования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Фактически израсходовано</a:t>
                      </a: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% исполне-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ния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"Подготовка специалистов с высшим и средним специальным профессиональным образованием для нужд Одинцовского муниципального района" на 2009-2015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95,5  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93,2  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"Одаренные дети" на 2009 - 2020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113,4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112,7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99,4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"Внедрение систем космического мониторинга и навигации на основе ГЛОНАСС на территории Одинцовского муниципального района в 2011-2013 годах".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37,2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34,3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92,2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"Развитие хоккея и фигурного катания в Одинцовском муниципальном районе" на 2011-2020 годы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40,0  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40,0  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программа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"Развитие дошкольного образования в Одинцовском муниципальном районе" на 2011 - 2013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255,5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246,4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96,4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"Развитие образования в Одинцовском муниципальном районе" на 2011 -2013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161,5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135,4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83,8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Целевая программа "Улучшение жилищных условий граждан РФ, проживающих в сельской местности, и обеспечением жильем молодых семей и молодых специалистов, проживающих в сельской местности Одинцовского муниципального района на 2011-2012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0,2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0,2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800" b="1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ru-RU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</a:t>
                      </a:r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392048" y="6492875"/>
            <a:ext cx="762000" cy="365125"/>
          </a:xfrm>
        </p:spPr>
        <p:txBody>
          <a:bodyPr/>
          <a:lstStyle/>
          <a:p>
            <a:pPr>
              <a:defRPr/>
            </a:pPr>
            <a:fld id="{3863A563-79FF-40A5-8421-EF5CBF4D4445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37969" y="1201677"/>
            <a:ext cx="17257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i="1" dirty="0" smtClean="0">
                <a:latin typeface="Times New Roman" pitchFamily="18" charset="0"/>
              </a:rPr>
              <a:t>Страница 1</a:t>
            </a:r>
            <a:endParaRPr lang="ru-RU" sz="1200" b="1" i="1" dirty="0"/>
          </a:p>
        </p:txBody>
      </p:sp>
    </p:spTree>
    <p:extLst>
      <p:ext uri="{BB962C8B-B14F-4D97-AF65-F5344CB8AC3E}">
        <p14:creationId xmlns:p14="http://schemas.microsoft.com/office/powerpoint/2010/main" val="352674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620179" y="319420"/>
            <a:ext cx="7358062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Отчет о расходовании бюджетных средств на исполнение </a:t>
            </a:r>
            <a:r>
              <a:rPr lang="ru-RU" sz="2200" b="1" i="1" dirty="0" smtClean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муниципальных целевых </a:t>
            </a: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программ Одинцовского муниципального района в </a:t>
            </a:r>
            <a:r>
              <a:rPr lang="ru-RU" sz="2200" b="1" i="1" dirty="0" smtClean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2012 </a:t>
            </a:r>
            <a:r>
              <a:rPr lang="ru-RU" sz="2200" b="1" i="1" dirty="0">
                <a:solidFill>
                  <a:srgbClr val="009DD9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</a:p>
        </p:txBody>
      </p:sp>
      <p:sp>
        <p:nvSpPr>
          <p:cNvPr id="76833" name="Прямоугольник 12"/>
          <p:cNvSpPr>
            <a:spLocks noChangeArrowheads="1"/>
          </p:cNvSpPr>
          <p:nvPr/>
        </p:nvSpPr>
        <p:spPr bwMode="auto">
          <a:xfrm>
            <a:off x="8172400" y="1196752"/>
            <a:ext cx="107696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i="1" dirty="0" smtClean="0">
                <a:latin typeface="Times New Roman" pitchFamily="18" charset="0"/>
              </a:rPr>
              <a:t>млн</a:t>
            </a:r>
            <a:r>
              <a:rPr lang="ru-RU" sz="1600" b="1" i="1" dirty="0">
                <a:latin typeface="Times New Roman" pitchFamily="18" charset="0"/>
              </a:rPr>
              <a:t>. руб</a:t>
            </a:r>
            <a:r>
              <a:rPr lang="ru-RU" sz="1600" b="1" i="1" dirty="0" smtClean="0">
                <a:latin typeface="Times New Roman" pitchFamily="18" charset="0"/>
              </a:rPr>
              <a:t>. </a:t>
            </a:r>
            <a:endParaRPr lang="ru-RU" sz="1600" b="1" i="1" dirty="0"/>
          </a:p>
        </p:txBody>
      </p: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3344" y="0"/>
            <a:ext cx="1568260" cy="1071546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14" name="Picture 3" descr="Район1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15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173781"/>
              </p:ext>
            </p:extLst>
          </p:nvPr>
        </p:nvGraphicFramePr>
        <p:xfrm>
          <a:off x="47920" y="1494076"/>
          <a:ext cx="8930321" cy="5089897"/>
        </p:xfrm>
        <a:graphic>
          <a:graphicData uri="http://schemas.openxmlformats.org/drawingml/2006/table">
            <a:tbl>
              <a:tblPr/>
              <a:tblGrid>
                <a:gridCol w="5532192"/>
                <a:gridCol w="1296144"/>
                <a:gridCol w="1117258"/>
                <a:gridCol w="984727"/>
              </a:tblGrid>
              <a:tr h="32251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Наименование муниципальной </a:t>
                      </a:r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целевой </a:t>
                      </a:r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программы</a:t>
                      </a: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Плановый объем </a:t>
                      </a:r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финансирования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Times New Roman"/>
                        </a:rPr>
                        <a:t>Фактически израсходовано</a:t>
                      </a: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% исполне-</a:t>
                      </a:r>
                    </a:p>
                    <a:p>
                      <a:pPr algn="ctr" fontAlgn="ctr"/>
                      <a:r>
                        <a:rPr lang="ru-RU" sz="1200" b="1" i="0" u="none" strike="noStrike" dirty="0" smtClean="0">
                          <a:effectLst/>
                          <a:latin typeface="Times New Roman"/>
                        </a:rPr>
                        <a:t>ния</a:t>
                      </a:r>
                      <a:endParaRPr lang="ru-RU" sz="12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27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1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3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6732" marR="6732" marT="673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1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"Молодое поколение Одинцовского муниципального района" на 2012-2014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2,2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2,2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65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"Развитие физической культуры и спорта в Одинцовском муниципальном районе" на 2012-2014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3,4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3,4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48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"Развитие культуры в Одинцовском муниципальном районе" на 2012-2014 годы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8,9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8,9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59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"Энергосбережение и повышение энергетической эффективности Одинцовского муниципального района МО" на 2012-2014 годы  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10,0  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9,0   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90,0%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30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"Совершенствование специализированной медицинской помощи на территории Одинцовского муниципального района " на 2011-2013 годы*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127,5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122,6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96,2%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35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"Развитие и модернизация систем и объектов жизнеобеспечения населения Одинцовского муниципального района Московской области на 2011 - 2021 </a:t>
                      </a:r>
                      <a:r>
                        <a:rPr lang="ru-RU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г.г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471,9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370,8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78,6%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06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Долгосрочная целевая программа "Ликвидация очередности в дошкольные образовательные учреждения Одинцовского муниципального района на 2012-2014 годы"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1,2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0,3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25,0%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24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6732" marR="6732" marT="673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         1 328,4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         1 179,4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88,8%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392048" y="6492875"/>
            <a:ext cx="762000" cy="365125"/>
          </a:xfrm>
        </p:spPr>
        <p:txBody>
          <a:bodyPr/>
          <a:lstStyle/>
          <a:p>
            <a:pPr>
              <a:defRPr/>
            </a:pPr>
            <a:fld id="{3863A563-79FF-40A5-8421-EF5CBF4D4445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ru-RU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Прямоугольник 12"/>
          <p:cNvSpPr>
            <a:spLocks noChangeArrowheads="1"/>
          </p:cNvSpPr>
          <p:nvPr/>
        </p:nvSpPr>
        <p:spPr bwMode="auto">
          <a:xfrm>
            <a:off x="37969" y="1201677"/>
            <a:ext cx="172571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i="1" dirty="0" smtClean="0">
                <a:latin typeface="Times New Roman" pitchFamily="18" charset="0"/>
              </a:rPr>
              <a:t>Страница 2</a:t>
            </a:r>
            <a:endParaRPr lang="ru-RU" sz="1200" b="1" i="1" dirty="0"/>
          </a:p>
        </p:txBody>
      </p:sp>
      <p:sp>
        <p:nvSpPr>
          <p:cNvPr id="11" name="Прямоугольник 12"/>
          <p:cNvSpPr>
            <a:spLocks noChangeArrowheads="1"/>
          </p:cNvSpPr>
          <p:nvPr/>
        </p:nvSpPr>
        <p:spPr bwMode="auto">
          <a:xfrm>
            <a:off x="16269" y="6576297"/>
            <a:ext cx="77240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i="1" dirty="0">
                <a:latin typeface="Times New Roman" pitchFamily="18" charset="0"/>
              </a:rPr>
              <a:t>*В </a:t>
            </a:r>
            <a:r>
              <a:rPr lang="ru-RU" sz="1200" b="1" i="1" dirty="0" err="1">
                <a:latin typeface="Times New Roman" pitchFamily="18" charset="0"/>
              </a:rPr>
              <a:t>т.ч</a:t>
            </a:r>
            <a:r>
              <a:rPr lang="ru-RU" sz="1200" b="1" i="1" dirty="0">
                <a:latin typeface="Times New Roman" pitchFamily="18" charset="0"/>
              </a:rPr>
              <a:t>. средства межбюджетных трансфертов из бюджета Московской области</a:t>
            </a:r>
            <a:endParaRPr lang="ru-RU" sz="1200" b="1" i="1" dirty="0"/>
          </a:p>
        </p:txBody>
      </p:sp>
    </p:spTree>
    <p:extLst>
      <p:ext uri="{BB962C8B-B14F-4D97-AF65-F5344CB8AC3E}">
        <p14:creationId xmlns:p14="http://schemas.microsoft.com/office/powerpoint/2010/main" val="408754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720306"/>
              </p:ext>
            </p:extLst>
          </p:nvPr>
        </p:nvGraphicFramePr>
        <p:xfrm>
          <a:off x="-23112" y="1676182"/>
          <a:ext cx="9167112" cy="4633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858900" y="453385"/>
            <a:ext cx="6929486" cy="1143000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График изменения долговых обязательств бюджета Одинцовского муниципального района за период с 01.01.2008г. по 01.01.201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45738" y="116632"/>
            <a:ext cx="1357322" cy="92869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7" name="Picture 3" descr="Район1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710609" y="1827871"/>
            <a:ext cx="107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лн.руб.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777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0673974"/>
              </p:ext>
            </p:extLst>
          </p:nvPr>
        </p:nvGraphicFramePr>
        <p:xfrm>
          <a:off x="0" y="1916832"/>
          <a:ext cx="9115533" cy="4925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31728"/>
            <a:ext cx="6482879" cy="1181048"/>
          </a:xfrm>
        </p:spPr>
        <p:txBody>
          <a:bodyPr>
            <a:noAutofit/>
          </a:bodyPr>
          <a:lstStyle/>
          <a:p>
            <a:pPr algn="ctr"/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Поступление налоговых и неналоговых 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доходов</a:t>
            </a:r>
            <a:b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в бюджеты всех уровней с территории  </a:t>
            </a:r>
            <a:b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Одинцовского муниципального района за 2011-20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42844" y="71414"/>
            <a:ext cx="1996888" cy="1571636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6" name="Picture 3" descr="Район1"/>
            <p:cNvPicPr>
              <a:picLocks noChangeAspect="1" noChangeArrowheads="1"/>
            </p:cNvPicPr>
            <p:nvPr/>
          </p:nvPicPr>
          <p:blipFill>
            <a:blip r:embed="rId3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673239" y="2121326"/>
            <a:ext cx="1154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млн.руб.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13" name="AutoShape 19"/>
          <p:cNvSpPr>
            <a:spLocks noChangeArrowheads="1"/>
          </p:cNvSpPr>
          <p:nvPr/>
        </p:nvSpPr>
        <p:spPr bwMode="auto">
          <a:xfrm rot="20469239">
            <a:off x="769991" y="1877121"/>
            <a:ext cx="2294662" cy="511471"/>
          </a:xfrm>
          <a:prstGeom prst="curvedDownArrow">
            <a:avLst>
              <a:gd name="adj1" fmla="val 48895"/>
              <a:gd name="adj2" fmla="val 117038"/>
              <a:gd name="adj3" fmla="val 70806"/>
            </a:avLst>
          </a:prstGeom>
          <a:solidFill>
            <a:srgbClr val="92D05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Рост в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,3 раза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или на 8 130 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1011573" y="2779130"/>
            <a:ext cx="927898" cy="42178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solidFill>
                  <a:schemeClr val="tx1"/>
                </a:solidFill>
                <a:latin typeface="Arial Black" pitchFamily="34" charset="0"/>
              </a:rPr>
              <a:t>28 777</a:t>
            </a:r>
            <a:endParaRPr lang="ru-RU" sz="16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1974073" y="2154901"/>
            <a:ext cx="940891" cy="36046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smtClean="0">
                <a:latin typeface="Arial Black" pitchFamily="34" charset="0"/>
              </a:rPr>
              <a:t>36 907</a:t>
            </a:r>
            <a:endParaRPr lang="ru-RU" sz="1600" dirty="0">
              <a:latin typeface="Arial Black" pitchFamily="34" charset="0"/>
            </a:endParaRPr>
          </a:p>
        </p:txBody>
      </p:sp>
      <p:sp>
        <p:nvSpPr>
          <p:cNvPr id="32" name="TextBox 1"/>
          <p:cNvSpPr txBox="1"/>
          <p:nvPr/>
        </p:nvSpPr>
        <p:spPr>
          <a:xfrm>
            <a:off x="6620243" y="3404285"/>
            <a:ext cx="2473253" cy="676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FF0000"/>
                </a:solidFill>
              </a:rPr>
              <a:t>Консолидированный 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бюджет Одинцовского муниципального района</a:t>
            </a:r>
          </a:p>
        </p:txBody>
      </p:sp>
      <p:sp>
        <p:nvSpPr>
          <p:cNvPr id="33" name="TextBox 1"/>
          <p:cNvSpPr txBox="1"/>
          <p:nvPr/>
        </p:nvSpPr>
        <p:spPr>
          <a:xfrm>
            <a:off x="4572000" y="2830990"/>
            <a:ext cx="2086172" cy="676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FF0000"/>
                </a:solidFill>
              </a:rPr>
              <a:t>Бюджет Московской</a:t>
            </a:r>
            <a:r>
              <a:rPr lang="ru-RU" sz="1400" b="1" baseline="0" dirty="0">
                <a:solidFill>
                  <a:srgbClr val="FF0000"/>
                </a:solidFill>
              </a:rPr>
              <a:t> области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34" name="TextBox 1"/>
          <p:cNvSpPr txBox="1"/>
          <p:nvPr/>
        </p:nvSpPr>
        <p:spPr>
          <a:xfrm>
            <a:off x="2895253" y="2830991"/>
            <a:ext cx="1447800" cy="676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FF0000"/>
                </a:solidFill>
              </a:rPr>
              <a:t>Федеральный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</a:rPr>
              <a:t>бюджет </a:t>
            </a:r>
          </a:p>
        </p:txBody>
      </p:sp>
      <p:sp>
        <p:nvSpPr>
          <p:cNvPr id="35" name="TextBox 1"/>
          <p:cNvSpPr txBox="1"/>
          <p:nvPr/>
        </p:nvSpPr>
        <p:spPr>
          <a:xfrm>
            <a:off x="739811" y="1370503"/>
            <a:ext cx="1872208" cy="64928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>
                <a:solidFill>
                  <a:srgbClr val="FF0000"/>
                </a:solidFill>
              </a:rPr>
              <a:t>Всего с территории района</a:t>
            </a:r>
          </a:p>
        </p:txBody>
      </p:sp>
      <p:sp>
        <p:nvSpPr>
          <p:cNvPr id="36" name="AutoShape 19"/>
          <p:cNvSpPr>
            <a:spLocks noChangeArrowheads="1"/>
          </p:cNvSpPr>
          <p:nvPr/>
        </p:nvSpPr>
        <p:spPr bwMode="auto">
          <a:xfrm rot="20841552">
            <a:off x="4716309" y="3478762"/>
            <a:ext cx="1910592" cy="497419"/>
          </a:xfrm>
          <a:prstGeom prst="curvedDownArrow">
            <a:avLst>
              <a:gd name="adj1" fmla="val 48895"/>
              <a:gd name="adj2" fmla="val 99103"/>
              <a:gd name="adj3" fmla="val 62701"/>
            </a:avLst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  Рост в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,4 раза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или на 5 666 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19"/>
          <p:cNvSpPr>
            <a:spLocks noChangeArrowheads="1"/>
          </p:cNvSpPr>
          <p:nvPr/>
        </p:nvSpPr>
        <p:spPr bwMode="auto">
          <a:xfrm rot="20841552">
            <a:off x="6689444" y="4280098"/>
            <a:ext cx="1910592" cy="497419"/>
          </a:xfrm>
          <a:prstGeom prst="curvedDownArrow">
            <a:avLst>
              <a:gd name="adj1" fmla="val 48895"/>
              <a:gd name="adj2" fmla="val 99103"/>
              <a:gd name="adj3" fmla="val 62701"/>
            </a:avLst>
          </a:prstGeom>
          <a:solidFill>
            <a:srgbClr val="FBDF5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  Рост в </a:t>
            </a:r>
            <a:r>
              <a:rPr lang="en-US" sz="1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,6 раза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или на 3 155 </a:t>
            </a:r>
            <a:r>
              <a:rPr lang="ru-RU" sz="10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AutoShape 19"/>
          <p:cNvSpPr>
            <a:spLocks noChangeArrowheads="1"/>
          </p:cNvSpPr>
          <p:nvPr/>
        </p:nvSpPr>
        <p:spPr bwMode="auto">
          <a:xfrm rot="1383116">
            <a:off x="2912134" y="3646118"/>
            <a:ext cx="1910592" cy="633325"/>
          </a:xfrm>
          <a:prstGeom prst="curvedDownArrow">
            <a:avLst>
              <a:gd name="adj1" fmla="val 22961"/>
              <a:gd name="adj2" fmla="val 68393"/>
              <a:gd name="adj3" fmla="val 37744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endParaRPr lang="ru-RU" sz="1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  Снижение на 6,7%</a:t>
            </a:r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000" b="1" dirty="0" smtClean="0">
                <a:latin typeface="Times New Roman" pitchFamily="18" charset="0"/>
                <a:cs typeface="Times New Roman" pitchFamily="18" charset="0"/>
              </a:rPr>
              <a:t>      или на 691млн.руб.</a:t>
            </a:r>
            <a:endParaRPr lang="ru-RU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08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08" y="0"/>
            <a:ext cx="6715172" cy="10715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Исполнение консолидированного бюджета Одинцовского муниципального района по доходам</a:t>
            </a:r>
            <a:b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за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год.</a:t>
            </a:r>
            <a:endParaRPr lang="ru-RU" sz="2400" i="1" dirty="0"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7167" y="0"/>
            <a:ext cx="1785950" cy="128588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6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974826" y="916552"/>
            <a:ext cx="107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лн.руб.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0954341"/>
              </p:ext>
            </p:extLst>
          </p:nvPr>
        </p:nvGraphicFramePr>
        <p:xfrm>
          <a:off x="19063" y="1101605"/>
          <a:ext cx="9144000" cy="5756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/>
          <p:cNvSpPr txBox="1"/>
          <p:nvPr/>
        </p:nvSpPr>
        <p:spPr>
          <a:xfrm>
            <a:off x="3876441" y="2888940"/>
            <a:ext cx="970207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Arial Black" pitchFamily="34" charset="0"/>
                <a:cs typeface="Times New Roman" pitchFamily="18" charset="0"/>
              </a:rPr>
              <a:t>7 556</a:t>
            </a:r>
            <a:endParaRPr lang="ru-RU" sz="16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5148064" y="3031831"/>
            <a:ext cx="970207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Arial Black" pitchFamily="34" charset="0"/>
                <a:cs typeface="Times New Roman" pitchFamily="18" charset="0"/>
              </a:rPr>
              <a:t>7 083</a:t>
            </a:r>
            <a:endParaRPr lang="ru-RU" sz="16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6372200" y="3571026"/>
            <a:ext cx="970207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Arial Black" pitchFamily="34" charset="0"/>
                <a:cs typeface="Times New Roman" pitchFamily="18" charset="0"/>
              </a:rPr>
              <a:t>5 140</a:t>
            </a:r>
            <a:endParaRPr lang="ru-RU" sz="16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7668344" y="3580130"/>
            <a:ext cx="970207" cy="36004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b="1" dirty="0" smtClean="0">
                <a:latin typeface="Arial Black" pitchFamily="34" charset="0"/>
                <a:cs typeface="Times New Roman" pitchFamily="18" charset="0"/>
              </a:rPr>
              <a:t>4 772</a:t>
            </a:r>
            <a:endParaRPr lang="ru-RU" sz="1600" b="1" dirty="0">
              <a:latin typeface="Arial Black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Динамика роста доходов</a:t>
            </a:r>
            <a:b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консолидированного бюджета Одинцовского муниципального района за 20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8-20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гг.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42844" y="71414"/>
            <a:ext cx="1996888" cy="1571636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6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7884368" y="1108924"/>
            <a:ext cx="1154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млн.руб.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90217"/>
              </p:ext>
            </p:extLst>
          </p:nvPr>
        </p:nvGraphicFramePr>
        <p:xfrm>
          <a:off x="0" y="1507435"/>
          <a:ext cx="9113021" cy="539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AutoShape 19"/>
          <p:cNvSpPr>
            <a:spLocks noChangeArrowheads="1"/>
          </p:cNvSpPr>
          <p:nvPr/>
        </p:nvSpPr>
        <p:spPr bwMode="auto">
          <a:xfrm rot="21118479">
            <a:off x="1370664" y="1344091"/>
            <a:ext cx="6307149" cy="1001467"/>
          </a:xfrm>
          <a:prstGeom prst="curvedDownArrow">
            <a:avLst>
              <a:gd name="adj1" fmla="val 48895"/>
              <a:gd name="adj2" fmla="val 117038"/>
              <a:gd name="adj3" fmla="val 70806"/>
            </a:avLst>
          </a:prstGeom>
          <a:solidFill>
            <a:srgbClr val="FBDF5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Рост в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,8 раза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или на 5 315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1444593" y="3218107"/>
            <a:ext cx="927898" cy="421786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solidFill>
                  <a:schemeClr val="tx1"/>
                </a:solidFill>
                <a:latin typeface="Arial Black" pitchFamily="34" charset="0"/>
              </a:rPr>
              <a:t>6 297</a:t>
            </a:r>
            <a:endParaRPr lang="ru-RU" sz="18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2864979" y="2996952"/>
            <a:ext cx="940891" cy="36046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7 103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4355976" y="2956526"/>
            <a:ext cx="940891" cy="36046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7 317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5796136" y="2877806"/>
            <a:ext cx="940891" cy="36046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7 467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7246391" y="1643050"/>
            <a:ext cx="940891" cy="36046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11 612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2267744" y="3798799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25,4%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2" name="TextBox 1"/>
          <p:cNvSpPr txBox="1"/>
          <p:nvPr/>
        </p:nvSpPr>
        <p:spPr>
          <a:xfrm>
            <a:off x="2262656" y="4544386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74,6%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3" name="TextBox 1"/>
          <p:cNvSpPr txBox="1"/>
          <p:nvPr/>
        </p:nvSpPr>
        <p:spPr>
          <a:xfrm>
            <a:off x="3707904" y="3639893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24,1%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4" name="TextBox 1"/>
          <p:cNvSpPr txBox="1"/>
          <p:nvPr/>
        </p:nvSpPr>
        <p:spPr>
          <a:xfrm>
            <a:off x="3707904" y="4685392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75,9%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5" name="TextBox 1"/>
          <p:cNvSpPr txBox="1"/>
          <p:nvPr/>
        </p:nvSpPr>
        <p:spPr>
          <a:xfrm>
            <a:off x="5220072" y="3422591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15,3%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6" name="TextBox 1"/>
          <p:cNvSpPr txBox="1"/>
          <p:nvPr/>
        </p:nvSpPr>
        <p:spPr>
          <a:xfrm>
            <a:off x="5220072" y="4688047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84,7%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7" name="TextBox 1"/>
          <p:cNvSpPr txBox="1"/>
          <p:nvPr/>
        </p:nvSpPr>
        <p:spPr>
          <a:xfrm>
            <a:off x="8316416" y="3969746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76,2%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8" name="TextBox 1"/>
          <p:cNvSpPr txBox="1"/>
          <p:nvPr/>
        </p:nvSpPr>
        <p:spPr>
          <a:xfrm>
            <a:off x="8316416" y="2348880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23,8%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29" name="TextBox 1"/>
          <p:cNvSpPr txBox="1"/>
          <p:nvPr/>
        </p:nvSpPr>
        <p:spPr>
          <a:xfrm>
            <a:off x="6742335" y="3357420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23,8%</a:t>
            </a:r>
            <a:endParaRPr lang="ru-RU" sz="1000" dirty="0">
              <a:latin typeface="Arial Black" pitchFamily="34" charset="0"/>
            </a:endParaRPr>
          </a:p>
        </p:txBody>
      </p:sp>
      <p:sp>
        <p:nvSpPr>
          <p:cNvPr id="30" name="TextBox 1"/>
          <p:cNvSpPr txBox="1"/>
          <p:nvPr/>
        </p:nvSpPr>
        <p:spPr>
          <a:xfrm>
            <a:off x="6742335" y="4544386"/>
            <a:ext cx="504056" cy="2880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>
                <a:latin typeface="Arial Black" pitchFamily="34" charset="0"/>
              </a:rPr>
              <a:t>76,2%</a:t>
            </a:r>
            <a:endParaRPr lang="ru-RU" sz="10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4125" y="407124"/>
            <a:ext cx="7729534" cy="714356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Одинцовского муниципального района и бюджетов поселений за 20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579422895"/>
              </p:ext>
            </p:extLst>
          </p:nvPr>
        </p:nvGraphicFramePr>
        <p:xfrm>
          <a:off x="4286248" y="1000108"/>
          <a:ext cx="485775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42844" y="71414"/>
            <a:ext cx="1357322" cy="92869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7" name="Picture 3" descr="Район1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395739"/>
              </p:ext>
            </p:extLst>
          </p:nvPr>
        </p:nvGraphicFramePr>
        <p:xfrm>
          <a:off x="596303" y="3445246"/>
          <a:ext cx="8439281" cy="3193776"/>
        </p:xfrm>
        <a:graphic>
          <a:graphicData uri="http://schemas.openxmlformats.org/drawingml/2006/table">
            <a:tbl>
              <a:tblPr/>
              <a:tblGrid>
                <a:gridCol w="6842019"/>
                <a:gridCol w="798631"/>
                <a:gridCol w="798631"/>
              </a:tblGrid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Налог на доходы физических лиц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56,4%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26,4%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Земельный налог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x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49,3%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Единый налог на вмененный доход для отдельных видов деятельности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13,3%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x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Арендная плата за землю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10,4%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9,1%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Доходы от сдачи в аренду имущества (аренда помещений)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4,4%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Налог на имущество физических лиц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x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2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Доходы от оказания  платных услуг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0,7</a:t>
                      </a:r>
                      <a:r>
                        <a:rPr lang="ru-RU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%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76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Госпошлина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1,1</a:t>
                      </a:r>
                      <a:r>
                        <a:rPr lang="ru-RU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%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-</a:t>
                      </a:r>
                      <a:endParaRPr lang="ru-RU" sz="1200" b="0" i="0" u="none" strike="noStrike" dirty="0">
                        <a:solidFill>
                          <a:srgbClr val="663300"/>
                        </a:solidFill>
                        <a:effectLst/>
                        <a:latin typeface="Arial Black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Доходы от продажи земельных участков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solidFill>
                            <a:srgbClr val="993300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Иные доходы </a:t>
                      </a:r>
                      <a:endParaRPr lang="ru-RU" sz="1200" dirty="0">
                        <a:solidFill>
                          <a:srgbClr val="993300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2308" marR="72308" marT="36154" marB="36154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5,8%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solidFill>
                            <a:srgbClr val="663300"/>
                          </a:solidFill>
                          <a:effectLst/>
                          <a:latin typeface="Arial Black" pitchFamily="34" charset="0"/>
                        </a:rPr>
                        <a:t>0,6%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Rectangle 83"/>
          <p:cNvSpPr>
            <a:spLocks noChangeArrowheads="1"/>
          </p:cNvSpPr>
          <p:nvPr/>
        </p:nvSpPr>
        <p:spPr bwMode="auto">
          <a:xfrm>
            <a:off x="150406" y="3516360"/>
            <a:ext cx="287338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8" name="Rectangle 86"/>
          <p:cNvSpPr>
            <a:spLocks noChangeArrowheads="1"/>
          </p:cNvSpPr>
          <p:nvPr/>
        </p:nvSpPr>
        <p:spPr bwMode="auto">
          <a:xfrm>
            <a:off x="163926" y="3853108"/>
            <a:ext cx="287338" cy="2159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9" name="Rectangle 87"/>
          <p:cNvSpPr>
            <a:spLocks noChangeArrowheads="1"/>
          </p:cNvSpPr>
          <p:nvPr/>
        </p:nvSpPr>
        <p:spPr bwMode="auto">
          <a:xfrm>
            <a:off x="163926" y="4138238"/>
            <a:ext cx="287338" cy="21590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" name="Rectangle 88"/>
          <p:cNvSpPr>
            <a:spLocks noChangeArrowheads="1"/>
          </p:cNvSpPr>
          <p:nvPr/>
        </p:nvSpPr>
        <p:spPr bwMode="auto">
          <a:xfrm>
            <a:off x="163926" y="4504568"/>
            <a:ext cx="288925" cy="215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" name="Rectangle 89"/>
          <p:cNvSpPr>
            <a:spLocks noChangeArrowheads="1"/>
          </p:cNvSpPr>
          <p:nvPr/>
        </p:nvSpPr>
        <p:spPr bwMode="auto">
          <a:xfrm>
            <a:off x="172191" y="4826234"/>
            <a:ext cx="288925" cy="215900"/>
          </a:xfrm>
          <a:prstGeom prst="rect">
            <a:avLst/>
          </a:prstGeom>
          <a:solidFill>
            <a:srgbClr val="33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2" name="Rectangle 90"/>
          <p:cNvSpPr>
            <a:spLocks noChangeArrowheads="1"/>
          </p:cNvSpPr>
          <p:nvPr/>
        </p:nvSpPr>
        <p:spPr bwMode="auto">
          <a:xfrm>
            <a:off x="185612" y="5129774"/>
            <a:ext cx="288925" cy="215900"/>
          </a:xfrm>
          <a:prstGeom prst="rect">
            <a:avLst/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3" name="Rectangle 91"/>
          <p:cNvSpPr>
            <a:spLocks noChangeArrowheads="1"/>
          </p:cNvSpPr>
          <p:nvPr/>
        </p:nvSpPr>
        <p:spPr bwMode="auto">
          <a:xfrm>
            <a:off x="172985" y="5440363"/>
            <a:ext cx="287338" cy="2159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4" name="Rectangle 92"/>
          <p:cNvSpPr>
            <a:spLocks noChangeArrowheads="1"/>
          </p:cNvSpPr>
          <p:nvPr/>
        </p:nvSpPr>
        <p:spPr bwMode="auto">
          <a:xfrm>
            <a:off x="181945" y="5765563"/>
            <a:ext cx="287338" cy="215900"/>
          </a:xfrm>
          <a:prstGeom prst="rec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5" name="Rectangle 92"/>
          <p:cNvSpPr>
            <a:spLocks noChangeArrowheads="1"/>
          </p:cNvSpPr>
          <p:nvPr/>
        </p:nvSpPr>
        <p:spPr bwMode="auto">
          <a:xfrm>
            <a:off x="185612" y="6079159"/>
            <a:ext cx="283671" cy="225424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6" name="Rectangle 92"/>
          <p:cNvSpPr>
            <a:spLocks noChangeArrowheads="1"/>
          </p:cNvSpPr>
          <p:nvPr/>
        </p:nvSpPr>
        <p:spPr bwMode="auto">
          <a:xfrm>
            <a:off x="193620" y="6452520"/>
            <a:ext cx="283671" cy="217227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27" name="Group 67"/>
          <p:cNvGrpSpPr>
            <a:grpSpLocks/>
          </p:cNvGrpSpPr>
          <p:nvPr/>
        </p:nvGrpSpPr>
        <p:grpSpPr bwMode="auto">
          <a:xfrm>
            <a:off x="7236098" y="3057698"/>
            <a:ext cx="1907199" cy="351444"/>
            <a:chOff x="4205" y="2106"/>
            <a:chExt cx="1358" cy="193"/>
          </a:xfrm>
        </p:grpSpPr>
        <p:sp>
          <p:nvSpPr>
            <p:cNvPr id="28" name="Text Box 68"/>
            <p:cNvSpPr txBox="1">
              <a:spLocks noChangeArrowheads="1"/>
            </p:cNvSpPr>
            <p:nvPr/>
          </p:nvSpPr>
          <p:spPr bwMode="auto">
            <a:xfrm>
              <a:off x="4747" y="2106"/>
              <a:ext cx="816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  <a:t>Бюджеты</a:t>
              </a:r>
              <a:b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</a:br>
              <a: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  <a:t>поселений</a:t>
              </a:r>
            </a:p>
          </p:txBody>
        </p:sp>
        <p:sp>
          <p:nvSpPr>
            <p:cNvPr id="29" name="Text Box 69"/>
            <p:cNvSpPr txBox="1">
              <a:spLocks noChangeArrowheads="1"/>
            </p:cNvSpPr>
            <p:nvPr/>
          </p:nvSpPr>
          <p:spPr bwMode="auto">
            <a:xfrm>
              <a:off x="4205" y="2106"/>
              <a:ext cx="817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  <a:t>Бюджет</a:t>
              </a:r>
              <a:b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</a:br>
              <a:r>
                <a:rPr lang="ru-RU" sz="1200" b="1" dirty="0">
                  <a:solidFill>
                    <a:srgbClr val="990000"/>
                  </a:solidFill>
                  <a:latin typeface="Times New Roman" pitchFamily="18" charset="0"/>
                </a:rPr>
                <a:t>района</a:t>
              </a:r>
            </a:p>
          </p:txBody>
        </p:sp>
      </p:grp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266241" y="6469810"/>
            <a:ext cx="762000" cy="365125"/>
          </a:xfrm>
        </p:spPr>
        <p:txBody>
          <a:bodyPr/>
          <a:lstStyle/>
          <a:p>
            <a:fld id="{B737205C-61AB-44AC-8E2B-0CF5AFACF274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3566362"/>
              </p:ext>
            </p:extLst>
          </p:nvPr>
        </p:nvGraphicFramePr>
        <p:xfrm>
          <a:off x="0" y="98791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3" name="Диаграмма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5487838"/>
              </p:ext>
            </p:extLst>
          </p:nvPr>
        </p:nvGraphicFramePr>
        <p:xfrm>
          <a:off x="3923928" y="1000108"/>
          <a:ext cx="4320480" cy="2624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2071670" y="214290"/>
            <a:ext cx="6790580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Исполнение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консолидированного</a:t>
            </a:r>
            <a:r>
              <a:rPr kumimoji="0" lang="ru-RU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бюджета Одинцовского муниципального района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по</a:t>
            </a:r>
            <a:r>
              <a:rPr kumimoji="0" lang="ru-RU" sz="2400" b="1" i="1" u="none" strike="noStrike" kern="1200" cap="none" spc="0" normalizeH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расходам 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за 201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2</a:t>
            </a:r>
            <a:r>
              <a:rPr kumimoji="0" lang="ru-RU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г.</a:t>
            </a:r>
            <a:endParaRPr kumimoji="0" lang="ru-RU" sz="2400" b="1" i="1" u="none" strike="noStrike" kern="1200" cap="none" spc="0" normalizeH="0" baseline="0" noProof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145738" y="116632"/>
            <a:ext cx="1357322" cy="92869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7" name="Picture 3" descr="Район1"/>
            <p:cNvPicPr>
              <a:picLocks noChangeAspect="1" noChangeArrowheads="1"/>
            </p:cNvPicPr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6</a:t>
            </a:fld>
            <a:endParaRPr lang="ru-RU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8308756"/>
              </p:ext>
            </p:extLst>
          </p:nvPr>
        </p:nvGraphicFramePr>
        <p:xfrm>
          <a:off x="-4029" y="1376956"/>
          <a:ext cx="9172550" cy="5499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796136" y="1735701"/>
            <a:ext cx="24705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Внутренние обороты</a:t>
            </a: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План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243</a:t>
            </a:r>
            <a:endParaRPr lang="ru-RU" b="1" i="1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Факт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-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243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89645" y="1366369"/>
            <a:ext cx="11543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</a:rPr>
              <a:t>м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</a:rPr>
              <a:t>лн.руб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803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080235"/>
              </p:ext>
            </p:extLst>
          </p:nvPr>
        </p:nvGraphicFramePr>
        <p:xfrm>
          <a:off x="-252536" y="1340768"/>
          <a:ext cx="10044608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357422" y="428604"/>
            <a:ext cx="6576266" cy="939784"/>
          </a:xfrm>
        </p:spPr>
        <p:txBody>
          <a:bodyPr>
            <a:no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</a:rPr>
              <a:t>Основные параметры исполнения консолидированного бюджета Одинцовского муниципального района за 201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</a:rPr>
              <a:t>2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</a:rPr>
              <a:t> г.</a:t>
            </a:r>
            <a:endParaRPr lang="ru-RU" sz="2400" i="1" dirty="0"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145738" y="116632"/>
            <a:ext cx="1357322" cy="92869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8" name="Picture 3" descr="Район1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31422" y="5877271"/>
            <a:ext cx="8818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*</a:t>
            </a:r>
            <a:r>
              <a:rPr lang="ru-RU" sz="1600" b="1" dirty="0" smtClean="0"/>
              <a:t>На покрытие дефицита направлены остатки средств бюджетов </a:t>
            </a:r>
          </a:p>
          <a:p>
            <a:r>
              <a:rPr lang="ru-RU" sz="1600" b="1" dirty="0" smtClean="0"/>
              <a:t>поселений на 01.01.2011 г.</a:t>
            </a:r>
            <a:endParaRPr lang="ru-RU" sz="1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436096" y="1855297"/>
            <a:ext cx="23711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Внутренние обороты</a:t>
            </a:r>
          </a:p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 -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243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12" name="TextBox 8"/>
          <p:cNvSpPr txBox="1"/>
          <p:nvPr/>
        </p:nvSpPr>
        <p:spPr>
          <a:xfrm>
            <a:off x="7956376" y="1541158"/>
            <a:ext cx="10615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млн.руб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.</a:t>
            </a:r>
            <a:endParaRPr lang="ru-RU" sz="1400" b="1" i="1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601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Диаграмма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8081164"/>
              </p:ext>
            </p:extLst>
          </p:nvPr>
        </p:nvGraphicFramePr>
        <p:xfrm>
          <a:off x="0" y="1271670"/>
          <a:ext cx="9144000" cy="5586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652566" y="200210"/>
            <a:ext cx="7466602" cy="857256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Динамика расходов консолидированного бюджета Одинцовского муниципального района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200</a:t>
            </a:r>
            <a:r>
              <a:rPr lang="en-US" sz="24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-20</a:t>
            </a: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гг.</a:t>
            </a:r>
            <a:endParaRPr lang="ru-RU" sz="2400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295244" y="223814"/>
            <a:ext cx="1357322" cy="928694"/>
            <a:chOff x="214" y="46"/>
            <a:chExt cx="938" cy="841"/>
          </a:xfrm>
          <a:effectLst>
            <a:outerShdw blurRad="508000" dist="50800" dir="5400000" algn="ctr" rotWithShape="0">
              <a:schemeClr val="tx2">
                <a:lumMod val="25000"/>
              </a:schemeClr>
            </a:outerShdw>
          </a:effectLst>
        </p:grpSpPr>
        <p:pic>
          <p:nvPicPr>
            <p:cNvPr id="11" name="Picture 3" descr="Район1"/>
            <p:cNvPicPr>
              <a:picLocks noChangeAspect="1" noChangeArrowheads="1"/>
            </p:cNvPicPr>
            <p:nvPr/>
          </p:nvPicPr>
          <p:blipFill>
            <a:blip r:embed="rId4"/>
            <a:stretch>
              <a:fillRect/>
            </a:stretch>
          </p:blipFill>
          <p:spPr bwMode="auto">
            <a:xfrm>
              <a:off x="214" y="46"/>
              <a:ext cx="904" cy="654"/>
            </a:xfrm>
            <a:prstGeom prst="rect">
              <a:avLst/>
            </a:prstGeom>
            <a:noFill/>
          </p:spPr>
        </p:pic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528" y="576"/>
              <a:ext cx="624" cy="311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ru-RU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</a:rPr>
                <a:t>ФКУ</a:t>
              </a:r>
            </a:p>
          </p:txBody>
        </p:sp>
      </p:grpSp>
      <p:sp>
        <p:nvSpPr>
          <p:cNvPr id="8" name="AutoShape 19"/>
          <p:cNvSpPr>
            <a:spLocks noChangeArrowheads="1"/>
          </p:cNvSpPr>
          <p:nvPr/>
        </p:nvSpPr>
        <p:spPr bwMode="auto">
          <a:xfrm rot="21110102">
            <a:off x="1452278" y="1340570"/>
            <a:ext cx="6598884" cy="875353"/>
          </a:xfrm>
          <a:prstGeom prst="curvedDownArrow">
            <a:avLst>
              <a:gd name="adj1" fmla="val 59543"/>
              <a:gd name="adj2" fmla="val 126400"/>
              <a:gd name="adj3" fmla="val 51314"/>
            </a:avLst>
          </a:prstGeom>
          <a:solidFill>
            <a:srgbClr val="CC66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Рост в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раза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или на 4 182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млн.руб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1443882" y="2881906"/>
            <a:ext cx="914428" cy="482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5 958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2961362" y="2708920"/>
            <a:ext cx="914428" cy="482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Arial Black" pitchFamily="34" charset="0"/>
              </a:rPr>
              <a:t>6 743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4" name="TextBox 1"/>
          <p:cNvSpPr txBox="1"/>
          <p:nvPr/>
        </p:nvSpPr>
        <p:spPr>
          <a:xfrm>
            <a:off x="4355976" y="2392973"/>
            <a:ext cx="914428" cy="482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dirty="0" smtClean="0">
                <a:latin typeface="Arial Black" pitchFamily="34" charset="0"/>
              </a:rPr>
              <a:t>7 716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5724128" y="2082900"/>
            <a:ext cx="914428" cy="482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8 806</a:t>
            </a:r>
            <a:endParaRPr lang="ru-RU" sz="1800" dirty="0">
              <a:latin typeface="Arial Black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7205C-61AB-44AC-8E2B-0CF5AFACF274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7884368" y="1071546"/>
            <a:ext cx="1073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лн.руб.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7160167" y="1821922"/>
            <a:ext cx="914428" cy="482325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>
                <a:latin typeface="Arial Black" pitchFamily="34" charset="0"/>
              </a:rPr>
              <a:t>10 140</a:t>
            </a:r>
            <a:endParaRPr lang="ru-RU" sz="1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241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22257" y="836712"/>
            <a:ext cx="255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Бюджеты поселений</a:t>
            </a:r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322495"/>
              </p:ext>
            </p:extLst>
          </p:nvPr>
        </p:nvGraphicFramePr>
        <p:xfrm>
          <a:off x="683568" y="3875019"/>
          <a:ext cx="8174713" cy="2938357"/>
        </p:xfrm>
        <a:graphic>
          <a:graphicData uri="http://schemas.openxmlformats.org/drawingml/2006/table">
            <a:tbl>
              <a:tblPr/>
              <a:tblGrid>
                <a:gridCol w="5560705"/>
                <a:gridCol w="1140658"/>
                <a:gridCol w="1473350"/>
              </a:tblGrid>
              <a:tr h="28575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rgbClr val="993300"/>
                          </a:solidFill>
                          <a:latin typeface="Arial"/>
                        </a:rPr>
                        <a:t>Общегосударственные </a:t>
                      </a:r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вопросы и охрана окружающей </a:t>
                      </a:r>
                      <a:r>
                        <a:rPr lang="ru-RU" sz="1400" b="1" i="0" u="none" strike="noStrike" dirty="0" smtClean="0">
                          <a:solidFill>
                            <a:srgbClr val="993300"/>
                          </a:solidFill>
                          <a:latin typeface="Arial"/>
                        </a:rPr>
                        <a:t>среды,</a:t>
                      </a:r>
                      <a:r>
                        <a:rPr lang="ru-RU" sz="1400" b="1" i="0" u="none" strike="noStrike" baseline="0" dirty="0" smtClean="0">
                          <a:solidFill>
                            <a:srgbClr val="993300"/>
                          </a:solidFill>
                          <a:latin typeface="Arial"/>
                        </a:rPr>
                        <a:t> обслуживание муниципального долга</a:t>
                      </a:r>
                      <a:endParaRPr lang="ru-RU" sz="1400" b="1" i="0" u="none" strike="noStrike" dirty="0">
                        <a:solidFill>
                          <a:srgbClr val="9933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14,7%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23,4%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897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Национальная оборона, национальная безопасность и правоохранительная деятельность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0,1%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38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Национальная экономика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15,3%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61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Жилищно-коммунальное хозяйство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27,6%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44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Образование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60,8%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0,3%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Культура, кинематография и средства массовой информации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0,6%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14,0%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06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993300"/>
                          </a:solidFill>
                          <a:latin typeface="Arial"/>
                        </a:rPr>
                        <a:t>Здравоохранение и спорт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19,2%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4,9%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Социальная политика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2,4%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4,4%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solidFill>
                            <a:srgbClr val="993300"/>
                          </a:solidFill>
                          <a:latin typeface="Arial"/>
                        </a:rPr>
                        <a:t>Межбюджетные трансферты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ru-RU" sz="1600" b="1" i="0" u="none" strike="noStrike" dirty="0">
                        <a:solidFill>
                          <a:srgbClr val="7627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762700"/>
                          </a:solidFill>
                          <a:effectLst/>
                          <a:latin typeface="Arial"/>
                        </a:rPr>
                        <a:t>9,1%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403648" y="14405"/>
            <a:ext cx="7920880" cy="786974"/>
          </a:xfrm>
        </p:spPr>
        <p:txBody>
          <a:bodyPr>
            <a:noAutofit/>
          </a:bodyPr>
          <a:lstStyle/>
          <a:p>
            <a:pPr algn="ctr"/>
            <a:r>
              <a:rPr lang="ru-RU" sz="21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расходов бюджета Одинцовского муниципального района и бюджетов поселений за 201</a:t>
            </a:r>
            <a:r>
              <a:rPr lang="en-US" sz="21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1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год</a:t>
            </a:r>
            <a:endParaRPr lang="ru-RU" sz="21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6" y="3951352"/>
            <a:ext cx="2190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6" y="4362702"/>
            <a:ext cx="2190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359794" y="4768257"/>
            <a:ext cx="219077" cy="216024"/>
          </a:xfrm>
          <a:prstGeom prst="rect">
            <a:avLst/>
          </a:prstGeom>
          <a:solidFill>
            <a:schemeClr val="bg1">
              <a:lumMod val="50000"/>
            </a:schemeClr>
          </a:solidFill>
          <a:ln w="317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4" y="5099529"/>
            <a:ext cx="21907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3" y="5395117"/>
            <a:ext cx="21907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268" y="6018236"/>
            <a:ext cx="240910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359793" y="6263721"/>
            <a:ext cx="224384" cy="216025"/>
          </a:xfrm>
          <a:prstGeom prst="rect">
            <a:avLst/>
          </a:prstGeom>
          <a:solidFill>
            <a:srgbClr val="66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797" y="6594689"/>
            <a:ext cx="243338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328716"/>
            <a:ext cx="2487613" cy="2029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74320" y="6412126"/>
            <a:ext cx="762000" cy="365125"/>
          </a:xfrm>
        </p:spPr>
        <p:txBody>
          <a:bodyPr/>
          <a:lstStyle/>
          <a:p>
            <a:fld id="{B737205C-61AB-44AC-8E2B-0CF5AFACF274}" type="slidenum">
              <a:rPr lang="ru-RU" smtClean="0"/>
              <a:pPr/>
              <a:t>9</a:t>
            </a:fld>
            <a:endParaRPr lang="ru-RU" dirty="0"/>
          </a:p>
        </p:txBody>
      </p:sp>
      <p:graphicFrame>
        <p:nvGraphicFramePr>
          <p:cNvPr id="16" name="Диаграмма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8107150"/>
              </p:ext>
            </p:extLst>
          </p:nvPr>
        </p:nvGraphicFramePr>
        <p:xfrm>
          <a:off x="-468560" y="836712"/>
          <a:ext cx="5797152" cy="3483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4407099"/>
              </p:ext>
            </p:extLst>
          </p:nvPr>
        </p:nvGraphicFramePr>
        <p:xfrm>
          <a:off x="4499992" y="1206044"/>
          <a:ext cx="4516973" cy="28548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sp>
        <p:nvSpPr>
          <p:cNvPr id="18" name="Rectangle 91"/>
          <p:cNvSpPr>
            <a:spLocks noChangeArrowheads="1"/>
          </p:cNvSpPr>
          <p:nvPr/>
        </p:nvSpPr>
        <p:spPr bwMode="auto">
          <a:xfrm>
            <a:off x="343267" y="5733256"/>
            <a:ext cx="240910" cy="215900"/>
          </a:xfrm>
          <a:prstGeom prst="rect">
            <a:avLst/>
          </a:prstGeom>
          <a:solidFill>
            <a:srgbClr val="00B0F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91369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E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E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E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E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E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2609</TotalTime>
  <Words>1122</Words>
  <Application>Microsoft Office PowerPoint</Application>
  <PresentationFormat>Экран (4:3)</PresentationFormat>
  <Paragraphs>387</Paragraphs>
  <Slides>12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Поток</vt:lpstr>
      <vt:lpstr>1_Поток</vt:lpstr>
      <vt:lpstr>Презентация PowerPoint</vt:lpstr>
      <vt:lpstr>Поступление налоговых и неналоговых доходов  в бюджеты всех уровней с территории   Одинцовского муниципального района за 2011-2012 годы</vt:lpstr>
      <vt:lpstr>Исполнение консолидированного бюджета Одинцовского муниципального района по доходам  за 2012 год.</vt:lpstr>
      <vt:lpstr>Динамика роста доходов  консолидированного бюджета Одинцовского муниципального района за 2008-2012 гг.</vt:lpstr>
      <vt:lpstr>Структура налоговых и неналоговых доходов бюджета Одинцовского муниципального района и бюджетов поселений за 2012 год</vt:lpstr>
      <vt:lpstr>Презентация PowerPoint</vt:lpstr>
      <vt:lpstr>Основные параметры исполнения консолидированного бюджета Одинцовского муниципального района за 2012 г.</vt:lpstr>
      <vt:lpstr> Динамика расходов консолидированного бюджета Одинцовского муниципального района за 2008-2012 гг.</vt:lpstr>
      <vt:lpstr>Структура расходов бюджета Одинцовского муниципального района и бюджетов поселений за 2012 год</vt:lpstr>
      <vt:lpstr>Презентация PowerPoint</vt:lpstr>
      <vt:lpstr>Презентация PowerPoint</vt:lpstr>
      <vt:lpstr>График изменения долговых обязательств бюджета Одинцовского муниципального района за период с 01.01.2008г. по 01.01.2013г.</vt:lpstr>
    </vt:vector>
  </TitlesOfParts>
  <Company>FKU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Продоляк Ольга Александровна</cp:lastModifiedBy>
  <cp:revision>203</cp:revision>
  <cp:lastPrinted>2013-04-02T10:20:43Z</cp:lastPrinted>
  <dcterms:created xsi:type="dcterms:W3CDTF">2011-01-26T12:27:31Z</dcterms:created>
  <dcterms:modified xsi:type="dcterms:W3CDTF">2013-04-02T10:20:49Z</dcterms:modified>
</cp:coreProperties>
</file>