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53" r:id="rId3"/>
    <p:sldId id="354" r:id="rId4"/>
    <p:sldId id="318" r:id="rId5"/>
    <p:sldId id="331" r:id="rId6"/>
    <p:sldId id="333" r:id="rId7"/>
    <p:sldId id="355" r:id="rId8"/>
    <p:sldId id="334" r:id="rId9"/>
    <p:sldId id="344" r:id="rId10"/>
    <p:sldId id="343" r:id="rId11"/>
    <p:sldId id="352" r:id="rId12"/>
    <p:sldId id="340" r:id="rId13"/>
    <p:sldId id="341" r:id="rId14"/>
    <p:sldId id="351" r:id="rId15"/>
    <p:sldId id="342" r:id="rId16"/>
    <p:sldId id="329" r:id="rId17"/>
    <p:sldId id="332" r:id="rId18"/>
    <p:sldId id="336" r:id="rId19"/>
    <p:sldId id="337" r:id="rId20"/>
  </p:sldIdLst>
  <p:sldSz cx="9144000" cy="5143500" type="screen16x9"/>
  <p:notesSz cx="6797675" cy="9928225"/>
  <p:custDataLst>
    <p:tags r:id="rId22"/>
  </p:custDataLst>
  <p:defaultTextStyle>
    <a:defPPr lvl="0">
      <a:defRPr lang="ru-RU"/>
    </a:defPPr>
    <a:lvl1pPr marL="0" lv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lvl="1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lvl="2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lvl="3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lvl="4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lvl="5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lvl="6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lvl="7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lvl="8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5239" userDrawn="1">
          <p15:clr>
            <a:srgbClr val="A4A3A4"/>
          </p15:clr>
        </p15:guide>
        <p15:guide id="2" orient="horz" pos="1688" userDrawn="1">
          <p15:clr>
            <a:srgbClr val="A4A3A4"/>
          </p15:clr>
        </p15:guide>
        <p15:guide id="3" orient="horz" pos="2278" userDrawn="1">
          <p15:clr>
            <a:srgbClr val="A4A3A4"/>
          </p15:clr>
        </p15:guide>
        <p15:guide id="4" pos="45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рхиреева Александра Андреевна" initials="АА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2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>
        <p:scale>
          <a:sx n="152" d="100"/>
          <a:sy n="152" d="100"/>
        </p:scale>
        <p:origin x="-360" y="30"/>
      </p:cViewPr>
      <p:guideLst>
        <p:guide orient="horz" pos="1688"/>
        <p:guide orient="horz" pos="2278"/>
        <p:guide pos="5239"/>
        <p:guide pos="45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1002" tIns="45501" rIns="91002" bIns="4550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1002" tIns="45501" rIns="91002" bIns="45501" rtlCol="0"/>
          <a:lstStyle>
            <a:lvl1pPr algn="r">
              <a:defRPr sz="1200"/>
            </a:lvl1pPr>
          </a:lstStyle>
          <a:p>
            <a:fld id="{9C7A0DF1-3CBA-4C80-86DA-99BC126E4835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2" tIns="45501" rIns="91002" bIns="4550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002" tIns="45501" rIns="91002" bIns="4550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1002" tIns="45501" rIns="91002" bIns="4550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1002" tIns="45501" rIns="91002" bIns="45501" rtlCol="0" anchor="b"/>
          <a:lstStyle>
            <a:lvl1pPr algn="r">
              <a:defRPr sz="1200"/>
            </a:lvl1pPr>
          </a:lstStyle>
          <a:p>
            <a:fld id="{F901B7E3-A14E-4358-97FC-6F12771D96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66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B7E3-A14E-4358-97FC-6F12771D96E6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659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B7E3-A14E-4358-97FC-6F12771D96E6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659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B7E3-A14E-4358-97FC-6F12771D96E6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659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B7E3-A14E-4358-97FC-6F12771D96E6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659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xmlns="" id="{44A48DDA-D48B-EC45-834C-B226F08A46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57160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49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E3F162AC-EEAE-F940-9036-6060456D0393}"/>
              </a:ext>
            </a:extLst>
          </p:cNvPr>
          <p:cNvGrpSpPr/>
          <p:nvPr userDrawn="1"/>
        </p:nvGrpSpPr>
        <p:grpSpPr>
          <a:xfrm>
            <a:off x="-67733" y="0"/>
            <a:ext cx="9211733" cy="5143500"/>
            <a:chOff x="-67733" y="0"/>
            <a:chExt cx="12259734" cy="6858000"/>
          </a:xfrm>
        </p:grpSpPr>
        <p:sp>
          <p:nvSpPr>
            <p:cNvPr id="9" name="bk object 16">
              <a:extLst>
                <a:ext uri="{FF2B5EF4-FFF2-40B4-BE49-F238E27FC236}">
                  <a16:creationId xmlns:a16="http://schemas.microsoft.com/office/drawing/2014/main" xmlns="" id="{4052DF83-D460-1241-9F44-6991BFF3C8A5}"/>
                </a:ext>
              </a:extLst>
            </p:cNvPr>
            <p:cNvSpPr/>
            <p:nvPr/>
          </p:nvSpPr>
          <p:spPr>
            <a:xfrm>
              <a:off x="-67733" y="0"/>
              <a:ext cx="12259734" cy="6858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" name="Picture 2" descr="Background.png">
              <a:extLst>
                <a:ext uri="{FF2B5EF4-FFF2-40B4-BE49-F238E27FC236}">
                  <a16:creationId xmlns:a16="http://schemas.microsoft.com/office/drawing/2014/main" xmlns="" id="{34DEA253-669F-9244-B9E6-706483EFAC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11"/>
            <a:stretch/>
          </p:blipFill>
          <p:spPr>
            <a:xfrm>
              <a:off x="7932716" y="65619"/>
              <a:ext cx="4137807" cy="679238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896" y="1117030"/>
            <a:ext cx="4203030" cy="1288045"/>
          </a:xfrm>
        </p:spPr>
        <p:txBody>
          <a:bodyPr anchor="ctr"/>
          <a:lstStyle>
            <a:lvl1pPr algn="ctr">
              <a:defRPr kumimoji="0" lang="ru-RU" sz="4400" b="1" i="0" u="none" strike="noStrike" kern="0" cap="all" spc="335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j-ea"/>
                <a:cs typeface="Segoe UI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4694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A59C-51EE-A54F-81CB-8CBCC88EB25B}" type="datetime1">
              <a:rPr lang="ru-RU" smtClean="0"/>
              <a:t>15.05.2020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3223A76D-1947-C349-8549-2B993CA02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312" y="249254"/>
            <a:ext cx="4919472" cy="318549"/>
          </a:xfrm>
          <a:prstGeom prst="rect">
            <a:avLst/>
          </a:prstGeom>
          <a:noFill/>
        </p:spPr>
        <p:txBody>
          <a:bodyPr wrap="square" lIns="0" rIns="0" anchor="t" anchorCtr="0">
            <a:spAutoFit/>
          </a:bodyPr>
          <a:lstStyle>
            <a:lvl1pPr>
              <a:defRPr lang="ru-RU" b="1" i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2E4DC82-C698-0F42-961C-104A049951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111"/>
          <a:stretch/>
        </p:blipFill>
        <p:spPr>
          <a:xfrm>
            <a:off x="91637" y="102393"/>
            <a:ext cx="1661396" cy="1132284"/>
          </a:xfrm>
          <a:prstGeom prst="rect">
            <a:avLst/>
          </a:prstGeom>
        </p:spPr>
      </p:pic>
      <p:sp>
        <p:nvSpPr>
          <p:cNvPr id="15" name="Номер слайда 2">
            <a:extLst>
              <a:ext uri="{FF2B5EF4-FFF2-40B4-BE49-F238E27FC236}">
                <a16:creationId xmlns:a16="http://schemas.microsoft.com/office/drawing/2014/main" xmlns="" id="{9E576A98-4E17-424E-B5FF-75B8C7F9C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172" y="4767263"/>
            <a:ext cx="405581" cy="273844"/>
          </a:xfrm>
          <a:prstGeom prst="rect">
            <a:avLst/>
          </a:prstGeom>
        </p:spPr>
        <p:txBody>
          <a:bodyPr lIns="68580" tIns="34290" rIns="68580" bIns="34290"/>
          <a:lstStyle>
            <a:lvl1pPr algn="r">
              <a:defRPr sz="15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96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10DA-E29C-CB43-9DAD-DDA3F60BD408}" type="datetime1">
              <a:rPr lang="ru-RU" smtClean="0"/>
              <a:t>15.05.2020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xmlns="" id="{9999D2F0-83B1-894B-9AD6-0E5D793D5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172" y="4767263"/>
            <a:ext cx="405581" cy="273844"/>
          </a:xfrm>
          <a:prstGeom prst="rect">
            <a:avLst/>
          </a:prstGeom>
        </p:spPr>
        <p:txBody>
          <a:bodyPr/>
          <a:lstStyle>
            <a:lvl1pPr algn="r">
              <a:defRPr sz="15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93299228-E5EE-6247-8E8B-895FD0C84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045" y="529983"/>
            <a:ext cx="3540006" cy="318549"/>
          </a:xfrm>
          <a:prstGeom prst="rect">
            <a:avLst/>
          </a:prstGeom>
          <a:noFill/>
        </p:spPr>
        <p:txBody>
          <a:bodyPr wrap="square" lIns="0" rIns="0" anchor="b" anchorCtr="0">
            <a:spAutoFit/>
          </a:bodyPr>
          <a:lstStyle/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9E0226C-DDF0-2D42-9BF0-759D5B5E53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111"/>
          <a:stretch/>
        </p:blipFill>
        <p:spPr>
          <a:xfrm>
            <a:off x="91636" y="102393"/>
            <a:ext cx="2225953" cy="151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2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990F-0B7F-E443-8BA1-91D11E845BEB}" type="datetime1">
              <a:rPr lang="ru-RU" smtClean="0"/>
              <a:t>15.05.2020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xmlns="" id="{FEDF7417-3240-3C40-8F0B-49BB267C4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172" y="4767263"/>
            <a:ext cx="405581" cy="273844"/>
          </a:xfrm>
          <a:prstGeom prst="rect">
            <a:avLst/>
          </a:prstGeom>
        </p:spPr>
        <p:txBody>
          <a:bodyPr/>
          <a:lstStyle>
            <a:lvl1pPr algn="r">
              <a:defRPr sz="15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78E15DC5-EA79-C543-81F0-47808A8C3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045" y="529983"/>
            <a:ext cx="3540006" cy="318549"/>
          </a:xfrm>
          <a:prstGeom prst="rect">
            <a:avLst/>
          </a:prstGeom>
          <a:noFill/>
        </p:spPr>
        <p:txBody>
          <a:bodyPr wrap="square" lIns="0" rIns="0" anchor="b" anchorCtr="0">
            <a:spAutoFit/>
          </a:bodyPr>
          <a:lstStyle/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B4FCADD-1031-2945-A457-FD92CE4034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111"/>
          <a:stretch/>
        </p:blipFill>
        <p:spPr>
          <a:xfrm>
            <a:off x="91636" y="102393"/>
            <a:ext cx="2225953" cy="151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8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11" Type="http://schemas.openxmlformats.org/officeDocument/2006/relationships/image" Target="../media/image2.emf"/><Relationship Id="rId5" Type="http://schemas.openxmlformats.org/officeDocument/2006/relationships/theme" Target="../theme/theme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xmlns="" id="{B5D4D4AC-A483-6547-93A7-4180FB2D8E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5142327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" name="Слайд think-cell" r:id="rId9" imgW="7772400" imgH="10058400" progId="TCLayout.ActiveDocument.1">
                  <p:embed/>
                </p:oleObj>
              </mc:Choice>
              <mc:Fallback>
                <p:oleObj name="Слайд think-cell" r:id="rId9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07C17877-6A4F-AD4C-928F-EF856A9FFD7C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1800" b="1" i="0" baseline="0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448" y="224774"/>
            <a:ext cx="5029199" cy="346249"/>
          </a:xfrm>
          <a:prstGeom prst="rect">
            <a:avLst/>
          </a:prstGeom>
          <a:noFill/>
        </p:spPr>
        <p:txBody>
          <a:bodyPr wrap="square" lIns="0" tIns="34290" rIns="0" bIns="34290" anchor="b" anchorCtr="0">
            <a:spAutoFit/>
          </a:bodyPr>
          <a:lstStyle/>
          <a:p>
            <a:pPr marL="0" lv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DB026-BC01-894B-B5E1-E49353B23816}" type="datetime1">
              <a:rPr lang="ru-RU" smtClean="0"/>
              <a:t>15.05.2020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2">
            <a:extLst>
              <a:ext uri="{FF2B5EF4-FFF2-40B4-BE49-F238E27FC236}">
                <a16:creationId xmlns:a16="http://schemas.microsoft.com/office/drawing/2014/main" xmlns="" id="{893D1DDF-97A8-F34F-A389-AE54D650F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172" y="4767263"/>
            <a:ext cx="405581" cy="273844"/>
          </a:xfrm>
          <a:prstGeom prst="rect">
            <a:avLst/>
          </a:prstGeom>
        </p:spPr>
        <p:txBody>
          <a:bodyPr lIns="68580" tIns="34290" rIns="68580" bIns="34290"/>
          <a:lstStyle>
            <a:lvl1pPr algn="r">
              <a:defRPr sz="15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4DAAD4F-961C-D449-BDDA-5380B605E6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22111"/>
          <a:stretch/>
        </p:blipFill>
        <p:spPr>
          <a:xfrm>
            <a:off x="91637" y="102393"/>
            <a:ext cx="1661396" cy="113228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8043A0D-CFF1-3C45-96F0-CF677E5F18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962" y="102393"/>
            <a:ext cx="2777791" cy="34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6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ctr" defTabSz="685800" rtl="0" eaLnBrk="1" latinLnBrk="0" hangingPunct="1">
        <a:lnSpc>
          <a:spcPct val="100000"/>
        </a:lnSpc>
        <a:spcBef>
          <a:spcPct val="0"/>
        </a:spcBef>
        <a:buNone/>
        <a:defRPr lang="ru-RU" sz="1800" b="1" i="0" kern="1200" cap="all" baseline="0" dirty="0">
          <a:solidFill>
            <a:srgbClr val="EB4B77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5.xml"/><Relationship Id="rId7" Type="http://schemas.openxmlformats.org/officeDocument/2006/relationships/image" Target="../media/image23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9.xml"/><Relationship Id="rId7" Type="http://schemas.openxmlformats.org/officeDocument/2006/relationships/image" Target="../media/image23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14.bin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5.vml"/><Relationship Id="rId6" Type="http://schemas.openxmlformats.org/officeDocument/2006/relationships/hyperlink" Target="https://www.gosuslugi.ru/396247/1/info" TargetMode="Externa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invest.mosreg.ru/faq/pomoshch-vo-vzaimodejstvii-s-bankami" TargetMode="External"/><Relationship Id="rId2" Type="http://schemas.openxmlformats.org/officeDocument/2006/relationships/tags" Target="../tags/tag21.xml"/><Relationship Id="rId1" Type="http://schemas.openxmlformats.org/officeDocument/2006/relationships/vmlDrawing" Target="../drawings/vmlDrawing16.vml"/><Relationship Id="rId6" Type="http://schemas.openxmlformats.org/officeDocument/2006/relationships/hyperlink" Target="https://corpmsp.ru/bankam/programma_stimulir/" TargetMode="Externa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2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3.png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24.xml"/><Relationship Id="rId7" Type="http://schemas.openxmlformats.org/officeDocument/2006/relationships/image" Target="../media/image23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18.bin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7.xml"/><Relationship Id="rId7" Type="http://schemas.openxmlformats.org/officeDocument/2006/relationships/hyperlink" Target="https://www.nalog.ru/rn77/business-support-2020/subsidy/" TargetMode="Externa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invest.mosreg.ru/faq/pomoshch-vo-vzaimodejstvii-s-bankami" TargetMode="Externa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hyperlink" Target="https://corpmsp.ru/bankam/programma_stimulir/" TargetMode="Externa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hyperlink" Target="https://invest.mosreg.ru/faq/pomoshch-vo-vzaimodejstvii-s-bankami" TargetMode="Externa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hyperlink" Target="https://invest.mosreg.ru/faq/pomoshch-vo-vzaimodejstvii-s-bankami" TargetMode="Externa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png"/><Relationship Id="rId5" Type="http://schemas.openxmlformats.org/officeDocument/2006/relationships/image" Target="../media/image28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Объект 27" hidden="1">
            <a:extLst>
              <a:ext uri="{FF2B5EF4-FFF2-40B4-BE49-F238E27FC236}">
                <a16:creationId xmlns:a16="http://schemas.microsoft.com/office/drawing/2014/main" xmlns="" id="{9F5D807D-2C08-A84A-A8B8-40772FFAADF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64844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81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7EF18E27-3071-4447-8A75-4312502DE3D2}"/>
              </a:ext>
            </a:extLst>
          </p:cNvPr>
          <p:cNvSpPr txBox="1">
            <a:spLocks/>
          </p:cNvSpPr>
          <p:nvPr/>
        </p:nvSpPr>
        <p:spPr>
          <a:xfrm>
            <a:off x="250825" y="2175712"/>
            <a:ext cx="7340600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ru-RU" sz="4400" b="1" i="0" u="none" strike="noStrike" kern="0" cap="all" spc="335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j-ea"/>
                <a:cs typeface="Segoe UI"/>
              </a:defRPr>
            </a:lvl1pPr>
          </a:lstStyle>
          <a:p>
            <a:pPr marL="12700" algn="l">
              <a:spcBef>
                <a:spcPts val="0"/>
              </a:spcBef>
            </a:pPr>
            <a:r>
              <a:rPr lang="ru-RU" sz="2000" spc="0" dirty="0"/>
              <a:t>О Механизмах предоставления мер поддержки бизнеса</a:t>
            </a:r>
            <a:endParaRPr lang="ru-RU" sz="1000" spc="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397B09C-8AB6-E143-A711-FCFA3C69F5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"/>
          <a:stretch/>
        </p:blipFill>
        <p:spPr>
          <a:xfrm>
            <a:off x="250825" y="3927855"/>
            <a:ext cx="2252312" cy="100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429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xmlns="" id="{12AE035B-BDFD-6B4A-8F34-B874D13958B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42718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5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ятиугольник 14">
            <a:extLst>
              <a:ext uri="{FF2B5EF4-FFF2-40B4-BE49-F238E27FC236}">
                <a16:creationId xmlns:a16="http://schemas.microsoft.com/office/drawing/2014/main" xmlns="" id="{B0256A7A-2BC6-254B-8D09-56EDA9CC27CB}"/>
              </a:ext>
            </a:extLst>
          </p:cNvPr>
          <p:cNvSpPr/>
          <p:nvPr/>
        </p:nvSpPr>
        <p:spPr>
          <a:xfrm>
            <a:off x="1138600" y="3013228"/>
            <a:ext cx="1815094" cy="274644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иугольник 15">
            <a:extLst>
              <a:ext uri="{FF2B5EF4-FFF2-40B4-BE49-F238E27FC236}">
                <a16:creationId xmlns:a16="http://schemas.microsoft.com/office/drawing/2014/main" xmlns="" id="{8EEBBD03-1CA5-3F43-806C-BBF088678317}"/>
              </a:ext>
            </a:extLst>
          </p:cNvPr>
          <p:cNvSpPr/>
          <p:nvPr/>
        </p:nvSpPr>
        <p:spPr>
          <a:xfrm>
            <a:off x="1125005" y="865675"/>
            <a:ext cx="1815094" cy="274644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6FBB21E3-A7F6-47B4-BAF0-C20AD3824137}"/>
              </a:ext>
            </a:extLst>
          </p:cNvPr>
          <p:cNvSpPr txBox="1">
            <a:spLocks/>
          </p:cNvSpPr>
          <p:nvPr/>
        </p:nvSpPr>
        <p:spPr>
          <a:xfrm>
            <a:off x="1353312" y="249254"/>
            <a:ext cx="4919472" cy="346249"/>
          </a:xfrm>
          <a:prstGeom prst="rect">
            <a:avLst/>
          </a:prstGeom>
          <a:noFill/>
        </p:spPr>
        <p:txBody>
          <a:bodyPr wrap="square" lIns="0" tIns="34290" rIns="0" bIns="34290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Льготные займы</a:t>
            </a:r>
          </a:p>
        </p:txBody>
      </p:sp>
      <p:graphicFrame>
        <p:nvGraphicFramePr>
          <p:cNvPr id="8" name="Таблица 9">
            <a:extLst>
              <a:ext uri="{FF2B5EF4-FFF2-40B4-BE49-F238E27FC236}">
                <a16:creationId xmlns:a16="http://schemas.microsoft.com/office/drawing/2014/main" xmlns="" id="{EA23A925-09A5-47F0-8B5C-8531B713A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956074"/>
              </p:ext>
            </p:extLst>
          </p:nvPr>
        </p:nvGraphicFramePr>
        <p:xfrm>
          <a:off x="1125005" y="865675"/>
          <a:ext cx="6971245" cy="1075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4787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5106458">
                  <a:extLst>
                    <a:ext uri="{9D8B030D-6E8A-4147-A177-3AD203B41FA5}">
                      <a16:colId xmlns:a16="http://schemas.microsoft.com/office/drawing/2014/main" xmlns="" val="908998550"/>
                    </a:ext>
                  </a:extLst>
                </a:gridCol>
              </a:tblGrid>
              <a:tr h="358455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МСП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358455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Отсрочка по уплате основного долга до 30 сентября 2020 года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35845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Обратиться в Фонд микрофинансирования МО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A6AD033F-B274-4457-A263-F27E71685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408166"/>
              </p:ext>
            </p:extLst>
          </p:nvPr>
        </p:nvGraphicFramePr>
        <p:xfrm>
          <a:off x="1125006" y="3013798"/>
          <a:ext cx="7009344" cy="1196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9209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5150135">
                  <a:extLst>
                    <a:ext uri="{9D8B030D-6E8A-4147-A177-3AD203B41FA5}">
                      <a16:colId xmlns:a16="http://schemas.microsoft.com/office/drawing/2014/main" xmlns="" val="915160862"/>
                    </a:ext>
                  </a:extLst>
                </a:gridCol>
              </a:tblGrid>
              <a:tr h="32625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МСП</a:t>
                      </a:r>
                      <a:r>
                        <a:rPr lang="en-US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пострадавших отраслях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543750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займы до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 млн руб.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на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 года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по средней ставке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5,5%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годовых.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32625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Обратиться в Фонд микрофинансирования МО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sp>
        <p:nvSpPr>
          <p:cNvPr id="13" name="Номер слайда 3"/>
          <p:cNvSpPr txBox="1">
            <a:spLocks/>
          </p:cNvSpPr>
          <p:nvPr/>
        </p:nvSpPr>
        <p:spPr>
          <a:xfrm>
            <a:off x="8715172" y="4767263"/>
            <a:ext cx="405581" cy="273844"/>
          </a:xfrm>
          <a:prstGeom prst="rect">
            <a:avLst/>
          </a:prstGeom>
        </p:spPr>
        <p:txBody>
          <a:bodyPr lIns="68580" tIns="34290" rIns="68580" bIns="34290"/>
          <a:lstStyle>
            <a:defPPr lvl="0">
              <a:defRPr lang="ru-RU"/>
            </a:defPPr>
            <a:lvl1pPr marL="0" lvl="0" algn="r" defTabSz="685800" rtl="0" eaLnBrk="1" latinLnBrk="0" hangingPunct="1">
              <a:defRPr sz="1500" kern="1200">
                <a:solidFill>
                  <a:srgbClr val="C5132E"/>
                </a:solidFill>
                <a:latin typeface="+mn-lt"/>
                <a:ea typeface="+mn-ea"/>
                <a:cs typeface="+mn-cs"/>
              </a:defRPr>
            </a:lvl1pPr>
            <a:lvl2pPr marL="342900" lvl="1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F14DE7-7E30-4447-9A53-6BC505903302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86DA59AC-FB9F-8E45-BCE2-F04AA2A15B91}"/>
              </a:ext>
            </a:extLst>
          </p:cNvPr>
          <p:cNvSpPr/>
          <p:nvPr/>
        </p:nvSpPr>
        <p:spPr>
          <a:xfrm>
            <a:off x="707927" y="850434"/>
            <a:ext cx="310385" cy="31038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FFFFFF"/>
                </a:solidFill>
              </a:rPr>
              <a:t>1</a:t>
            </a:r>
            <a:endParaRPr lang="ru-RU" sz="1800" b="1" dirty="0">
              <a:solidFill>
                <a:srgbClr val="FFFFFF"/>
              </a:solidFill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5A2B6BBF-0CCF-8A4E-99B4-77DD20761912}"/>
              </a:ext>
            </a:extLst>
          </p:cNvPr>
          <p:cNvSpPr/>
          <p:nvPr/>
        </p:nvSpPr>
        <p:spPr>
          <a:xfrm>
            <a:off x="701094" y="2977487"/>
            <a:ext cx="310385" cy="31038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800" b="1" dirty="0">
                <a:solidFill>
                  <a:srgbClr val="FFFFFF"/>
                </a:solidFill>
              </a:rPr>
              <a:t>2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92D92B0-9AF7-C94E-B50F-C2B5F01CBB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838" y="1224528"/>
            <a:ext cx="310385" cy="31038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D4AF3F4D-2F28-D34D-BE63-41D45AB68F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721" y="1633933"/>
            <a:ext cx="238591" cy="2385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CDEE197-CEA6-6544-A0AA-3C45389F2F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838" y="3425027"/>
            <a:ext cx="310385" cy="31038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6A36CA4F-B1F4-0D44-85FD-33122B9819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721" y="3933026"/>
            <a:ext cx="238591" cy="238591"/>
          </a:xfrm>
          <a:prstGeom prst="rect">
            <a:avLst/>
          </a:prstGeom>
        </p:spPr>
      </p:pic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xmlns="" id="{E4C160C2-791D-2E42-B0EB-8F5775669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219797"/>
              </p:ext>
            </p:extLst>
          </p:nvPr>
        </p:nvGraphicFramePr>
        <p:xfrm>
          <a:off x="1125005" y="2084462"/>
          <a:ext cx="6961720" cy="595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64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11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41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7759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Количество </a:t>
                      </a:r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МСП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Потенциальные получатели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Фактически получили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479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362 637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256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112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5" name="Таблица 24">
            <a:extLst>
              <a:ext uri="{FF2B5EF4-FFF2-40B4-BE49-F238E27FC236}">
                <a16:creationId xmlns:a16="http://schemas.microsoft.com/office/drawing/2014/main" xmlns="" id="{C7C08AF6-4951-7148-B5F0-2D25DD58A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021036"/>
              </p:ext>
            </p:extLst>
          </p:nvPr>
        </p:nvGraphicFramePr>
        <p:xfrm>
          <a:off x="1125005" y="4305375"/>
          <a:ext cx="6961721" cy="595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0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43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145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7759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Количество </a:t>
                      </a:r>
                      <a:r>
                        <a:rPr lang="ru-RU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МСП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 приор. категорий</a:t>
                      </a:r>
                    </a:p>
                  </a:txBody>
                  <a:tcPr marL="19440" marR="19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Потенциальные получатели</a:t>
                      </a:r>
                    </a:p>
                  </a:txBody>
                  <a:tcPr marL="19440" marR="19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Фактически получили</a:t>
                      </a:r>
                    </a:p>
                  </a:txBody>
                  <a:tcPr marL="19440" marR="19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479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108 886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49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205901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xmlns="" id="{E429124B-F99C-1E40-8C01-664D07400AC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47241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83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xmlns="" id="{CA3C94A0-F9E9-3647-ACE7-935CC05E1FC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8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8" name="Пятиугольник 7">
            <a:extLst>
              <a:ext uri="{FF2B5EF4-FFF2-40B4-BE49-F238E27FC236}">
                <a16:creationId xmlns:a16="http://schemas.microsoft.com/office/drawing/2014/main" xmlns="" id="{4A79CE43-28E6-ED4C-846B-A90FDB513E3C}"/>
              </a:ext>
            </a:extLst>
          </p:cNvPr>
          <p:cNvSpPr/>
          <p:nvPr/>
        </p:nvSpPr>
        <p:spPr>
          <a:xfrm>
            <a:off x="684213" y="1170254"/>
            <a:ext cx="1815094" cy="274644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xmlns="" id="{03B7F588-57D5-47FE-8710-731089408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029218"/>
              </p:ext>
            </p:extLst>
          </p:nvPr>
        </p:nvGraphicFramePr>
        <p:xfrm>
          <a:off x="684213" y="1149500"/>
          <a:ext cx="8192366" cy="1803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5727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6356639">
                  <a:extLst>
                    <a:ext uri="{9D8B030D-6E8A-4147-A177-3AD203B41FA5}">
                      <a16:colId xmlns:a16="http://schemas.microsoft.com/office/drawing/2014/main" xmlns="" val="908998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Средние и крупные предприятия, реализующие новые промышленные проекты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20-150 млн руб. под 1-5% годовых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на приобретение оборудования или лизинговые проекты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Предоставляется сроком </a:t>
                      </a:r>
                      <a:r>
                        <a:rPr lang="ru-RU" sz="12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 5 лет</a:t>
                      </a:r>
                      <a:endParaRPr lang="ru-RU" sz="12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Подать заявку на сайте ФРП МО https://frpmo.ru в разделе «Подача заявки»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+7 495 136-99-09, info@frpmo.ru</a:t>
                      </a:r>
                      <a:endParaRPr lang="ru-RU" sz="12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C952EC4-E77F-CD42-BA53-EF97DB2AF9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828" y="1555761"/>
            <a:ext cx="310385" cy="3103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C86691A-8C1E-874C-99B7-54CC63BFFE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711" y="2385124"/>
            <a:ext cx="238591" cy="238591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A42F40EC-A169-8845-B078-76356010CC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025423"/>
              </p:ext>
            </p:extLst>
          </p:nvPr>
        </p:nvGraphicFramePr>
        <p:xfrm>
          <a:off x="684212" y="3468262"/>
          <a:ext cx="8192366" cy="783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49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88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38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7759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Количество промышленных крупных и средних предприятий МО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Потенциальные получатели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Фактически получили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479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1 111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4" name="Заголовок 13">
            <a:extLst>
              <a:ext uri="{FF2B5EF4-FFF2-40B4-BE49-F238E27FC236}">
                <a16:creationId xmlns:a16="http://schemas.microsoft.com/office/drawing/2014/main" xmlns="" id="{7F6E283C-8952-D84E-80A7-28116E4C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249254"/>
            <a:ext cx="5377434" cy="346249"/>
          </a:xfrm>
        </p:spPr>
        <p:txBody>
          <a:bodyPr/>
          <a:lstStyle/>
          <a:p>
            <a:r>
              <a:rPr lang="ru-RU" dirty="0"/>
              <a:t>Займы промышленным предприятиям</a:t>
            </a:r>
          </a:p>
        </p:txBody>
      </p:sp>
    </p:spTree>
    <p:extLst>
      <p:ext uri="{BB962C8B-B14F-4D97-AF65-F5344CB8AC3E}">
        <p14:creationId xmlns:p14="http://schemas.microsoft.com/office/powerpoint/2010/main" val="1233396525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xmlns="" id="{935B331A-7A17-D044-8310-3426D76259B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47703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45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ятиугольник 10">
            <a:extLst>
              <a:ext uri="{FF2B5EF4-FFF2-40B4-BE49-F238E27FC236}">
                <a16:creationId xmlns:a16="http://schemas.microsoft.com/office/drawing/2014/main" xmlns="" id="{A50CF98E-0071-7444-AEAF-2A1FC627D628}"/>
              </a:ext>
            </a:extLst>
          </p:cNvPr>
          <p:cNvSpPr/>
          <p:nvPr/>
        </p:nvSpPr>
        <p:spPr>
          <a:xfrm>
            <a:off x="891823" y="784459"/>
            <a:ext cx="1815094" cy="274644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иугольник 19">
            <a:extLst>
              <a:ext uri="{FF2B5EF4-FFF2-40B4-BE49-F238E27FC236}">
                <a16:creationId xmlns:a16="http://schemas.microsoft.com/office/drawing/2014/main" xmlns="" id="{65CA68FA-3A38-4D45-A4DF-6AE618076997}"/>
              </a:ext>
            </a:extLst>
          </p:cNvPr>
          <p:cNvSpPr/>
          <p:nvPr/>
        </p:nvSpPr>
        <p:spPr>
          <a:xfrm>
            <a:off x="891823" y="3194284"/>
            <a:ext cx="1815094" cy="274644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6FBB21E3-A7F6-47B4-BAF0-C20AD3824137}"/>
              </a:ext>
            </a:extLst>
          </p:cNvPr>
          <p:cNvSpPr txBox="1">
            <a:spLocks/>
          </p:cNvSpPr>
          <p:nvPr/>
        </p:nvSpPr>
        <p:spPr>
          <a:xfrm>
            <a:off x="1353312" y="249254"/>
            <a:ext cx="4919472" cy="346249"/>
          </a:xfrm>
          <a:prstGeom prst="rect">
            <a:avLst/>
          </a:prstGeom>
          <a:noFill/>
        </p:spPr>
        <p:txBody>
          <a:bodyPr wrap="square" lIns="0" tIns="34290" rIns="0" bIns="34290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Субсидии субъектам МСП</a:t>
            </a:r>
          </a:p>
        </p:txBody>
      </p:sp>
      <p:graphicFrame>
        <p:nvGraphicFramePr>
          <p:cNvPr id="8" name="Таблица 9">
            <a:extLst>
              <a:ext uri="{FF2B5EF4-FFF2-40B4-BE49-F238E27FC236}">
                <a16:creationId xmlns:a16="http://schemas.microsoft.com/office/drawing/2014/main" xmlns="" id="{EA23A925-09A5-47F0-8B5C-8531B713A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647655"/>
              </p:ext>
            </p:extLst>
          </p:nvPr>
        </p:nvGraphicFramePr>
        <p:xfrm>
          <a:off x="891823" y="770255"/>
          <a:ext cx="7703138" cy="1604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4787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5838351">
                  <a:extLst>
                    <a:ext uri="{9D8B030D-6E8A-4147-A177-3AD203B41FA5}">
                      <a16:colId xmlns:a16="http://schemas.microsoft.com/office/drawing/2014/main" xmlns="" val="90899855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Производственные МСП</a:t>
                      </a:r>
                      <a:endParaRPr lang="ru-RU" sz="12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170278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1.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Компенсация </a:t>
                      </a:r>
                      <a:r>
                        <a:rPr lang="ru-RU" sz="1200" b="1" kern="120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до 50% затрат</a:t>
                      </a:r>
                      <a: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на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приобретение оборудования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но </a:t>
                      </a:r>
                      <a: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 более 10 млн. руб.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2.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Компенсация </a:t>
                      </a:r>
                      <a: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70% затрат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от п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ервого взноса на лизинг 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оборудования,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но </a:t>
                      </a:r>
                      <a: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 более 5 млн руб.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43456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Заявку на получение субсидии необходимо подать через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РПГУ</a:t>
                      </a: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https://uslugi.mosreg.ru/services/20796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A6AD033F-B274-4457-A263-F27E71685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665571"/>
              </p:ext>
            </p:extLst>
          </p:nvPr>
        </p:nvGraphicFramePr>
        <p:xfrm>
          <a:off x="877555" y="3185249"/>
          <a:ext cx="7757261" cy="12724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7985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5879276">
                  <a:extLst>
                    <a:ext uri="{9D8B030D-6E8A-4147-A177-3AD203B41FA5}">
                      <a16:colId xmlns:a16="http://schemas.microsoft.com/office/drawing/2014/main" xmlns="" val="915160862"/>
                    </a:ext>
                  </a:extLst>
                </a:gridCol>
              </a:tblGrid>
              <a:tr h="358051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МСП производители медицинских масок</a:t>
                      </a:r>
                      <a:endParaRPr lang="ru-RU" sz="12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170278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Компенсация </a:t>
                      </a:r>
                      <a:r>
                        <a:rPr lang="ru-RU" sz="1200" b="1" kern="120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до 80% затрат</a:t>
                      </a:r>
                      <a: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на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приобретение оборудования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но </a:t>
                      </a:r>
                      <a: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 более 30 млн. руб.</a:t>
                      </a: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15936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Заявку на получение субсидии необходимо подать через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РПГУ</a:t>
                      </a: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https://uslugi.mosreg.ru/services/20796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sp>
        <p:nvSpPr>
          <p:cNvPr id="9" name="Номер слайда 3"/>
          <p:cNvSpPr txBox="1">
            <a:spLocks/>
          </p:cNvSpPr>
          <p:nvPr/>
        </p:nvSpPr>
        <p:spPr>
          <a:xfrm>
            <a:off x="8715172" y="4767263"/>
            <a:ext cx="405581" cy="273844"/>
          </a:xfrm>
          <a:prstGeom prst="rect">
            <a:avLst/>
          </a:prstGeom>
        </p:spPr>
        <p:txBody>
          <a:bodyPr lIns="68580" tIns="34290" rIns="68580" bIns="34290"/>
          <a:lstStyle>
            <a:defPPr lvl="0">
              <a:defRPr lang="ru-RU"/>
            </a:defPPr>
            <a:lvl1pPr marL="0" lvl="0" algn="r" defTabSz="685800" rtl="0" eaLnBrk="1" latinLnBrk="0" hangingPunct="1">
              <a:defRPr sz="1500" kern="1200">
                <a:solidFill>
                  <a:srgbClr val="C5132E"/>
                </a:solidFill>
                <a:latin typeface="+mn-lt"/>
                <a:ea typeface="+mn-ea"/>
                <a:cs typeface="+mn-cs"/>
              </a:defRPr>
            </a:lvl1pPr>
            <a:lvl2pPr marL="342900" lvl="1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F14DE7-7E30-4447-9A53-6BC505903302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FD4F5EE6-6142-BD4C-BB3B-E401973E0A80}"/>
              </a:ext>
            </a:extLst>
          </p:cNvPr>
          <p:cNvSpPr/>
          <p:nvPr/>
        </p:nvSpPr>
        <p:spPr>
          <a:xfrm>
            <a:off x="531813" y="781549"/>
            <a:ext cx="310385" cy="31038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FFFFFF"/>
                </a:solidFill>
              </a:rPr>
              <a:t>1</a:t>
            </a:r>
            <a:endParaRPr lang="ru-RU" sz="1800" b="1" dirty="0">
              <a:solidFill>
                <a:srgbClr val="FFFFFF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2BBFEEE9-8E5D-8C48-9593-779BC48B3A68}"/>
              </a:ext>
            </a:extLst>
          </p:cNvPr>
          <p:cNvSpPr/>
          <p:nvPr/>
        </p:nvSpPr>
        <p:spPr>
          <a:xfrm>
            <a:off x="511568" y="3174692"/>
            <a:ext cx="310385" cy="31038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800" b="1" dirty="0">
                <a:solidFill>
                  <a:srgbClr val="FFFFFF"/>
                </a:solidFill>
              </a:rPr>
              <a:t>2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9242043-F4F4-084B-9206-48AD65EA8D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813" y="1118555"/>
            <a:ext cx="310385" cy="31038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BE4516E-7333-354B-A3DD-E2D7414E46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709" y="1937831"/>
            <a:ext cx="238591" cy="23859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2B291DB-D4E1-8949-A373-A4ADC1F659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904" y="3530338"/>
            <a:ext cx="310385" cy="31038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0FD981B-631A-DE4D-A695-AB672953D1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708" y="4028351"/>
            <a:ext cx="238591" cy="238591"/>
          </a:xfrm>
          <a:prstGeom prst="rect">
            <a:avLst/>
          </a:prstGeom>
        </p:spPr>
      </p:pic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xmlns="" id="{6A679FE2-506D-AE43-B85A-4D75C8025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292341"/>
              </p:ext>
            </p:extLst>
          </p:nvPr>
        </p:nvGraphicFramePr>
        <p:xfrm>
          <a:off x="891822" y="2458270"/>
          <a:ext cx="7670948" cy="595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4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72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81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7759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Количество производственных </a:t>
                      </a:r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МСП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Потенциальные получатели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Фактически получили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479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24 123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0 (конкурс с 18.05)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xmlns="" id="{FD90A31F-8D52-C942-BF3F-827EBE7CB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660563"/>
              </p:ext>
            </p:extLst>
          </p:nvPr>
        </p:nvGraphicFramePr>
        <p:xfrm>
          <a:off x="877555" y="4584416"/>
          <a:ext cx="7670948" cy="595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4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72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81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775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Количество </a:t>
                      </a:r>
                      <a:r>
                        <a:rPr lang="ru-RU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МСП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, </a:t>
                      </a:r>
                      <a:r>
                        <a:rPr lang="ru-RU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производ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. масок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Потенциальные получатели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Фактически получили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479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0 (конкурс с 12.05)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03998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xmlns="" id="{5F0C73CC-343A-1D4D-8631-FBFE248A928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63154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8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ятиугольник 10">
            <a:extLst>
              <a:ext uri="{FF2B5EF4-FFF2-40B4-BE49-F238E27FC236}">
                <a16:creationId xmlns:a16="http://schemas.microsoft.com/office/drawing/2014/main" xmlns="" id="{F5E654AE-CA4A-274A-8B8B-F7DE8AC6FCFC}"/>
              </a:ext>
            </a:extLst>
          </p:cNvPr>
          <p:cNvSpPr/>
          <p:nvPr/>
        </p:nvSpPr>
        <p:spPr>
          <a:xfrm>
            <a:off x="842198" y="784459"/>
            <a:ext cx="1815094" cy="274644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иугольник 16">
            <a:extLst>
              <a:ext uri="{FF2B5EF4-FFF2-40B4-BE49-F238E27FC236}">
                <a16:creationId xmlns:a16="http://schemas.microsoft.com/office/drawing/2014/main" xmlns="" id="{E2E965E8-0C21-034E-A176-AECFF8912354}"/>
              </a:ext>
            </a:extLst>
          </p:cNvPr>
          <p:cNvSpPr/>
          <p:nvPr/>
        </p:nvSpPr>
        <p:spPr>
          <a:xfrm>
            <a:off x="842198" y="3084947"/>
            <a:ext cx="1815094" cy="274644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6FBB21E3-A7F6-47B4-BAF0-C20AD3824137}"/>
              </a:ext>
            </a:extLst>
          </p:cNvPr>
          <p:cNvSpPr txBox="1">
            <a:spLocks/>
          </p:cNvSpPr>
          <p:nvPr/>
        </p:nvSpPr>
        <p:spPr>
          <a:xfrm>
            <a:off x="1353312" y="249254"/>
            <a:ext cx="4919472" cy="346249"/>
          </a:xfrm>
          <a:prstGeom prst="rect">
            <a:avLst/>
          </a:prstGeom>
          <a:noFill/>
        </p:spPr>
        <p:txBody>
          <a:bodyPr wrap="square" lIns="0" tIns="34290" rIns="0" bIns="34290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Субсидии субъектам МСП</a:t>
            </a:r>
          </a:p>
        </p:txBody>
      </p:sp>
      <p:graphicFrame>
        <p:nvGraphicFramePr>
          <p:cNvPr id="8" name="Таблица 9">
            <a:extLst>
              <a:ext uri="{FF2B5EF4-FFF2-40B4-BE49-F238E27FC236}">
                <a16:creationId xmlns:a16="http://schemas.microsoft.com/office/drawing/2014/main" xmlns="" id="{EA23A925-09A5-47F0-8B5C-8531B713A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818353"/>
              </p:ext>
            </p:extLst>
          </p:nvPr>
        </p:nvGraphicFramePr>
        <p:xfrm>
          <a:off x="861864" y="786789"/>
          <a:ext cx="7472511" cy="1520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4787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5607724">
                  <a:extLst>
                    <a:ext uri="{9D8B030D-6E8A-4147-A177-3AD203B41FA5}">
                      <a16:colId xmlns:a16="http://schemas.microsoft.com/office/drawing/2014/main" xmlns="" val="908998550"/>
                    </a:ext>
                  </a:extLst>
                </a:gridCol>
              </a:tblGrid>
              <a:tr h="346686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МСП социальные предприниматели</a:t>
                      </a:r>
                      <a:endParaRPr lang="ru-RU" sz="12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170278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Компенсация </a:t>
                      </a:r>
                      <a:r>
                        <a:rPr lang="ru-RU" sz="1200" b="1" kern="120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до 85% затрат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(аренда, ремонт, приобретение оборудования)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,</a:t>
                      </a:r>
                      <a: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b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но </a:t>
                      </a:r>
                      <a: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 более 2 млн руб.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ясли для детей до 3 лет -</a:t>
                      </a: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 более 3 млн руб.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Предприятие должно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включиться в </a:t>
                      </a:r>
                      <a: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реестр соц. </a:t>
                      </a:r>
                      <a:r>
                        <a:rPr lang="ru-RU" sz="1200" b="1" dirty="0" smtClean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предпринимателей</a:t>
                      </a:r>
                      <a:endParaRPr lang="ru-RU" sz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15936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Заявку на получение субсидии необходимо подать через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РПГУ</a:t>
                      </a: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https://uslugi.mosreg.ru/services/20796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A6AD033F-B274-4457-A263-F27E71685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044168"/>
              </p:ext>
            </p:extLst>
          </p:nvPr>
        </p:nvGraphicFramePr>
        <p:xfrm>
          <a:off x="806300" y="3080827"/>
          <a:ext cx="7541848" cy="14408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5835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5716013">
                  <a:extLst>
                    <a:ext uri="{9D8B030D-6E8A-4147-A177-3AD203B41FA5}">
                      <a16:colId xmlns:a16="http://schemas.microsoft.com/office/drawing/2014/main" xmlns="" val="915160862"/>
                    </a:ext>
                  </a:extLst>
                </a:gridCol>
              </a:tblGrid>
              <a:tr h="343611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МСП в сфере спорта</a:t>
                      </a:r>
                      <a:endParaRPr lang="ru-RU" sz="12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170278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Компенсация </a:t>
                      </a:r>
                      <a:r>
                        <a:rPr lang="ru-RU" sz="1200" b="1" kern="120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до 50% затрат</a:t>
                      </a:r>
                      <a: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на</a:t>
                      </a:r>
                      <a:r>
                        <a:rPr lang="ru-RU" sz="1200" kern="1200" baseline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подключение инженерных сетей, ремонт,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приобретение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оборудования и проценты по кредитам для спортивных сооружений, но </a:t>
                      </a:r>
                      <a: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 более </a:t>
                      </a:r>
                      <a:r>
                        <a:rPr lang="ru-RU" sz="1200" b="1" dirty="0" smtClean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 </a:t>
                      </a:r>
                      <a: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млн. руб.</a:t>
                      </a: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15936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Заявку на получение субсидии необходимо подать через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РПГУ</a:t>
                      </a: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https://uslugi.mosreg.ru/services/20796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sp>
        <p:nvSpPr>
          <p:cNvPr id="9" name="Номер слайда 3"/>
          <p:cNvSpPr txBox="1">
            <a:spLocks/>
          </p:cNvSpPr>
          <p:nvPr/>
        </p:nvSpPr>
        <p:spPr>
          <a:xfrm>
            <a:off x="8715172" y="4767263"/>
            <a:ext cx="405581" cy="273844"/>
          </a:xfrm>
          <a:prstGeom prst="rect">
            <a:avLst/>
          </a:prstGeom>
        </p:spPr>
        <p:txBody>
          <a:bodyPr lIns="68580" tIns="34290" rIns="68580" bIns="34290"/>
          <a:lstStyle>
            <a:defPPr lvl="0">
              <a:defRPr lang="ru-RU"/>
            </a:defPPr>
            <a:lvl1pPr marL="0" lvl="0" algn="r" defTabSz="685800" rtl="0" eaLnBrk="1" latinLnBrk="0" hangingPunct="1">
              <a:defRPr sz="1500" kern="1200">
                <a:solidFill>
                  <a:srgbClr val="C5132E"/>
                </a:solidFill>
                <a:latin typeface="+mn-lt"/>
                <a:ea typeface="+mn-ea"/>
                <a:cs typeface="+mn-cs"/>
              </a:defRPr>
            </a:lvl1pPr>
            <a:lvl2pPr marL="342900" lvl="1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F14DE7-7E30-4447-9A53-6BC505903302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E0F5A2D4-1479-6543-8584-CD2756AC15E8}"/>
              </a:ext>
            </a:extLst>
          </p:cNvPr>
          <p:cNvSpPr/>
          <p:nvPr/>
        </p:nvSpPr>
        <p:spPr>
          <a:xfrm>
            <a:off x="474838" y="743449"/>
            <a:ext cx="310385" cy="31038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800" b="1" dirty="0">
                <a:solidFill>
                  <a:srgbClr val="FFFFFF"/>
                </a:solidFill>
              </a:rPr>
              <a:t>3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0A83B7D-BB15-FD43-BCD9-C7750FF361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838" y="1166397"/>
            <a:ext cx="310385" cy="31038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ADEDF38-8F9C-5648-AB37-6356B3614D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734" y="1899731"/>
            <a:ext cx="238591" cy="238591"/>
          </a:xfrm>
          <a:prstGeom prst="rect">
            <a:avLst/>
          </a:pr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56563452-4E43-7444-86F5-CCBF2A0B50A0}"/>
              </a:ext>
            </a:extLst>
          </p:cNvPr>
          <p:cNvSpPr/>
          <p:nvPr/>
        </p:nvSpPr>
        <p:spPr>
          <a:xfrm>
            <a:off x="474838" y="3062987"/>
            <a:ext cx="310385" cy="31038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800" b="1" dirty="0">
                <a:solidFill>
                  <a:srgbClr val="FFFFFF"/>
                </a:solidFill>
              </a:rPr>
              <a:t>4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584FF08-EB9E-7B41-B8D3-BFB855DB53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838" y="3457360"/>
            <a:ext cx="310385" cy="31038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1FF4679E-C397-3149-B00D-5720135A75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734" y="4111904"/>
            <a:ext cx="238591" cy="238591"/>
          </a:xfrm>
          <a:prstGeom prst="rect">
            <a:avLst/>
          </a:prstGeom>
        </p:spPr>
      </p:pic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xmlns="" id="{635520A8-7495-5F46-8C80-D613610A7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766723"/>
              </p:ext>
            </p:extLst>
          </p:nvPr>
        </p:nvGraphicFramePr>
        <p:xfrm>
          <a:off x="861864" y="2404000"/>
          <a:ext cx="7455049" cy="595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79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36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7759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Количество </a:t>
                      </a:r>
                      <a:r>
                        <a:rPr lang="ru-RU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МСП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Потенциальные получатели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Фактически получили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479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220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0 (конкурс с 01.08)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xmlns="" id="{F4F5391D-E2F0-BC4A-BBD0-6450E895B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209488"/>
              </p:ext>
            </p:extLst>
          </p:nvPr>
        </p:nvGraphicFramePr>
        <p:xfrm>
          <a:off x="861864" y="4590614"/>
          <a:ext cx="7455049" cy="595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79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36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775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Количество </a:t>
                      </a:r>
                      <a:r>
                        <a:rPr lang="ru-RU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МСП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, приор. категорий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Потенциальные получатели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Фактически получили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479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6 948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0 (конкурс с 01.08)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846155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>
            <a:extLst>
              <a:ext uri="{FF2B5EF4-FFF2-40B4-BE49-F238E27FC236}">
                <a16:creationId xmlns:a16="http://schemas.microsoft.com/office/drawing/2014/main" xmlns="" id="{B1C766F6-748C-7B40-AC6A-BD3C58E9472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19833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91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xmlns="" id="{C639788F-8974-4F46-BC37-7817814D147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8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" name="Пятиугольник 5">
            <a:extLst>
              <a:ext uri="{FF2B5EF4-FFF2-40B4-BE49-F238E27FC236}">
                <a16:creationId xmlns:a16="http://schemas.microsoft.com/office/drawing/2014/main" xmlns="" id="{9A569390-88B9-F749-88AA-28119AD9937F}"/>
              </a:ext>
            </a:extLst>
          </p:cNvPr>
          <p:cNvSpPr/>
          <p:nvPr/>
        </p:nvSpPr>
        <p:spPr>
          <a:xfrm>
            <a:off x="722831" y="1380162"/>
            <a:ext cx="1815094" cy="274644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xmlns="" id="{03B7F588-57D5-47FE-8710-731089408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188688"/>
              </p:ext>
            </p:extLst>
          </p:nvPr>
        </p:nvGraphicFramePr>
        <p:xfrm>
          <a:off x="703781" y="1389687"/>
          <a:ext cx="8011391" cy="17633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5727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6175664">
                  <a:extLst>
                    <a:ext uri="{9D8B030D-6E8A-4147-A177-3AD203B41FA5}">
                      <a16:colId xmlns:a16="http://schemas.microsoft.com/office/drawing/2014/main" xmlns="" val="908998550"/>
                    </a:ext>
                  </a:extLst>
                </a:gridCol>
              </a:tblGrid>
              <a:tr h="417937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defTabSz="135000"/>
                      <a:r>
                        <a:rPr lang="ru-RU" sz="11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новые предприятия + предприятия, расширившие свои производственные мощности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417937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 err="1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Единоразовое</a:t>
                      </a:r>
                      <a:r>
                        <a:rPr lang="ru-RU" sz="12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возмещение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не более 10% от стоимости всего проекта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927477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Для получения субсидии необходимо подать заявку в </a:t>
                      </a:r>
                      <a:r>
                        <a:rPr lang="ru-RU" sz="1200" dirty="0" err="1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Мининвест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Московской 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области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после официального извещения о начале конкурса.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+7 495 668-00-99, Priemnayamii@mosreg.ru </a:t>
                      </a:r>
                      <a:endParaRPr lang="ru-RU" sz="12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A69F93B-3E4F-884A-B87F-48182DC8AB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396" y="1822952"/>
            <a:ext cx="310385" cy="3103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3B4FE6F-EABB-1C4F-8D83-D9A5060930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279" y="2308961"/>
            <a:ext cx="238591" cy="238591"/>
          </a:xfrm>
          <a:prstGeom prst="rect">
            <a:avLst/>
          </a:prstGeom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F8B720D6-5B7A-2D4B-8B69-5E3975355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111700"/>
              </p:ext>
            </p:extLst>
          </p:nvPr>
        </p:nvGraphicFramePr>
        <p:xfrm>
          <a:off x="684213" y="3328662"/>
          <a:ext cx="7869237" cy="919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0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83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7759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Количество промышленных крупных и средних предприятий МО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Потенциальные получатели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Фактически получили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32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1 111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A6C72EEF-9969-4D4D-8262-024FF0285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249254"/>
            <a:ext cx="5291709" cy="623248"/>
          </a:xfrm>
        </p:spPr>
        <p:txBody>
          <a:bodyPr/>
          <a:lstStyle/>
          <a:p>
            <a:r>
              <a:rPr lang="ru-RU" dirty="0"/>
              <a:t>Возмещение затрат на создание объектов инженерной инфраструктуры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2199396965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8013DC92-03AA-A543-B307-AE4396C41C3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63469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3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ятиугольник 7">
            <a:extLst>
              <a:ext uri="{FF2B5EF4-FFF2-40B4-BE49-F238E27FC236}">
                <a16:creationId xmlns:a16="http://schemas.microsoft.com/office/drawing/2014/main" xmlns="" id="{C633C02A-8307-A842-BFA6-DD5FE5CE9455}"/>
              </a:ext>
            </a:extLst>
          </p:cNvPr>
          <p:cNvSpPr/>
          <p:nvPr/>
        </p:nvSpPr>
        <p:spPr>
          <a:xfrm>
            <a:off x="711219" y="1282187"/>
            <a:ext cx="1815094" cy="274644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xmlns="" id="{03B7F588-57D5-47FE-8710-731089408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802900"/>
              </p:ext>
            </p:extLst>
          </p:nvPr>
        </p:nvGraphicFramePr>
        <p:xfrm>
          <a:off x="703200" y="1272662"/>
          <a:ext cx="8039966" cy="1620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5727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6204239">
                  <a:extLst>
                    <a:ext uri="{9D8B030D-6E8A-4147-A177-3AD203B41FA5}">
                      <a16:colId xmlns:a16="http://schemas.microsoft.com/office/drawing/2014/main" xmlns="" val="908998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МСП в пострадавших отраслях + </a:t>
                      </a:r>
                      <a:r>
                        <a:rPr lang="ru-RU" sz="12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Дополнительный перечень организаций МО*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Срок:</a:t>
                      </a:r>
                      <a:r>
                        <a:rPr lang="ru-RU" sz="1200" b="1" baseline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 01.03.2020 года до 01.10.2020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Уплата арендных платежей за период действия отсрочки будет осуществляться равными частями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Обратиться с письменным заявлением о предоставлении отсрочки </a:t>
                      </a:r>
                    </a:p>
                    <a:p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</a:t>
                      </a:r>
                      <a:r>
                        <a:rPr lang="ru-RU" sz="1200" dirty="0" err="1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Минимущество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МО или через </a:t>
                      </a:r>
                      <a:r>
                        <a:rPr lang="ru-RU" sz="12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ГОС.УСЛУГИ</a:t>
                      </a: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hlinkClick r:id="rId6"/>
                        </a:rPr>
                        <a:t>https://www.gosuslugi.ru/396247/1/info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6FBB21E3-A7F6-47B4-BAF0-C20AD3824137}"/>
              </a:ext>
            </a:extLst>
          </p:cNvPr>
          <p:cNvSpPr txBox="1">
            <a:spLocks/>
          </p:cNvSpPr>
          <p:nvPr/>
        </p:nvSpPr>
        <p:spPr>
          <a:xfrm>
            <a:off x="1076325" y="249254"/>
            <a:ext cx="5196459" cy="623248"/>
          </a:xfrm>
          <a:prstGeom prst="rect">
            <a:avLst/>
          </a:prstGeom>
          <a:noFill/>
        </p:spPr>
        <p:txBody>
          <a:bodyPr wrap="square" lIns="0" tIns="34290" rIns="0" bIns="34290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отсрочка по уплате арендных платежей (имущество МО)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933723"/>
              </p:ext>
            </p:extLst>
          </p:nvPr>
        </p:nvGraphicFramePr>
        <p:xfrm>
          <a:off x="445717" y="3235325"/>
          <a:ext cx="8252565" cy="763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8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08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08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6718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Кол-во арендаторов МСП </a:t>
                      </a:r>
                      <a:br>
                        <a:rPr lang="ru-RU" sz="12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ru-RU" sz="12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 пострадавших отраслях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Потенциальные получатели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Фактически получили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362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9 000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9 000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2251" y="4773633"/>
            <a:ext cx="8260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 </a:t>
            </a:r>
            <a:r>
              <a:rPr lang="ru-RU" sz="11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оптовая торговля, коды ОКВЭД по розничной торговле, не вошедшие в перечень пострадавших 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434CC0F-C40E-CF4E-94F8-70A2EAE722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834" y="1715452"/>
            <a:ext cx="310385" cy="3103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3EC0D0A-BD47-2040-83FC-1A842B18E8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717" y="2482676"/>
            <a:ext cx="238591" cy="23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51378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3312" y="249254"/>
            <a:ext cx="4919472" cy="623248"/>
          </a:xfrm>
        </p:spPr>
        <p:txBody>
          <a:bodyPr/>
          <a:lstStyle/>
          <a:p>
            <a:r>
              <a:rPr lang="ru-RU" dirty="0"/>
              <a:t>Иные меры поддержки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715172" y="4767263"/>
            <a:ext cx="405581" cy="273844"/>
          </a:xfrm>
        </p:spPr>
        <p:txBody>
          <a:bodyPr/>
          <a:lstStyle/>
          <a:p>
            <a:fld id="{50F14DE7-7E30-4447-9A53-6BC505903302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971984A0-2B2E-5541-808F-5D5F125BA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451662"/>
              </p:ext>
            </p:extLst>
          </p:nvPr>
        </p:nvGraphicFramePr>
        <p:xfrm>
          <a:off x="640919" y="1125855"/>
          <a:ext cx="8074253" cy="3547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76">
                  <a:extLst>
                    <a:ext uri="{9D8B030D-6E8A-4147-A177-3AD203B41FA5}">
                      <a16:colId xmlns:a16="http://schemas.microsoft.com/office/drawing/2014/main" xmlns="" val="1248892959"/>
                    </a:ext>
                  </a:extLst>
                </a:gridCol>
                <a:gridCol w="3114675">
                  <a:extLst>
                    <a:ext uri="{9D8B030D-6E8A-4147-A177-3AD203B41FA5}">
                      <a16:colId xmlns:a16="http://schemas.microsoft.com/office/drawing/2014/main" xmlns="" val="1126775135"/>
                    </a:ext>
                  </a:extLst>
                </a:gridCol>
                <a:gridCol w="2181225">
                  <a:extLst>
                    <a:ext uri="{9D8B030D-6E8A-4147-A177-3AD203B41FA5}">
                      <a16:colId xmlns:a16="http://schemas.microsoft.com/office/drawing/2014/main" xmlns="" val="452615266"/>
                    </a:ext>
                  </a:extLst>
                </a:gridCol>
                <a:gridCol w="2483077">
                  <a:extLst>
                    <a:ext uri="{9D8B030D-6E8A-4147-A177-3AD203B41FA5}">
                      <a16:colId xmlns:a16="http://schemas.microsoft.com/office/drawing/2014/main" xmlns="" val="589237247"/>
                    </a:ext>
                  </a:extLst>
                </a:gridCol>
              </a:tblGrid>
              <a:tr h="6949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Снижение требований к обеспечению </a:t>
                      </a:r>
                      <a:r>
                        <a:rPr lang="ru-RU" b="1" dirty="0" err="1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госконтрактов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до 31 декабря 2020 г. </a:t>
                      </a:r>
                      <a:endParaRPr lang="ru-RU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 устанавливается требование обеспечения исполнения контракта.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26734235"/>
                  </a:ext>
                </a:extLst>
              </a:tr>
              <a:tr h="6949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Автоматическое продление разрешений и лицензий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 15 марта по 31 декабря 2020 г.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75882783"/>
                  </a:ext>
                </a:extLst>
              </a:tr>
              <a:tr h="69494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Запрет на проверки, взыскания и санкции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до 1 июня 2020 г</a:t>
                      </a:r>
                      <a:endParaRPr lang="ru-RU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35038833"/>
                  </a:ext>
                </a:extLst>
              </a:tr>
              <a:tr h="6949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Мораторий на возбуждение дел о банкротстве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 6 апреля по 6 октября 2020 г.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65291939"/>
                  </a:ext>
                </a:extLst>
              </a:tr>
              <a:tr h="6949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Отсрочка по сдаче налоговой и бухгалтерской отчетности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 3 месяца </a:t>
                      </a:r>
                      <a:endParaRPr lang="ru-RU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(кроме НДС), срок сдачи которых приходится на март-май 2020 года.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44600655"/>
                  </a:ext>
                </a:extLst>
              </a:tr>
            </a:tbl>
          </a:graphicData>
        </a:graphic>
      </p:graphicFrame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7FCFF93E-3BA4-D445-9678-6FA1AB38034B}"/>
              </a:ext>
            </a:extLst>
          </p:cNvPr>
          <p:cNvSpPr/>
          <p:nvPr/>
        </p:nvSpPr>
        <p:spPr>
          <a:xfrm>
            <a:off x="640919" y="2622154"/>
            <a:ext cx="277637" cy="2776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6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DB31BC54-F2F9-D146-95DB-1B3B48F0909B}"/>
              </a:ext>
            </a:extLst>
          </p:cNvPr>
          <p:cNvSpPr/>
          <p:nvPr/>
        </p:nvSpPr>
        <p:spPr>
          <a:xfrm>
            <a:off x="640919" y="1907779"/>
            <a:ext cx="277637" cy="2776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6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1531ED5D-00C6-734E-8FFE-A144503E2658}"/>
              </a:ext>
            </a:extLst>
          </p:cNvPr>
          <p:cNvSpPr/>
          <p:nvPr/>
        </p:nvSpPr>
        <p:spPr>
          <a:xfrm>
            <a:off x="640919" y="1174354"/>
            <a:ext cx="277637" cy="2776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6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A9140FCC-205F-4E4E-BC39-E5A20610E0F4}"/>
              </a:ext>
            </a:extLst>
          </p:cNvPr>
          <p:cNvSpPr/>
          <p:nvPr/>
        </p:nvSpPr>
        <p:spPr>
          <a:xfrm>
            <a:off x="640919" y="3288904"/>
            <a:ext cx="277637" cy="2776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600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AC32F80A-05D6-9D48-8C60-3E4391B5F2E7}"/>
              </a:ext>
            </a:extLst>
          </p:cNvPr>
          <p:cNvSpPr/>
          <p:nvPr/>
        </p:nvSpPr>
        <p:spPr>
          <a:xfrm>
            <a:off x="640919" y="3993754"/>
            <a:ext cx="277637" cy="2776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600" b="1" dirty="0">
                <a:solidFill>
                  <a:srgbClr val="FFFF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57930406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xmlns="" id="{C9F07CC5-D780-AE4D-820C-CB38B9E536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71079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8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ятиугольник 4">
            <a:extLst>
              <a:ext uri="{FF2B5EF4-FFF2-40B4-BE49-F238E27FC236}">
                <a16:creationId xmlns:a16="http://schemas.microsoft.com/office/drawing/2014/main" xmlns="" id="{8DC5AAB8-0748-3643-A216-5AF73CA2A70D}"/>
              </a:ext>
            </a:extLst>
          </p:cNvPr>
          <p:cNvSpPr/>
          <p:nvPr/>
        </p:nvSpPr>
        <p:spPr>
          <a:xfrm>
            <a:off x="498323" y="1062673"/>
            <a:ext cx="1815094" cy="274644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xmlns="" id="{03B7F588-57D5-47FE-8710-731089408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09895"/>
              </p:ext>
            </p:extLst>
          </p:nvPr>
        </p:nvGraphicFramePr>
        <p:xfrm>
          <a:off x="497199" y="1062673"/>
          <a:ext cx="8382663" cy="3723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5727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6546936">
                  <a:extLst>
                    <a:ext uri="{9D8B030D-6E8A-4147-A177-3AD203B41FA5}">
                      <a16:colId xmlns:a16="http://schemas.microsoft.com/office/drawing/2014/main" xmlns="" val="908998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Все предприятия</a:t>
                      </a:r>
                      <a:r>
                        <a:rPr lang="en-US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пострадавших отраслях + </a:t>
                      </a:r>
                      <a:r>
                        <a:rPr lang="ru-RU" sz="12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СОНКО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Объем кредита: </a:t>
                      </a:r>
                      <a:r>
                        <a:rPr lang="ru-RU" sz="1200" b="1" cap="all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МРОТ  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r>
                        <a:rPr lang="ru-RU" sz="1200" b="1" cap="all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кол-во сотрудников</a:t>
                      </a:r>
                      <a:r>
                        <a:rPr lang="en-US" sz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число месяцев с даты </a:t>
                      </a:r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кредита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 1 декабря (но не более 6 месяцев)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Срок погашения: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 апреля 2021 года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Ставка: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cap="all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2%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до 1 апреля 2021, затем рыночная</a:t>
                      </a:r>
                      <a:endParaRPr lang="ru-RU" sz="1200" b="1" cap="all" dirty="0">
                        <a:solidFill>
                          <a:srgbClr val="EB4B77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Можно потратить на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зарплаты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так и на погашение ранее взятого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зарплатного кредита под 0</a:t>
                      </a:r>
                      <a:r>
                        <a:rPr lang="en-US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%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Без уплаты ежемесячных процентов.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При сохранении занятости </a:t>
                      </a:r>
                      <a:r>
                        <a:rPr lang="ru-RU" sz="1400" b="1" cap="all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90%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кредит и проценты спишут (</a:t>
                      </a:r>
                      <a:r>
                        <a:rPr lang="ru-RU" sz="1400" b="1" cap="all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80%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спишут наполовину)</a:t>
                      </a:r>
                      <a:endParaRPr lang="ru-RU" sz="1200" b="1" cap="all" dirty="0">
                        <a:solidFill>
                          <a:srgbClr val="EB4B77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Список банков: </a:t>
                      </a:r>
                      <a:r>
                        <a:rPr lang="ru-RU" sz="12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Сбербанк, ВТБ, Открытие, Альфа-Банк, МСП-Банк, Промсвязьбанк,  Газпромбанк и иные (полный перечень </a:t>
                      </a:r>
                      <a:r>
                        <a:rPr lang="en-US" sz="12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6"/>
                        </a:rPr>
                        <a:t>https://corpmsp.ru/bankam/programma_stimulir/</a:t>
                      </a:r>
                      <a:r>
                        <a:rPr lang="ru-RU" sz="12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случае отказа направить обращение по ссылке </a:t>
                      </a:r>
                      <a:r>
                        <a:rPr lang="en-US" sz="12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7"/>
                        </a:rPr>
                        <a:t>https://invest.mosreg.ru/faq/pomoshch-vo-vzaimodejstvii-s-bankami</a:t>
                      </a:r>
                      <a:r>
                        <a:rPr lang="ru-RU" sz="12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или позвонить на номер </a:t>
                      </a:r>
                      <a:r>
                        <a:rPr lang="ru-RU" sz="1200" b="1" kern="120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0150</a:t>
                      </a:r>
                      <a:r>
                        <a:rPr lang="ru-RU" sz="12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endParaRPr lang="ru-RU" sz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6FBB21E3-A7F6-47B4-BAF0-C20AD3824137}"/>
              </a:ext>
            </a:extLst>
          </p:cNvPr>
          <p:cNvSpPr txBox="1">
            <a:spLocks/>
          </p:cNvSpPr>
          <p:nvPr/>
        </p:nvSpPr>
        <p:spPr>
          <a:xfrm>
            <a:off x="1353312" y="249254"/>
            <a:ext cx="4919472" cy="623248"/>
          </a:xfrm>
          <a:prstGeom prst="rect">
            <a:avLst/>
          </a:prstGeom>
          <a:noFill/>
        </p:spPr>
        <p:txBody>
          <a:bodyPr wrap="square" lIns="0" tIns="34290" rIns="0" bIns="34290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Новая специальная кредитная программа </a:t>
            </a:r>
            <a:r>
              <a:rPr lang="ru-RU" dirty="0">
                <a:solidFill>
                  <a:srgbClr val="7030A0"/>
                </a:solidFill>
              </a:rPr>
              <a:t>(НОВОЕ)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028DA9E-3F2F-6543-9FA2-A6879AAB9D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938" y="1495938"/>
            <a:ext cx="310385" cy="3103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773FEAA-D6F7-3E4E-9852-61AD446B5C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821" y="3834787"/>
            <a:ext cx="238591" cy="23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313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xmlns="" id="{10A9E247-3147-044D-853A-8091FB6717E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33190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1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ятиугольник 5">
            <a:extLst>
              <a:ext uri="{FF2B5EF4-FFF2-40B4-BE49-F238E27FC236}">
                <a16:creationId xmlns:a16="http://schemas.microsoft.com/office/drawing/2014/main" xmlns="" id="{91F0FEC3-6C28-FA4D-B7B1-C92043B13CB2}"/>
              </a:ext>
            </a:extLst>
          </p:cNvPr>
          <p:cNvSpPr/>
          <p:nvPr/>
        </p:nvSpPr>
        <p:spPr>
          <a:xfrm>
            <a:off x="1128564" y="1115363"/>
            <a:ext cx="1815094" cy="274644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иугольник 12">
            <a:extLst>
              <a:ext uri="{FF2B5EF4-FFF2-40B4-BE49-F238E27FC236}">
                <a16:creationId xmlns:a16="http://schemas.microsoft.com/office/drawing/2014/main" xmlns="" id="{41DC96DF-8661-3B47-9F64-65F1DA4745D4}"/>
              </a:ext>
            </a:extLst>
          </p:cNvPr>
          <p:cNvSpPr/>
          <p:nvPr/>
        </p:nvSpPr>
        <p:spPr>
          <a:xfrm>
            <a:off x="1128564" y="3024340"/>
            <a:ext cx="1815094" cy="274644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6FBB21E3-A7F6-47B4-BAF0-C20AD3824137}"/>
              </a:ext>
            </a:extLst>
          </p:cNvPr>
          <p:cNvSpPr txBox="1">
            <a:spLocks/>
          </p:cNvSpPr>
          <p:nvPr/>
        </p:nvSpPr>
        <p:spPr>
          <a:xfrm>
            <a:off x="1353312" y="249254"/>
            <a:ext cx="4919472" cy="346249"/>
          </a:xfrm>
          <a:prstGeom prst="rect">
            <a:avLst/>
          </a:prstGeom>
          <a:noFill/>
        </p:spPr>
        <p:txBody>
          <a:bodyPr wrap="square" lIns="0" tIns="34290" rIns="0" bIns="34290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снижение налогов </a:t>
            </a:r>
            <a:r>
              <a:rPr lang="ru-RU" dirty="0">
                <a:solidFill>
                  <a:srgbClr val="7030A0"/>
                </a:solidFill>
                <a:ea typeface="+mn-ea"/>
              </a:rPr>
              <a:t>(НОВОЕ)</a:t>
            </a:r>
          </a:p>
        </p:txBody>
      </p:sp>
      <p:graphicFrame>
        <p:nvGraphicFramePr>
          <p:cNvPr id="11" name="Таблица 9">
            <a:extLst>
              <a:ext uri="{FF2B5EF4-FFF2-40B4-BE49-F238E27FC236}">
                <a16:creationId xmlns:a16="http://schemas.microsoft.com/office/drawing/2014/main" xmlns="" id="{EA23A925-09A5-47F0-8B5C-8531B713A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775728"/>
              </p:ext>
            </p:extLst>
          </p:nvPr>
        </p:nvGraphicFramePr>
        <p:xfrm>
          <a:off x="1128564" y="1115363"/>
          <a:ext cx="7205811" cy="1597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4787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5341024">
                  <a:extLst>
                    <a:ext uri="{9D8B030D-6E8A-4147-A177-3AD203B41FA5}">
                      <a16:colId xmlns:a16="http://schemas.microsoft.com/office/drawing/2014/main" xmlns="" val="90899855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МСП</a:t>
                      </a:r>
                      <a:r>
                        <a:rPr lang="en-US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пострадавших отраслях + </a:t>
                      </a:r>
                      <a:r>
                        <a:rPr lang="ru-RU" sz="12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СОНКО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530510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списание</a:t>
                      </a:r>
                      <a: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всех налогов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(кроме НДС) и страховых взносов за II квартал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отсрочка уплаты </a:t>
                      </a:r>
                      <a: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основных налогов и сборов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 I квартал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74271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По списанию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налогов порядок прорабатывается Правительством РФ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 отсрочке </a:t>
                      </a:r>
                      <a:r>
                        <a:rPr lang="ru-RU" sz="12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подать з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аявление в налоговый орган по месту нахождения Горячая линия ФНС 8-800-222-22-22.</a:t>
                      </a:r>
                      <a:endParaRPr lang="ru-RU" sz="12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A6AD033F-B274-4457-A263-F27E71685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245758"/>
              </p:ext>
            </p:extLst>
          </p:nvPr>
        </p:nvGraphicFramePr>
        <p:xfrm>
          <a:off x="1128564" y="3016836"/>
          <a:ext cx="7205811" cy="11989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8486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5267325">
                  <a:extLst>
                    <a:ext uri="{9D8B030D-6E8A-4147-A177-3AD203B41FA5}">
                      <a16:colId xmlns:a16="http://schemas.microsoft.com/office/drawing/2014/main" xmlns="" val="915160862"/>
                    </a:ext>
                  </a:extLst>
                </a:gridCol>
              </a:tblGrid>
              <a:tr h="399659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ИП из пострадавших отраслей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399659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вычет МРОТ в отношении страховых взносов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399659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порядок пока не определен</a:t>
                      </a:r>
                      <a:endParaRPr lang="ru-RU" sz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12E9BE22-197F-FF40-A0B4-13B65092B385}"/>
              </a:ext>
            </a:extLst>
          </p:cNvPr>
          <p:cNvSpPr/>
          <p:nvPr/>
        </p:nvSpPr>
        <p:spPr>
          <a:xfrm>
            <a:off x="768554" y="1112453"/>
            <a:ext cx="310385" cy="31038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FFFFFF"/>
                </a:solidFill>
              </a:rPr>
              <a:t>1</a:t>
            </a:r>
            <a:endParaRPr lang="ru-RU" sz="1800" b="1" dirty="0">
              <a:solidFill>
                <a:srgbClr val="FFFFFF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936343C-C53B-2D49-B306-56340436AA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554" y="1449459"/>
            <a:ext cx="310385" cy="31038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CDAD99B-96D0-3341-BBBE-E7158D60D6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450" y="2031211"/>
            <a:ext cx="238591" cy="238591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1462BD30-3596-AC42-AE6E-9B726C662109}"/>
              </a:ext>
            </a:extLst>
          </p:cNvPr>
          <p:cNvSpPr/>
          <p:nvPr/>
        </p:nvSpPr>
        <p:spPr>
          <a:xfrm>
            <a:off x="768554" y="3021430"/>
            <a:ext cx="310385" cy="31038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800" b="1" dirty="0">
                <a:solidFill>
                  <a:srgbClr val="FFFFFF"/>
                </a:solidFill>
              </a:rPr>
              <a:t>2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F783414-4D96-714D-86CE-AE085FCA6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554" y="3461131"/>
            <a:ext cx="310385" cy="31038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4F28DE7-D50F-B543-9B5C-A3563A40BE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450" y="3872257"/>
            <a:ext cx="238591" cy="23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44535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>
            <a:extLst>
              <a:ext uri="{FF2B5EF4-FFF2-40B4-BE49-F238E27FC236}">
                <a16:creationId xmlns:a16="http://schemas.microsoft.com/office/drawing/2014/main" xmlns="" id="{4EBBEDA9-57F0-4341-AA0C-B89BBB957BD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10033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3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xmlns="" id="{4DA58089-63FD-9449-AF0F-218C405D40F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6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7" name="Пятиугольник 6">
            <a:extLst>
              <a:ext uri="{FF2B5EF4-FFF2-40B4-BE49-F238E27FC236}">
                <a16:creationId xmlns:a16="http://schemas.microsoft.com/office/drawing/2014/main" xmlns="" id="{41E48020-5F84-1541-AEB6-35AE1FDD5D8B}"/>
              </a:ext>
            </a:extLst>
          </p:cNvPr>
          <p:cNvSpPr/>
          <p:nvPr/>
        </p:nvSpPr>
        <p:spPr>
          <a:xfrm>
            <a:off x="994929" y="1142405"/>
            <a:ext cx="1815094" cy="274644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3312" y="249254"/>
            <a:ext cx="4919472" cy="623248"/>
          </a:xfrm>
        </p:spPr>
        <p:txBody>
          <a:bodyPr/>
          <a:lstStyle/>
          <a:p>
            <a:r>
              <a:rPr lang="ru-RU" dirty="0"/>
              <a:t>Меры поддержки </a:t>
            </a:r>
            <a:r>
              <a:rPr lang="ru-RU" dirty="0" err="1"/>
              <a:t>Самозанятых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(НОВОЕ)</a:t>
            </a:r>
            <a:r>
              <a:rPr lang="ru-RU" sz="1600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19</a:t>
            </a:fld>
            <a:endParaRPr lang="ru-RU" dirty="0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xmlns="" id="{03B7F588-57D5-47FE-8710-731089408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682426"/>
              </p:ext>
            </p:extLst>
          </p:nvPr>
        </p:nvGraphicFramePr>
        <p:xfrm>
          <a:off x="994929" y="1139495"/>
          <a:ext cx="7154141" cy="1620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5727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5318414">
                  <a:extLst>
                    <a:ext uri="{9D8B030D-6E8A-4147-A177-3AD203B41FA5}">
                      <a16:colId xmlns:a16="http://schemas.microsoft.com/office/drawing/2014/main" xmlns="" val="908998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Самозанятые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возврат налога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на доход за 2019 г. в полном объеме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предоставляется </a:t>
                      </a:r>
                      <a:r>
                        <a:rPr lang="ru-RU" sz="12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«налоговый капитал» 1 МРОТ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на платежи в 2020 г.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разработке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Горячая линия ФНС 8-800-222-22-22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753465"/>
              </p:ext>
            </p:extLst>
          </p:nvPr>
        </p:nvGraphicFramePr>
        <p:xfrm>
          <a:off x="994929" y="3213067"/>
          <a:ext cx="7154142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47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47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847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6718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Количество </a:t>
                      </a:r>
                      <a:r>
                        <a:rPr lang="ru-RU" sz="1200" b="0" kern="1200" dirty="0" err="1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самозанятых</a:t>
                      </a:r>
                      <a:r>
                        <a:rPr lang="ru-RU" sz="12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br>
                        <a:rPr lang="ru-RU" sz="12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ru-RU" sz="12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(возврат налога)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Потенциальные получатели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Фактически получили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612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73 621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73 621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910793"/>
              </p:ext>
            </p:extLst>
          </p:nvPr>
        </p:nvGraphicFramePr>
        <p:xfrm>
          <a:off x="994929" y="4140167"/>
          <a:ext cx="7154142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47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47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847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6718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Количество </a:t>
                      </a:r>
                      <a:r>
                        <a:rPr lang="ru-RU" sz="1200" b="0" kern="1200" dirty="0" err="1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самозанятых</a:t>
                      </a:r>
                      <a:r>
                        <a:rPr lang="ru-RU" sz="12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(налоговый капитал)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Потенциальные получатели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Фактически получили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612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93 577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93 577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E9276F2-F854-3544-B56C-94A90C969B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919" y="1531681"/>
            <a:ext cx="310385" cy="3103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3F00434-AFC4-2E49-B44A-415A9E15D4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815" y="2175523"/>
            <a:ext cx="238591" cy="23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41845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3501" y="249258"/>
            <a:ext cx="5267196" cy="346247"/>
          </a:xfrm>
        </p:spPr>
        <p:txBody>
          <a:bodyPr/>
          <a:lstStyle/>
          <a:p>
            <a:r>
              <a:rPr lang="ru-RU" dirty="0"/>
              <a:t>Основные Меры поддержки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907A9EB-B1FB-4259-9F47-F1E63D9B2E5E}"/>
              </a:ext>
            </a:extLst>
          </p:cNvPr>
          <p:cNvSpPr txBox="1"/>
          <p:nvPr/>
        </p:nvSpPr>
        <p:spPr>
          <a:xfrm>
            <a:off x="1083501" y="920056"/>
            <a:ext cx="7802175" cy="39087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lvl="0" indent="-285750" defTabSz="914377">
              <a:spcBef>
                <a:spcPts val="12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Субсидия на оплату труда работникам и иные нужды</a:t>
            </a:r>
          </a:p>
          <a:p>
            <a:pPr marL="285750" indent="-285750" defTabSz="914377">
              <a:spcBef>
                <a:spcPts val="12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Кредит на </a:t>
            </a:r>
            <a:r>
              <a:rPr lang="ru-RU" b="1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зарплату </a:t>
            </a:r>
            <a:r>
              <a:rPr lang="ru-RU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0%</a:t>
            </a:r>
          </a:p>
          <a:p>
            <a:pPr marL="285750" indent="-285750" defTabSz="914377">
              <a:spcBef>
                <a:spcPts val="12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Реструктуризация</a:t>
            </a:r>
          </a:p>
          <a:p>
            <a:pPr marL="285750" indent="-285750" defTabSz="914377">
              <a:spcBef>
                <a:spcPts val="12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Программа «1/3-1/3-1/3»</a:t>
            </a:r>
          </a:p>
          <a:p>
            <a:pPr marL="285750" indent="-285750" defTabSz="914377">
              <a:spcBef>
                <a:spcPts val="12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Снижение </a:t>
            </a:r>
            <a:r>
              <a:rPr lang="ru-RU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b="1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отсрочка </a:t>
            </a:r>
            <a:r>
              <a:rPr lang="ru-RU" b="1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налогам</a:t>
            </a:r>
          </a:p>
          <a:p>
            <a:pPr marL="285750" indent="-285750" defTabSz="914377">
              <a:spcBef>
                <a:spcPts val="12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Поручительства по кредитам</a:t>
            </a:r>
          </a:p>
          <a:p>
            <a:pPr marL="285750" indent="-285750" defTabSz="914377">
              <a:spcBef>
                <a:spcPts val="12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Льготные займы</a:t>
            </a:r>
          </a:p>
          <a:p>
            <a:pPr marL="285750" indent="-285750" defTabSz="914377">
              <a:spcBef>
                <a:spcPts val="12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Займы промышленным предприятиям</a:t>
            </a:r>
          </a:p>
          <a:p>
            <a:pPr marL="285750" indent="-285750" defTabSz="914377">
              <a:spcBef>
                <a:spcPts val="12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Субсидии субъектам МСП</a:t>
            </a:r>
          </a:p>
          <a:p>
            <a:pPr marL="285750" lvl="0" indent="-285750" defTabSz="914377">
              <a:spcBef>
                <a:spcPts val="12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Возмещение затрат на создание объектов инженерной инфраструктуры</a:t>
            </a:r>
          </a:p>
          <a:p>
            <a:pPr marL="285750" indent="-285750" defTabSz="914377">
              <a:spcBef>
                <a:spcPts val="12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Отсрочка по уплате арендных платежей</a:t>
            </a:r>
          </a:p>
        </p:txBody>
      </p:sp>
    </p:spTree>
    <p:extLst>
      <p:ext uri="{BB962C8B-B14F-4D97-AF65-F5344CB8AC3E}">
        <p14:creationId xmlns:p14="http://schemas.microsoft.com/office/powerpoint/2010/main" val="3091317116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3501" y="249258"/>
            <a:ext cx="5467612" cy="561692"/>
          </a:xfrm>
        </p:spPr>
        <p:txBody>
          <a:bodyPr/>
          <a:lstStyle/>
          <a:p>
            <a:r>
              <a:rPr lang="ru-RU" dirty="0"/>
              <a:t>Наиболее пострадавшие отрасли </a:t>
            </a:r>
            <a:br>
              <a:rPr lang="ru-RU" dirty="0"/>
            </a:br>
            <a:r>
              <a:rPr lang="ru-RU" sz="1400" dirty="0">
                <a:solidFill>
                  <a:schemeClr val="accent1"/>
                </a:solidFill>
              </a:rPr>
              <a:t>(108 886 субъектов МСП)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07A9EB-B1FB-4259-9F47-F1E63D9B2E5E}"/>
              </a:ext>
            </a:extLst>
          </p:cNvPr>
          <p:cNvSpPr txBox="1"/>
          <p:nvPr/>
        </p:nvSpPr>
        <p:spPr>
          <a:xfrm>
            <a:off x="1284795" y="891140"/>
            <a:ext cx="6657691" cy="4219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46" indent="-171446" defTabSz="685783">
              <a:spcBef>
                <a:spcPts val="7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kern="0" dirty="0">
                <a:solidFill>
                  <a:srgbClr val="000000"/>
                </a:solidFill>
              </a:rPr>
              <a:t>авиаперевозки, аэропортовая деятельность, автоперевозки </a:t>
            </a:r>
            <a:r>
              <a:rPr lang="en-US" kern="0" dirty="0">
                <a:solidFill>
                  <a:srgbClr val="000000"/>
                </a:solidFill>
              </a:rPr>
              <a:t>– </a:t>
            </a:r>
            <a:r>
              <a:rPr lang="ru-RU" b="1" kern="0" dirty="0">
                <a:solidFill>
                  <a:schemeClr val="bg2"/>
                </a:solidFill>
              </a:rPr>
              <a:t>32 875 МСП</a:t>
            </a:r>
          </a:p>
          <a:p>
            <a:pPr marL="171446" indent="-171446" defTabSz="685783">
              <a:spcBef>
                <a:spcPts val="7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kern="0" dirty="0">
                <a:solidFill>
                  <a:srgbClr val="000000"/>
                </a:solidFill>
              </a:rPr>
              <a:t>культура, организация досуга и развлечений – </a:t>
            </a:r>
            <a:r>
              <a:rPr lang="ru-RU" b="1" kern="0" dirty="0">
                <a:solidFill>
                  <a:schemeClr val="bg2"/>
                </a:solidFill>
              </a:rPr>
              <a:t>2 535 МСП</a:t>
            </a:r>
          </a:p>
          <a:p>
            <a:pPr marL="171446" indent="-171446" defTabSz="685783">
              <a:spcBef>
                <a:spcPts val="7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kern="0" dirty="0">
                <a:solidFill>
                  <a:srgbClr val="000000"/>
                </a:solidFill>
              </a:rPr>
              <a:t>физкультурно-оздоровительная деятельность и спорт – </a:t>
            </a:r>
            <a:r>
              <a:rPr lang="ru-RU" b="1" kern="0" dirty="0">
                <a:solidFill>
                  <a:schemeClr val="bg2"/>
                </a:solidFill>
              </a:rPr>
              <a:t>5 739 МСП</a:t>
            </a:r>
          </a:p>
          <a:p>
            <a:pPr marL="171446" indent="-171446" defTabSz="685783">
              <a:spcBef>
                <a:spcPts val="7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kern="0" dirty="0">
                <a:solidFill>
                  <a:srgbClr val="000000"/>
                </a:solidFill>
              </a:rPr>
              <a:t>деятельность туристических агентств и прочих организаций, </a:t>
            </a:r>
            <a:r>
              <a:rPr lang="en-US" kern="0" dirty="0">
                <a:solidFill>
                  <a:srgbClr val="000000"/>
                </a:solidFill>
              </a:rPr>
              <a:t/>
            </a:r>
            <a:br>
              <a:rPr lang="en-US" kern="0" dirty="0">
                <a:solidFill>
                  <a:srgbClr val="000000"/>
                </a:solidFill>
              </a:rPr>
            </a:br>
            <a:r>
              <a:rPr lang="ru-RU" kern="0" dirty="0">
                <a:solidFill>
                  <a:srgbClr val="000000"/>
                </a:solidFill>
              </a:rPr>
              <a:t>предоставляющих услуги в сфере туризма – </a:t>
            </a:r>
            <a:r>
              <a:rPr lang="ru-RU" b="1" kern="0" dirty="0">
                <a:solidFill>
                  <a:schemeClr val="bg2"/>
                </a:solidFill>
              </a:rPr>
              <a:t>3 028 МСП</a:t>
            </a:r>
          </a:p>
          <a:p>
            <a:pPr marL="171446" lvl="0" indent="-171446" defTabSz="685783">
              <a:spcBef>
                <a:spcPts val="7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kern="0" dirty="0">
                <a:solidFill>
                  <a:srgbClr val="000000"/>
                </a:solidFill>
              </a:rPr>
              <a:t>гостиничный бизнес – </a:t>
            </a:r>
            <a:r>
              <a:rPr lang="ru-RU" b="1" kern="0" dirty="0">
                <a:solidFill>
                  <a:schemeClr val="bg2"/>
                </a:solidFill>
              </a:rPr>
              <a:t>1 155 МСП</a:t>
            </a:r>
          </a:p>
          <a:p>
            <a:pPr marL="171446" indent="-171446" defTabSz="685783">
              <a:spcBef>
                <a:spcPts val="7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kern="0" dirty="0">
                <a:solidFill>
                  <a:srgbClr val="000000"/>
                </a:solidFill>
              </a:rPr>
              <a:t>общественное питание – </a:t>
            </a:r>
            <a:r>
              <a:rPr lang="ru-RU" b="1" kern="0" dirty="0">
                <a:solidFill>
                  <a:schemeClr val="bg2"/>
                </a:solidFill>
              </a:rPr>
              <a:t>8 049 МСП</a:t>
            </a:r>
          </a:p>
          <a:p>
            <a:pPr marL="171446" lvl="0" indent="-171446" defTabSz="685783">
              <a:spcBef>
                <a:spcPts val="7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kern="0" dirty="0">
                <a:solidFill>
                  <a:srgbClr val="000000"/>
                </a:solidFill>
              </a:rPr>
              <a:t>деятельность организаций дополнительного образования, </a:t>
            </a:r>
            <a:r>
              <a:rPr lang="en-US" kern="0" dirty="0">
                <a:solidFill>
                  <a:srgbClr val="000000"/>
                </a:solidFill>
              </a:rPr>
              <a:t/>
            </a:r>
            <a:br>
              <a:rPr lang="en-US" kern="0" dirty="0">
                <a:solidFill>
                  <a:srgbClr val="000000"/>
                </a:solidFill>
              </a:rPr>
            </a:br>
            <a:r>
              <a:rPr lang="ru-RU" kern="0" dirty="0">
                <a:solidFill>
                  <a:srgbClr val="000000"/>
                </a:solidFill>
              </a:rPr>
              <a:t>негосударственных образовательных учреждений – </a:t>
            </a:r>
            <a:r>
              <a:rPr lang="ru-RU" b="1" kern="0" dirty="0">
                <a:solidFill>
                  <a:schemeClr val="bg2"/>
                </a:solidFill>
              </a:rPr>
              <a:t>4 231 МСП</a:t>
            </a:r>
          </a:p>
          <a:p>
            <a:pPr marL="171446" indent="-171446" defTabSz="685783">
              <a:spcBef>
                <a:spcPts val="7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kern="0" dirty="0">
                <a:solidFill>
                  <a:srgbClr val="000000"/>
                </a:solidFill>
              </a:rPr>
              <a:t>деятельность по организации конференций и выставок – </a:t>
            </a:r>
            <a:r>
              <a:rPr lang="ru-RU" b="1" kern="0" dirty="0">
                <a:solidFill>
                  <a:schemeClr val="bg2"/>
                </a:solidFill>
              </a:rPr>
              <a:t>171 МСП</a:t>
            </a:r>
          </a:p>
          <a:p>
            <a:pPr marL="171446" indent="-171446" defTabSz="685783">
              <a:spcBef>
                <a:spcPts val="7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kern="0" dirty="0">
                <a:solidFill>
                  <a:srgbClr val="000000"/>
                </a:solidFill>
              </a:rPr>
              <a:t>деятельность по предоставлению бытовых услуг населению (ремонт, стирка, химчистка, услуги парикмахерских и салонов красоты) – </a:t>
            </a:r>
            <a:r>
              <a:rPr lang="ru-RU" b="1" kern="0" dirty="0">
                <a:solidFill>
                  <a:schemeClr val="bg2"/>
                </a:solidFill>
              </a:rPr>
              <a:t>13 142 МСП</a:t>
            </a:r>
          </a:p>
          <a:p>
            <a:pPr marL="171446" indent="-171446" defTabSz="685783">
              <a:spcBef>
                <a:spcPts val="7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kern="0" dirty="0">
                <a:solidFill>
                  <a:srgbClr val="000000"/>
                </a:solidFill>
              </a:rPr>
              <a:t>торговля непродовольственными товарами, торговля через автоматы – </a:t>
            </a:r>
            <a:r>
              <a:rPr lang="ru-RU" b="1" kern="0" dirty="0">
                <a:solidFill>
                  <a:schemeClr val="bg2"/>
                </a:solidFill>
              </a:rPr>
              <a:t>36 576 МСП</a:t>
            </a:r>
          </a:p>
          <a:p>
            <a:pPr marL="171446" indent="-171446" defTabSz="685783">
              <a:spcBef>
                <a:spcPts val="7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dirty="0"/>
              <a:t>деятельность в области здравоохранения (стоматологические клиники) </a:t>
            </a:r>
            <a:r>
              <a:rPr lang="ru-RU" kern="0" dirty="0">
                <a:solidFill>
                  <a:srgbClr val="000000"/>
                </a:solidFill>
              </a:rPr>
              <a:t>– </a:t>
            </a:r>
            <a:r>
              <a:rPr lang="ru-RU" b="1" kern="0" dirty="0">
                <a:solidFill>
                  <a:schemeClr val="bg2"/>
                </a:solidFill>
              </a:rPr>
              <a:t>1 329 МСП</a:t>
            </a:r>
          </a:p>
          <a:p>
            <a:pPr marL="171446" indent="-171446" defTabSz="685783">
              <a:spcBef>
                <a:spcPts val="700"/>
              </a:spcBef>
              <a:buClr>
                <a:srgbClr val="E20C3C"/>
              </a:buClr>
              <a:buFont typeface="Arial" panose="020B0604020202020204" pitchFamily="34" charset="0"/>
              <a:buChar char="•"/>
              <a:defRPr/>
            </a:pPr>
            <a:r>
              <a:rPr lang="ru-RU" kern="0" dirty="0">
                <a:solidFill>
                  <a:srgbClr val="000000"/>
                </a:solidFill>
              </a:rPr>
              <a:t>народно-художественные промыслы – </a:t>
            </a:r>
            <a:r>
              <a:rPr lang="ru-RU" b="1" kern="0" dirty="0">
                <a:solidFill>
                  <a:schemeClr val="bg2"/>
                </a:solidFill>
              </a:rPr>
              <a:t>56 МСП</a:t>
            </a:r>
            <a:endParaRPr lang="ru-RU" kern="0" dirty="0">
              <a:solidFill>
                <a:schemeClr val="bg2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8E46A1C-C508-4762-A60B-A50BED3A7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18" y="843375"/>
            <a:ext cx="273407" cy="27340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08B68FA-B956-4052-8952-F27EB7F5C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718" y="1888558"/>
            <a:ext cx="273407" cy="27340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A0C5C55A-6786-40C6-819A-B75DBE01E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499" y="3808552"/>
            <a:ext cx="273844" cy="27384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E546AF5B-18D3-413D-B8F5-D4AFAB366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718" y="2979468"/>
            <a:ext cx="269407" cy="26940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9FADD96B-A87D-428D-880B-8EAC1B9DAD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944" y="3406637"/>
            <a:ext cx="252955" cy="25295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43A6C75E-B96F-49EA-8B6A-7755EFA86D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944" y="1464797"/>
            <a:ext cx="252955" cy="25295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683CA116-545E-4210-A9D6-BAB64D0861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944" y="2315796"/>
            <a:ext cx="252955" cy="25295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2708AC1-2A31-4037-A4FC-C36D50BFE7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1028" y="1158146"/>
            <a:ext cx="238786" cy="23878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" r="1417" b="12697"/>
          <a:stretch/>
        </p:blipFill>
        <p:spPr>
          <a:xfrm>
            <a:off x="7610591" y="402873"/>
            <a:ext cx="1350000" cy="2415896"/>
          </a:xfrm>
          <a:prstGeom prst="rect">
            <a:avLst/>
          </a:prstGeom>
          <a:effectLst>
            <a:outerShdw blurRad="317500" dist="50800" dir="3720000" sx="102000" sy="102000" algn="ctr" rotWithShape="0">
              <a:srgbClr val="000000">
                <a:alpha val="20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7610592" y="1635551"/>
            <a:ext cx="1390193" cy="8483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defRPr/>
            </a:pPr>
            <a:r>
              <a:rPr lang="ru-RU" sz="10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Постановление Правительства РФ</a:t>
            </a:r>
          </a:p>
          <a:p>
            <a:pPr lvl="0" algn="ctr"/>
            <a:r>
              <a:rPr lang="ru-RU" sz="10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03.04.2020 </a:t>
            </a:r>
          </a:p>
          <a:p>
            <a:pPr lvl="0" algn="ctr"/>
            <a:r>
              <a:rPr lang="ru-RU" sz="10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№ 434 </a:t>
            </a:r>
            <a:r>
              <a:rPr lang="ru-RU" altLang="ru-RU" sz="10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altLang="ru-RU" sz="1000" b="1" dirty="0">
                <a:solidFill>
                  <a:srgbClr val="EA3E7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1000" b="1" dirty="0">
              <a:solidFill>
                <a:srgbClr val="EA3E7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2DE5852-894E-A14B-9702-05F8870744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7359" y="2617472"/>
            <a:ext cx="246124" cy="2461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AC339BA-3CF9-7748-9374-1F46E8E461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7359" y="4808235"/>
            <a:ext cx="246124" cy="24612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3361C3C-5D00-1542-8640-71B1952472F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7359" y="4217317"/>
            <a:ext cx="246124" cy="2461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0753969-1DD9-A84C-B587-3AB8C0A317B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7359" y="4540412"/>
            <a:ext cx="246124" cy="246124"/>
          </a:xfrm>
          <a:prstGeom prst="rect">
            <a:avLst/>
          </a:prstGeom>
        </p:spPr>
      </p:pic>
      <p:sp>
        <p:nvSpPr>
          <p:cNvPr id="32" name="Номер слайда 3">
            <a:extLst>
              <a:ext uri="{FF2B5EF4-FFF2-40B4-BE49-F238E27FC236}">
                <a16:creationId xmlns:a16="http://schemas.microsoft.com/office/drawing/2014/main" xmlns="" id="{32D3982C-0293-FF44-A014-8655F0BB5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172" y="4767263"/>
            <a:ext cx="405581" cy="273844"/>
          </a:xfrm>
        </p:spPr>
        <p:txBody>
          <a:bodyPr/>
          <a:lstStyle/>
          <a:p>
            <a:fld id="{50F14DE7-7E30-4447-9A53-6BC505903302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959594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xmlns="" id="{5BFACD33-59AB-5E41-A5A8-C860B185591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012892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7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3A0C9E19-BA19-5B48-9159-9881671B216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8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Пятиугольник 1">
            <a:extLst>
              <a:ext uri="{FF2B5EF4-FFF2-40B4-BE49-F238E27FC236}">
                <a16:creationId xmlns:a16="http://schemas.microsoft.com/office/drawing/2014/main" xmlns="" id="{C4F8D319-32FD-1E4C-BEB1-56D0A6EB039C}"/>
              </a:ext>
            </a:extLst>
          </p:cNvPr>
          <p:cNvSpPr/>
          <p:nvPr/>
        </p:nvSpPr>
        <p:spPr>
          <a:xfrm>
            <a:off x="530541" y="1121910"/>
            <a:ext cx="1815094" cy="332353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3312" y="249254"/>
            <a:ext cx="4919472" cy="623248"/>
          </a:xfrm>
        </p:spPr>
        <p:txBody>
          <a:bodyPr/>
          <a:lstStyle/>
          <a:p>
            <a:r>
              <a:rPr lang="ru-RU" dirty="0"/>
              <a:t>Субсидия на оплату труда работникам и иные нужды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xmlns="" id="{03B7F588-57D5-47FE-8710-731089408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799670"/>
              </p:ext>
            </p:extLst>
          </p:nvPr>
        </p:nvGraphicFramePr>
        <p:xfrm>
          <a:off x="530541" y="1151890"/>
          <a:ext cx="8382663" cy="2839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5727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6546936">
                  <a:extLst>
                    <a:ext uri="{9D8B030D-6E8A-4147-A177-3AD203B41FA5}">
                      <a16:colId xmlns:a16="http://schemas.microsoft.com/office/drawing/2014/main" xmlns="" val="908998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МСП</a:t>
                      </a:r>
                      <a:r>
                        <a:rPr lang="en-US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пострадавших отраслях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Размер субсидии: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cap="all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МРОТ </a:t>
                      </a:r>
                      <a:r>
                        <a:rPr lang="ru-RU" sz="1200" b="0" cap="all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(12 130  </a:t>
                      </a:r>
                      <a:r>
                        <a:rPr lang="ru-RU" sz="1200" b="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руб.)</a:t>
                      </a:r>
                      <a:r>
                        <a:rPr lang="ru-RU" sz="1200" b="1" cap="all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r>
                        <a:rPr lang="ru-RU" sz="1200" b="1" cap="all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кол-во сотрудников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Можно получить за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апрель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и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май,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выплаты с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 мая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Можно потратить на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зарплату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</a:t>
                      </a: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коммунальные платежи</a:t>
                      </a: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</a:t>
                      </a: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аренду</a:t>
                      </a:r>
                      <a:r>
                        <a:rPr lang="ru-RU" sz="12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Можно получить если: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сохранено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 </a:t>
                      </a:r>
                      <a:r>
                        <a:rPr lang="en-US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% </a:t>
                      </a:r>
                      <a:r>
                        <a:rPr lang="ru-RU" sz="1200" b="1" dirty="0" smtClean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кол-ва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работников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недоимка по налогам и страховым взносам меньше 3000 руб.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Подать заявление на сайте ФНС: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accent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https://www.nalog.ru/rn77/business-support-2020/subsidy/</a:t>
                      </a:r>
                      <a:r>
                        <a:rPr lang="ru-RU" sz="1200" dirty="0">
                          <a:solidFill>
                            <a:schemeClr val="accent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или через личный кабинет налогоплательщика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Горячая линия ФНС 8-800-222-22-22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665495"/>
              </p:ext>
            </p:extLst>
          </p:nvPr>
        </p:nvGraphicFramePr>
        <p:xfrm>
          <a:off x="543152" y="4228080"/>
          <a:ext cx="8172021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6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9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810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Количество МСП в пострадавших отраслях 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Потенциальные получатели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Фактически получили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/>
                          </a:solidFill>
                        </a:rPr>
                        <a:t>108 886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/>
                          </a:solidFill>
                        </a:rPr>
                        <a:t>108 886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/>
                          </a:solidFill>
                        </a:rPr>
                        <a:t>27 028 (подано заявок)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2611657-04CA-5044-91F7-518C0952B4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990" y="1565530"/>
            <a:ext cx="348162" cy="34816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30FDC66-6DAB-B14C-846C-D953B09163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529" y="3210759"/>
            <a:ext cx="310911" cy="31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16913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xmlns="" id="{DFEB334B-457E-DD4B-A135-9A7EE2FC385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77959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1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ятиугольник 7">
            <a:extLst>
              <a:ext uri="{FF2B5EF4-FFF2-40B4-BE49-F238E27FC236}">
                <a16:creationId xmlns:a16="http://schemas.microsoft.com/office/drawing/2014/main" xmlns="" id="{F94E5D83-16CB-9648-A5A1-DA9F90A6C13D}"/>
              </a:ext>
            </a:extLst>
          </p:cNvPr>
          <p:cNvSpPr/>
          <p:nvPr/>
        </p:nvSpPr>
        <p:spPr>
          <a:xfrm>
            <a:off x="551077" y="1192145"/>
            <a:ext cx="1815094" cy="332353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xmlns="" id="{03B7F588-57D5-47FE-8710-731089408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803676"/>
              </p:ext>
            </p:extLst>
          </p:nvPr>
        </p:nvGraphicFramePr>
        <p:xfrm>
          <a:off x="535299" y="1202193"/>
          <a:ext cx="8382663" cy="2321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5727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6546936">
                  <a:extLst>
                    <a:ext uri="{9D8B030D-6E8A-4147-A177-3AD203B41FA5}">
                      <a16:colId xmlns:a16="http://schemas.microsoft.com/office/drawing/2014/main" xmlns="" val="908998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Все предприятия</a:t>
                      </a:r>
                      <a:r>
                        <a:rPr lang="en-US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пострадавших отраслях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Объем кредита: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cap="all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МРОТ </a:t>
                      </a:r>
                      <a:r>
                        <a:rPr lang="ru-RU" sz="1200" b="1" cap="all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r>
                        <a:rPr lang="ru-RU" sz="1200" b="1" cap="all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кол-во сотрудников</a:t>
                      </a:r>
                      <a:r>
                        <a:rPr lang="en-US" sz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r>
                        <a:rPr lang="ru-RU" sz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месяцев</a:t>
                      </a:r>
                      <a:endParaRPr lang="ru-RU" sz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Срок кредита: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 год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Ставка: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6 месяцев –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0 %,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далее –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4 %</a:t>
                      </a:r>
                      <a:endParaRPr lang="ru-RU" sz="1200" b="1" cap="all" dirty="0">
                        <a:solidFill>
                          <a:srgbClr val="EB4B77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Список банков: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Сбербанк, ВТБ, Открытие, Альфа-Банк, МСП-Банк, Промсвязьбанк,  Газпромбанк и иные (полный перечень </a:t>
                      </a:r>
                      <a:r>
                        <a:rPr lang="en-US" sz="12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6"/>
                        </a:rPr>
                        <a:t>https://corpmsp.ru/bankam/programma_stimulir/</a:t>
                      </a:r>
                      <a:r>
                        <a:rPr lang="ru-RU" sz="12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случае отказа направить обращение по ссылке </a:t>
                      </a:r>
                      <a:r>
                        <a:rPr lang="en-US" sz="12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7"/>
                        </a:rPr>
                        <a:t>https://invest.mosreg.ru/faq/pomoshch-vo-vzaimodejstvii-s-bankami</a:t>
                      </a:r>
                      <a:r>
                        <a:rPr lang="ru-RU" sz="12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или позвонить на номер </a:t>
                      </a:r>
                      <a:r>
                        <a:rPr lang="ru-RU" sz="1200" b="1" kern="120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0150</a:t>
                      </a:r>
                      <a:r>
                        <a:rPr lang="ru-RU" sz="12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endParaRPr lang="ru-RU" sz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6FBB21E3-A7F6-47B4-BAF0-C20AD3824137}"/>
              </a:ext>
            </a:extLst>
          </p:cNvPr>
          <p:cNvSpPr txBox="1">
            <a:spLocks/>
          </p:cNvSpPr>
          <p:nvPr/>
        </p:nvSpPr>
        <p:spPr>
          <a:xfrm>
            <a:off x="1353312" y="249254"/>
            <a:ext cx="4919472" cy="346249"/>
          </a:xfrm>
          <a:prstGeom prst="rect">
            <a:avLst/>
          </a:prstGeom>
          <a:noFill/>
        </p:spPr>
        <p:txBody>
          <a:bodyPr wrap="square" lIns="0" tIns="34290" rIns="0" bIns="34290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Кредит на Зарплату 0%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D0B4529A-E3C0-3D40-B0CA-8B16C1BE6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061056"/>
              </p:ext>
            </p:extLst>
          </p:nvPr>
        </p:nvGraphicFramePr>
        <p:xfrm>
          <a:off x="551077" y="3925103"/>
          <a:ext cx="8278598" cy="8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65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479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Количество в пострадавших отраслях 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Потенциальные получатели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Фактически получили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109 488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/>
                          </a:solidFill>
                        </a:rPr>
                        <a:t>109 488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/>
                          </a:solidFill>
                        </a:rPr>
                        <a:t>подана </a:t>
                      </a:r>
                      <a:br>
                        <a:rPr lang="ru-RU" b="1" dirty="0">
                          <a:solidFill>
                            <a:schemeClr val="tx2"/>
                          </a:solidFill>
                        </a:rPr>
                      </a:br>
                      <a:r>
                        <a:rPr lang="ru-RU" b="1" dirty="0">
                          <a:solidFill>
                            <a:schemeClr val="tx2"/>
                          </a:solidFill>
                        </a:rPr>
                        <a:t>2 058 заявок на 3,5 млрд руб.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086AA30-E80E-2A4B-B280-370F204508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990" y="1584580"/>
            <a:ext cx="348162" cy="3481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FF06219-FB03-3C45-A142-A6D10B1197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529" y="2571750"/>
            <a:ext cx="310911" cy="31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95127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xmlns="" id="{D93E86CE-444E-B64E-8742-C0E762121F7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16546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5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ятиугольник 7">
            <a:extLst>
              <a:ext uri="{FF2B5EF4-FFF2-40B4-BE49-F238E27FC236}">
                <a16:creationId xmlns:a16="http://schemas.microsoft.com/office/drawing/2014/main" xmlns="" id="{AE24A538-CC2C-BA4D-B440-741BD698AC03}"/>
              </a:ext>
            </a:extLst>
          </p:cNvPr>
          <p:cNvSpPr/>
          <p:nvPr/>
        </p:nvSpPr>
        <p:spPr>
          <a:xfrm>
            <a:off x="924294" y="944818"/>
            <a:ext cx="1815094" cy="332353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xmlns="" id="{03B7F588-57D5-47FE-8710-731089408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690783"/>
              </p:ext>
            </p:extLst>
          </p:nvPr>
        </p:nvGraphicFramePr>
        <p:xfrm>
          <a:off x="895990" y="960827"/>
          <a:ext cx="7819182" cy="2992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5727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5983455">
                  <a:extLst>
                    <a:ext uri="{9D8B030D-6E8A-4147-A177-3AD203B41FA5}">
                      <a16:colId xmlns:a16="http://schemas.microsoft.com/office/drawing/2014/main" xmlns="" val="908998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МСП</a:t>
                      </a:r>
                      <a:r>
                        <a:rPr lang="en-US" sz="1200" b="1" dirty="0" smtClean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пострадавших отраслях</a:t>
                      </a:r>
                      <a:endParaRPr lang="ru-RU" sz="12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Срок: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отсрочка платежей на срок не более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 месяцев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Запрет неустоек, досрочного погашения кредита на 6 месяцев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Дополнительные условия для ИП: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Размер кредита: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не более </a:t>
                      </a:r>
                      <a:r>
                        <a:rPr lang="ru-RU" sz="1200" b="1" cap="all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млн руб. </a:t>
                      </a:r>
                      <a:endParaRPr lang="ru-RU" sz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Срок: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отсрочка платежей на 6 месяцев или уменьшение их размера на 6 месяцев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срок до 30.09.2020 необходимо подать заявление в банк, где взят кредит.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случае отказа направить обращение по ссылке </a:t>
                      </a:r>
                      <a:r>
                        <a:rPr lang="en-US" sz="1200" b="0" dirty="0">
                          <a:solidFill>
                            <a:schemeClr val="accent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https://invest.mosreg.ru/faq/pomoshch-vo-vzaimodejstvii-s-bankami</a:t>
                      </a:r>
                      <a:r>
                        <a:rPr lang="ru-RU" sz="1200" b="0" dirty="0">
                          <a:solidFill>
                            <a:schemeClr val="accent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или позвонить на номер </a:t>
                      </a:r>
                      <a:r>
                        <a:rPr lang="ru-RU" sz="1200" b="1" kern="120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0150</a:t>
                      </a:r>
                      <a:r>
                        <a:rPr lang="ru-RU" sz="12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endParaRPr lang="ru-RU" sz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6FBB21E3-A7F6-47B4-BAF0-C20AD3824137}"/>
              </a:ext>
            </a:extLst>
          </p:cNvPr>
          <p:cNvSpPr txBox="1">
            <a:spLocks/>
          </p:cNvSpPr>
          <p:nvPr/>
        </p:nvSpPr>
        <p:spPr>
          <a:xfrm>
            <a:off x="1353312" y="249254"/>
            <a:ext cx="4919472" cy="346249"/>
          </a:xfrm>
          <a:prstGeom prst="rect">
            <a:avLst/>
          </a:prstGeom>
          <a:noFill/>
        </p:spPr>
        <p:txBody>
          <a:bodyPr wrap="square" lIns="0" tIns="34290" rIns="0" bIns="34290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 smtClean="0"/>
              <a:t>Реструктуризация кредита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920FBE8-9461-0449-AB04-176F0FA7DC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887" y="1365909"/>
            <a:ext cx="348162" cy="348162"/>
          </a:xfrm>
          <a:prstGeom prst="rect">
            <a:avLst/>
          </a:prstGeom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E184ECD8-81F0-4446-9970-3408C19FF8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57377"/>
              </p:ext>
            </p:extLst>
          </p:nvPr>
        </p:nvGraphicFramePr>
        <p:xfrm>
          <a:off x="924294" y="4068373"/>
          <a:ext cx="7699296" cy="96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4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68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060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3611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Количество МСП 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в пострадавших отраслях 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Потенциальные получатели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Фактически получили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197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108 886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/>
                          </a:solidFill>
                        </a:rPr>
                        <a:t>Все у кого есть кредит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/>
                          </a:solidFill>
                        </a:rPr>
                        <a:t>поступило 5 294 заявки </a:t>
                      </a:r>
                      <a:br>
                        <a:rPr lang="ru-RU" b="1" dirty="0">
                          <a:solidFill>
                            <a:schemeClr val="tx2"/>
                          </a:solidFill>
                        </a:rPr>
                      </a:br>
                      <a:r>
                        <a:rPr lang="ru-RU" b="1" dirty="0">
                          <a:solidFill>
                            <a:schemeClr val="tx2"/>
                          </a:solidFill>
                        </a:rPr>
                        <a:t>на 28,8 млрд. рублей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E61A3B1-C340-3640-B398-EE29E16037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526" y="3004219"/>
            <a:ext cx="310911" cy="31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66126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xmlns="" id="{D93E86CE-444E-B64E-8742-C0E762121F7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39422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2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ятиугольник 7">
            <a:extLst>
              <a:ext uri="{FF2B5EF4-FFF2-40B4-BE49-F238E27FC236}">
                <a16:creationId xmlns:a16="http://schemas.microsoft.com/office/drawing/2014/main" xmlns="" id="{AE24A538-CC2C-BA4D-B440-741BD698AC03}"/>
              </a:ext>
            </a:extLst>
          </p:cNvPr>
          <p:cNvSpPr/>
          <p:nvPr/>
        </p:nvSpPr>
        <p:spPr>
          <a:xfrm>
            <a:off x="924294" y="944818"/>
            <a:ext cx="1815094" cy="332353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xmlns="" id="{03B7F588-57D5-47FE-8710-731089408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570561"/>
              </p:ext>
            </p:extLst>
          </p:nvPr>
        </p:nvGraphicFramePr>
        <p:xfrm>
          <a:off x="895991" y="960827"/>
          <a:ext cx="8010014" cy="276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0529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6129485">
                  <a:extLst>
                    <a:ext uri="{9D8B030D-6E8A-4147-A177-3AD203B41FA5}">
                      <a16:colId xmlns:a16="http://schemas.microsoft.com/office/drawing/2014/main" xmlns="" val="908998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МСП</a:t>
                      </a:r>
                      <a:r>
                        <a:rPr lang="en-US" sz="1200" b="1" dirty="0" smtClean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пострадавших отраслях</a:t>
                      </a:r>
                      <a:endParaRPr lang="ru-RU" sz="12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Отсрочка платежей по основному долгу и снижение ставки по кредиту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Оплата процентов:</a:t>
                      </a:r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1/3 заемщик, 1/3 банк, 1/3 государство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Срок: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 </a:t>
                      </a:r>
                      <a:r>
                        <a:rPr lang="ru-RU" sz="1200" b="1" dirty="0" smtClean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 месяцев </a:t>
                      </a:r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(с 01.04.2020 по 01.10.2020)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 варианта погашения %: </a:t>
                      </a:r>
                      <a:r>
                        <a:rPr lang="ru-RU" sz="1200" b="0" kern="12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по обычному графику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                                             </a:t>
                      </a:r>
                      <a:r>
                        <a:rPr lang="ru-RU" sz="1200" b="0" kern="12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капитализация % платежей и оплата их после 01.10.2020</a:t>
                      </a:r>
                      <a:endParaRPr lang="ru-RU" sz="1200" b="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Необходимо подать заявление в банк, где взят кредит.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случае отказа направить обращение по ссылке </a:t>
                      </a:r>
                      <a:r>
                        <a:rPr lang="en-US" sz="1200" b="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6"/>
                        </a:rPr>
                        <a:t>https://invest.mosreg.ru/faq/pomoshch-vo-vzaimodejstvii-s-bankami</a:t>
                      </a:r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или позвонить на номер</a:t>
                      </a:r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0150</a:t>
                      </a:r>
                      <a:r>
                        <a:rPr lang="ru-RU" sz="1200" b="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endParaRPr lang="ru-RU" sz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6FBB21E3-A7F6-47B4-BAF0-C20AD3824137}"/>
              </a:ext>
            </a:extLst>
          </p:cNvPr>
          <p:cNvSpPr txBox="1">
            <a:spLocks/>
          </p:cNvSpPr>
          <p:nvPr/>
        </p:nvSpPr>
        <p:spPr>
          <a:xfrm>
            <a:off x="1353312" y="249254"/>
            <a:ext cx="4919472" cy="346249"/>
          </a:xfrm>
          <a:prstGeom prst="rect">
            <a:avLst/>
          </a:prstGeom>
          <a:noFill/>
        </p:spPr>
        <p:txBody>
          <a:bodyPr wrap="square" lIns="0" tIns="34290" rIns="0" bIns="34290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Программа «1/3-1/3-1/3»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920FBE8-9461-0449-AB04-176F0FA7DC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887" y="1365909"/>
            <a:ext cx="348162" cy="348162"/>
          </a:xfrm>
          <a:prstGeom prst="rect">
            <a:avLst/>
          </a:prstGeom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E184ECD8-81F0-4446-9970-3408C19FF8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566007"/>
              </p:ext>
            </p:extLst>
          </p:nvPr>
        </p:nvGraphicFramePr>
        <p:xfrm>
          <a:off x="924294" y="4068373"/>
          <a:ext cx="7699296" cy="96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4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68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060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3611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Количество МСП 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в пострадавших отраслях 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Потенциальные получатели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Фактически получили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197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108 886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Все у кого есть кредит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/>
                          </a:solidFill>
                        </a:rPr>
                        <a:t>поступило 5 294 заявки </a:t>
                      </a:r>
                      <a:br>
                        <a:rPr lang="ru-RU" b="1" dirty="0">
                          <a:solidFill>
                            <a:schemeClr val="tx2"/>
                          </a:solidFill>
                        </a:rPr>
                      </a:br>
                      <a:r>
                        <a:rPr lang="ru-RU" b="1" dirty="0">
                          <a:solidFill>
                            <a:schemeClr val="tx2"/>
                          </a:solidFill>
                        </a:rPr>
                        <a:t>на 28,8 млрд. рублей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E61A3B1-C340-3640-B398-EE29E16037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526" y="3004219"/>
            <a:ext cx="310911" cy="31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38214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xmlns="" id="{0B1FF8F7-18DA-9949-80E3-643ECDF81CD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13549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7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ятиугольник 11">
            <a:extLst>
              <a:ext uri="{FF2B5EF4-FFF2-40B4-BE49-F238E27FC236}">
                <a16:creationId xmlns:a16="http://schemas.microsoft.com/office/drawing/2014/main" xmlns="" id="{ECF2ECF6-5D99-CA4A-A6E9-EEB454EE0DA8}"/>
              </a:ext>
            </a:extLst>
          </p:cNvPr>
          <p:cNvSpPr/>
          <p:nvPr/>
        </p:nvSpPr>
        <p:spPr>
          <a:xfrm>
            <a:off x="1125005" y="3165941"/>
            <a:ext cx="1815094" cy="274644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иугольник 10">
            <a:extLst>
              <a:ext uri="{FF2B5EF4-FFF2-40B4-BE49-F238E27FC236}">
                <a16:creationId xmlns:a16="http://schemas.microsoft.com/office/drawing/2014/main" xmlns="" id="{0B25F99C-C727-714A-B092-3354E8AF09A5}"/>
              </a:ext>
            </a:extLst>
          </p:cNvPr>
          <p:cNvSpPr/>
          <p:nvPr/>
        </p:nvSpPr>
        <p:spPr>
          <a:xfrm>
            <a:off x="1125005" y="865675"/>
            <a:ext cx="1815094" cy="274644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6FBB21E3-A7F6-47B4-BAF0-C20AD3824137}"/>
              </a:ext>
            </a:extLst>
          </p:cNvPr>
          <p:cNvSpPr txBox="1">
            <a:spLocks/>
          </p:cNvSpPr>
          <p:nvPr/>
        </p:nvSpPr>
        <p:spPr>
          <a:xfrm>
            <a:off x="1353312" y="249254"/>
            <a:ext cx="4919472" cy="346249"/>
          </a:xfrm>
          <a:prstGeom prst="rect">
            <a:avLst/>
          </a:prstGeom>
          <a:noFill/>
        </p:spPr>
        <p:txBody>
          <a:bodyPr wrap="square" lIns="0" tIns="34290" rIns="0" bIns="34290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снижение налогов</a:t>
            </a:r>
          </a:p>
        </p:txBody>
      </p:sp>
      <p:graphicFrame>
        <p:nvGraphicFramePr>
          <p:cNvPr id="8" name="Таблица 9">
            <a:extLst>
              <a:ext uri="{FF2B5EF4-FFF2-40B4-BE49-F238E27FC236}">
                <a16:creationId xmlns:a16="http://schemas.microsoft.com/office/drawing/2014/main" xmlns="" id="{EA23A925-09A5-47F0-8B5C-8531B713A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821188"/>
              </p:ext>
            </p:extLst>
          </p:nvPr>
        </p:nvGraphicFramePr>
        <p:xfrm>
          <a:off x="1125005" y="845579"/>
          <a:ext cx="7542745" cy="105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4787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5677958">
                  <a:extLst>
                    <a:ext uri="{9D8B030D-6E8A-4147-A177-3AD203B41FA5}">
                      <a16:colId xmlns:a16="http://schemas.microsoft.com/office/drawing/2014/main" xmlns="" val="90899855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МСП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170278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снижение страховых взносов </a:t>
                      </a:r>
                      <a: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 30% до 15%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отношении части выплат, превышающей МРОТ.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15936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автоматически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A6AD033F-B274-4457-A263-F27E71685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702775"/>
              </p:ext>
            </p:extLst>
          </p:nvPr>
        </p:nvGraphicFramePr>
        <p:xfrm>
          <a:off x="1125005" y="3154617"/>
          <a:ext cx="7590370" cy="1756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7985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5712385">
                  <a:extLst>
                    <a:ext uri="{9D8B030D-6E8A-4147-A177-3AD203B41FA5}">
                      <a16:colId xmlns:a16="http://schemas.microsoft.com/office/drawing/2014/main" xmlns="" val="91516086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2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Для собственников ТЦ, объектов торговли и общепита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170278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освобождение от уплаты налога на имущество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 01.03.2020г. по 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.2020г. при условии снижения ставок  арендной платы для арендаторов не менее чем на 50 %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15936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Подать налоговую</a:t>
                      </a:r>
                      <a:r>
                        <a:rPr lang="ru-RU" sz="1200" kern="1200" baseline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декларацию со сниженной суммой налога в ФНС и приложить договоры аренды и доп. соглашения к ним.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baseline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Дополнительно направить специальные формы отчетности в ФНС и МЭФ МО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sp>
        <p:nvSpPr>
          <p:cNvPr id="9" name="Номер слайда 3"/>
          <p:cNvSpPr txBox="1">
            <a:spLocks/>
          </p:cNvSpPr>
          <p:nvPr/>
        </p:nvSpPr>
        <p:spPr>
          <a:xfrm>
            <a:off x="8715172" y="4767263"/>
            <a:ext cx="405581" cy="273844"/>
          </a:xfrm>
          <a:prstGeom prst="rect">
            <a:avLst/>
          </a:prstGeom>
        </p:spPr>
        <p:txBody>
          <a:bodyPr lIns="68580" tIns="34290" rIns="68580" bIns="34290"/>
          <a:lstStyle>
            <a:defPPr lvl="0">
              <a:defRPr lang="ru-RU"/>
            </a:defPPr>
            <a:lvl1pPr marL="0" lvl="0" algn="r" defTabSz="685800" rtl="0" eaLnBrk="1" latinLnBrk="0" hangingPunct="1">
              <a:defRPr sz="1500" kern="1200">
                <a:solidFill>
                  <a:srgbClr val="C5132E"/>
                </a:solidFill>
                <a:latin typeface="+mn-lt"/>
                <a:ea typeface="+mn-ea"/>
                <a:cs typeface="+mn-cs"/>
              </a:defRPr>
            </a:lvl1pPr>
            <a:lvl2pPr marL="342900" lvl="1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F14DE7-7E30-4447-9A53-6BC505903302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14B39421-39E1-8440-8F42-ECB9105D0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978114"/>
              </p:ext>
            </p:extLst>
          </p:nvPr>
        </p:nvGraphicFramePr>
        <p:xfrm>
          <a:off x="1143942" y="2084462"/>
          <a:ext cx="7523808" cy="595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5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49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31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7759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Количество </a:t>
                      </a:r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МСП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Потенциальные получатели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Фактически получили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479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362 637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362 637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362 637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A0E3923C-0B68-B442-BFC6-C621C55C1339}"/>
              </a:ext>
            </a:extLst>
          </p:cNvPr>
          <p:cNvSpPr/>
          <p:nvPr/>
        </p:nvSpPr>
        <p:spPr>
          <a:xfrm>
            <a:off x="707927" y="850434"/>
            <a:ext cx="310385" cy="31038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FFFFFF"/>
                </a:solidFill>
              </a:rPr>
              <a:t>1</a:t>
            </a:r>
            <a:endParaRPr lang="ru-RU" sz="1800" b="1" dirty="0">
              <a:solidFill>
                <a:srgbClr val="FFFFFF"/>
              </a:solidFill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D8500C88-F958-D945-B7E3-660BF591AFD6}"/>
              </a:ext>
            </a:extLst>
          </p:cNvPr>
          <p:cNvSpPr/>
          <p:nvPr/>
        </p:nvSpPr>
        <p:spPr>
          <a:xfrm>
            <a:off x="701094" y="3154617"/>
            <a:ext cx="310385" cy="31038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800" b="1" dirty="0">
                <a:solidFill>
                  <a:srgbClr val="FFFFFF"/>
                </a:solidFill>
              </a:rPr>
              <a:t>2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29F3246-D719-EC4A-B621-89E206795B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838" y="1224528"/>
            <a:ext cx="310385" cy="31038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D1FBD22-5228-7049-984A-79ABE9D287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721" y="1662508"/>
            <a:ext cx="238591" cy="2385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951302F-F853-DF4D-AEFD-88A7A0A5AB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838" y="3542158"/>
            <a:ext cx="310385" cy="31038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265B7CC9-5902-DA46-BCB2-87008A6D0D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721" y="4173770"/>
            <a:ext cx="238591" cy="23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5030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xmlns="" id="{BA1D315D-DF8B-8F4A-8638-A3414150892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777223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01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ятиугольник 7">
            <a:extLst>
              <a:ext uri="{FF2B5EF4-FFF2-40B4-BE49-F238E27FC236}">
                <a16:creationId xmlns:a16="http://schemas.microsoft.com/office/drawing/2014/main" xmlns="" id="{530D8518-7FC2-8A41-B577-A3191287D7E8}"/>
              </a:ext>
            </a:extLst>
          </p:cNvPr>
          <p:cNvSpPr/>
          <p:nvPr/>
        </p:nvSpPr>
        <p:spPr>
          <a:xfrm>
            <a:off x="939522" y="1357815"/>
            <a:ext cx="1815094" cy="274644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xmlns="" id="{03B7F588-57D5-47FE-8710-731089408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376774"/>
              </p:ext>
            </p:extLst>
          </p:nvPr>
        </p:nvGraphicFramePr>
        <p:xfrm>
          <a:off x="939522" y="1272794"/>
          <a:ext cx="7465012" cy="16209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5727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5629285">
                  <a:extLst>
                    <a:ext uri="{9D8B030D-6E8A-4147-A177-3AD203B41FA5}">
                      <a16:colId xmlns:a16="http://schemas.microsoft.com/office/drawing/2014/main" xmlns="" val="908998550"/>
                    </a:ext>
                  </a:extLst>
                </a:gridCol>
              </a:tblGrid>
              <a:tr h="444834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МСП</a:t>
                      </a:r>
                      <a:endParaRPr lang="ru-RU" sz="12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731234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Размер поручительства: </a:t>
                      </a:r>
                      <a:r>
                        <a:rPr lang="ru-RU" sz="1200" b="1" kern="120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42 млн руб.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на срок до </a:t>
                      </a:r>
                      <a:r>
                        <a:rPr lang="ru-RU" sz="1200" b="1" kern="120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 лет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Ставка вознаграждения: </a:t>
                      </a:r>
                      <a:r>
                        <a:rPr lang="ru-RU" sz="1200" b="1" kern="120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1%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годовых (</a:t>
                      </a:r>
                      <a:r>
                        <a:rPr lang="ru-RU" sz="1200" b="1" kern="120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0,75%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для приоритетных категорий)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44483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Обратиться в Банк</a:t>
                      </a:r>
                      <a:r>
                        <a:rPr lang="ru-RU" sz="1200" kern="1200" baseline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или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Региональный гарантийный фонд МО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6FBB21E3-A7F6-47B4-BAF0-C20AD3824137}"/>
              </a:ext>
            </a:extLst>
          </p:cNvPr>
          <p:cNvSpPr txBox="1">
            <a:spLocks/>
          </p:cNvSpPr>
          <p:nvPr/>
        </p:nvSpPr>
        <p:spPr>
          <a:xfrm>
            <a:off x="1353312" y="249254"/>
            <a:ext cx="4919472" cy="346249"/>
          </a:xfrm>
          <a:prstGeom prst="rect">
            <a:avLst/>
          </a:prstGeom>
          <a:noFill/>
        </p:spPr>
        <p:txBody>
          <a:bodyPr wrap="square" lIns="0" tIns="34290" rIns="0" bIns="34290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Поручительства по кредитам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16E5A6E-C1DC-714D-90A8-B705CBE0CD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005" y="1735083"/>
            <a:ext cx="348162" cy="3481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A281734-2DB0-4043-9AE4-C0F365D905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630" y="2499188"/>
            <a:ext cx="310911" cy="310911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7F251CB9-57BB-F24E-ACDA-8C39782C8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23365"/>
              </p:ext>
            </p:extLst>
          </p:nvPr>
        </p:nvGraphicFramePr>
        <p:xfrm>
          <a:off x="939521" y="3353631"/>
          <a:ext cx="7465011" cy="713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47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23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Количество </a:t>
                      </a:r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МСП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Потенциальные получатели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Фактически получили</a:t>
                      </a:r>
                    </a:p>
                  </a:txBody>
                  <a:tcPr marL="55440" marR="55440"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3544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362 637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150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44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465960"/>
      </p:ext>
    </p:extLst>
  </p:cSld>
  <p:clrMapOvr>
    <a:masterClrMapping/>
  </p:clrMapOvr>
  <p:transition spd="slow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wwkO3KONOid9paMYAXh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p.9D18oSGqRIrI6ZF_C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U3Ocrh8GterfRz2iDcU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vrTSmpRLiaXkWeCfZ3d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UJpuv8ULx_.AW33AjNz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Пользовательские 16">
      <a:dk1>
        <a:srgbClr val="000000"/>
      </a:dk1>
      <a:lt1>
        <a:srgbClr val="FFFFFF"/>
      </a:lt1>
      <a:dk2>
        <a:srgbClr val="3B2362"/>
      </a:dk2>
      <a:lt2>
        <a:srgbClr val="E20C3C"/>
      </a:lt2>
      <a:accent1>
        <a:srgbClr val="262F81"/>
      </a:accent1>
      <a:accent2>
        <a:srgbClr val="EB4B76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3270</TotalTime>
  <Words>1733</Words>
  <Application>Microsoft Office PowerPoint</Application>
  <PresentationFormat>Экран (16:9)</PresentationFormat>
  <Paragraphs>364</Paragraphs>
  <Slides>19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Слайд think-cell</vt:lpstr>
      <vt:lpstr>Презентация PowerPoint</vt:lpstr>
      <vt:lpstr>Основные Меры поддержки</vt:lpstr>
      <vt:lpstr>Наиболее пострадавшие отрасли  (108 886 субъектов МСП)</vt:lpstr>
      <vt:lpstr>Субсидия на оплату труда работникам и иные нужды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Займы промышленным предприятиям</vt:lpstr>
      <vt:lpstr>Презентация PowerPoint</vt:lpstr>
      <vt:lpstr>Презентация PowerPoint</vt:lpstr>
      <vt:lpstr>Возмещение затрат на создание объектов инженерной инфраструктуры</vt:lpstr>
      <vt:lpstr>Презентация PowerPoint</vt:lpstr>
      <vt:lpstr>Иные меры поддержки </vt:lpstr>
      <vt:lpstr>Презентация PowerPoint</vt:lpstr>
      <vt:lpstr>Презентация PowerPoint</vt:lpstr>
      <vt:lpstr>Меры поддержки Самозанятых (НОВОЕ)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Приемная Егоровой Н.К.</dc:creator>
  <cp:lastModifiedBy>Лисятникова Людмила Леонидовна</cp:lastModifiedBy>
  <cp:revision>204</cp:revision>
  <cp:lastPrinted>2020-05-14T13:27:13Z</cp:lastPrinted>
  <dcterms:modified xsi:type="dcterms:W3CDTF">2020-05-15T10:01:37Z</dcterms:modified>
</cp:coreProperties>
</file>