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06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967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7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048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7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80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063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21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777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35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02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2156B-7DB6-4AA0-BCD5-7227A5812070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1486C-99E7-4CE5-8A6F-88E31F17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67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трелка вниз 39"/>
          <p:cNvSpPr/>
          <p:nvPr/>
        </p:nvSpPr>
        <p:spPr>
          <a:xfrm>
            <a:off x="5873827" y="828368"/>
            <a:ext cx="189049" cy="266702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6323" name="Rectangle 6"/>
          <p:cNvSpPr>
            <a:spLocks noGrp="1"/>
          </p:cNvSpPr>
          <p:nvPr>
            <p:ph type="title"/>
          </p:nvPr>
        </p:nvSpPr>
        <p:spPr>
          <a:xfrm>
            <a:off x="1514759" y="81756"/>
            <a:ext cx="7629241" cy="538745"/>
          </a:xfrm>
          <a:noFill/>
        </p:spPr>
        <p:txBody>
          <a:bodyPr vert="horz" anchor="b">
            <a:normAutofit fontScale="90000"/>
          </a:bodyPr>
          <a:lstStyle/>
          <a:p>
            <a:pPr marL="0" indent="0"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</a:pPr>
            <a:r>
              <a:rPr lang="ru-RU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>Блок-схема формирования программного консолидированного бюджета Одинцовского муниципального </a:t>
            </a:r>
            <a:r>
              <a:rPr lang="ru-RU" sz="1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>района</a:t>
            </a:r>
            <a:endParaRPr lang="ru-RU" sz="1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+mn-ea"/>
              <a:cs typeface="+mn-cs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1571604" cy="1071546"/>
            <a:chOff x="212" y="46"/>
            <a:chExt cx="940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4" name="Picture 3" descr="Район1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pic>
          <p:nvPicPr>
            <p:cNvPr id="5" name="Picture 4" descr="Герб1"/>
            <p:cNvPicPr>
              <a:picLocks noChangeAspect="1" noChangeArrowheads="1"/>
            </p:cNvPicPr>
            <p:nvPr/>
          </p:nvPicPr>
          <p:blipFill>
            <a:blip r:embed="rId3" cstate="print">
              <a:lum bright="-1000" contrast="14000"/>
            </a:blip>
            <a:srcRect/>
            <a:stretch>
              <a:fillRect/>
            </a:stretch>
          </p:blipFill>
          <p:spPr bwMode="auto">
            <a:xfrm>
              <a:off x="212" y="260"/>
              <a:ext cx="223" cy="273"/>
            </a:xfrm>
            <a:prstGeom prst="rect">
              <a:avLst/>
            </a:prstGeom>
            <a:noFill/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344" y="0"/>
            <a:ext cx="1568260" cy="1071546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9" name="Picture 3" descr="Район1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034073"/>
              </p:ext>
            </p:extLst>
          </p:nvPr>
        </p:nvGraphicFramePr>
        <p:xfrm>
          <a:off x="3344" y="1784952"/>
          <a:ext cx="9055405" cy="788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4246"/>
                <a:gridCol w="1407212"/>
                <a:gridCol w="2870711"/>
                <a:gridCol w="3363236"/>
              </a:tblGrid>
              <a:tr h="563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Федеральные государственные программы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5605" marR="5560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Государственные программы </a:t>
                      </a:r>
                      <a:r>
                        <a:rPr lang="ru-RU" sz="1100" dirty="0" smtClean="0">
                          <a:effectLst/>
                        </a:rPr>
                        <a:t>МО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5605" marR="5560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Муниципальные программы Одинцовского муниципального района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5605" marR="5560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Муниципальные программы городских и сельских поселений Одинцовского муниципального района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5605" marR="55605" marT="0" marB="0">
                    <a:solidFill>
                      <a:srgbClr val="FFFF00"/>
                    </a:solidFill>
                  </a:tcPr>
                </a:tc>
              </a:tr>
              <a:tr h="118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42 ФГП</a:t>
                      </a:r>
                    </a:p>
                  </a:txBody>
                  <a:tcPr marL="55605" marR="55605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>
                          <a:solidFill>
                            <a:schemeClr val="dk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16 </a:t>
                      </a:r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ОГП</a:t>
                      </a:r>
                      <a:endParaRPr kumimoji="0" lang="ru-RU" sz="1200" b="1" kern="1200" dirty="0">
                        <a:solidFill>
                          <a:schemeClr val="dk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 marL="55605" marR="55605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 Black" panose="020B0A04020102020204" pitchFamily="34" charset="0"/>
                        </a:rPr>
                        <a:t>16 </a:t>
                      </a:r>
                      <a:r>
                        <a:rPr lang="ru-RU" sz="1200" dirty="0">
                          <a:effectLst/>
                          <a:latin typeface="Arial Black" panose="020B0A04020102020204" pitchFamily="34" charset="0"/>
                        </a:rPr>
                        <a:t>МП Района</a:t>
                      </a:r>
                      <a:endParaRPr lang="ru-RU" sz="1200" dirty="0">
                        <a:effectLst/>
                        <a:latin typeface="Arial Black" panose="020B0A04020102020204" pitchFamily="34" charset="0"/>
                        <a:ea typeface="Calibri"/>
                      </a:endParaRPr>
                    </a:p>
                  </a:txBody>
                  <a:tcPr marL="55605" marR="5560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96 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МП Поселений </a:t>
                      </a:r>
                      <a:endParaRPr kumimoji="0" lang="ru-RU" sz="1200" kern="1200" dirty="0" smtClean="0">
                        <a:solidFill>
                          <a:schemeClr val="dk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 marL="55605" marR="55605" marT="0" marB="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6" name="Выгнутая вниз стрелка 15"/>
          <p:cNvSpPr/>
          <p:nvPr/>
        </p:nvSpPr>
        <p:spPr>
          <a:xfrm>
            <a:off x="4978862" y="2577507"/>
            <a:ext cx="1216025" cy="276225"/>
          </a:xfrm>
          <a:prstGeom prst="curvedUpArrow">
            <a:avLst>
              <a:gd name="adj1" fmla="val 25000"/>
              <a:gd name="adj2" fmla="val 95186"/>
              <a:gd name="adj3" fmla="val 25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7" name="Выгнутая вниз стрелка 16"/>
          <p:cNvSpPr/>
          <p:nvPr/>
        </p:nvSpPr>
        <p:spPr>
          <a:xfrm>
            <a:off x="5167290" y="2629856"/>
            <a:ext cx="1216025" cy="276225"/>
          </a:xfrm>
          <a:prstGeom prst="curvedUpArrow">
            <a:avLst>
              <a:gd name="adj1" fmla="val 25000"/>
              <a:gd name="adj2" fmla="val 95186"/>
              <a:gd name="adj3" fmla="val 25000"/>
            </a:avLst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8" name="Выгнутая вниз стрелка 17"/>
          <p:cNvSpPr/>
          <p:nvPr/>
        </p:nvSpPr>
        <p:spPr>
          <a:xfrm>
            <a:off x="2426266" y="2584961"/>
            <a:ext cx="1216025" cy="276225"/>
          </a:xfrm>
          <a:prstGeom prst="curvedUpArrow">
            <a:avLst>
              <a:gd name="adj1" fmla="val 25000"/>
              <a:gd name="adj2" fmla="val 95186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9" name="Выгнутая вниз стрелка 18"/>
          <p:cNvSpPr/>
          <p:nvPr/>
        </p:nvSpPr>
        <p:spPr>
          <a:xfrm>
            <a:off x="1964107" y="2584961"/>
            <a:ext cx="5198855" cy="481012"/>
          </a:xfrm>
          <a:prstGeom prst="curvedUpArrow">
            <a:avLst>
              <a:gd name="adj1" fmla="val 25000"/>
              <a:gd name="adj2" fmla="val 95186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0" name="Выгнутая вниз стрелка 19"/>
          <p:cNvSpPr/>
          <p:nvPr/>
        </p:nvSpPr>
        <p:spPr>
          <a:xfrm>
            <a:off x="1604942" y="2624094"/>
            <a:ext cx="6867525" cy="631068"/>
          </a:xfrm>
          <a:prstGeom prst="curvedUp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1" name="Выгнутая вниз стрелка 20"/>
          <p:cNvSpPr/>
          <p:nvPr/>
        </p:nvSpPr>
        <p:spPr>
          <a:xfrm>
            <a:off x="1571604" y="2577507"/>
            <a:ext cx="2389532" cy="596902"/>
          </a:xfrm>
          <a:prstGeom prst="curvedUp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2" name="Выгнутая вниз стрелка 21"/>
          <p:cNvSpPr/>
          <p:nvPr/>
        </p:nvSpPr>
        <p:spPr>
          <a:xfrm>
            <a:off x="66093" y="2592488"/>
            <a:ext cx="1733550" cy="749852"/>
          </a:xfrm>
          <a:prstGeom prst="curvedUp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8340709" y="2564870"/>
            <a:ext cx="412368" cy="818476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366367" y="5785269"/>
            <a:ext cx="5014919" cy="2952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93000">
                <a:srgbClr val="CCFF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b="1" dirty="0" smtClean="0">
                <a:solidFill>
                  <a:srgbClr val="002060"/>
                </a:solidFill>
                <a:latin typeface="Times New Roman"/>
                <a:ea typeface="Calibri"/>
              </a:rPr>
              <a:t>Финансовый блок района</a:t>
            </a:r>
            <a:endParaRPr lang="ru-RU" sz="1200" b="1" dirty="0">
              <a:solidFill>
                <a:srgbClr val="002060"/>
              </a:solidFill>
              <a:latin typeface="Times New Roman"/>
              <a:ea typeface="Calibri"/>
            </a:endParaRPr>
          </a:p>
        </p:txBody>
      </p:sp>
      <p:sp>
        <p:nvSpPr>
          <p:cNvPr id="27" name="Блок-схема: документ 26"/>
          <p:cNvSpPr/>
          <p:nvPr/>
        </p:nvSpPr>
        <p:spPr>
          <a:xfrm>
            <a:off x="4853218" y="6080544"/>
            <a:ext cx="2084820" cy="77065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000" dirty="0">
                <a:effectLst/>
                <a:latin typeface="Times New Roman"/>
                <a:ea typeface="Calibri"/>
              </a:rPr>
              <a:t>Консолидированный бюджет Одинцовского муниципального района на программном методе</a:t>
            </a:r>
            <a:endParaRPr lang="ru-RU" sz="1400" dirty="0">
              <a:effectLst/>
              <a:latin typeface="Times New Roman"/>
              <a:ea typeface="Calibri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938211" y="3383346"/>
            <a:ext cx="1565795" cy="1525732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93000">
                <a:srgbClr val="CCFF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dirty="0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Финансовый блок района и </a:t>
            </a:r>
            <a:r>
              <a:rPr lang="ru-RU" sz="1200" dirty="0">
                <a:solidFill>
                  <a:srgbClr val="002060"/>
                </a:solidFill>
                <a:latin typeface="Times New Roman"/>
                <a:ea typeface="Calibri"/>
              </a:rPr>
              <a:t>финансово-экономические отделы </a:t>
            </a:r>
            <a:r>
              <a:rPr lang="ru-RU" sz="1200" dirty="0" smtClean="0">
                <a:solidFill>
                  <a:srgbClr val="002060"/>
                </a:solidFill>
                <a:latin typeface="Times New Roman"/>
                <a:ea typeface="Calibri"/>
              </a:rPr>
              <a:t>Администраций </a:t>
            </a:r>
            <a:r>
              <a:rPr lang="ru-RU" sz="1200" dirty="0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поселений</a:t>
            </a:r>
            <a:endParaRPr lang="ru-RU" sz="1200" dirty="0">
              <a:solidFill>
                <a:srgbClr val="002060"/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788024" y="3383346"/>
            <a:ext cx="869610" cy="1525732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93000">
                <a:srgbClr val="CCFF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dirty="0" err="1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Финансо</a:t>
            </a:r>
            <a:r>
              <a:rPr lang="ru-RU" sz="1200" dirty="0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-вый блок Администрации района</a:t>
            </a:r>
            <a:endParaRPr lang="ru-RU" sz="1200" dirty="0">
              <a:solidFill>
                <a:srgbClr val="002060"/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74604" y="3383346"/>
            <a:ext cx="1769403" cy="15257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dirty="0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Экономический блок </a:t>
            </a:r>
            <a:r>
              <a:rPr lang="ru-RU" sz="1200" dirty="0">
                <a:solidFill>
                  <a:srgbClr val="002060"/>
                </a:solidFill>
                <a:latin typeface="Times New Roman"/>
                <a:ea typeface="Calibri"/>
              </a:rPr>
              <a:t>Администрации района</a:t>
            </a:r>
            <a:r>
              <a:rPr lang="ru-RU" sz="1200" dirty="0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,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dirty="0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Финансовый блок </a:t>
            </a:r>
            <a:r>
              <a:rPr lang="ru-RU" sz="1200" dirty="0">
                <a:solidFill>
                  <a:srgbClr val="002060"/>
                </a:solidFill>
                <a:latin typeface="Times New Roman"/>
                <a:ea typeface="Calibri"/>
              </a:rPr>
              <a:t>Администрации района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7712765" y="3383347"/>
            <a:ext cx="1292226" cy="188520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/>
                <a:ea typeface="Calibri"/>
              </a:rPr>
              <a:t>Экономический и финансовый блоки района + финансово-экономические отделы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Calibri"/>
              </a:rPr>
              <a:t> Администраций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/>
                <a:ea typeface="Calibri"/>
              </a:rPr>
              <a:t>поселений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32" name="Блок-схема: документ 31"/>
          <p:cNvSpPr/>
          <p:nvPr/>
        </p:nvSpPr>
        <p:spPr>
          <a:xfrm>
            <a:off x="4828567" y="5061388"/>
            <a:ext cx="803543" cy="53021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000" dirty="0">
                <a:effectLst/>
                <a:latin typeface="Times New Roman"/>
                <a:ea typeface="Calibri"/>
              </a:rPr>
              <a:t>Бюджет района</a:t>
            </a:r>
            <a:endParaRPr lang="ru-RU" sz="1400" dirty="0">
              <a:effectLst/>
              <a:latin typeface="Times New Roman"/>
              <a:ea typeface="Calibri"/>
            </a:endParaRPr>
          </a:p>
        </p:txBody>
      </p:sp>
      <p:sp>
        <p:nvSpPr>
          <p:cNvPr id="33" name="Блок-схема: несколько документов 32"/>
          <p:cNvSpPr/>
          <p:nvPr/>
        </p:nvSpPr>
        <p:spPr>
          <a:xfrm>
            <a:off x="6194887" y="5097452"/>
            <a:ext cx="911135" cy="559501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800" dirty="0">
                <a:effectLst/>
                <a:latin typeface="Times New Roman"/>
                <a:ea typeface="Calibri"/>
              </a:rPr>
              <a:t>16 бюджетов</a:t>
            </a:r>
            <a:r>
              <a:rPr lang="ru-RU" sz="1400" dirty="0">
                <a:effectLst/>
                <a:latin typeface="Times New Roman"/>
                <a:ea typeface="Calibri"/>
              </a:rPr>
              <a:t> </a:t>
            </a:r>
            <a:r>
              <a:rPr lang="ru-RU" sz="800" dirty="0">
                <a:effectLst/>
                <a:latin typeface="Times New Roman"/>
                <a:ea typeface="Calibri"/>
              </a:rPr>
              <a:t>поселений</a:t>
            </a:r>
            <a:endParaRPr lang="ru-RU" sz="1400" dirty="0">
              <a:effectLst/>
              <a:latin typeface="Times New Roman"/>
              <a:ea typeface="Calibri"/>
            </a:endParaRPr>
          </a:p>
        </p:txBody>
      </p:sp>
      <p:sp>
        <p:nvSpPr>
          <p:cNvPr id="34" name="Стрелка вниз 33"/>
          <p:cNvSpPr/>
          <p:nvPr/>
        </p:nvSpPr>
        <p:spPr>
          <a:xfrm>
            <a:off x="4007232" y="2556862"/>
            <a:ext cx="412368" cy="785478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4" name="Двойная стрелка вверх/вниз 13"/>
          <p:cNvSpPr/>
          <p:nvPr/>
        </p:nvSpPr>
        <p:spPr>
          <a:xfrm>
            <a:off x="4114800" y="1566845"/>
            <a:ext cx="304800" cy="218107"/>
          </a:xfrm>
          <a:prstGeom prst="upDownArrow">
            <a:avLst>
              <a:gd name="adj1" fmla="val 47886"/>
              <a:gd name="adj2" fmla="val 22477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5" name="Двойная стрелка вверх/вниз 14"/>
          <p:cNvSpPr/>
          <p:nvPr/>
        </p:nvSpPr>
        <p:spPr>
          <a:xfrm>
            <a:off x="7407965" y="1566845"/>
            <a:ext cx="304800" cy="218107"/>
          </a:xfrm>
          <a:prstGeom prst="upDownArrow">
            <a:avLst>
              <a:gd name="adj1" fmla="val 47886"/>
              <a:gd name="adj2" fmla="val 22477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3533138" y="1095070"/>
            <a:ext cx="4724979" cy="4953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1000"/>
              </a:spcAft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Комплексная программа социально-экономического </a:t>
            </a:r>
            <a:r>
              <a:rPr lang="ru-RU" sz="1400" dirty="0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развития Одинцовского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муниципального района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964496" y="990932"/>
            <a:ext cx="1568642" cy="713406"/>
          </a:xfrm>
          <a:prstGeom prst="rect">
            <a:avLst/>
          </a:prstGeom>
          <a:gradFill>
            <a:gsLst>
              <a:gs pos="0">
                <a:srgbClr val="FFC000"/>
              </a:gs>
              <a:gs pos="93000">
                <a:srgbClr val="CCFF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dirty="0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Экономический блок </a:t>
            </a:r>
            <a:r>
              <a:rPr lang="ru-RU" sz="1200" dirty="0" smtClean="0">
                <a:solidFill>
                  <a:srgbClr val="002060"/>
                </a:solidFill>
                <a:latin typeface="Times New Roman"/>
                <a:ea typeface="Calibri"/>
              </a:rPr>
              <a:t>Администрации </a:t>
            </a:r>
            <a:r>
              <a:rPr lang="ru-RU" sz="1200" dirty="0">
                <a:solidFill>
                  <a:srgbClr val="002060"/>
                </a:solidFill>
                <a:latin typeface="Times New Roman"/>
                <a:ea typeface="Calibri"/>
              </a:rPr>
              <a:t>района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314411" y="620502"/>
            <a:ext cx="6635398" cy="27862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dirty="0" smtClean="0">
              <a:solidFill>
                <a:srgbClr val="FF0000"/>
              </a:solidFill>
              <a:effectLst/>
              <a:latin typeface="Times New Roman"/>
              <a:ea typeface="Calibri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Стратегия 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развития Одинцовского муниципального района</a:t>
            </a:r>
            <a:endParaRPr lang="ru-RU" sz="1400" dirty="0">
              <a:effectLst/>
              <a:latin typeface="Times New Roman"/>
              <a:ea typeface="Calibri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/>
                <a:ea typeface="Calibri"/>
              </a:rPr>
              <a:t> </a:t>
            </a:r>
            <a:endParaRPr lang="ru-RU" sz="1400" dirty="0">
              <a:effectLst/>
              <a:latin typeface="Times New Roman"/>
              <a:ea typeface="Calibri"/>
            </a:endParaRPr>
          </a:p>
        </p:txBody>
      </p:sp>
      <p:cxnSp>
        <p:nvCxnSpPr>
          <p:cNvPr id="11" name="Прямая со стрелкой 10"/>
          <p:cNvCxnSpPr>
            <a:stCxn id="29" idx="2"/>
            <a:endCxn id="32" idx="0"/>
          </p:cNvCxnSpPr>
          <p:nvPr/>
        </p:nvCxnSpPr>
        <p:spPr>
          <a:xfrm>
            <a:off x="5222829" y="4909078"/>
            <a:ext cx="7510" cy="152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8" idx="2"/>
            <a:endCxn id="33" idx="0"/>
          </p:cNvCxnSpPr>
          <p:nvPr/>
        </p:nvCxnSpPr>
        <p:spPr>
          <a:xfrm flipH="1">
            <a:off x="6713137" y="4909078"/>
            <a:ext cx="7972" cy="1883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32" idx="2"/>
          </p:cNvCxnSpPr>
          <p:nvPr/>
        </p:nvCxnSpPr>
        <p:spPr>
          <a:xfrm>
            <a:off x="5230339" y="5556545"/>
            <a:ext cx="318308" cy="2303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33" idx="2"/>
          </p:cNvCxnSpPr>
          <p:nvPr/>
        </p:nvCxnSpPr>
        <p:spPr>
          <a:xfrm flipH="1">
            <a:off x="6397057" y="5635764"/>
            <a:ext cx="190040" cy="1486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07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Office PowerPoint</Application>
  <PresentationFormat>Экран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Блок-схема формирования программного консолидированного бюджета Одинцовского муниципального района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Блок-схема формирования программного консолидированного бюджета Одинцовского муниципального района</dc:title>
  <dc:creator>Харьковская Анна Васильевна</dc:creator>
  <cp:lastModifiedBy>Одиночкин Сергей Станиславович</cp:lastModifiedBy>
  <cp:revision>3</cp:revision>
  <dcterms:created xsi:type="dcterms:W3CDTF">2015-02-16T04:33:18Z</dcterms:created>
  <dcterms:modified xsi:type="dcterms:W3CDTF">2015-04-30T09:24:43Z</dcterms:modified>
</cp:coreProperties>
</file>