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53" r:id="rId3"/>
    <p:sldId id="354" r:id="rId4"/>
    <p:sldId id="355" r:id="rId5"/>
    <p:sldId id="356" r:id="rId6"/>
    <p:sldId id="357" r:id="rId7"/>
    <p:sldId id="358" r:id="rId8"/>
    <p:sldId id="328" r:id="rId9"/>
    <p:sldId id="319" r:id="rId10"/>
    <p:sldId id="323" r:id="rId11"/>
    <p:sldId id="327" r:id="rId12"/>
    <p:sldId id="326" r:id="rId13"/>
    <p:sldId id="359" r:id="rId14"/>
    <p:sldId id="360" r:id="rId15"/>
    <p:sldId id="363" r:id="rId16"/>
    <p:sldId id="361" r:id="rId17"/>
    <p:sldId id="332" r:id="rId18"/>
    <p:sldId id="324" r:id="rId19"/>
    <p:sldId id="322" r:id="rId20"/>
    <p:sldId id="337" r:id="rId21"/>
    <p:sldId id="330" r:id="rId22"/>
    <p:sldId id="338" r:id="rId23"/>
    <p:sldId id="336" r:id="rId24"/>
    <p:sldId id="331" r:id="rId25"/>
    <p:sldId id="342" r:id="rId26"/>
    <p:sldId id="307" r:id="rId27"/>
    <p:sldId id="350" r:id="rId28"/>
    <p:sldId id="346" r:id="rId29"/>
    <p:sldId id="347" r:id="rId30"/>
    <p:sldId id="348" r:id="rId31"/>
    <p:sldId id="339" r:id="rId32"/>
    <p:sldId id="344" r:id="rId33"/>
    <p:sldId id="345" r:id="rId34"/>
    <p:sldId id="329" r:id="rId35"/>
    <p:sldId id="351" r:id="rId36"/>
    <p:sldId id="362" r:id="rId37"/>
  </p:sldIdLst>
  <p:sldSz cx="10693400" cy="7561263"/>
  <p:notesSz cx="6797675" cy="9926638"/>
  <p:defaultTextStyle>
    <a:defPPr>
      <a:defRPr lang="ru-RU"/>
    </a:defPPr>
    <a:lvl1pPr marL="0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1540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83085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74629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66173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57718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49255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40803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32347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5570"/>
    <a:srgbClr val="F60830"/>
    <a:srgbClr val="BA0624"/>
    <a:srgbClr val="A50021"/>
    <a:srgbClr val="990000"/>
    <a:srgbClr val="CC0000"/>
    <a:srgbClr val="FF9933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37"/>
  </p:normalViewPr>
  <p:slideViewPr>
    <p:cSldViewPr>
      <p:cViewPr>
        <p:scale>
          <a:sx n="100" d="100"/>
          <a:sy n="100" d="100"/>
        </p:scale>
        <p:origin x="-1362" y="36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F\Base_fku\WORK\el_obesp\&#1055;&#1091;&#1073;&#1083;&#1057;&#1083;&#1091;&#1096;\&#1041;&#1102;&#1076;&#1078;&#1077;&#1090;%202016\&#1080;&#1089;&#1087;&#1086;&#1083;&#1085;&#1077;&#1085;&#1080;&#1077;%202016%20&#1075;&#1086;&#1076;&#1072;\&#1080;&#1089;&#1087;&#1086;&#1083;&#1085;&#1077;&#1085;&#1080;&#1077;2016&#1088;&#1072;&#1089;&#1093;&#1086;&#1076;&#1099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IN-S14F\Base_fku\WORK\el_obesp\&#1055;&#1091;&#1073;&#1083;&#1057;&#1083;&#1091;&#1096;\&#1041;&#1102;&#1076;&#1078;&#1077;&#1090;%202016\&#1080;&#1089;&#1087;&#1086;&#1083;&#1085;&#1077;&#1085;&#1080;&#1077;%202016%20&#1075;&#1086;&#1076;&#1072;\&#1080;&#1089;&#1087;&#1086;&#1083;&#1085;&#1077;&#1085;&#1080;&#1077;2016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1.4831946455505425E-2"/>
                  <c:y val="-7.3487205125356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3 919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67941993464212E-2"/>
                  <c:y val="-9.1124134355441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59955379587855E-2"/>
                  <c:y val="-4.7031811280228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4 058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303937531422998E-2"/>
                  <c:y val="-6.7608228715327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3 716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067941993464212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Лист1!$A$2:$H$2</c:f>
              <c:numCache>
                <c:formatCode>General</c:formatCode>
                <c:ptCount val="8"/>
                <c:pt idx="0">
                  <c:v>13919</c:v>
                </c:pt>
                <c:pt idx="1">
                  <c:v>13900</c:v>
                </c:pt>
                <c:pt idx="3">
                  <c:v>14058</c:v>
                </c:pt>
                <c:pt idx="4">
                  <c:v>13716</c:v>
                </c:pt>
                <c:pt idx="6">
                  <c:v>-139</c:v>
                </c:pt>
                <c:pt idx="7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shape val="cylinder"/>
        <c:axId val="33705984"/>
        <c:axId val="33707520"/>
        <c:axId val="0"/>
      </c:bar3DChart>
      <c:catAx>
        <c:axId val="3370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3707520"/>
        <c:crosses val="autoZero"/>
        <c:auto val="1"/>
        <c:lblAlgn val="ctr"/>
        <c:lblOffset val="100"/>
        <c:noMultiLvlLbl val="0"/>
      </c:catAx>
      <c:valAx>
        <c:axId val="3370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05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8817253932894E-2"/>
          <c:y val="0.13475406602761991"/>
          <c:w val="0.82800562616009643"/>
          <c:h val="0.8440970666180661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"/>
            <c:bubble3D val="0"/>
            <c:spPr>
              <a:solidFill>
                <a:srgbClr val="FFCC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3"/>
            <c:bubble3D val="0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5"/>
            <c:bubble3D val="0"/>
            <c:spPr>
              <a:solidFill>
                <a:srgbClr val="CCFF66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0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3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4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0.1322235575400818"/>
                  <c:y val="-0.1750888478059241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97354512096246"/>
                  <c:y val="9.246694187537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15419056985953E-3"/>
                  <c:y val="1.122113148476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7180208016984E-2"/>
                  <c:y val="8.229890811133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09421224642183E-2"/>
                  <c:y val="1.335853444498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095135868580963E-2"/>
                  <c:y val="2.7873463497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5218061201461082E-4"/>
                  <c:y val="2.886430221860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026456272132802E-2"/>
                  <c:y val="6.8497695012663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10671388330878E-2"/>
                  <c:y val="1.472667206764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457225009960631E-3"/>
                  <c:y val="3.74693074052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2050657123035387"/>
                  <c:y val="6.247792068047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07639873729853"/>
                  <c:y val="2.543412779354104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1054447735245039E-3"/>
                  <c:y val="2.775705945281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3369347167698021E-2"/>
                  <c:y val="8.7413820436930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7668237149392752E-3"/>
                  <c:y val="-2.938203495491761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9514624714067199E-2"/>
                  <c:y val="8.3675159688874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4464061811769907E-2"/>
                  <c:y val="-4.689865920016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МП!$B$4:$B$19</c:f>
              <c:numCache>
                <c:formatCode>#,##0</c:formatCode>
                <c:ptCount val="16"/>
                <c:pt idx="0">
                  <c:v>7832.3</c:v>
                </c:pt>
                <c:pt idx="1">
                  <c:v>1624.9</c:v>
                </c:pt>
                <c:pt idx="2">
                  <c:v>10</c:v>
                </c:pt>
                <c:pt idx="3">
                  <c:v>544.79999999999995</c:v>
                </c:pt>
                <c:pt idx="4">
                  <c:v>344.8</c:v>
                </c:pt>
                <c:pt idx="5">
                  <c:v>298.3</c:v>
                </c:pt>
                <c:pt idx="6">
                  <c:v>112.1</c:v>
                </c:pt>
                <c:pt idx="7">
                  <c:v>555.29999999999995</c:v>
                </c:pt>
                <c:pt idx="8">
                  <c:v>5.7</c:v>
                </c:pt>
                <c:pt idx="9">
                  <c:v>77.2</c:v>
                </c:pt>
                <c:pt idx="10">
                  <c:v>791.4</c:v>
                </c:pt>
                <c:pt idx="11">
                  <c:v>442.9</c:v>
                </c:pt>
                <c:pt idx="12">
                  <c:v>67.5</c:v>
                </c:pt>
                <c:pt idx="13">
                  <c:v>904.5</c:v>
                </c:pt>
                <c:pt idx="14">
                  <c:v>8.1</c:v>
                </c:pt>
                <c:pt idx="15">
                  <c:v>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8992600574512486"/>
          <c:y val="8.3735702275277782E-2"/>
          <c:w val="0.10073999907121919"/>
          <c:h val="0.87663074889306936"/>
        </c:manualLayout>
      </c:layout>
      <c:overlay val="0"/>
      <c:txPr>
        <a:bodyPr/>
        <a:lstStyle/>
        <a:p>
          <a:pPr rtl="0">
            <a:defRPr sz="1600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Образование!$B$9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2952170359321792E-2"/>
                  <c:y val="5.0472804994342747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1 843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00224157002357E-2"/>
                  <c:y val="5.0472804994343666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1 796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Образование!$C$9:$D$9</c:f>
              <c:numCache>
                <c:formatCode>General</c:formatCode>
                <c:ptCount val="2"/>
                <c:pt idx="0">
                  <c:v>1843</c:v>
                </c:pt>
                <c:pt idx="1">
                  <c:v>1796</c:v>
                </c:pt>
              </c:numCache>
            </c:numRef>
          </c:val>
        </c:ser>
        <c:ser>
          <c:idx val="1"/>
          <c:order val="1"/>
          <c:tx>
            <c:strRef>
              <c:f>Образование!$B$10</c:f>
              <c:strCache>
                <c:ptCount val="1"/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1.0872080696520849E-2"/>
                  <c:y val="-3.125931294642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Образование!$C$10:$D$10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Образование!$B$11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2.4160179325601886E-2"/>
                  <c:y val="-2.5236402497171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84206224442169E-2"/>
                  <c:y val="5.0472804994343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Образование!$C$11:$D$11</c:f>
              <c:numCache>
                <c:formatCode>General</c:formatCode>
                <c:ptCount val="2"/>
                <c:pt idx="0">
                  <c:v>296</c:v>
                </c:pt>
                <c:pt idx="1">
                  <c:v>283</c:v>
                </c:pt>
              </c:numCache>
            </c:numRef>
          </c:val>
        </c:ser>
        <c:ser>
          <c:idx val="3"/>
          <c:order val="3"/>
          <c:tx>
            <c:strRef>
              <c:f>Образование!$B$12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Образование!$C$12:$D$12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Образование!$B$13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6576197258162074E-2"/>
                  <c:y val="-1.00945609988686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408233123282454E-2"/>
                  <c:y val="-2.52364024971718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753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Образование!$C$13:$D$13</c:f>
              <c:numCache>
                <c:formatCode>General</c:formatCode>
                <c:ptCount val="2"/>
                <c:pt idx="0">
                  <c:v>5903</c:v>
                </c:pt>
                <c:pt idx="1">
                  <c:v>5753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shape val="cylinder"/>
        <c:axId val="129676032"/>
        <c:axId val="129677568"/>
        <c:axId val="0"/>
      </c:bar3DChart>
      <c:catAx>
        <c:axId val="12967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677568"/>
        <c:crosses val="autoZero"/>
        <c:auto val="1"/>
        <c:lblAlgn val="ctr"/>
        <c:lblOffset val="100"/>
        <c:noMultiLvlLbl val="0"/>
      </c:catAx>
      <c:valAx>
        <c:axId val="12967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7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6912123919260114E-2"/>
                  <c:y val="2.428502589127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3615047338728E-2"/>
                  <c:y val="9.8621894555648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8097365132945E-2"/>
                  <c:y val="3.88564238673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Лист1!$B$1:$C$1</c:f>
              <c:numCache>
                <c:formatCode>General</c:formatCode>
                <c:ptCount val="2"/>
                <c:pt idx="0">
                  <c:v>492</c:v>
                </c:pt>
                <c:pt idx="1">
                  <c:v>477</c:v>
                </c:pt>
              </c:numCache>
            </c:numRef>
          </c:val>
        </c:ser>
        <c:ser>
          <c:idx val="1"/>
          <c:order val="1"/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1.6912123919260114E-2"/>
                  <c:y val="-4.8570051782558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2080088513757224E-2"/>
                  <c:y val="4.857196398932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Лист1!$B$2:$C$2</c:f>
              <c:numCache>
                <c:formatCode>General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spPr>
            <a:solidFill>
              <a:srgbClr val="00B7E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6912123919260114E-2"/>
                  <c:y val="-4.8570051782559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2080088513757224E-2"/>
                  <c:y val="-4.8570051782559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Лист1!$B$3:$C$3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053615047338728E-2"/>
                  <c:y val="2.428502589127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591232779781342E-2"/>
                  <c:y val="-3.518477301321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80088513757224E-2"/>
                  <c:y val="-1.457082431409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Лист1!$B$4:$C$4</c:f>
              <c:numCache>
                <c:formatCode>General</c:formatCode>
                <c:ptCount val="2"/>
                <c:pt idx="0">
                  <c:v>1141</c:v>
                </c:pt>
                <c:pt idx="1">
                  <c:v>1134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117894144"/>
        <c:axId val="39015168"/>
        <c:axId val="0"/>
      </c:bar3DChart>
      <c:catAx>
        <c:axId val="117894144"/>
        <c:scaling>
          <c:orientation val="minMax"/>
        </c:scaling>
        <c:delete val="1"/>
        <c:axPos val="b"/>
        <c:majorTickMark val="out"/>
        <c:minorTickMark val="none"/>
        <c:tickLblPos val="nextTo"/>
        <c:crossAx val="39015168"/>
        <c:crosses val="autoZero"/>
        <c:auto val="1"/>
        <c:lblAlgn val="ctr"/>
        <c:lblOffset val="100"/>
        <c:noMultiLvlLbl val="0"/>
      </c:catAx>
      <c:valAx>
        <c:axId val="3901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94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7ED">
                <a:lumMod val="60000"/>
                <a:lumOff val="40000"/>
              </a:srgb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1.4697441025071289E-2"/>
                  <c:y val="-3.584251956196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63539030642687E-2"/>
                  <c:y val="-5.51423377876329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313430194998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64392022285589E-2"/>
                  <c:y val="-5.5142337787632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Лист1!$A$13:$E$13</c:f>
              <c:numCache>
                <c:formatCode>General</c:formatCode>
                <c:ptCount val="5"/>
                <c:pt idx="0">
                  <c:v>41.6</c:v>
                </c:pt>
                <c:pt idx="1">
                  <c:v>46</c:v>
                </c:pt>
                <c:pt idx="3">
                  <c:v>40.5</c:v>
                </c:pt>
                <c:pt idx="4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8819328"/>
        <c:axId val="38820864"/>
        <c:axId val="0"/>
      </c:bar3DChart>
      <c:catAx>
        <c:axId val="3881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38820864"/>
        <c:crosses val="autoZero"/>
        <c:auto val="1"/>
        <c:lblAlgn val="ctr"/>
        <c:lblOffset val="100"/>
        <c:noMultiLvlLbl val="0"/>
      </c:catAx>
      <c:valAx>
        <c:axId val="3882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19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1.1871010058711426E-2"/>
                  <c:y val="2.98931003899755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33E-2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6272721834326E-2"/>
                  <c:y val="-5.978620077995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71010058711426E-2"/>
                  <c:y val="-2.092517027298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Лист1!$A$4:$E$4</c:f>
              <c:numCache>
                <c:formatCode>General</c:formatCode>
                <c:ptCount val="5"/>
                <c:pt idx="0">
                  <c:v>46</c:v>
                </c:pt>
                <c:pt idx="1">
                  <c:v>51.4</c:v>
                </c:pt>
                <c:pt idx="3">
                  <c:v>55.9</c:v>
                </c:pt>
                <c:pt idx="4">
                  <c:v>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cylinder"/>
        <c:axId val="53363072"/>
        <c:axId val="53364608"/>
        <c:axId val="0"/>
      </c:bar3DChart>
      <c:catAx>
        <c:axId val="5336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53364608"/>
        <c:crosses val="autoZero"/>
        <c:auto val="1"/>
        <c:lblAlgn val="ctr"/>
        <c:lblOffset val="100"/>
        <c:noMultiLvlLbl val="0"/>
      </c:catAx>
      <c:valAx>
        <c:axId val="533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63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1.1431343019499891E-2"/>
                  <c:y val="-9.090410213708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4697441025071289E-2"/>
                  <c:y val="-6.0602734758054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63539030642687E-2"/>
                  <c:y val="-2.727123064112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Лист1!$A$7:$E$7</c:f>
              <c:numCache>
                <c:formatCode>General</c:formatCode>
                <c:ptCount val="5"/>
                <c:pt idx="0">
                  <c:v>43.8</c:v>
                </c:pt>
                <c:pt idx="1">
                  <c:v>47.8</c:v>
                </c:pt>
                <c:pt idx="2">
                  <c:v>1</c:v>
                </c:pt>
                <c:pt idx="3">
                  <c:v>44.3</c:v>
                </c:pt>
                <c:pt idx="4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shape val="cylinder"/>
        <c:axId val="39569664"/>
        <c:axId val="39571456"/>
        <c:axId val="0"/>
      </c:bar3DChart>
      <c:catAx>
        <c:axId val="39569664"/>
        <c:scaling>
          <c:orientation val="minMax"/>
        </c:scaling>
        <c:delete val="1"/>
        <c:axPos val="b"/>
        <c:majorTickMark val="out"/>
        <c:minorTickMark val="none"/>
        <c:tickLblPos val="nextTo"/>
        <c:crossAx val="39571456"/>
        <c:crosses val="autoZero"/>
        <c:auto val="1"/>
        <c:lblAlgn val="ctr"/>
        <c:lblOffset val="100"/>
        <c:noMultiLvlLbl val="0"/>
      </c:catAx>
      <c:valAx>
        <c:axId val="3957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69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9.7084014110562639E-3"/>
                  <c:y val="-2.881613558377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44535214741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2944535214741685E-2"/>
                  <c:y val="-5.7632271167550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80669018427105E-2"/>
                  <c:y val="-2.881613558377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Лист1!$A$10:$E$10</c:f>
              <c:numCache>
                <c:formatCode>General</c:formatCode>
                <c:ptCount val="5"/>
                <c:pt idx="0">
                  <c:v>51.5</c:v>
                </c:pt>
                <c:pt idx="1">
                  <c:v>55.7</c:v>
                </c:pt>
                <c:pt idx="2">
                  <c:v>1</c:v>
                </c:pt>
                <c:pt idx="3">
                  <c:v>54.1</c:v>
                </c:pt>
                <c:pt idx="4">
                  <c:v>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cylinder"/>
        <c:axId val="39691392"/>
        <c:axId val="39692928"/>
        <c:axId val="0"/>
      </c:bar3DChart>
      <c:catAx>
        <c:axId val="39691392"/>
        <c:scaling>
          <c:orientation val="minMax"/>
        </c:scaling>
        <c:delete val="1"/>
        <c:axPos val="b"/>
        <c:majorTickMark val="out"/>
        <c:minorTickMark val="none"/>
        <c:tickLblPos val="nextTo"/>
        <c:crossAx val="39692928"/>
        <c:crosses val="autoZero"/>
        <c:auto val="1"/>
        <c:lblAlgn val="ctr"/>
        <c:lblOffset val="100"/>
        <c:noMultiLvlLbl val="0"/>
      </c:catAx>
      <c:valAx>
        <c:axId val="3969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91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722777618616746E-2"/>
          <c:w val="0.59058455401621213"/>
          <c:h val="0.8227793799900275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dPt>
            <c:idx val="0"/>
            <c:bubble3D val="0"/>
            <c:spPr>
              <a:solidFill>
                <a:srgbClr val="71B0DE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2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631,3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212,7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'Образование зп'!$E$18:$E$20</c:f>
              <c:numCache>
                <c:formatCode>General</c:formatCode>
                <c:ptCount val="3"/>
                <c:pt idx="0">
                  <c:v>2631.3</c:v>
                </c:pt>
                <c:pt idx="1">
                  <c:v>4212.7</c:v>
                </c:pt>
                <c:pt idx="2">
                  <c:v>383.1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82279093884314"/>
          <c:y val="0.17317319589532712"/>
          <c:w val="0.20886807578160144"/>
          <c:h val="0.6315441819772528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7E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134960559931727E-2"/>
                  <c:y val="-0.43733495725426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70567264678047E-2"/>
                  <c:y val="-0.33375562527299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Лист2!$A$1:$B$1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Лист2!$A$2:$B$2</c:f>
              <c:numCache>
                <c:formatCode>General</c:formatCode>
                <c:ptCount val="2"/>
                <c:pt idx="0">
                  <c:v>609</c:v>
                </c:pt>
                <c:pt idx="1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69792"/>
        <c:axId val="37179776"/>
        <c:axId val="0"/>
      </c:bar3DChart>
      <c:catAx>
        <c:axId val="3716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7179776"/>
        <c:crosses val="autoZero"/>
        <c:auto val="1"/>
        <c:lblAlgn val="ctr"/>
        <c:lblOffset val="100"/>
        <c:noMultiLvlLbl val="0"/>
      </c:catAx>
      <c:valAx>
        <c:axId val="3717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69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35246899716471536"/>
                  <c:y val="-2.420754992364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PowerPoint]Лист3'!$A$4:$C$4</c:f>
              <c:numCache>
                <c:formatCode>General</c:formatCode>
                <c:ptCount val="3"/>
                <c:pt idx="0">
                  <c:v>63.1</c:v>
                </c:pt>
                <c:pt idx="1">
                  <c:v>0</c:v>
                </c:pt>
                <c:pt idx="2">
                  <c:v>65.400000000000006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37271040"/>
        <c:axId val="37272576"/>
        <c:axId val="0"/>
      </c:bar3DChart>
      <c:catAx>
        <c:axId val="37271040"/>
        <c:scaling>
          <c:orientation val="minMax"/>
        </c:scaling>
        <c:delete val="1"/>
        <c:axPos val="l"/>
        <c:majorTickMark val="out"/>
        <c:minorTickMark val="none"/>
        <c:tickLblPos val="nextTo"/>
        <c:crossAx val="37272576"/>
        <c:crosses val="autoZero"/>
        <c:auto val="1"/>
        <c:lblAlgn val="ctr"/>
        <c:lblOffset val="100"/>
        <c:noMultiLvlLbl val="0"/>
      </c:catAx>
      <c:valAx>
        <c:axId val="37272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271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КБ'!$B$7:$I$7</c:f>
              <c:numCache>
                <c:formatCode>General</c:formatCode>
                <c:ptCount val="8"/>
                <c:pt idx="0">
                  <c:v>10772</c:v>
                </c:pt>
                <c:pt idx="1">
                  <c:v>11250</c:v>
                </c:pt>
                <c:pt idx="3">
                  <c:v>4352</c:v>
                </c:pt>
                <c:pt idx="4">
                  <c:v>4507</c:v>
                </c:pt>
                <c:pt idx="6">
                  <c:v>6420</c:v>
                </c:pt>
                <c:pt idx="7">
                  <c:v>6743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FF9933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8 960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567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КБ'!$B$8:$I$8</c:f>
              <c:numCache>
                <c:formatCode>General</c:formatCode>
                <c:ptCount val="8"/>
                <c:pt idx="0">
                  <c:v>8960</c:v>
                </c:pt>
                <c:pt idx="1">
                  <c:v>8736</c:v>
                </c:pt>
                <c:pt idx="3">
                  <c:v>9567</c:v>
                </c:pt>
                <c:pt idx="4">
                  <c:v>9393</c:v>
                </c:pt>
                <c:pt idx="6">
                  <c:v>906</c:v>
                </c:pt>
                <c:pt idx="7">
                  <c:v>838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'Исполнение КБ'!$B$9:$I$9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0"/>
        <c:shape val="cylinder"/>
        <c:axId val="38064896"/>
        <c:axId val="38066432"/>
        <c:axId val="0"/>
      </c:bar3DChart>
      <c:catAx>
        <c:axId val="38064896"/>
        <c:scaling>
          <c:orientation val="minMax"/>
        </c:scaling>
        <c:delete val="1"/>
        <c:axPos val="b"/>
        <c:majorTickMark val="out"/>
        <c:minorTickMark val="none"/>
        <c:tickLblPos val="nextTo"/>
        <c:crossAx val="38066432"/>
        <c:crosses val="autoZero"/>
        <c:auto val="1"/>
        <c:lblAlgn val="ctr"/>
        <c:lblOffset val="100"/>
        <c:noMultiLvlLbl val="0"/>
      </c:catAx>
      <c:valAx>
        <c:axId val="3806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64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5.1400554097404488E-2"/>
          <c:w val="0.84791579177602805"/>
          <c:h val="0.87507168734985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'Исполнение КБ'!$A$2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587413659018728E-2"/>
                  <c:y val="-4.116144488657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30357163380314E-2"/>
                  <c:y val="-3.4009135807706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3399469024514E-2"/>
                  <c:y val="-3.576154539435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'Исполнение КБ'!$B$1:$D$1</c:f>
              <c:strCache>
                <c:ptCount val="3"/>
                <c:pt idx="0">
                  <c:v>Консолидированный бюджет района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'Исполнение КБ'!$B$2:$D$2</c:f>
              <c:numCache>
                <c:formatCode>#,##0</c:formatCode>
                <c:ptCount val="3"/>
                <c:pt idx="0">
                  <c:v>20700</c:v>
                </c:pt>
                <c:pt idx="1">
                  <c:v>14058</c:v>
                </c:pt>
                <c:pt idx="2">
                  <c:v>8155</c:v>
                </c:pt>
              </c:numCache>
            </c:numRef>
          </c:val>
        </c:ser>
        <c:ser>
          <c:idx val="1"/>
          <c:order val="1"/>
          <c:tx>
            <c:strRef>
              <c:f>'Исполнение КБ'!$A$3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165747867095227E-2"/>
                  <c:y val="-3.37408772860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20 046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79739415926966E-2"/>
                  <c:y val="-4.291385447322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96079362829417E-2"/>
                  <c:y val="-3.576154539435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'Исполнение КБ'!$B$1:$D$1</c:f>
              <c:strCache>
                <c:ptCount val="3"/>
                <c:pt idx="0">
                  <c:v>Консолидированный бюджет района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'Исполнение КБ'!$B$3:$D$3</c:f>
              <c:numCache>
                <c:formatCode>#,##0</c:formatCode>
                <c:ptCount val="3"/>
                <c:pt idx="0" formatCode="General">
                  <c:v>20046</c:v>
                </c:pt>
                <c:pt idx="1">
                  <c:v>13716</c:v>
                </c:pt>
                <c:pt idx="2">
                  <c:v>7825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156"/>
        <c:shape val="cylinder"/>
        <c:axId val="97407744"/>
        <c:axId val="98501760"/>
        <c:axId val="0"/>
      </c:bar3DChart>
      <c:catAx>
        <c:axId val="9740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01760"/>
        <c:crosses val="autoZero"/>
        <c:auto val="1"/>
        <c:lblAlgn val="ctr"/>
        <c:lblOffset val="100"/>
        <c:noMultiLvlLbl val="0"/>
      </c:catAx>
      <c:valAx>
        <c:axId val="985017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7407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3662409966967676E-2"/>
                  <c:y val="1.0337367335326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98708124762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050931743108356E-2"/>
                  <c:y val="-1.691588741477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40745394486684E-2"/>
                  <c:y val="-1.973520198390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КБ'!$A$7:$E$7</c:f>
              <c:numCache>
                <c:formatCode>#,##0</c:formatCode>
                <c:ptCount val="5"/>
                <c:pt idx="0">
                  <c:v>4352</c:v>
                </c:pt>
                <c:pt idx="1">
                  <c:v>4507</c:v>
                </c:pt>
                <c:pt idx="3">
                  <c:v>4803</c:v>
                </c:pt>
                <c:pt idx="4">
                  <c:v>4691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sphere">
                <a:fgClr>
                  <a:srgbClr val="FF6600"/>
                </a:fgClr>
                <a:bgClr>
                  <a:sysClr val="window" lastClr="FFFFFF"/>
                </a:bgClr>
              </a:pattFill>
            </c:spPr>
          </c:dPt>
          <c:dPt>
            <c:idx val="1"/>
            <c:invertIfNegative val="0"/>
            <c:bubble3D val="0"/>
            <c:spPr>
              <a:pattFill prst="sphere">
                <a:fgClr>
                  <a:srgbClr val="FF6600"/>
                </a:fgClr>
                <a:bgClr>
                  <a:sysClr val="window" lastClr="FFFFFF"/>
                </a:bgClr>
              </a:pattFill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ysClr val="window" lastClr="FFFFFF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ysClr val="window" lastClr="FFFFFF"/>
                </a:bgClr>
              </a:pattFill>
            </c:spPr>
          </c:dPt>
          <c:dLbls>
            <c:dLbl>
              <c:idx val="0"/>
              <c:layout>
                <c:manualLayout>
                  <c:x val="1.1178335427519007E-2"/>
                  <c:y val="-1.127725827651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24819933935353E-2"/>
                  <c:y val="-1.127725827651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30559045865015E-2"/>
                  <c:y val="-1.409657284564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08894473384022E-2"/>
                  <c:y val="-1.691588741477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КБ'!$A$8:$E$8</c:f>
              <c:numCache>
                <c:formatCode>#,##0</c:formatCode>
                <c:ptCount val="5"/>
                <c:pt idx="0">
                  <c:v>419</c:v>
                </c:pt>
                <c:pt idx="1">
                  <c:v>419</c:v>
                </c:pt>
                <c:pt idx="3">
                  <c:v>9255</c:v>
                </c:pt>
                <c:pt idx="4">
                  <c:v>9025</c:v>
                </c:pt>
              </c:numCache>
            </c:numRef>
          </c:val>
        </c:ser>
        <c:ser>
          <c:idx val="2"/>
          <c:order val="2"/>
          <c:spPr>
            <a:pattFill prst="wdUpDiag">
              <a:fgClr>
                <a:srgbClr val="FF9933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2.4840745394486684E-2"/>
                  <c:y val="-3.101246026042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98708124762349E-2"/>
                  <c:y val="-2.819314569129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68E-2"/>
                  <c:y val="-2.45994693100313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62409966967676E-2"/>
                  <c:y val="-2.951936317203764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КБ'!$A$9:$E$9</c:f>
              <c:numCache>
                <c:formatCode>#,##0</c:formatCode>
                <c:ptCount val="5"/>
                <c:pt idx="0">
                  <c:v>9148</c:v>
                </c:pt>
                <c:pt idx="1">
                  <c:v>8974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gapDepth val="164"/>
        <c:shape val="cylinder"/>
        <c:axId val="114356224"/>
        <c:axId val="114357760"/>
        <c:axId val="0"/>
      </c:bar3DChart>
      <c:catAx>
        <c:axId val="11435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357760"/>
        <c:crosses val="autoZero"/>
        <c:auto val="1"/>
        <c:lblAlgn val="ctr"/>
        <c:lblOffset val="100"/>
        <c:noMultiLvlLbl val="0"/>
      </c:catAx>
      <c:valAx>
        <c:axId val="1143577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4356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62727218343264E-2"/>
          <c:y val="0.11582078735437665"/>
          <c:w val="0.83769111124404982"/>
          <c:h val="0.784764871086675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explosion val="25"/>
          <c:dPt>
            <c:idx val="0"/>
            <c:bubble3D val="0"/>
            <c:explosion val="21"/>
          </c:dPt>
          <c:dPt>
            <c:idx val="2"/>
            <c:bubble3D val="0"/>
            <c:explosion val="23"/>
          </c:dPt>
          <c:dPt>
            <c:idx val="6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5.9314736748714542E-2"/>
                  <c:y val="-5.00410292723495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31,0</a:t>
                    </a:r>
                    <a:r>
                      <a:rPr lang="ru-RU" dirty="0" smtClean="0"/>
                      <a:t>% </a:t>
                    </a:r>
                  </a:p>
                  <a:p>
                    <a:r>
                      <a:rPr lang="ru-RU" sz="1200" dirty="0" smtClean="0"/>
                      <a:t>НДФЛ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324463948450173E-3"/>
                  <c:y val="-1.6237859876034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30,6</a:t>
                    </a:r>
                    <a:r>
                      <a:rPr lang="ru-RU" dirty="0" smtClean="0"/>
                      <a:t>% </a:t>
                    </a:r>
                  </a:p>
                  <a:p>
                    <a:r>
                      <a:rPr lang="ru-RU" sz="1200" dirty="0" smtClean="0"/>
                      <a:t>Налог на совокупный доход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901985127954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13,6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Арендная плата за землю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413600695062545E-2"/>
                  <c:y val="2.0168339142812358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10,5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Доходы от продажи материальных и нематериальных активов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318675763804336E-2"/>
                  <c:y val="-2.51515658361217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Аренда имущества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01647576387284E-2"/>
                  <c:y val="5.8700363781440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Рекламные конструкции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729009189893367E-2"/>
                  <c:y val="3.8883517001121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7,0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Иные</a:t>
                    </a:r>
                    <a:r>
                      <a:rPr lang="ru-RU" sz="1200" baseline="0" dirty="0" smtClean="0"/>
                      <a:t> 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'структура доходов'!$B$1:$B$7</c:f>
              <c:numCache>
                <c:formatCode>0.0</c:formatCode>
                <c:ptCount val="7"/>
                <c:pt idx="0">
                  <c:v>31</c:v>
                </c:pt>
                <c:pt idx="1">
                  <c:v>30.6</c:v>
                </c:pt>
                <c:pt idx="2">
                  <c:v>13.6</c:v>
                </c:pt>
                <c:pt idx="3">
                  <c:v>10.5</c:v>
                </c:pt>
                <c:pt idx="4">
                  <c:v>3.6</c:v>
                </c:pt>
                <c:pt idx="5">
                  <c:v>3.7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0476864038947E-2"/>
          <c:y val="0"/>
          <c:w val="0.86096435351465406"/>
          <c:h val="0.86125613103287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762000" h="762000" prst="coolSlant"/>
                <a:bevelB w="762000" h="7620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0.18901448095385998"/>
                  <c:y val="3.50788316052188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3 663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412196292869325"/>
                  <c:y val="-0.301608428311047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МП!$A$21:$A$22</c:f>
              <c:strCache>
                <c:ptCount val="2"/>
                <c:pt idx="0">
                  <c:v>Программные расходы</c:v>
                </c:pt>
                <c:pt idx="1">
                  <c:v>Непрограммные  направления деятельности</c:v>
                </c:pt>
              </c:strCache>
            </c:strRef>
          </c:cat>
          <c:val>
            <c:numRef>
              <c:f>МП!$B$21:$B$22</c:f>
              <c:numCache>
                <c:formatCode>General</c:formatCode>
                <c:ptCount val="2"/>
                <c:pt idx="0" formatCode="#,##0">
                  <c:v>11680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"/>
          <c:y val="0.85965326341911352"/>
          <c:w val="0.9050328552301975"/>
          <c:h val="0.11583277371190705"/>
        </c:manualLayout>
      </c:layout>
      <c:overlay val="0"/>
      <c:txPr>
        <a:bodyPr/>
        <a:lstStyle/>
        <a:p>
          <a:pPr rtl="0"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82171917498954E-2"/>
          <c:y val="0.14582207097047672"/>
          <c:w val="0.86910269751459079"/>
          <c:h val="0.8296192563379574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838200"/>
            </a:sp3d>
          </c:spPr>
          <c:explosion val="25"/>
          <c:dPt>
            <c:idx val="1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2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4"/>
            <c:bubble3D val="0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6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8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10"/>
            <c:bubble3D val="0"/>
            <c:spPr>
              <a:solidFill>
                <a:srgbClr val="CCCC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Lbls>
            <c:dLbl>
              <c:idx val="0"/>
              <c:layout>
                <c:manualLayout>
                  <c:x val="-5.5560096497214592E-2"/>
                  <c:y val="-0.4305211127335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74253051492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7883758907477E-3"/>
                  <c:y val="-9.3768645467396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18623817693621E-2"/>
                  <c:y val="-1.07028915741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005186558218677E-2"/>
                  <c:y val="4.0256470742543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2261268022373933E-4"/>
                  <c:y val="-5.810478672953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38215254994344E-2"/>
                  <c:y val="-4.421075855303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226539454800469E-3"/>
                  <c:y val="-6.58026990711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2000531686955482E-2"/>
                  <c:y val="-2.785041703961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992415808674979E-3"/>
                  <c:y val="0.1192375375482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1846778929325312E-2"/>
                  <c:y val="3.143177543764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Р и П'!$A$5:$A$16</c:f>
              <c:strCache>
                <c:ptCount val="12"/>
                <c:pt idx="0">
                  <c:v>Образование 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 </c:v>
                </c:pt>
                <c:pt idx="10">
                  <c:v>СМИ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'Структура Р и П'!$B$5:$B$16</c:f>
              <c:numCache>
                <c:formatCode>0.0%</c:formatCode>
                <c:ptCount val="12"/>
                <c:pt idx="0">
                  <c:v>0.63100000000000001</c:v>
                </c:pt>
                <c:pt idx="1">
                  <c:v>9.6000000000000002E-2</c:v>
                </c:pt>
                <c:pt idx="2">
                  <c:v>9.5000000000000001E-2</c:v>
                </c:pt>
                <c:pt idx="3">
                  <c:v>5.8999999999999997E-2</c:v>
                </c:pt>
                <c:pt idx="4">
                  <c:v>4.4999999999999998E-2</c:v>
                </c:pt>
                <c:pt idx="5">
                  <c:v>0.04</c:v>
                </c:pt>
                <c:pt idx="6">
                  <c:v>1.7999999999999999E-2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3.0000000000000001E-3</c:v>
                </c:pt>
                <c:pt idx="10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0.20438</cdr:x>
      <cdr:y>0.24008</cdr:y>
    </cdr:from>
    <cdr:to>
      <cdr:x>0.34307</cdr:x>
      <cdr:y>0.32265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5" y="1368152"/>
          <a:ext cx="1368152" cy="470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(99,6%)</a:t>
          </a:r>
          <a:endParaRPr lang="ru-RU" sz="21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0.71533</cdr:x>
      <cdr:y>0.01247</cdr:y>
    </cdr:from>
    <cdr:to>
      <cdr:x>0.86861</cdr:x>
      <cdr:y>0.12037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6784" y="67319"/>
          <a:ext cx="1512152" cy="582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13 716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0.49917</cdr:x>
      <cdr:y>0.77913</cdr:y>
    </cdr:from>
    <cdr:to>
      <cdr:x>0.99043</cdr:x>
      <cdr:y>0.78138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575027" y="2232762"/>
          <a:ext cx="5486713" cy="6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0.49312</cdr:x>
      <cdr:y>0.76865</cdr:y>
    </cdr:from>
    <cdr:to>
      <cdr:x>0.63753</cdr:x>
      <cdr:y>0.94178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709531" y="1997868"/>
          <a:ext cx="1379172" cy="44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0.81442</cdr:x>
      <cdr:y>0.4005</cdr:y>
    </cdr:from>
    <cdr:to>
      <cdr:x>0.86583</cdr:x>
      <cdr:y>0.53902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9095980" y="1147722"/>
          <a:ext cx="574181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0.81442</cdr:x>
      <cdr:y>0.19272</cdr:y>
    </cdr:from>
    <cdr:to>
      <cdr:x>0.86584</cdr:x>
      <cdr:y>0.33124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095924" y="552280"/>
          <a:ext cx="574293" cy="396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0.9258</cdr:x>
      <cdr:y>0.39824</cdr:y>
    </cdr:from>
    <cdr:to>
      <cdr:x>0.97722</cdr:x>
      <cdr:y>0.53676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0339932" y="1141236"/>
          <a:ext cx="574292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0.9321</cdr:x>
      <cdr:y>0.19272</cdr:y>
    </cdr:from>
    <cdr:to>
      <cdr:x>0.98352</cdr:x>
      <cdr:y>0.33124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0410348" y="552280"/>
          <a:ext cx="574292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0.81698</cdr:x>
      <cdr:y>0.60949</cdr:y>
    </cdr:from>
    <cdr:to>
      <cdr:x>0.86839</cdr:x>
      <cdr:y>0.74801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802454" y="1584176"/>
          <a:ext cx="4910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0.92741</cdr:x>
      <cdr:y>0.60949</cdr:y>
    </cdr:from>
    <cdr:to>
      <cdr:x>0.97883</cdr:x>
      <cdr:y>0.74801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857149" y="1584176"/>
          <a:ext cx="4910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0.91667</cdr:x>
      <cdr:y>0.76283</cdr:y>
    </cdr:from>
    <cdr:to>
      <cdr:x>0.99757</cdr:x>
      <cdr:y>0.91015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0238006" y="2186062"/>
          <a:ext cx="903544" cy="422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0.78284</cdr:x>
      <cdr:y>0.7695</cdr:y>
    </cdr:from>
    <cdr:to>
      <cdr:x>0.91102</cdr:x>
      <cdr:y>0.91682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8743236" y="2129994"/>
          <a:ext cx="1431598" cy="407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0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r">
              <a:defRPr sz="1200"/>
            </a:lvl1pPr>
          </a:lstStyle>
          <a:p>
            <a:fld id="{98664F25-28E8-8843-A91B-7FDEB613CB9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6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0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r">
              <a:defRPr sz="1200"/>
            </a:lvl1pPr>
          </a:lstStyle>
          <a:p>
            <a:fld id="{5903C26E-9D6E-604C-9D4A-96AE98814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0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r">
              <a:defRPr sz="1200"/>
            </a:lvl1pPr>
          </a:lstStyle>
          <a:p>
            <a:fld id="{F1352738-61C2-4EE9-8CC0-2AD83197C12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6" tIns="45554" rIns="91106" bIns="455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76"/>
            <a:ext cx="5438140" cy="4466987"/>
          </a:xfrm>
          <a:prstGeom prst="rect">
            <a:avLst/>
          </a:prstGeom>
        </p:spPr>
        <p:txBody>
          <a:bodyPr vert="horz" lIns="91106" tIns="45554" rIns="91106" bIns="455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6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0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r">
              <a:defRPr sz="1200"/>
            </a:lvl1pPr>
          </a:lstStyle>
          <a:p>
            <a:fld id="{17F3B564-F6E7-447A-883C-516408C4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5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1379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02812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54237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05651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57069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08484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59891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11304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A55F-8C5A-4631-A47E-3DB3BC83C06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7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FBF546CC-1B3B-4484-9D1E-3E5A2E4FF1CB}" type="datetime1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66CEDF0E-81A5-4058-9686-D70884E0EF05}" type="datetime1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9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302809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05F06D1D-60FB-40FC-A4B2-EB88B1AD53F6}" type="datetime1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5726E8C-95B9-422B-8708-BDA58D1CE837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D88B465-7FDB-4788-BE35-EBD58A5D27ED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4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5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02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9595C4E8-DA13-4B85-87F1-7C8D6B29DDFF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CF4CD63-DCF4-4C30-9DFF-F82911633603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5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703" indent="0">
              <a:buNone/>
              <a:defRPr sz="2200" b="1"/>
            </a:lvl2pPr>
            <a:lvl3pPr marL="993407" indent="0">
              <a:buNone/>
              <a:defRPr sz="2100" b="1"/>
            </a:lvl3pPr>
            <a:lvl4pPr marL="1490109" indent="0">
              <a:buNone/>
              <a:defRPr sz="1700" b="1"/>
            </a:lvl4pPr>
            <a:lvl5pPr marL="1986818" indent="0">
              <a:buNone/>
              <a:defRPr sz="1700" b="1"/>
            </a:lvl5pPr>
            <a:lvl6pPr marL="2483524" indent="0">
              <a:buNone/>
              <a:defRPr sz="1700" b="1"/>
            </a:lvl6pPr>
            <a:lvl7pPr marL="2980222" indent="0">
              <a:buNone/>
              <a:defRPr sz="1700" b="1"/>
            </a:lvl7pPr>
            <a:lvl8pPr marL="3476930" indent="0">
              <a:buNone/>
              <a:defRPr sz="1700" b="1"/>
            </a:lvl8pPr>
            <a:lvl9pPr marL="397363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703" indent="0">
              <a:buNone/>
              <a:defRPr sz="2200" b="1"/>
            </a:lvl2pPr>
            <a:lvl3pPr marL="993407" indent="0">
              <a:buNone/>
              <a:defRPr sz="2100" b="1"/>
            </a:lvl3pPr>
            <a:lvl4pPr marL="1490109" indent="0">
              <a:buNone/>
              <a:defRPr sz="1700" b="1"/>
            </a:lvl4pPr>
            <a:lvl5pPr marL="1986818" indent="0">
              <a:buNone/>
              <a:defRPr sz="1700" b="1"/>
            </a:lvl5pPr>
            <a:lvl6pPr marL="2483524" indent="0">
              <a:buNone/>
              <a:defRPr sz="1700" b="1"/>
            </a:lvl6pPr>
            <a:lvl7pPr marL="2980222" indent="0">
              <a:buNone/>
              <a:defRPr sz="1700" b="1"/>
            </a:lvl7pPr>
            <a:lvl8pPr marL="3476930" indent="0">
              <a:buNone/>
              <a:defRPr sz="1700" b="1"/>
            </a:lvl8pPr>
            <a:lvl9pPr marL="397363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D795F94B-12EC-40CE-BDC2-305E4D611769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5742785-3F67-445B-86DA-AE1E546CFA6B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F61EA34E-34C3-4ED4-8165-91C5E3968CCA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703" indent="0">
              <a:buNone/>
              <a:defRPr sz="1300"/>
            </a:lvl2pPr>
            <a:lvl3pPr marL="993407" indent="0">
              <a:buNone/>
              <a:defRPr sz="1100"/>
            </a:lvl3pPr>
            <a:lvl4pPr marL="1490109" indent="0">
              <a:buNone/>
              <a:defRPr sz="1000"/>
            </a:lvl4pPr>
            <a:lvl5pPr marL="1986818" indent="0">
              <a:buNone/>
              <a:defRPr sz="1000"/>
            </a:lvl5pPr>
            <a:lvl6pPr marL="2483524" indent="0">
              <a:buNone/>
              <a:defRPr sz="1000"/>
            </a:lvl6pPr>
            <a:lvl7pPr marL="2980222" indent="0">
              <a:buNone/>
              <a:defRPr sz="1000"/>
            </a:lvl7pPr>
            <a:lvl8pPr marL="3476930" indent="0">
              <a:buNone/>
              <a:defRPr sz="1000"/>
            </a:lvl8pPr>
            <a:lvl9pPr marL="3973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FBBADF1-C81E-4AC8-8D45-CE643102E305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CE75AB09-FF89-41B7-AC31-DDC30EB4F20F}" type="datetime1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6703" indent="0">
              <a:buNone/>
              <a:defRPr sz="3000"/>
            </a:lvl2pPr>
            <a:lvl3pPr marL="993407" indent="0">
              <a:buNone/>
              <a:defRPr sz="2600"/>
            </a:lvl3pPr>
            <a:lvl4pPr marL="1490109" indent="0">
              <a:buNone/>
              <a:defRPr sz="2200"/>
            </a:lvl4pPr>
            <a:lvl5pPr marL="1986818" indent="0">
              <a:buNone/>
              <a:defRPr sz="2200"/>
            </a:lvl5pPr>
            <a:lvl6pPr marL="2483524" indent="0">
              <a:buNone/>
              <a:defRPr sz="2200"/>
            </a:lvl6pPr>
            <a:lvl7pPr marL="2980222" indent="0">
              <a:buNone/>
              <a:defRPr sz="2200"/>
            </a:lvl7pPr>
            <a:lvl8pPr marL="3476930" indent="0">
              <a:buNone/>
              <a:defRPr sz="2200"/>
            </a:lvl8pPr>
            <a:lvl9pPr marL="3973635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6703" indent="0">
              <a:buNone/>
              <a:defRPr sz="1300"/>
            </a:lvl2pPr>
            <a:lvl3pPr marL="993407" indent="0">
              <a:buNone/>
              <a:defRPr sz="1100"/>
            </a:lvl3pPr>
            <a:lvl4pPr marL="1490109" indent="0">
              <a:buNone/>
              <a:defRPr sz="1000"/>
            </a:lvl4pPr>
            <a:lvl5pPr marL="1986818" indent="0">
              <a:buNone/>
              <a:defRPr sz="1000"/>
            </a:lvl5pPr>
            <a:lvl6pPr marL="2483524" indent="0">
              <a:buNone/>
              <a:defRPr sz="1000"/>
            </a:lvl6pPr>
            <a:lvl7pPr marL="2980222" indent="0">
              <a:buNone/>
              <a:defRPr sz="1000"/>
            </a:lvl7pPr>
            <a:lvl8pPr marL="3476930" indent="0">
              <a:buNone/>
              <a:defRPr sz="1000"/>
            </a:lvl8pPr>
            <a:lvl9pPr marL="3973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8251402-2159-4118-8B03-C71806BFC253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59A0DC7C-4F04-4122-A987-4B2544D36AF8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EEF3D3A1-D02C-4420-862F-B733C2144FDB}" type="datetime1">
              <a:rPr lang="ru-RU" smtClean="0">
                <a:solidFill>
                  <a:srgbClr val="FFFFFF"/>
                </a:solidFill>
              </a:rPr>
              <a:t>11.06.2019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4" y="4858892"/>
            <a:ext cx="9089390" cy="150175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1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3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6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7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9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0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23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767A7F5C-FAB0-4FA6-A4B7-8FE3205130D3}" type="datetime1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5EAD8D0F-E16A-46E4-B76A-87D999775A01}" type="datetime1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40" indent="0">
              <a:buNone/>
              <a:defRPr sz="2200" b="1"/>
            </a:lvl2pPr>
            <a:lvl3pPr marL="983085" indent="0">
              <a:buNone/>
              <a:defRPr sz="2100" b="1"/>
            </a:lvl3pPr>
            <a:lvl4pPr marL="1474629" indent="0">
              <a:buNone/>
              <a:defRPr sz="1700" b="1"/>
            </a:lvl4pPr>
            <a:lvl5pPr marL="1966173" indent="0">
              <a:buNone/>
              <a:defRPr sz="1700" b="1"/>
            </a:lvl5pPr>
            <a:lvl6pPr marL="2457718" indent="0">
              <a:buNone/>
              <a:defRPr sz="1700" b="1"/>
            </a:lvl6pPr>
            <a:lvl7pPr marL="2949255" indent="0">
              <a:buNone/>
              <a:defRPr sz="1700" b="1"/>
            </a:lvl7pPr>
            <a:lvl8pPr marL="3440803" indent="0">
              <a:buNone/>
              <a:defRPr sz="1700" b="1"/>
            </a:lvl8pPr>
            <a:lvl9pPr marL="393234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5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40" indent="0">
              <a:buNone/>
              <a:defRPr sz="2200" b="1"/>
            </a:lvl2pPr>
            <a:lvl3pPr marL="983085" indent="0">
              <a:buNone/>
              <a:defRPr sz="2100" b="1"/>
            </a:lvl3pPr>
            <a:lvl4pPr marL="1474629" indent="0">
              <a:buNone/>
              <a:defRPr sz="1700" b="1"/>
            </a:lvl4pPr>
            <a:lvl5pPr marL="1966173" indent="0">
              <a:buNone/>
              <a:defRPr sz="1700" b="1"/>
            </a:lvl5pPr>
            <a:lvl6pPr marL="2457718" indent="0">
              <a:buNone/>
              <a:defRPr sz="1700" b="1"/>
            </a:lvl6pPr>
            <a:lvl7pPr marL="2949255" indent="0">
              <a:buNone/>
              <a:defRPr sz="1700" b="1"/>
            </a:lvl7pPr>
            <a:lvl8pPr marL="3440803" indent="0">
              <a:buNone/>
              <a:defRPr sz="1700" b="1"/>
            </a:lvl8pPr>
            <a:lvl9pPr marL="393234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F16DD9E2-D476-4963-8FCB-208FC3A08B98}" type="datetime1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5798F759-D698-4ABE-A83C-CA529516D448}" type="datetime1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D714D44E-B494-4A7E-AB11-DD298D7B31E8}" type="datetime1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54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54" y="1582267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1540" indent="0">
              <a:buNone/>
              <a:defRPr sz="1300"/>
            </a:lvl2pPr>
            <a:lvl3pPr marL="983085" indent="0">
              <a:buNone/>
              <a:defRPr sz="1100"/>
            </a:lvl3pPr>
            <a:lvl4pPr marL="1474629" indent="0">
              <a:buNone/>
              <a:defRPr sz="1000"/>
            </a:lvl4pPr>
            <a:lvl5pPr marL="1966173" indent="0">
              <a:buNone/>
              <a:defRPr sz="1000"/>
            </a:lvl5pPr>
            <a:lvl6pPr marL="2457718" indent="0">
              <a:buNone/>
              <a:defRPr sz="1000"/>
            </a:lvl6pPr>
            <a:lvl7pPr marL="2949255" indent="0">
              <a:buNone/>
              <a:defRPr sz="1000"/>
            </a:lvl7pPr>
            <a:lvl8pPr marL="3440803" indent="0">
              <a:buNone/>
              <a:defRPr sz="1000"/>
            </a:lvl8pPr>
            <a:lvl9pPr marL="39323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67BD7C9C-7203-47F5-8461-1FC33AB5ADCD}" type="datetime1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7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1540" indent="0">
              <a:buNone/>
              <a:defRPr sz="3000"/>
            </a:lvl2pPr>
            <a:lvl3pPr marL="983085" indent="0">
              <a:buNone/>
              <a:defRPr sz="2600"/>
            </a:lvl3pPr>
            <a:lvl4pPr marL="1474629" indent="0">
              <a:buNone/>
              <a:defRPr sz="2200"/>
            </a:lvl4pPr>
            <a:lvl5pPr marL="1966173" indent="0">
              <a:buNone/>
              <a:defRPr sz="2200"/>
            </a:lvl5pPr>
            <a:lvl6pPr marL="2457718" indent="0">
              <a:buNone/>
              <a:defRPr sz="2200"/>
            </a:lvl6pPr>
            <a:lvl7pPr marL="2949255" indent="0">
              <a:buNone/>
              <a:defRPr sz="2200"/>
            </a:lvl7pPr>
            <a:lvl8pPr marL="3440803" indent="0">
              <a:buNone/>
              <a:defRPr sz="2200"/>
            </a:lvl8pPr>
            <a:lvl9pPr marL="393234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1540" indent="0">
              <a:buNone/>
              <a:defRPr sz="1300"/>
            </a:lvl2pPr>
            <a:lvl3pPr marL="983085" indent="0">
              <a:buNone/>
              <a:defRPr sz="1100"/>
            </a:lvl3pPr>
            <a:lvl4pPr marL="1474629" indent="0">
              <a:buNone/>
              <a:defRPr sz="1000"/>
            </a:lvl4pPr>
            <a:lvl5pPr marL="1966173" indent="0">
              <a:buNone/>
              <a:defRPr sz="1000"/>
            </a:lvl5pPr>
            <a:lvl6pPr marL="2457718" indent="0">
              <a:buNone/>
              <a:defRPr sz="1000"/>
            </a:lvl6pPr>
            <a:lvl7pPr marL="2949255" indent="0">
              <a:buNone/>
              <a:defRPr sz="1000"/>
            </a:lvl7pPr>
            <a:lvl8pPr marL="3440803" indent="0">
              <a:buNone/>
              <a:defRPr sz="1000"/>
            </a:lvl8pPr>
            <a:lvl9pPr marL="39323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775CD755-2FD9-4931-B965-84DE9AD1DD1D}" type="datetime1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  <a:prstGeom prst="rect">
            <a:avLst/>
          </a:prstGeom>
        </p:spPr>
        <p:txBody>
          <a:bodyPr vert="horz" lIns="98318" tIns="49200" rIns="98318" bIns="492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0" cy="4990084"/>
          </a:xfrm>
          <a:prstGeom prst="rect">
            <a:avLst/>
          </a:prstGeom>
        </p:spPr>
        <p:txBody>
          <a:bodyPr vert="horz" lIns="98318" tIns="49200" rIns="98318" bIns="492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526"/>
            <a:ext cx="648072" cy="402567"/>
          </a:xfrm>
          <a:prstGeom prst="rect">
            <a:avLst/>
          </a:prstGeom>
        </p:spPr>
        <p:txBody>
          <a:bodyPr vert="horz" lIns="98318" tIns="49200" rIns="98318" bIns="49200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830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677" indent="-368677" algn="l" defTabSz="9830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8758" indent="-307211" algn="l" defTabSz="98308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5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396" indent="-245776" algn="l" defTabSz="9830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1943" indent="-245776" algn="l" defTabSz="9830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489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5030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73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78113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1540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3085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629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6173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718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255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803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2347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342" tIns="49680" rIns="99342" bIns="4968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342" tIns="49680" rIns="99342" bIns="496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62"/>
            <a:ext cx="648072" cy="402567"/>
          </a:xfrm>
          <a:prstGeom prst="rect">
            <a:avLst/>
          </a:prstGeom>
        </p:spPr>
        <p:txBody>
          <a:bodyPr vert="horz" lIns="99342" tIns="49680" rIns="99342" bIns="49680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993407"/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 defTabSz="993407"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9340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536" indent="-372536" algn="l" defTabSz="99340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144" indent="-310442" algn="l" defTabSz="99340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64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461" indent="-248353" algn="l" defTabSz="99340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169" indent="-248353" algn="l" defTabSz="99340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874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576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282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987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703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407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109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818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524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0222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930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635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8B6E5B2772BB2DDB0217EC545DB2AEC180EC025A8F64DE2A9969B2AFCEADAFA53D35AA728E07F1AM6aA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din.ru/main/static.asp?id=1408" TargetMode="External"/><Relationship Id="rId2" Type="http://schemas.openxmlformats.org/officeDocument/2006/relationships/hyperlink" Target="http://www.odin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din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din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597" y="2196457"/>
            <a:ext cx="10020913" cy="2936481"/>
          </a:xfrm>
          <a:prstGeom prst="rect">
            <a:avLst/>
          </a:prstGeom>
        </p:spPr>
        <p:txBody>
          <a:bodyPr wrap="square" lIns="103922" tIns="51961" rIns="103922" bIns="5196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ДЛЯ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ГРАЖДАН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ИСПОЛНЕНИИ БЮДЖЕТА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ОДИНЦОВСКОГО МУНИЦИПАЛЬНОГО РАЙОНА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МОСКОВСКОЙ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ОБЛАСТИ 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 год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994309"/>
              </p:ext>
            </p:extLst>
          </p:nvPr>
        </p:nvGraphicFramePr>
        <p:xfrm>
          <a:off x="109506" y="1168597"/>
          <a:ext cx="10225136" cy="450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105" y="478927"/>
            <a:ext cx="8128312" cy="100253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и расходов бюджета 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района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5172" y="1160882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7180" y="6834458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6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74492" y="1740667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13 900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288367" y="1665948"/>
            <a:ext cx="1054707" cy="3392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14 058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940341" y="1720220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13 919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8155012" y="1661728"/>
            <a:ext cx="720080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13 716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980292" y="2798530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65,8%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980292" y="4110818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34,2%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825614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лан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304639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лан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336975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7782265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156" y="5841173"/>
            <a:ext cx="216024" cy="21191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97952" y="5780956"/>
            <a:ext cx="3240360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97952" y="6113306"/>
            <a:ext cx="3386491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поступления, их них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156" y="6445656"/>
            <a:ext cx="216024" cy="211917"/>
          </a:xfrm>
          <a:prstGeom prst="rect">
            <a:avLst/>
          </a:prstGeom>
          <a:pattFill prst="wdUpDiag">
            <a:fgClr>
              <a:srgbClr val="FF99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156" y="6883078"/>
            <a:ext cx="216024" cy="211917"/>
          </a:xfrm>
          <a:prstGeom prst="rect">
            <a:avLst/>
          </a:prstGeom>
          <a:pattFill prst="sphere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72832" y="6430295"/>
            <a:ext cx="4479319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бюджетов других уровней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69033" y="6762645"/>
            <a:ext cx="479987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безвозмездные поступления, доходы от возврата остатков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субсидий, субвенций и иных МБТ, возврат остатков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13834" y="5841173"/>
            <a:ext cx="216024" cy="2119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041731" y="5780237"/>
            <a:ext cx="3553441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01682" y="6218378"/>
            <a:ext cx="216024" cy="211917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041732" y="6158161"/>
            <a:ext cx="376946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других уровней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2426168" y="1227070"/>
            <a:ext cx="1658275" cy="6719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928090" y="1225902"/>
            <a:ext cx="1658275" cy="6719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97,6%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4610346" y="2815155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64,6%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610346" y="4284698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32,4%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610346" y="3852639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3,0%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155926"/>
              </p:ext>
            </p:extLst>
          </p:nvPr>
        </p:nvGraphicFramePr>
        <p:xfrm>
          <a:off x="162124" y="1123364"/>
          <a:ext cx="10200608" cy="5681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76150"/>
                <a:gridCol w="1319386"/>
                <a:gridCol w="732993"/>
                <a:gridCol w="1026189"/>
                <a:gridCol w="1245890"/>
              </a:tblGrid>
              <a:tr h="5174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 план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93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налоговые и неналоговые доходы, в том числе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4 352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4 507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</a:tr>
              <a:tr h="288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из них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2 761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2 889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</a:tr>
              <a:tr h="3837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налоги на совокупный доход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3560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государственная пошлина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из них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1 618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</a:tr>
              <a:tr h="3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использования имущества, в том числе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земельных участков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33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муниципального 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установки рекламных конструкций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4430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продажи материальных и нематериальных активов, в том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числе: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288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</a:tr>
              <a:tr h="4440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продажи земельных участков и платы за увеличение площади земельных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</a:tr>
              <a:tr h="304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-иные неналоговые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17067" y="344283"/>
            <a:ext cx="6444878" cy="644312"/>
          </a:xfrm>
          <a:prstGeom prst="rect">
            <a:avLst/>
          </a:prstGeom>
        </p:spPr>
        <p:txBody>
          <a:bodyPr vert="horz" lIns="0" tIns="5206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041034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endParaRPr lang="ru-RU" sz="1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отдельным доходным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1182" y="828303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7491" y="7132328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7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Одинцовского муниципального района на душу населения в 2018 году в сравнении с другими муниципальными образованиями Московской области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2409"/>
              </p:ext>
            </p:extLst>
          </p:nvPr>
        </p:nvGraphicFramePr>
        <p:xfrm>
          <a:off x="234134" y="1404320"/>
          <a:ext cx="10225135" cy="532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3586000"/>
                <a:gridCol w="2045027"/>
                <a:gridCol w="2045027"/>
                <a:gridCol w="2045027"/>
              </a:tblGrid>
              <a:tr h="10899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(тыс.руб.)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на душу населения (тыс.руб./чел.)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муниципальный район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4 507 650,4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231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14,39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1 864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989,9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Раменский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541,2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780 486,0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Солнечногорский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006 441,5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6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местных налоговых льготах и ставках налогов Одинцовского муниципального района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1404367"/>
            <a:ext cx="104411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163"/>
            <a:r>
              <a:rPr lang="ru-RU" sz="2800" b="1" i="1" dirty="0">
                <a:ln w="10541" cmpd="sng">
                  <a:solidFill>
                    <a:srgbClr val="4E9CD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9CD6">
                        <a:tint val="40000"/>
                        <a:satMod val="250000"/>
                      </a:srgbClr>
                    </a:gs>
                    <a:gs pos="9000">
                      <a:srgbClr val="4E9CD6">
                        <a:tint val="52000"/>
                        <a:satMod val="300000"/>
                      </a:srgbClr>
                    </a:gs>
                    <a:gs pos="50000">
                      <a:srgbClr val="4E9CD6">
                        <a:shade val="20000"/>
                        <a:satMod val="300000"/>
                      </a:srgbClr>
                    </a:gs>
                    <a:gs pos="79000">
                      <a:srgbClr val="4E9CD6">
                        <a:tint val="52000"/>
                        <a:satMod val="300000"/>
                      </a:srgbClr>
                    </a:gs>
                    <a:gs pos="100000">
                      <a:srgbClr val="4E9CD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НАЛОГИ</a:t>
            </a:r>
          </a:p>
          <a:p>
            <a:pPr defTabSz="995163"/>
            <a:r>
              <a:rPr lang="ru-RU" sz="1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представительного органа </a:t>
            </a:r>
            <a:r>
              <a:rPr lang="ru-RU" sz="18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1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по местным налогам не принимались в связи с отсутствием межселенных территорий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defTabSz="995163"/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95163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и льготы в Одинцовском муниципальном районе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95163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12 Налогового кодекса Российской Федерации ставки налога на имущество физических лиц установлены на территории каждого поселения нормативными правовыми актами представительных органов городских и сельских поселений Одинцовского муниципального района в пределах ставок, определенных статьей 406 Налогового кодекса Российской Федерации в размерах от 0,1 процента до 2 процентов от кадастровой стоимости объекта в зависимости от вида имущества.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льготных категорий по налогу на имущество физических лиц установлен статьей 407 Налогового кодекса Российской Федерации.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подлежащей уплате налогоплательщиком суммы налога налоговая льгота предоставляется в отношении одного объекта налогообложения каждого вида по выбору налогоплательщика вне зависимости от количества оснований для применения налоговых льгот.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defTabSz="995163"/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и льготы в Одинцовском муниципальном районе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12 Налогового кодекса Российской Федерации ставки земельного налога с физических лиц установлены на территории каждого поселения нормативными правовыми актами представительных органов городских и сельских поселений Одинцовского муниципального района в пределах ставок, определенных статьей 394 главы 31 Налогового кодекса Российской Федерации в размерах от 0,1 процента до 1,5 процентов от кадастровой стоимости земельного участка в зависимости от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и (или) разрешенного использования земельного участка.</a:t>
            </a:r>
          </a:p>
          <a:p>
            <a:pPr defTabSz="995163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по земельному налогу  установлены  статьей 395 Налогового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 В соответствии со статьями 12 и 387 Налогового кодекса РФ представительными органами городских и сельских поселений Одинцовского муниципального района установлены дополнительные налоговые льготы, основания и порядок их применения, действующие на территории поселений.</a:t>
            </a:r>
          </a:p>
        </p:txBody>
      </p:sp>
    </p:spTree>
    <p:extLst>
      <p:ext uri="{BB962C8B-B14F-4D97-AF65-F5344CB8AC3E}">
        <p14:creationId xmlns:p14="http://schemas.microsoft.com/office/powerpoint/2010/main" val="274178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2" y="252239"/>
            <a:ext cx="9624060" cy="1260211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"Предпринимательство 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Одинцовском муниципальном районе"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67070"/>
              </p:ext>
            </p:extLst>
          </p:nvPr>
        </p:nvGraphicFramePr>
        <p:xfrm>
          <a:off x="306140" y="2124447"/>
          <a:ext cx="10081117" cy="410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722"/>
                <a:gridCol w="1792196"/>
                <a:gridCol w="1717524"/>
                <a:gridCol w="1120124"/>
                <a:gridCol w="970777"/>
                <a:gridCol w="970774"/>
              </a:tblGrid>
              <a:tr h="1286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юридических и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5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Частичная компенсация субъектам малого и среднего предпринимательства затрат , связанных с приобретением оборудования в целях создания и (или) развития либо модернизации производства товаров (работ, услуг)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Одинцовского муниципального</a:t>
                      </a:r>
                      <a:b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</a:t>
                      </a:r>
                    </a:p>
                    <a:p>
                      <a:pPr algn="ctr" font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30.11.2016</a:t>
                      </a:r>
                    </a:p>
                    <a:p>
                      <a:pPr algn="ctr" font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6912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юр. лица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2 465,87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271,75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6" y="6876975"/>
            <a:ext cx="648072" cy="402567"/>
          </a:xfrm>
        </p:spPr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19110" y="1116336"/>
            <a:ext cx="1222995" cy="415450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2268463"/>
            <a:ext cx="10369152" cy="172819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Одинцовского муниципального района в разрезе муниципальных программ с указанием целевых показателей размещена на официальном сайте 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www.odin.ru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«Документы» - «Социально-экономическое развитие» - «Муниципальные программы Одинцовского муниципального района» или по ссылке </a:t>
            </a:r>
            <a:r>
              <a:rPr lang="ru-RU" sz="1800" u="sng" dirty="0">
                <a:hlinkClick r:id="rId3"/>
              </a:rPr>
              <a:t>http://odin.ru/main/static.asp?id=1408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3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066417"/>
              </p:ext>
            </p:extLst>
          </p:nvPr>
        </p:nvGraphicFramePr>
        <p:xfrm>
          <a:off x="715185" y="1044328"/>
          <a:ext cx="8757773" cy="360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9929" y="207984"/>
            <a:ext cx="9624060" cy="1260211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</a:t>
            </a:r>
            <a:b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20</a:t>
            </a:r>
            <a:r>
              <a:rPr lang="en-US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год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666" y="4621593"/>
            <a:ext cx="252628" cy="238176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7274" y="4915253"/>
            <a:ext cx="252628" cy="23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050" y="5289083"/>
            <a:ext cx="252628" cy="23817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050" y="5606651"/>
            <a:ext cx="252628" cy="2381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050" y="5924220"/>
            <a:ext cx="252628" cy="2381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050" y="6360877"/>
            <a:ext cx="252628" cy="2381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8871" y="6829898"/>
            <a:ext cx="252628" cy="2381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099176" y="4212679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59285"/>
              </p:ext>
            </p:extLst>
          </p:nvPr>
        </p:nvGraphicFramePr>
        <p:xfrm>
          <a:off x="967814" y="4574554"/>
          <a:ext cx="9491454" cy="28039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824434"/>
                <a:gridCol w="1333510"/>
                <a:gridCol w="1333510"/>
              </a:tblGrid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землю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(аренда помещений)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54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право,</a:t>
                      </a:r>
                      <a:r>
                        <a:rPr lang="ru-RU" sz="18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установку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эксплуатацию рекламной конструкции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45328" y="7068074"/>
            <a:ext cx="648072" cy="402567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21" y="239999"/>
            <a:ext cx="8714964" cy="1122646"/>
          </a:xfrm>
        </p:spPr>
        <p:txBody>
          <a:bodyPr anchor="ctr" anchorCtr="0">
            <a:norm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Одинцовского муниципального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6256" y="1194197"/>
            <a:ext cx="4463096" cy="1190882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4E9CD6">
                    <a:lumMod val="50000"/>
                  </a:srgbClr>
                </a:solidFill>
              </a:rPr>
              <a:t>Безвозмездные поступления</a:t>
            </a:r>
          </a:p>
          <a:p>
            <a:pPr algn="ctr" defTabSz="1041034"/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9 567 </a:t>
            </a:r>
            <a:endParaRPr lang="ru-RU" b="1" dirty="0">
              <a:solidFill>
                <a:srgbClr val="71B0D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en-US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9 393</a:t>
            </a:r>
            <a:endParaRPr lang="ru-RU" b="1" dirty="0">
              <a:solidFill>
                <a:srgbClr val="71B0D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107044">
            <a:off x="2587934" y="2448771"/>
            <a:ext cx="589465" cy="79392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052024" y="3224887"/>
            <a:ext cx="2689264" cy="1083954"/>
          </a:xfrm>
          <a:prstGeom prst="flowChart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002060"/>
                </a:solidFill>
              </a:rPr>
              <a:t>От бюджетов других уровней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3932642" y="3224376"/>
            <a:ext cx="2648674" cy="109357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002060"/>
                </a:solidFill>
              </a:rPr>
              <a:t>Прочие безвозмездные поступления</a:t>
            </a: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6903359" y="3173983"/>
            <a:ext cx="3491348" cy="1143969"/>
          </a:xfrm>
          <a:prstGeom prst="flowChart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163974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</a:rPr>
              <a:t>Доходы от возврата остатков субсидий, субвенций и иных МБТ, возврат </a:t>
            </a:r>
            <a:r>
              <a:rPr lang="ru-RU" sz="1600" b="1" dirty="0" smtClean="0">
                <a:solidFill>
                  <a:srgbClr val="002060"/>
                </a:solidFill>
              </a:rPr>
              <a:t>остатков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6" y="5765435"/>
            <a:ext cx="1383653" cy="639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800" dirty="0">
                <a:solidFill>
                  <a:srgbClr val="002060"/>
                </a:solidFill>
              </a:rPr>
              <a:t>Субсидии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08772" y="5758253"/>
            <a:ext cx="1538364" cy="6541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800" dirty="0">
                <a:solidFill>
                  <a:srgbClr val="002060"/>
                </a:solidFill>
              </a:rPr>
              <a:t>Субвенции</a:t>
            </a:r>
          </a:p>
        </p:txBody>
      </p:sp>
      <p:sp>
        <p:nvSpPr>
          <p:cNvPr id="26" name="Стрелка вниз 25"/>
          <p:cNvSpPr/>
          <p:nvPr/>
        </p:nvSpPr>
        <p:spPr>
          <a:xfrm rot="20115351">
            <a:off x="3372382" y="5119437"/>
            <a:ext cx="252628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57257" y="5759974"/>
            <a:ext cx="1200894" cy="6409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dirty="0">
                <a:solidFill>
                  <a:srgbClr val="002060"/>
                </a:solidFill>
              </a:rPr>
              <a:t>Иные</a:t>
            </a:r>
          </a:p>
          <a:p>
            <a:pPr algn="ctr" defTabSz="1041034"/>
            <a:r>
              <a:rPr lang="ru-RU" dirty="0">
                <a:solidFill>
                  <a:srgbClr val="002060"/>
                </a:solidFill>
              </a:rPr>
              <a:t>МБТ</a:t>
            </a:r>
          </a:p>
        </p:txBody>
      </p:sp>
      <p:sp>
        <p:nvSpPr>
          <p:cNvPr id="28" name="Стрелка вниз 27"/>
          <p:cNvSpPr/>
          <p:nvPr/>
        </p:nvSpPr>
        <p:spPr>
          <a:xfrm rot="21286294">
            <a:off x="2134366" y="5277285"/>
            <a:ext cx="252628" cy="439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690481">
            <a:off x="871974" y="5254589"/>
            <a:ext cx="252628" cy="48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603533" y="4403506"/>
            <a:ext cx="3137757" cy="965076"/>
          </a:xfrm>
          <a:prstGeom prst="flowChartMulti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9 148 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8 974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082" y="6718427"/>
            <a:ext cx="1371556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1 822 Факт 1 797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52346" y="6718427"/>
            <a:ext cx="1467615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5 334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5 202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1839" y="6718427"/>
            <a:ext cx="1471190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1 992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1 975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03529" y="6412385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129251" y="6442400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3617520" y="6442400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745370" y="4193711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9" name="Блок-схема: несколько документов 38"/>
          <p:cNvSpPr/>
          <p:nvPr/>
        </p:nvSpPr>
        <p:spPr>
          <a:xfrm>
            <a:off x="3937434" y="4517987"/>
            <a:ext cx="2648674" cy="850595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459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459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несколько документов 39"/>
          <p:cNvSpPr/>
          <p:nvPr/>
        </p:nvSpPr>
        <p:spPr>
          <a:xfrm>
            <a:off x="6997200" y="4517467"/>
            <a:ext cx="2913802" cy="1062204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      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       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5414414" y="4279265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8735689" y="4269503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962243" y="2427460"/>
            <a:ext cx="589465" cy="74651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9929244">
            <a:off x="7144300" y="2346626"/>
            <a:ext cx="589465" cy="79392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7297" y="1798101"/>
            <a:ext cx="967410" cy="351362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600" b="1" i="1" dirty="0" err="1">
                <a:solidFill>
                  <a:srgbClr val="4E9C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i="1" dirty="0">
                <a:solidFill>
                  <a:srgbClr val="4E9C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5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515271"/>
              </p:ext>
            </p:extLst>
          </p:nvPr>
        </p:nvGraphicFramePr>
        <p:xfrm>
          <a:off x="306140" y="1421965"/>
          <a:ext cx="9865097" cy="54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307140" y="1481039"/>
            <a:ext cx="1208293" cy="382324"/>
          </a:xfrm>
          <a:prstGeom prst="rect">
            <a:avLst/>
          </a:prstGeom>
        </p:spPr>
        <p:txBody>
          <a:bodyPr wrap="square" lIns="103977" tIns="51989" rIns="103977" bIns="519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2884" y="3683964"/>
            <a:ext cx="1010512" cy="4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77" tIns="51989" rIns="103977" bIns="51989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0,4%)</a:t>
            </a:r>
            <a:endParaRPr lang="ru-RU" sz="2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57" y="540271"/>
            <a:ext cx="5400600" cy="751324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Одинцовского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6812" y="348665"/>
            <a:ext cx="5879968" cy="867675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Одинцовского муниципального района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75" y="4255690"/>
            <a:ext cx="21602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8118" y="4490528"/>
            <a:ext cx="216024" cy="21602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7140" y="4706552"/>
            <a:ext cx="216024" cy="216024"/>
          </a:xfrm>
          <a:prstGeom prst="rect">
            <a:avLst/>
          </a:prstGeom>
          <a:solidFill>
            <a:srgbClr val="FEF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7140" y="494342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5356" y="5202445"/>
            <a:ext cx="216024" cy="21602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9575" y="5452537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7506" y="5668561"/>
            <a:ext cx="216024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8118" y="6036815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7506" y="6387252"/>
            <a:ext cx="216024" cy="216024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40932"/>
              </p:ext>
            </p:extLst>
          </p:nvPr>
        </p:nvGraphicFramePr>
        <p:xfrm>
          <a:off x="533164" y="4236700"/>
          <a:ext cx="9865097" cy="30978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44237"/>
                <a:gridCol w="1410430"/>
                <a:gridCol w="1410430"/>
              </a:tblGrid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и охрана окружающей среды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431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оборона, национальная безопасность и правоохранительная деятельность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5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96272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11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669521"/>
              </p:ext>
            </p:extLst>
          </p:nvPr>
        </p:nvGraphicFramePr>
        <p:xfrm>
          <a:off x="1602284" y="612279"/>
          <a:ext cx="7560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90553" y="6638325"/>
            <a:ext cx="21602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9575" y="6889212"/>
            <a:ext cx="216024" cy="216024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019108" y="3780631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156" y="0"/>
            <a:ext cx="993710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163"/>
            <a:endParaRPr lang="ru-RU" dirty="0" smtClean="0">
              <a:solidFill>
                <a:prstClr val="black"/>
              </a:solidFill>
            </a:endParaRPr>
          </a:p>
          <a:p>
            <a:pPr algn="ctr" defTabSz="995163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</a:rPr>
              <a:t>Основные понятия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</a:endParaRPr>
          </a:p>
          <a:p>
            <a:pPr defTabSz="995163"/>
            <a:endParaRPr lang="ru-RU" dirty="0" smtClean="0">
              <a:solidFill>
                <a:prstClr val="black"/>
              </a:solidFill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r>
              <a:rPr lang="ru-RU" sz="2200" b="1" i="1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превышение расходов бюджета над его доходами.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превышение доходов бюджета над его расходами</a:t>
            </a:r>
            <a:r>
              <a:rPr lang="ru-RU" sz="2200" b="1" i="1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 defTabSz="995163"/>
            <a:endParaRPr lang="ru-RU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95163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8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90975"/>
              </p:ext>
            </p:extLst>
          </p:nvPr>
        </p:nvGraphicFramePr>
        <p:xfrm>
          <a:off x="108148" y="861492"/>
          <a:ext cx="574260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65094"/>
              </p:ext>
            </p:extLst>
          </p:nvPr>
        </p:nvGraphicFramePr>
        <p:xfrm>
          <a:off x="5706740" y="1044327"/>
          <a:ext cx="4824536" cy="6356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867"/>
                <a:gridCol w="836299"/>
                <a:gridCol w="569748"/>
                <a:gridCol w="854622"/>
              </a:tblGrid>
              <a:tr h="46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7 832,3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1 624,9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544,8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13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барьеров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земельно-имущественного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112,1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инженерной инфраструктуры и энергоэффективности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окружающей среды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дорожно-транспортной системы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791,4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442,9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67,5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904,5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 Е Г О 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13 988,5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13 662,9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116" y="324247"/>
            <a:ext cx="5760640" cy="1074490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Одинцовского муниципального района в разрезе муниципальных программ за 2018 год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524" y="1548383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21391" y="7020991"/>
            <a:ext cx="648072" cy="402567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1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8218" y="1037306"/>
            <a:ext cx="10271364" cy="6328110"/>
            <a:chOff x="0" y="226907"/>
            <a:chExt cx="10342518" cy="657675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226907"/>
              <a:ext cx="10342518" cy="6576759"/>
              <a:chOff x="0" y="226907"/>
              <a:chExt cx="10342518" cy="6576759"/>
            </a:xfrm>
          </p:grpSpPr>
          <p:cxnSp>
            <p:nvCxnSpPr>
              <p:cNvPr id="11" name="Прямая со стрелкой 10"/>
              <p:cNvCxnSpPr>
                <a:endCxn id="29" idx="1"/>
              </p:cNvCxnSpPr>
              <p:nvPr/>
            </p:nvCxnSpPr>
            <p:spPr>
              <a:xfrm>
                <a:off x="2532204" y="5357758"/>
                <a:ext cx="963386" cy="10333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820371" y="4799325"/>
                <a:ext cx="65537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2582096" y="1693184"/>
                <a:ext cx="863600" cy="482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2568893" y="1135324"/>
                <a:ext cx="876301" cy="762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2101777" y="490948"/>
                <a:ext cx="1358900" cy="13589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9DD9"/>
                </a:solidFill>
                <a:prstDash val="solid"/>
                <a:tailEnd type="arrow"/>
              </a:ln>
              <a:effectLst>
                <a:outerShdw blurRad="57150" dist="38100" dir="5400000" algn="ctr" rotWithShape="0">
                  <a:srgbClr val="009DD9">
                    <a:shade val="9000"/>
                    <a:satMod val="105000"/>
                    <a:alpha val="48000"/>
                  </a:srgbClr>
                </a:outerShdw>
              </a:effectLst>
            </p:spPr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2809402" y="2978933"/>
                <a:ext cx="680299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7" name="Прямая со стрелкой 16"/>
              <p:cNvCxnSpPr>
                <a:endCxn id="22" idx="1"/>
              </p:cNvCxnSpPr>
              <p:nvPr/>
            </p:nvCxnSpPr>
            <p:spPr>
              <a:xfrm flipV="1">
                <a:off x="2800530" y="4235495"/>
                <a:ext cx="695059" cy="1262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2797382" y="5173472"/>
                <a:ext cx="710291" cy="1757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19" name="Группа 18"/>
              <p:cNvGrpSpPr/>
              <p:nvPr/>
            </p:nvGrpSpPr>
            <p:grpSpPr>
              <a:xfrm>
                <a:off x="0" y="226907"/>
                <a:ext cx="10342518" cy="6576759"/>
                <a:chOff x="0" y="226907"/>
                <a:chExt cx="10342518" cy="6576759"/>
              </a:xfrm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0" y="226907"/>
                  <a:ext cx="10342518" cy="6576759"/>
                  <a:chOff x="-307518" y="90172"/>
                  <a:chExt cx="10318274" cy="6411648"/>
                </a:xfrm>
              </p:grpSpPr>
              <p:sp>
                <p:nvSpPr>
                  <p:cNvPr id="24" name="Блок-схема: магнитный диск 23"/>
                  <p:cNvSpPr/>
                  <p:nvPr/>
                </p:nvSpPr>
                <p:spPr>
                  <a:xfrm>
                    <a:off x="-307518" y="1039668"/>
                    <a:ext cx="2790825" cy="4657725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51000">
                        <a:srgbClr val="FFFFFF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convex"/>
                  </a:sp3d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«Развитие образования 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в Одинцовском муниципальном районе </a:t>
                    </a: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Московской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области»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400" b="1" i="1" kern="0" noProof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rPr>
                      <a:t>7 </a:t>
                    </a:r>
                    <a:r>
                      <a:rPr lang="ru-RU" sz="2400" b="1" i="1" kern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rPr>
                      <a:t>832,3</a:t>
                    </a:r>
                    <a:r>
                      <a:rPr kumimoji="0" lang="ru-RU" sz="2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2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млн. руб</a:t>
                    </a:r>
                    <a:r>
                      <a:rPr kumimoji="0" lang="ru-RU" sz="2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5" name="Скругленный прямоугольник 24"/>
                  <p:cNvSpPr/>
                  <p:nvPr/>
                </p:nvSpPr>
                <p:spPr>
                  <a:xfrm>
                    <a:off x="3149238" y="90172"/>
                    <a:ext cx="6829070" cy="544770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71 муниципальное учреждение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дошкольного образования </a:t>
                    </a:r>
                    <a:endParaRPr kumimoji="0" lang="ru-RU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800" b="1" kern="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2 503,2</a:t>
                    </a:r>
                    <a:r>
                      <a: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 </a:t>
                    </a: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млн. руб.</a:t>
                    </a: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3162975" y="672393"/>
                    <a:ext cx="6817226" cy="544770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50 </a:t>
                    </a:r>
                    <a:r>
                      <a:rPr lang="ru-RU" sz="1800" b="1" i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муниципальных общеобразовательных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учреждений </a:t>
                    </a:r>
                    <a:endParaRPr kumimoji="0" lang="ru-RU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2000" b="1" kern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3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 </a:t>
                    </a:r>
                    <a:r>
                      <a:rPr lang="ru-RU" sz="2000" b="1" kern="0" noProof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976,0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7" name="Скругленный прямоугольник 26"/>
                  <p:cNvSpPr/>
                  <p:nvPr/>
                </p:nvSpPr>
                <p:spPr>
                  <a:xfrm>
                    <a:off x="3176731" y="3097256"/>
                    <a:ext cx="6834025" cy="57520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8064A2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Выплата компенсации родительской платы за присмотр и уход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000" b="1" kern="0" noProof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87,1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8" name="Скругленный прямоугольник 27"/>
                  <p:cNvSpPr/>
                  <p:nvPr/>
                </p:nvSpPr>
                <p:spPr>
                  <a:xfrm>
                    <a:off x="3151978" y="2469239"/>
                    <a:ext cx="6834904" cy="593848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Обеспечение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деятельности Управления образования</a:t>
                    </a:r>
                    <a:endPara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2000" b="1" kern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68,2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" name="Скругленный прямоугольник 28"/>
                  <p:cNvSpPr/>
                  <p:nvPr/>
                </p:nvSpPr>
                <p:spPr>
                  <a:xfrm>
                    <a:off x="3179878" y="5697393"/>
                    <a:ext cx="6800323" cy="80442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C0504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C0504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324000" rIns="91440" bIns="36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spcAft>
                        <a:spcPts val="1000"/>
                      </a:spcAft>
                    </a:pPr>
                    <a:endParaRPr kumimoji="0" lang="ru-RU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endParaRPr>
                  </a:p>
                  <a:p>
                    <a:pPr lvl="0" algn="ctr" defTabSz="914400"/>
                    <a:r>
                      <a:rPr kumimoji="0" lang="ru-RU" sz="1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Обеспечение  переданных государственных полномочий в сфере образования</a:t>
                    </a:r>
                    <a:r>
                      <a:rPr kumimoji="0" lang="ru-RU" sz="1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и организации деятельности комиссий по делам несовершеннолетних и защите </a:t>
                    </a:r>
                    <a:r>
                      <a:rPr lang="ru-RU" sz="1400" b="1" i="1" kern="0" dirty="0" smtClean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Times New Roman"/>
                      </a:rPr>
                      <a:t>их прав       </a:t>
                    </a:r>
                    <a:r>
                      <a:rPr lang="ru-RU" sz="2000" b="1" kern="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rPr>
                      <a:t>13,2 млн. руб.</a:t>
                    </a:r>
                  </a:p>
                  <a:p>
                    <a:pPr lvl="0" algn="ctr" defTabSz="914400">
                      <a:spcAft>
                        <a:spcPts val="1000"/>
                      </a:spcAft>
                    </a:pP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0" name="Скругленный прямоугольник 29"/>
                  <p:cNvSpPr/>
                  <p:nvPr/>
                </p:nvSpPr>
                <p:spPr>
                  <a:xfrm>
                    <a:off x="3174003" y="1937243"/>
                    <a:ext cx="6793779" cy="434788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68000">
                        <a:srgbClr val="FFFFFF"/>
                      </a:gs>
                      <a:gs pos="100000">
                        <a:srgbClr val="0BD0D9">
                          <a:tint val="50000"/>
                          <a:satMod val="150000"/>
                        </a:srgbClr>
                      </a:gs>
                    </a:gsLst>
                    <a:path path="circle">
                      <a:fillToRect l="50000" t="130000" r="50000" b="-30000"/>
                    </a:path>
                  </a:gradFill>
                  <a:ln w="9525" cap="flat" cmpd="sng" algn="ctr">
                    <a:solidFill>
                      <a:srgbClr val="0BD0D9">
                        <a:shade val="50000"/>
                        <a:satMod val="103000"/>
                      </a:srgbClr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BD0D9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endParaRPr>
                  </a:p>
                </p:txBody>
              </p:sp>
            </p:grp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3495590" y="3952951"/>
                  <a:ext cx="6823522" cy="565086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rgbClr val="FFFFFF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n w="9525" cap="flat" cmpd="sng" algn="ctr">
                  <a:solidFill>
                    <a:srgbClr val="A5C249">
                      <a:shade val="50000"/>
                      <a:satMod val="103000"/>
                    </a:srgbClr>
                  </a:solidFill>
                  <a:prstDash val="solid"/>
                </a:ln>
                <a:effectLst>
                  <a:outerShdw blurRad="57150" dist="38100" dir="5400000" algn="ctr" rotWithShape="0">
                    <a:srgbClr val="A5C249">
                      <a:shade val="9000"/>
                      <a:satMod val="105000"/>
                      <a:alpha val="4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Организация отдыха, </a:t>
                  </a: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оздоровления </a:t>
                  </a:r>
                  <a:r>
                    <a:rPr kumimoji="0" lang="ru-RU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и занятости детей </a:t>
                  </a:r>
                  <a:endPara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b="1" kern="0" noProof="0" dirty="0" smtClean="0">
                      <a:solidFill>
                        <a:srgbClr val="C00000"/>
                      </a:solidFill>
                      <a:latin typeface="Times New Roman"/>
                      <a:ea typeface="Times New Roman"/>
                    </a:rPr>
                    <a:t>26,6</a:t>
                  </a:r>
                  <a:r>
                    <a:rPr kumimoji="0" lang="ru-RU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 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млн. руб.</a:t>
                  </a:r>
                  <a:endPara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3480538" y="4537222"/>
                  <a:ext cx="6819604" cy="724101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rgbClr val="FFFFFF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Строительство и капитальный ремонт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образовательных учреждений </a:t>
                  </a:r>
                  <a:r>
                    <a:rPr kumimoji="0" lang="ru-RU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b="1" kern="0" noProof="0" dirty="0" smtClean="0">
                      <a:solidFill>
                        <a:srgbClr val="C00000"/>
                      </a:solidFill>
                      <a:latin typeface="Times New Roman"/>
                      <a:ea typeface="Times New Roman"/>
                    </a:rPr>
                    <a:t>646,3</a:t>
                  </a:r>
                  <a:r>
                    <a:rPr kumimoji="0" lang="ru-RU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млн. руб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5F91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.</a:t>
                  </a:r>
                  <a:endPara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20" name="Прямая со стрелкой 19"/>
              <p:cNvCxnSpPr>
                <a:endCxn id="30" idx="1"/>
              </p:cNvCxnSpPr>
              <p:nvPr/>
            </p:nvCxnSpPr>
            <p:spPr>
              <a:xfrm>
                <a:off x="2809402" y="2344536"/>
                <a:ext cx="680299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" name="Прямоугольник 8"/>
            <p:cNvSpPr/>
            <p:nvPr/>
          </p:nvSpPr>
          <p:spPr>
            <a:xfrm>
              <a:off x="239129" y="1645181"/>
              <a:ext cx="2467183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585086" y="2190086"/>
            <a:ext cx="6791717" cy="60901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</a:t>
            </a:r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муниципальных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дополнительного образования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75,7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млн. 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21704" y="5974174"/>
            <a:ext cx="6772687" cy="58722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r>
              <a:rPr lang="ru-RU" sz="1800" b="1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Субсидии частным образовательным организациям </a:t>
            </a:r>
            <a:endParaRPr lang="ru-RU" sz="1800" b="1" i="1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 defTabSz="914400"/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364,8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млн. 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38588" y="2860312"/>
            <a:ext cx="5719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муниципальных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прочих </a:t>
            </a:r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71,2 </a:t>
            </a: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млн. </a:t>
            </a:r>
            <a:r>
              <a:rPr lang="ru-RU" sz="2000" b="1" kern="0" dirty="0" err="1">
                <a:solidFill>
                  <a:srgbClr val="C00000"/>
                </a:solidFill>
                <a:latin typeface="Times New Roman"/>
                <a:ea typeface="Times New Roman"/>
              </a:rPr>
              <a:t>руб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926355" y="4196526"/>
            <a:ext cx="678456" cy="69704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13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58015"/>
              </p:ext>
            </p:extLst>
          </p:nvPr>
        </p:nvGraphicFramePr>
        <p:xfrm>
          <a:off x="2178347" y="1656592"/>
          <a:ext cx="5832649" cy="478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124" y="435671"/>
            <a:ext cx="66967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Расходы бюджета района на реализацию муниципальной программы «Развитие образования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Одинцовском муниципальном районе»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2018 году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180" y="6830307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61842" y="6820435"/>
            <a:ext cx="288032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16783" y="6820435"/>
            <a:ext cx="288032" cy="28803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07931" y="6792047"/>
            <a:ext cx="2250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бюджета района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97%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4815" y="6800690"/>
            <a:ext cx="261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бюджетов поселений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96%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404" y="6810562"/>
            <a:ext cx="292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вышестоящих бюджетов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98%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0756" y="204634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7 832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7104" y="1348815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8468" y="6012879"/>
            <a:ext cx="20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741" y="204633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8 042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6740" y="60187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7775" y="3132559"/>
            <a:ext cx="179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8856" y="37806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2974" y="4734846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8855" y="51487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14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9740457">
            <a:off x="1045058" y="1363464"/>
            <a:ext cx="3380644" cy="424599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358767">
            <a:off x="635181" y="5818311"/>
            <a:ext cx="3646342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1077614">
            <a:off x="829613" y="3068783"/>
            <a:ext cx="3388438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29612" y="3513832"/>
            <a:ext cx="3388440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08" tIns="45704" rIns="91408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9630" y="1124300"/>
            <a:ext cx="9970215" cy="5181476"/>
            <a:chOff x="-84911" y="536852"/>
            <a:chExt cx="10200577" cy="55224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84911" y="536852"/>
              <a:ext cx="10200577" cy="5522475"/>
              <a:chOff x="-84694" y="540653"/>
              <a:chExt cx="10174629" cy="5561570"/>
            </a:xfrm>
          </p:grpSpPr>
          <p:sp>
            <p:nvSpPr>
              <p:cNvPr id="8" name="Стрелка вправо 7"/>
              <p:cNvSpPr/>
              <p:nvPr/>
            </p:nvSpPr>
            <p:spPr>
              <a:xfrm rot="21077614">
                <a:off x="473066" y="1844252"/>
                <a:ext cx="345791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rot="1358767">
                <a:off x="266758" y="4836372"/>
                <a:ext cx="372110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Стрелка вправо 9"/>
              <p:cNvSpPr/>
              <p:nvPr/>
            </p:nvSpPr>
            <p:spPr>
              <a:xfrm>
                <a:off x="321752" y="4165288"/>
                <a:ext cx="3498459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19740457">
                <a:off x="678255" y="1576674"/>
                <a:ext cx="3449956" cy="455746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66422" y="540653"/>
                <a:ext cx="6123513" cy="75275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Содержание 9 музыкальных школ и школ искусств      </a:t>
                </a: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302,2 </a:t>
                </a: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руб.</a:t>
                </a:r>
                <a:endParaRPr lang="ru-RU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966421" y="3823315"/>
                <a:ext cx="6123513" cy="1093523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  <a:gs pos="40005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Расходы на </a:t>
                </a: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МБУ «Культурно-спортивный  центр Одинцовского муниципального района»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28,6 </a:t>
                </a: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</a:t>
                </a: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.</a:t>
                </a:r>
                <a:endParaRPr lang="ru-RU" b="1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66421" y="5056227"/>
                <a:ext cx="6071264" cy="104599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Обеспечение деятельности Комитета по делам </a:t>
                </a: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культуры, туризму и молодежной политике 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18,1 млн. руб.</a:t>
                </a:r>
                <a:endParaRPr lang="ru-RU" sz="1300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ru-RU" sz="1100" kern="0" dirty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2" name="Блок-схема: магнитный диск 11"/>
              <p:cNvSpPr/>
              <p:nvPr/>
            </p:nvSpPr>
            <p:spPr>
              <a:xfrm>
                <a:off x="-84694" y="972033"/>
                <a:ext cx="2875519" cy="5052016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48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b="1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 «Развитие культуры 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в Одинцовском муниципальном районе Московской области» 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sz="2400" b="1" i="1" kern="0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1 </a:t>
                </a:r>
                <a:r>
                  <a:rPr lang="ru-RU" sz="2400" b="1" i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624,9 </a:t>
                </a:r>
                <a:r>
                  <a:rPr lang="ru-RU" sz="2400" b="1" i="1" kern="0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млн. руб.</a:t>
                </a:r>
                <a:endParaRPr lang="ru-RU" sz="1300" kern="0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81222" y="1358292"/>
                <a:ext cx="6071263" cy="656107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Мероприятия в сфере культуры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34,6 млн. руб.</a:t>
                </a:r>
                <a:endParaRPr lang="ru-RU" sz="1300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51023" y="1707429"/>
              <a:ext cx="2495894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rgbClr val="1F497D"/>
                  </a:solidFill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lang="ru-RU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289356" y="6414257"/>
            <a:ext cx="5983081" cy="94583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08" tIns="45704" rIns="91408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800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Межбюджетные трансферты на районные полномочия по содержанию сельских библиотек</a:t>
            </a:r>
            <a:endParaRPr lang="ru-RU" sz="18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3,6 млн. руб.</a:t>
            </a:r>
            <a:endParaRPr lang="ru-RU" sz="1300" kern="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79201" y="3354194"/>
            <a:ext cx="5963792" cy="700861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На проведение текущего ремонта </a:t>
            </a: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3,9 млн.руб</a:t>
            </a:r>
            <a:r>
              <a:rPr lang="ru-RU" b="1" i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93704" y="2563322"/>
            <a:ext cx="5949289" cy="68213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Приобретение оборудования </a:t>
            </a:r>
          </a:p>
          <a:p>
            <a:pPr algn="ctr"/>
            <a:r>
              <a:rPr lang="ru-RU" i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3,3 </a:t>
            </a:r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млн.руб.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897" y="324247"/>
            <a:ext cx="5963792" cy="707925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Благоустройство и создание парков</a:t>
            </a:r>
            <a:endParaRPr lang="ru-RU" sz="1800" i="1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1 230,6 </a:t>
            </a: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млн.руб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14609" y="7020991"/>
            <a:ext cx="648072" cy="402567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79251"/>
              </p:ext>
            </p:extLst>
          </p:nvPr>
        </p:nvGraphicFramePr>
        <p:xfrm>
          <a:off x="2076259" y="1171018"/>
          <a:ext cx="6195624" cy="56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116" y="540271"/>
            <a:ext cx="70567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реализацию муниципальной программы «Развитие культуры в Одинцовском муниципальном районе» в 2018 году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78" y="6796269"/>
            <a:ext cx="252028" cy="2867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17" y="6777642"/>
            <a:ext cx="271810" cy="281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76" y="6788192"/>
            <a:ext cx="311121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вышестоящих бюджетов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97%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1024" y="6777642"/>
            <a:ext cx="2732091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бюджетов поселений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82%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19108" y="1601553"/>
            <a:ext cx="9361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4532" y="1601553"/>
            <a:ext cx="9816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1 650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8136" y="1601553"/>
            <a:ext cx="106467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1 625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027" y="6084887"/>
            <a:ext cx="20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3782" y="610167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25713" y="6801952"/>
            <a:ext cx="274193" cy="296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13747" y="6759016"/>
            <a:ext cx="233672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99%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1526" y="489338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6940" y="1998104"/>
            <a:ext cx="186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7976" y="52334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7978" y="35877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2097" y="457271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право 35"/>
          <p:cNvSpPr/>
          <p:nvPr/>
        </p:nvSpPr>
        <p:spPr>
          <a:xfrm rot="20638431">
            <a:off x="382491" y="1713891"/>
            <a:ext cx="3911766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75399">
            <a:off x="592565" y="5425191"/>
            <a:ext cx="3718705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1348619">
            <a:off x="335438" y="3685467"/>
            <a:ext cx="3911766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0508" y="1116335"/>
            <a:ext cx="10283207" cy="6048672"/>
            <a:chOff x="0" y="550479"/>
            <a:chExt cx="10104821" cy="543122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550479"/>
              <a:ext cx="10104821" cy="5431226"/>
              <a:chOff x="0" y="554375"/>
              <a:chExt cx="10079117" cy="5469674"/>
            </a:xfrm>
          </p:grpSpPr>
          <p:sp>
            <p:nvSpPr>
              <p:cNvPr id="8" name="Стрелка вправо 7"/>
              <p:cNvSpPr/>
              <p:nvPr/>
            </p:nvSpPr>
            <p:spPr>
              <a:xfrm rot="20976861">
                <a:off x="72120" y="2269456"/>
                <a:ext cx="383413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716868">
                <a:off x="291689" y="5010519"/>
                <a:ext cx="364490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>
                <a:off x="133544" y="3598841"/>
                <a:ext cx="383413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 rot="20290652">
                <a:off x="598447" y="1674851"/>
                <a:ext cx="3449955" cy="455747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0" y="838200"/>
                <a:ext cx="2790825" cy="5185849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«Физическая культура и спорт в Одинцовском муниципальном районе Московской области» 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544,8 </a:t>
                </a:r>
                <a:r>
                  <a:rPr kumimoji="0" lang="ru-RU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</a:t>
                </a:r>
                <a:r>
                  <a:rPr kumimoji="0" lang="ru-RU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91956" y="554375"/>
                <a:ext cx="6047215" cy="45580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Содержание </a:t>
                </a:r>
                <a:r>
                  <a:rPr lang="ru-RU" sz="1800" i="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9</a:t>
                </a:r>
                <a:r>
                  <a:rPr kumimoji="0" lang="ru-RU" sz="1800" b="0" i="1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спортивных школ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457,9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90084" y="1099590"/>
                <a:ext cx="6047215" cy="496628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Содержание МКУС </a:t>
                </a: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ФОКСИ «</a:t>
                </a: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Одинец»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12,1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991347" y="1748027"/>
                <a:ext cx="6047824" cy="726217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Мероприятия в сфере физической культуры </a:t>
                </a:r>
                <a:endParaRPr kumimoji="0" lang="ru-RU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и спорта 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14,6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031293" y="3423573"/>
                <a:ext cx="6047824" cy="915229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Мероприятия </a:t>
                </a: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по реализации ВФСК «Готов к </a:t>
                </a:r>
              </a:p>
              <a:p>
                <a:pPr lvl="0" algn="ctr" defTabSz="914400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труду и обороне» (ГТО)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lvl="0" algn="ctr" defTabSz="914400">
                  <a:defRPr/>
                </a:pP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1,9 </a:t>
                </a:r>
                <a:r>
                  <a:rPr lang="ru-RU" sz="2000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.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5997" y="1435100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08447" y="3377825"/>
            <a:ext cx="6170285" cy="774864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Обеспечение доступности занятий инвалидов и маломобильных групп населения  </a:t>
            </a:r>
            <a:r>
              <a:rPr lang="ru-RU" sz="2000" b="1" kern="0" noProof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3,1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08447" y="5450351"/>
            <a:ext cx="6170285" cy="774864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Обеспечение деятельности Комитета физической культуры и спорта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14,5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3429" y="6379231"/>
            <a:ext cx="6170285" cy="1001800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Ремонтные работы и приобретение оборудования (стадион МБУС СШ Старый городок» 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и СШ Горки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X 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5,7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млн</a:t>
            </a: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. руб.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17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534361"/>
              </p:ext>
            </p:extLst>
          </p:nvPr>
        </p:nvGraphicFramePr>
        <p:xfrm>
          <a:off x="450156" y="1637410"/>
          <a:ext cx="7776864" cy="460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18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558565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муниципальных учреждений культуры (КСЦ) Одинцовского муниципального района </a:t>
            </a:r>
          </a:p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0956" y="1707054"/>
            <a:ext cx="2970436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Невыполнение Указного показателя в 2017 году: </a:t>
            </a: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-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3%</a:t>
            </a:r>
          </a:p>
          <a:p>
            <a:pPr algn="ctr"/>
            <a:endParaRPr lang="ru-RU" sz="2000" dirty="0" smtClean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 в 2018 году: 10%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622202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06194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в Московской области от трудовой деятельности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культуры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30422" y="1975861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6" y="2144911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4,4 тыс.руб. или 10,6%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6463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1" y="1821775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10,1 тыс.руб. или 24,9%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171" y="425291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Средняя заработная плата педагогических работников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муниципальных учреждений 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общего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образования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Одинцовского муниципального района в 2017-2018 годах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87476"/>
              </p:ext>
            </p:extLst>
          </p:nvPr>
        </p:nvGraphicFramePr>
        <p:xfrm>
          <a:off x="594173" y="1980431"/>
          <a:ext cx="74888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2017 год – 22%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2018 год – 21%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874792" y="6084886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05794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220607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 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403244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педагогических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школ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53444" y="2351634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4" y="2513137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5,4 тыс.руб. или 11,7%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6,2 тыс.руб. или 11,1%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9305"/>
              </p:ext>
            </p:extLst>
          </p:nvPr>
        </p:nvGraphicFramePr>
        <p:xfrm>
          <a:off x="378148" y="2052439"/>
          <a:ext cx="7776864" cy="419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20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425291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педагогических работников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муниципальных учреждений 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дошкольного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образования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 Одинцовского муниципального района 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2017 год – 1%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2018 год – 7%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20596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в сфере общего образования Московской области 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едагогических работников детских садов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14495" y="2138939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5" y="2304610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4,0 тыс.руб. или 9,1%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6,8 тыс.руб. или 15,3%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860300"/>
              </p:ext>
            </p:extLst>
          </p:nvPr>
        </p:nvGraphicFramePr>
        <p:xfrm>
          <a:off x="378148" y="1836414"/>
          <a:ext cx="7848872" cy="44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21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558565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педагогических работников муниципальных учреждений дополнительного образования Одинцовского муниципального района </a:t>
            </a:r>
          </a:p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2017 год – 5%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2018 год – 8%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1967" y="6636100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49399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педагогических работников школ в Московской области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9999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30422" y="1975861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6" y="2144911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4,2 тыс.руб. или 8,2%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6,0 тыс.руб. или 11,1%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156" y="0"/>
            <a:ext cx="9937104" cy="758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163"/>
            <a:endParaRPr lang="ru-RU" sz="800" dirty="0" smtClean="0">
              <a:solidFill>
                <a:prstClr val="black"/>
              </a:solidFill>
            </a:endParaRPr>
          </a:p>
          <a:p>
            <a:pPr algn="ctr" defTabSz="995163"/>
            <a:r>
              <a:rPr lang="ru-RU" sz="2800" b="1" u="sng" dirty="0" smtClean="0">
                <a:solidFill>
                  <a:srgbClr val="F79646">
                    <a:lumMod val="75000"/>
                  </a:srgbClr>
                </a:solidFill>
              </a:rPr>
              <a:t>Межбюджетные трансферты</a:t>
            </a:r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</a:rPr>
              <a:t> – денежные средства, перечисляемые из одного бюджета бюджетной системы Российской Федерации другому.</a:t>
            </a:r>
          </a:p>
          <a:p>
            <a:pPr defTabSz="995163"/>
            <a:endParaRPr lang="ru-RU" dirty="0" smtClean="0">
              <a:solidFill>
                <a:prstClr val="black"/>
              </a:solidFill>
            </a:endParaRPr>
          </a:p>
          <a:p>
            <a:pPr algn="just" defTabSz="995163"/>
            <a:r>
              <a:rPr lang="ru-RU" sz="2800" b="1" u="sng" dirty="0">
                <a:solidFill>
                  <a:srgbClr val="4BACC6">
                    <a:lumMod val="50000"/>
                  </a:srgbClr>
                </a:solidFill>
              </a:rPr>
              <a:t>Виды межбюджетных </a:t>
            </a:r>
            <a:r>
              <a:rPr lang="ru-RU" sz="2800" b="1" u="sng" dirty="0" smtClean="0">
                <a:solidFill>
                  <a:srgbClr val="4BACC6">
                    <a:lumMod val="50000"/>
                  </a:srgbClr>
                </a:solidFill>
              </a:rPr>
              <a:t>трансфертов:</a:t>
            </a:r>
          </a:p>
          <a:p>
            <a:pPr algn="just" defTabSz="995163"/>
            <a:endParaRPr lang="ru-RU" sz="800" dirty="0" smtClean="0">
              <a:solidFill>
                <a:prstClr val="black"/>
              </a:solidFill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Дотации</a:t>
            </a:r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</a:p>
          <a:p>
            <a:pPr algn="just" defTabSz="995163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дотации денежная помощь со стороны бюджета другого уровня не оговаривается никакими условиями (в переводе с латинского </a:t>
            </a:r>
            <a:r>
              <a:rPr lang="ru-RU" sz="2200" b="1" i="1" dirty="0" err="1">
                <a:solidFill>
                  <a:srgbClr val="4BACC6">
                    <a:lumMod val="75000"/>
                  </a:srgbClr>
                </a:solidFill>
              </a:rPr>
              <a:t>dotatio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 - дар, пожертвование). В бюджете Одинцовского муниципального района дотации не планируются. </a:t>
            </a:r>
            <a:endParaRPr lang="ru-RU" sz="22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just" defTabSz="995163"/>
            <a:endParaRPr lang="ru-RU" sz="8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Субсидии </a:t>
            </a:r>
          </a:p>
          <a:p>
            <a:pPr algn="just" defTabSz="995163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субсидии средства предоставляются бюджету другого уровня на условиях долевого финансирования расходов (латинское </a:t>
            </a:r>
            <a:r>
              <a:rPr lang="ru-RU" sz="2200" b="1" i="1" dirty="0" err="1">
                <a:solidFill>
                  <a:srgbClr val="4BACC6">
                    <a:lumMod val="75000"/>
                  </a:srgbClr>
                </a:solidFill>
              </a:rPr>
              <a:t>subsidium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 - помощь, поддержка). </a:t>
            </a:r>
            <a:endParaRPr lang="ru-RU" sz="22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just" defTabSz="995163"/>
            <a:endParaRPr lang="ru-RU" sz="8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342900" indent="-342900" algn="just" defTabSz="995163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Субвенции </a:t>
            </a:r>
          </a:p>
          <a:p>
            <a:pPr algn="just" defTabSz="995163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субвенции со стороны государства выделяются средства местному бюджету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74677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87261"/>
              </p:ext>
            </p:extLst>
          </p:nvPr>
        </p:nvGraphicFramePr>
        <p:xfrm>
          <a:off x="-551513" y="1481638"/>
          <a:ext cx="11168653" cy="276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94305" y="359693"/>
            <a:ext cx="6604289" cy="1260211"/>
          </a:xfrm>
          <a:prstGeom prst="rect">
            <a:avLst/>
          </a:prstGeom>
        </p:spPr>
        <p:txBody>
          <a:bodyPr vert="horz" lIns="102737" tIns="51368" rIns="102737" bIns="5136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1 обучающегося в образовательных организациях 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 расходов капитального характера, строек и 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обеспечивающих расходов) 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23321" y="934574"/>
            <a:ext cx="1010512" cy="350237"/>
          </a:xfrm>
          <a:prstGeom prst="rect">
            <a:avLst/>
          </a:prstGeom>
        </p:spPr>
        <p:txBody>
          <a:bodyPr wrap="square" lIns="102737" tIns="51368" rIns="102737" bIns="5136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2734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2468" y="3589322"/>
            <a:ext cx="1431559" cy="42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737" tIns="51368" rIns="102737" bIns="51368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7345"/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5940" y="3676577"/>
            <a:ext cx="5212654" cy="555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737" tIns="51368" rIns="102737" bIns="51368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7345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ребёнка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16968" y="4738150"/>
            <a:ext cx="9802787" cy="788916"/>
            <a:chOff x="466072" y="4076868"/>
            <a:chExt cx="8382431" cy="7391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631,3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161,4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ребёнка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35896" y="4077596"/>
              <a:ext cx="1872208" cy="7384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16 300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11669" y="4222882"/>
            <a:ext cx="2392363" cy="43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27345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58109" y="4222977"/>
            <a:ext cx="2300228" cy="357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78249" y="4159207"/>
            <a:ext cx="2958241" cy="42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1 ребёнка в год </a:t>
            </a:r>
          </a:p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4140" y="4177592"/>
            <a:ext cx="2694699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2824" y="4071925"/>
            <a:ext cx="3064316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7247" y="4144412"/>
            <a:ext cx="2694699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6569" y="5623184"/>
            <a:ext cx="9808484" cy="772635"/>
            <a:chOff x="466072" y="4076868"/>
            <a:chExt cx="8387302" cy="723897"/>
          </a:xfrm>
          <a:solidFill>
            <a:srgbClr val="FFCC99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4 212,7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693134" y="4077597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101,0 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35896" y="4077597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41 691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учащийся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2367" y="6506160"/>
            <a:ext cx="9802787" cy="772635"/>
            <a:chOff x="466072" y="4076868"/>
            <a:chExt cx="8382431" cy="723897"/>
          </a:xfrm>
          <a:solidFill>
            <a:srgbClr val="00FFCC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383,1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69,5 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635896" y="4077596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5 511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учащихся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698594" y="1284811"/>
            <a:ext cx="1567196" cy="33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организаций, всего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9225" y="1914915"/>
            <a:ext cx="574249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36788" y="2510355"/>
            <a:ext cx="556686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65265" y="3119836"/>
            <a:ext cx="523608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8983" y="1176652"/>
            <a:ext cx="1736070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081423" y="1343372"/>
            <a:ext cx="1706996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</p:txBody>
      </p:sp>
      <p:sp>
        <p:nvSpPr>
          <p:cNvPr id="40" name="Номер слайда 3"/>
          <p:cNvSpPr txBox="1">
            <a:spLocks/>
          </p:cNvSpPr>
          <p:nvPr/>
        </p:nvSpPr>
        <p:spPr>
          <a:xfrm>
            <a:off x="10021391" y="7077511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22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457546" y="1343372"/>
            <a:ext cx="1342061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124" y="396255"/>
            <a:ext cx="6401859" cy="644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оздоровительной кампании детей</a:t>
            </a:r>
            <a:b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Одинцовском муниципальном районе </a:t>
            </a: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89572" y="1208581"/>
            <a:ext cx="7242005" cy="938022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расходов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26,6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2 260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4132" y="2614508"/>
            <a:ext cx="3816424" cy="4357842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путёвок в загородные оздоровительные лагеря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19,6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оплата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путёвок: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Московская область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край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171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Парк «Патриот»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2564" y="2614508"/>
            <a:ext cx="3210366" cy="434449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Бригады по ремонту и благоустройству образовательных учреждений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 бригады –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656 учащихся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34931" y="2614508"/>
            <a:ext cx="2952329" cy="4352143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Лагеря с дневным пребыванием детей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 оздоровительных лагеря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1 137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учащихся.</a:t>
            </a:r>
          </a:p>
        </p:txBody>
      </p:sp>
      <p:cxnSp>
        <p:nvCxnSpPr>
          <p:cNvPr id="11" name="Прямая соединительная линия 10"/>
          <p:cNvCxnSpPr>
            <a:endCxn id="8" idx="0"/>
          </p:cNvCxnSpPr>
          <p:nvPr/>
        </p:nvCxnSpPr>
        <p:spPr>
          <a:xfrm flipH="1">
            <a:off x="2142344" y="2009233"/>
            <a:ext cx="612070" cy="6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42152" y="2146604"/>
            <a:ext cx="0" cy="46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5"/>
            <a:endCxn id="10" idx="0"/>
          </p:cNvCxnSpPr>
          <p:nvPr/>
        </p:nvCxnSpPr>
        <p:spPr>
          <a:xfrm>
            <a:off x="8171010" y="2009233"/>
            <a:ext cx="740086" cy="6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3"/>
          <p:cNvSpPr txBox="1">
            <a:spLocks/>
          </p:cNvSpPr>
          <p:nvPr/>
        </p:nvSpPr>
        <p:spPr>
          <a:xfrm>
            <a:off x="9794118" y="6958999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23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92999"/>
            <a:ext cx="648072" cy="402567"/>
          </a:xfrm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49614"/>
              </p:ext>
            </p:extLst>
          </p:nvPr>
        </p:nvGraphicFramePr>
        <p:xfrm>
          <a:off x="234133" y="1332359"/>
          <a:ext cx="10225134" cy="5472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3718"/>
                <a:gridCol w="1144071"/>
                <a:gridCol w="1430089"/>
                <a:gridCol w="1144071"/>
                <a:gridCol w="858053"/>
                <a:gridCol w="1287080"/>
                <a:gridCol w="858052"/>
              </a:tblGrid>
              <a:tr h="173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3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41079">
                <a:tc>
                  <a:txBody>
                    <a:bodyPr/>
                    <a:lstStyle/>
                    <a:p>
                      <a:pPr marL="0" marR="0" indent="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 льготное питание детей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льготных категорий в ДОУ и СОШ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день;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в день;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в день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225 586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0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полноценным питанием беременных женщин, кормящих матерей, а также детей в возрасте до трех лет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обращения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одиноким матерям, имеющим детей в возрасте от 1,5 до 6,5 лет, не обеспеченных местом в ДОУ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месяц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83948">
                <a:tc>
                  <a:txBody>
                    <a:bodyPr/>
                    <a:lstStyle/>
                    <a:p>
                      <a:pPr marL="0" marR="0" indent="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жильем: </a:t>
                      </a:r>
                    </a:p>
                    <a:p>
                      <a:pPr marL="171450" marR="0" indent="-17145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оставшихся без попечения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родителей;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indent="-17145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граждан, уволенных с военной службы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576,5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квартиры;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стоимости жилья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68 300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1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семьям с детьми, получающим субсидию на оплату коммунальных услуг и имеющим доход ниже прожиточного минимума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0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оплату жилого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коммунальных услуг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в среднем в год на 1 семью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9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льготным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категориям граждан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(федеральным и региональным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за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16 818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в среднем на 1 обращение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детям-инвалидам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низкобелковых продуктов лечебного питания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9 322,7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месяц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5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407 582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313 343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124" y="302802"/>
            <a:ext cx="7128792" cy="885541"/>
          </a:xfrm>
        </p:spPr>
        <p:txBody>
          <a:bodyPr>
            <a:normAutofit/>
          </a:bodyPr>
          <a:lstStyle/>
          <a:p>
            <a:pPr algn="l"/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 Одинцовском муниципальной районе в </a:t>
            </a:r>
            <a:r>
              <a:rPr lang="ru-RU" sz="21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347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277643"/>
            <a:ext cx="6696744" cy="104608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 значимые проекты Одинцовского 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99933"/>
              </p:ext>
            </p:extLst>
          </p:nvPr>
        </p:nvGraphicFramePr>
        <p:xfrm>
          <a:off x="193627" y="1483993"/>
          <a:ext cx="10265640" cy="5523696"/>
        </p:xfrm>
        <a:graphic>
          <a:graphicData uri="http://schemas.openxmlformats.org/drawingml/2006/table">
            <a:tbl>
              <a:tblPr firstRow="1" bandRow="1"/>
              <a:tblGrid>
                <a:gridCol w="1738044"/>
                <a:gridCol w="1320913"/>
                <a:gridCol w="625696"/>
                <a:gridCol w="1112347"/>
                <a:gridCol w="932137"/>
                <a:gridCol w="936104"/>
                <a:gridCol w="792088"/>
                <a:gridCol w="940510"/>
                <a:gridCol w="835452"/>
                <a:gridCol w="1032349"/>
              </a:tblGrid>
              <a:tr h="266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 строительства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11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бюджетов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района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поселений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и областного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района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поселений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6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дошкольное учреждение на 400 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район, СП Успенское, </a:t>
                      </a:r>
                      <a:r>
                        <a:rPr lang="ru-RU" sz="110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пос.Горки</a:t>
                      </a:r>
                      <a:r>
                        <a:rPr lang="ru-RU" sz="11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-10, д.15Б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2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500 мест к МБОУ «Одинцовская гимназия №14»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Одинцово,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ул.Крылова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ДОУ</a:t>
                      </a:r>
                      <a:r>
                        <a:rPr lang="ru-RU" sz="11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1350 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Одинцово,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ул.Чистяковой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0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объектам  образования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5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улица общегородского значения, эстакада через железнодорожные пути в районе станции Одинцово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2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подъезда на км 4+744 А-106 «Рублево-Успенское шоссе»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район, СП </a:t>
                      </a:r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Барвихинское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893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496,9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390,1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884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489,9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388,1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648072" cy="402567"/>
          </a:xfrm>
        </p:spPr>
        <p:txBody>
          <a:bodyPr/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79148" y="1163465"/>
            <a:ext cx="871440" cy="320528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2158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27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5533" y="139101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Администрации Одинцовского муниципального района: </a:t>
            </a:r>
            <a:r>
              <a:rPr lang="ru-RU" sz="24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www.odin.ru</a:t>
            </a:r>
            <a:endParaRPr lang="ru-RU" sz="2400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Официальное печатное издание: газета 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Одинцовская неделя»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13" y="396255"/>
            <a:ext cx="5484622" cy="830997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Источники размещения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информации о бюджете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8042" r="18455" b="3739"/>
          <a:stretch/>
        </p:blipFill>
        <p:spPr bwMode="auto">
          <a:xfrm rot="21235625">
            <a:off x="369152" y="3439567"/>
            <a:ext cx="4405638" cy="32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pp.userapi.com/c840329/v840329109/6b95f/pTbjv_BRoR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57">
            <a:off x="4516944" y="3353342"/>
            <a:ext cx="2392784" cy="339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367">
            <a:off x="6362831" y="3572844"/>
            <a:ext cx="4033436" cy="2690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25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449" y="1116335"/>
            <a:ext cx="10273541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Финансово-казначейское управление 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Одинцовского муниципального района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7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394970" y="2628503"/>
            <a:ext cx="9970295" cy="4320480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месте нахождения: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область, г. Одинцово, ул. Маршала Жукова, д.28</a:t>
            </a:r>
          </a:p>
          <a:p>
            <a:pPr marL="0" indent="0">
              <a:buNone/>
            </a:pPr>
            <a:endParaRPr lang="ru-RU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(495) 593-15-37</a:t>
            </a:r>
          </a:p>
          <a:p>
            <a:pPr marL="0" indent="0">
              <a:buNone/>
            </a:pPr>
            <a:endParaRPr lang="ru-RU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fkuadmomr@mosreg.ru</a:t>
            </a:r>
            <a:endParaRPr lang="en-US" alt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Четверг с 9-00 до 18-00</a:t>
            </a:r>
          </a:p>
          <a:p>
            <a:pPr marL="0" indent="152400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с 9-00 до 16-45</a:t>
            </a:r>
          </a:p>
          <a:p>
            <a:pPr marL="0" indent="152400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с 13-00 до 13-45</a:t>
            </a:r>
          </a:p>
          <a:p>
            <a:pPr marL="0" indent="0">
              <a:buNone/>
            </a:pPr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граждан:</a:t>
            </a:r>
            <a:r>
              <a:rPr lang="en-US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Понедельник, Среда с 10-00 до 17-00</a:t>
            </a:r>
          </a:p>
          <a:p>
            <a:pPr marL="0" indent="241935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13-45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086" y="199533"/>
            <a:ext cx="10426064" cy="717024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8196" y="1063227"/>
            <a:ext cx="99371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163"/>
            <a:endParaRPr lang="ru-RU" sz="800" dirty="0" smtClean="0">
              <a:solidFill>
                <a:srgbClr val="000000"/>
              </a:solidFill>
              <a:latin typeface="Calibri"/>
            </a:endParaRPr>
          </a:p>
          <a:p>
            <a:pPr defTabSz="995163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основных показателей социально-экономического развития Одинцовского муниципального района за 2018 год размещена на официальном сайте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www.odin.ru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«Документы» - «Социально-экономическое развитие» или по ссылке: </a:t>
            </a:r>
            <a:r>
              <a:rPr lang="arn-C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http://odin.ru/main/static.asp?id=1557</a:t>
            </a:r>
            <a:endParaRPr lang="ru-RU" sz="2400" b="1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3125330"/>
            <a:ext cx="8424936" cy="383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1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174" y="396254"/>
            <a:ext cx="6672686" cy="1061781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основных показателях социально-экономического развития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03399"/>
              </p:ext>
            </p:extLst>
          </p:nvPr>
        </p:nvGraphicFramePr>
        <p:xfrm>
          <a:off x="234132" y="1692399"/>
          <a:ext cx="10153127" cy="477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242"/>
                <a:gridCol w="1522977"/>
                <a:gridCol w="1522977"/>
                <a:gridCol w="1522977"/>
                <a:gridCol w="1522977"/>
                <a:gridCol w="1522977"/>
              </a:tblGrid>
              <a:tr h="6143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2019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2020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2021года</a:t>
                      </a:r>
                    </a:p>
                  </a:txBody>
                  <a:tcPr anchor="ctr"/>
                </a:tc>
              </a:tr>
              <a:tr h="10452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тыс.руб.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95 111 357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68 678 300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73 417 103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217 054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86 108 938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87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млн.руб.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48 491,10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59 426,40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62 812,60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67 106,30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71 888,40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41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320 164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319 688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319 643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320 002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320 489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9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324250"/>
            <a:ext cx="9624060" cy="1260211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Одинцовского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5135" y="1474583"/>
            <a:ext cx="1202107" cy="428250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18723"/>
              </p:ext>
            </p:extLst>
          </p:nvPr>
        </p:nvGraphicFramePr>
        <p:xfrm>
          <a:off x="162124" y="1764407"/>
          <a:ext cx="1027511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8308" y="6156895"/>
            <a:ext cx="964799" cy="382083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644" y="6156895"/>
            <a:ext cx="1028470" cy="382083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6900" y="6156895"/>
            <a:ext cx="2807867" cy="382083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(-)/Профицит (+)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2957" y="6749608"/>
            <a:ext cx="252628" cy="238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4800" y="6732959"/>
            <a:ext cx="252628" cy="23817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580" y="6661004"/>
            <a:ext cx="828928" cy="412861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7428" y="6645616"/>
            <a:ext cx="832134" cy="412861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5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16" y="972319"/>
            <a:ext cx="5400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</a:t>
            </a:r>
            <a:b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2124" y="2254150"/>
            <a:ext cx="967299" cy="351306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6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73521" y="1159512"/>
            <a:ext cx="5400600" cy="1296144"/>
          </a:xfrm>
          <a:prstGeom prst="rect">
            <a:avLst/>
          </a:prstGeom>
        </p:spPr>
        <p:txBody>
          <a:bodyPr vert="horz" lIns="97976" tIns="49040" rIns="97976" bIns="49040" rtlCol="0" anchor="ctr">
            <a:normAutofit fontScale="97500"/>
          </a:bodyPr>
          <a:lstStyle>
            <a:lvl1pPr algn="ctr" defTabSz="98017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b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</a:t>
            </a:r>
          </a:p>
          <a:p>
            <a:pPr algn="l"/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за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5172" y="2455656"/>
            <a:ext cx="967299" cy="351306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78488"/>
              </p:ext>
            </p:extLst>
          </p:nvPr>
        </p:nvGraphicFramePr>
        <p:xfrm>
          <a:off x="162124" y="2469863"/>
          <a:ext cx="5688632" cy="441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73521" y="35464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4967" y="52927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35985"/>
              </p:ext>
            </p:extLst>
          </p:nvPr>
        </p:nvGraphicFramePr>
        <p:xfrm>
          <a:off x="6272907" y="2789797"/>
          <a:ext cx="428775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10697" y="520046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63,1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1010258">
            <a:off x="2077067" y="2256737"/>
            <a:ext cx="2520280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301152">
            <a:off x="2287048" y="24716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26% или 159 млн.руб.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494593" y="5200466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96,5%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239377"/>
              </p:ext>
            </p:extLst>
          </p:nvPr>
        </p:nvGraphicFramePr>
        <p:xfrm>
          <a:off x="234132" y="2218324"/>
          <a:ext cx="10225136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-197916" y="1260351"/>
            <a:ext cx="4821417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124" y="373226"/>
            <a:ext cx="8128312" cy="100253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по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доходам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781559" y="2234834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77903" y="3404595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239272" y="1700647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1 513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1 495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5287" y="1272341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7180" y="6834458"/>
            <a:ext cx="648072" cy="402567"/>
          </a:xfrm>
        </p:spPr>
        <p:txBody>
          <a:bodyPr/>
          <a:lstStyle/>
          <a:p>
            <a:r>
              <a:rPr lang="ru-RU" dirty="0">
                <a:solidFill>
                  <a:srgbClr val="00B7E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46300" y="1714262"/>
            <a:ext cx="1054707" cy="10081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101,3%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314252" y="1973330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19 732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408891" y="2025847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555967" y="318795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13 919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625305" y="315339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13 900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660238" y="4443306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7 326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738444" y="442870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7 581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083004" y="3879689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103,5%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986660" y="273600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148" y="7006095"/>
            <a:ext cx="288032" cy="31782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55967" y="7006096"/>
            <a:ext cx="288032" cy="317822"/>
          </a:xfrm>
          <a:prstGeom prst="rect">
            <a:avLst/>
          </a:prstGeom>
          <a:pattFill prst="wdUpDiag">
            <a:fgClr>
              <a:srgbClr val="FF99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66180" y="6980340"/>
            <a:ext cx="352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2540" y="6980340"/>
            <a:ext cx="297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314252" y="666277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731439" y="6664425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549434" y="6688526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428938" y="668023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8756298" y="669018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625305" y="6662769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90882"/>
              </p:ext>
            </p:extLst>
          </p:nvPr>
        </p:nvGraphicFramePr>
        <p:xfrm>
          <a:off x="162124" y="1622031"/>
          <a:ext cx="10441160" cy="532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9" y="276249"/>
            <a:ext cx="7128792" cy="1260211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консолидированного бюджета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в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по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b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35132" y="1355088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17" tIns="45010" rIns="90017" bIns="45010" rtlCol="0" anchor="ctr"/>
          <a:lstStyle/>
          <a:p>
            <a:pPr algn="ctr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0338" y="6588943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936" y="1429818"/>
            <a:ext cx="4821417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034024" y="2396246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539568" y="3387157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9360" y="1803347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1 513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1 495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412745" y="2877976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97,6%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606579" y="1952652"/>
            <a:ext cx="914400" cy="3179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96,8%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9546" y="6572137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3117" y="6590273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5645" y="6575524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7545" y="6590273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3987" y="6569880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7969174" y="389699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96,0%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2935</Words>
  <Application>Microsoft Office PowerPoint</Application>
  <PresentationFormat>Произвольный</PresentationFormat>
  <Paragraphs>986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бюджета Одинцовского  муниципального района за 2018 год</vt:lpstr>
      <vt:lpstr>Объем муниципального долга бюджета Одинцовского муниципального  района за 2018 год</vt:lpstr>
      <vt:lpstr>Исполнение консолидированного бюджета Одинцовского муниципального  района по доходам  за 2018 год</vt:lpstr>
      <vt:lpstr>Исполнение консолидированного бюджета  Одинцовского муниципального района в 2018 году по расходам </vt:lpstr>
      <vt:lpstr>Исполнение доходов и расходов бюджета  Одинцовского муниципального района в 2018 году  по источникам </vt:lpstr>
      <vt:lpstr>Презентация PowerPoint</vt:lpstr>
      <vt:lpstr>Доходы Одинцовского муниципального района на душу населения в 2018 году в сравнении с другими муниципальными образованиями Московской области</vt:lpstr>
      <vt:lpstr>Информация о местных налоговых льготах и ставках налогов Одинцовского муниципального района</vt:lpstr>
      <vt:lpstr>Муниципальная программа "Предпринимательство  в Одинцовском муниципальном районе"</vt:lpstr>
      <vt:lpstr>  Информация о расходах бюджета Одинцовского муниципального района в разрезе муниципальных программ с указанием целевых показателей размещена на официальном сайте www.odin.ru в разделе «Документы» - «Социально-экономическое развитие» - «Муниципальные программы Одинцовского муниципального района» или по ссылке http://odin.ru/main/static.asp?id=1408 </vt:lpstr>
      <vt:lpstr>Структура налоговых и неналоговых доходов  бюджета Одинцовского муниципального  района за 2018 год</vt:lpstr>
      <vt:lpstr>Структура безвозмездных поступлений  в бюджет Одинцовского муниципального  района в 2018 году</vt:lpstr>
      <vt:lpstr>Презентация PowerPoint</vt:lpstr>
      <vt:lpstr>Структура расходов бюджета Одинцовского муниципального района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муниципального района на 1 обучающегося в образовательных организациях  (без расходов капитального характера, строек и  обеспечивающих расходов) за 2018 год</vt:lpstr>
      <vt:lpstr>Проведение оздоровительной кампании детей в Одинцовском муниципальном районе в 2018 году</vt:lpstr>
      <vt:lpstr>Меры социальной поддержки в Одинцовском муниципальной районе в 2018 году</vt:lpstr>
      <vt:lpstr>Общественно значимые проекты Одинцовского  муниципального района в 2018 году</vt:lpstr>
      <vt:lpstr>Презентация PowerPoint</vt:lpstr>
      <vt:lpstr>Финансово-казначейское управление  Администрации Одинцовского муниципального района  контактная информация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Синдияшкин  Максим Викторович</cp:lastModifiedBy>
  <cp:revision>632</cp:revision>
  <cp:lastPrinted>2019-04-04T09:31:34Z</cp:lastPrinted>
  <dcterms:created xsi:type="dcterms:W3CDTF">2015-08-26T08:56:13Z</dcterms:created>
  <dcterms:modified xsi:type="dcterms:W3CDTF">2019-06-11T06:40:37Z</dcterms:modified>
</cp:coreProperties>
</file>