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charts/chart9.xml" ContentType="application/vnd.openxmlformats-officedocument.drawingml.chart+xml"/>
  <Override PartName="/ppt/theme/themeOverride8.xml" ContentType="application/vnd.openxmlformats-officedocument.themeOverrid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theme/themeOverride9.xml" ContentType="application/vnd.openxmlformats-officedocument.themeOverride+xml"/>
  <Override PartName="/ppt/charts/chart12.xml" ContentType="application/vnd.openxmlformats-officedocument.drawingml.chart+xml"/>
  <Override PartName="/ppt/theme/themeOverride10.xml" ContentType="application/vnd.openxmlformats-officedocument.themeOverride+xml"/>
  <Override PartName="/ppt/charts/chart13.xml" ContentType="application/vnd.openxmlformats-officedocument.drawingml.chart+xml"/>
  <Override PartName="/ppt/theme/themeOverride11.xml" ContentType="application/vnd.openxmlformats-officedocument.themeOverride+xml"/>
  <Override PartName="/ppt/charts/chart14.xml" ContentType="application/vnd.openxmlformats-officedocument.drawingml.chart+xml"/>
  <Override PartName="/ppt/theme/themeOverride12.xml" ContentType="application/vnd.openxmlformats-officedocument.themeOverride+xml"/>
  <Override PartName="/ppt/charts/chart15.xml" ContentType="application/vnd.openxmlformats-officedocument.drawingml.chart+xml"/>
  <Override PartName="/ppt/theme/themeOverride13.xml" ContentType="application/vnd.openxmlformats-officedocument.themeOverride+xml"/>
  <Override PartName="/ppt/charts/chart16.xml" ContentType="application/vnd.openxmlformats-officedocument.drawingml.chart+xml"/>
  <Override PartName="/ppt/theme/themeOverride14.xml" ContentType="application/vnd.openxmlformats-officedocument.themeOverride+xml"/>
  <Override PartName="/ppt/charts/chart17.xml" ContentType="application/vnd.openxmlformats-officedocument.drawingml.chart+xml"/>
  <Override PartName="/ppt/theme/themeOverride15.xml" ContentType="application/vnd.openxmlformats-officedocument.themeOverride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38"/>
  </p:notesMasterIdLst>
  <p:handoutMasterIdLst>
    <p:handoutMasterId r:id="rId39"/>
  </p:handoutMasterIdLst>
  <p:sldIdLst>
    <p:sldId id="353" r:id="rId3"/>
    <p:sldId id="354" r:id="rId4"/>
    <p:sldId id="355" r:id="rId5"/>
    <p:sldId id="356" r:id="rId6"/>
    <p:sldId id="357" r:id="rId7"/>
    <p:sldId id="358" r:id="rId8"/>
    <p:sldId id="328" r:id="rId9"/>
    <p:sldId id="319" r:id="rId10"/>
    <p:sldId id="323" r:id="rId11"/>
    <p:sldId id="327" r:id="rId12"/>
    <p:sldId id="326" r:id="rId13"/>
    <p:sldId id="359" r:id="rId14"/>
    <p:sldId id="360" r:id="rId15"/>
    <p:sldId id="363" r:id="rId16"/>
    <p:sldId id="361" r:id="rId17"/>
    <p:sldId id="332" r:id="rId18"/>
    <p:sldId id="324" r:id="rId19"/>
    <p:sldId id="322" r:id="rId20"/>
    <p:sldId id="337" r:id="rId21"/>
    <p:sldId id="330" r:id="rId22"/>
    <p:sldId id="338" r:id="rId23"/>
    <p:sldId id="336" r:id="rId24"/>
    <p:sldId id="331" r:id="rId25"/>
    <p:sldId id="342" r:id="rId26"/>
    <p:sldId id="307" r:id="rId27"/>
    <p:sldId id="350" r:id="rId28"/>
    <p:sldId id="346" r:id="rId29"/>
    <p:sldId id="347" r:id="rId30"/>
    <p:sldId id="348" r:id="rId31"/>
    <p:sldId id="339" r:id="rId32"/>
    <p:sldId id="344" r:id="rId33"/>
    <p:sldId id="345" r:id="rId34"/>
    <p:sldId id="329" r:id="rId35"/>
    <p:sldId id="351" r:id="rId36"/>
    <p:sldId id="362" r:id="rId37"/>
  </p:sldIdLst>
  <p:sldSz cx="10693400" cy="7561263"/>
  <p:notesSz cx="6797675" cy="9926638"/>
  <p:defaultTextStyle>
    <a:defPPr>
      <a:defRPr lang="ru-RU"/>
    </a:defPPr>
    <a:lvl1pPr marL="0" algn="l" defTabSz="98308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491540" algn="l" defTabSz="98308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983085" algn="l" defTabSz="98308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474629" algn="l" defTabSz="98308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1966173" algn="l" defTabSz="98308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457718" algn="l" defTabSz="98308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2949255" algn="l" defTabSz="98308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440803" algn="l" defTabSz="98308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3932347" algn="l" defTabSz="98308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382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95570"/>
    <a:srgbClr val="F60830"/>
    <a:srgbClr val="BA0624"/>
    <a:srgbClr val="A50021"/>
    <a:srgbClr val="990000"/>
    <a:srgbClr val="CC0000"/>
    <a:srgbClr val="FF9933"/>
    <a:srgbClr val="FF7C80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37"/>
  </p:normalViewPr>
  <p:slideViewPr>
    <p:cSldViewPr>
      <p:cViewPr>
        <p:scale>
          <a:sx n="100" d="100"/>
          <a:sy n="100" d="100"/>
        </p:scale>
        <p:origin x="-1362" y="36"/>
      </p:cViewPr>
      <p:guideLst>
        <p:guide orient="horz" pos="2382"/>
        <p:guide pos="336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ODIN-S14F\Base_fku\WORK\el_obesp\&#1055;&#1091;&#1073;&#1083;&#1057;&#1083;&#1091;&#1096;\&#1041;&#1102;&#1076;&#1078;&#1077;&#1090;%202016\&#1080;&#1089;&#1087;&#1086;&#1083;&#1085;&#1077;&#1085;&#1080;&#1077;%202016%20&#1075;&#1086;&#1076;&#1072;\&#1080;&#1089;&#1087;&#1086;&#1083;&#1085;&#1077;&#1085;&#1080;&#1077;2016&#1088;&#1072;&#1089;&#1093;&#1086;&#1076;&#1099;.xlsx" TargetMode="Externa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9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10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9.xlsx"/><Relationship Id="rId1" Type="http://schemas.openxmlformats.org/officeDocument/2006/relationships/themeOverride" Target="../theme/themeOverride11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0.xlsx"/><Relationship Id="rId1" Type="http://schemas.openxmlformats.org/officeDocument/2006/relationships/themeOverride" Target="../theme/themeOverride12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1.xlsx"/><Relationship Id="rId1" Type="http://schemas.openxmlformats.org/officeDocument/2006/relationships/themeOverride" Target="../theme/themeOverride13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2.xlsx"/><Relationship Id="rId1" Type="http://schemas.openxmlformats.org/officeDocument/2006/relationships/themeOverride" Target="../theme/themeOverride14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Microsoft_Excel_Worksheet13.xlsx"/><Relationship Id="rId1" Type="http://schemas.openxmlformats.org/officeDocument/2006/relationships/themeOverride" Target="../theme/themeOverride15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.xlsx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ODIN-S14F\Base_fku\WORK\el_obesp\&#1055;&#1091;&#1073;&#1083;&#1057;&#1083;&#1091;&#1096;\&#1041;&#1102;&#1076;&#1078;&#1077;&#1090;%202016\&#1080;&#1089;&#1087;&#1086;&#1083;&#1085;&#1077;&#1085;&#1080;&#1077;%202016%20&#1075;&#1086;&#1076;&#1072;\&#1080;&#1089;&#1087;&#1086;&#1083;&#1085;&#1077;&#1085;&#1080;&#1077;2016&#1088;&#1072;&#1089;&#1093;&#1086;&#1076;&#1099;.xlsx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1"/>
            <c:invertIfNegative val="0"/>
            <c:bubble3D val="0"/>
            <c:spPr>
              <a:solidFill>
                <a:srgbClr val="FF9933"/>
              </a:solidFill>
            </c:spPr>
          </c:dPt>
          <c:dPt>
            <c:idx val="3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9933"/>
              </a:solidFill>
            </c:spPr>
          </c:dPt>
          <c:dPt>
            <c:idx val="6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7"/>
            <c:invertIfNegative val="0"/>
            <c:bubble3D val="0"/>
            <c:spPr>
              <a:solidFill>
                <a:srgbClr val="FF9933"/>
              </a:solidFill>
            </c:spPr>
          </c:dPt>
          <c:dLbls>
            <c:dLbl>
              <c:idx val="0"/>
              <c:layout>
                <c:manualLayout>
                  <c:x val="1.4831946455505425E-2"/>
                  <c:y val="-7.348720512535646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</a:t>
                    </a:r>
                    <a:r>
                      <a:rPr lang="ru-RU" dirty="0" smtClean="0"/>
                      <a:t>3 919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6067941993464212E-2"/>
                  <c:y val="-9.1124134355441991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13 900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2359955379587855E-2"/>
                  <c:y val="-4.703181128022812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</a:t>
                    </a:r>
                    <a:r>
                      <a:rPr lang="ru-RU" dirty="0" smtClean="0"/>
                      <a:t>4 058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7303937531422998E-2"/>
                  <c:y val="-6.760822871532791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</a:t>
                    </a:r>
                    <a:r>
                      <a:rPr lang="ru-RU" dirty="0" smtClean="0"/>
                      <a:t>3 716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dirty="0"/>
                      <a:t>-</a:t>
                    </a:r>
                    <a:r>
                      <a:rPr lang="en-US" dirty="0" smtClean="0"/>
                      <a:t>1</a:t>
                    </a:r>
                    <a:r>
                      <a:rPr lang="ru-RU" dirty="0" smtClean="0"/>
                      <a:t>39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1.6067941993464212E-2"/>
                  <c:y val="-7.8386352133713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Лист1!$A$2:$H$2</c:f>
              <c:numCache>
                <c:formatCode>General</c:formatCode>
                <c:ptCount val="8"/>
                <c:pt idx="0">
                  <c:v>13919</c:v>
                </c:pt>
                <c:pt idx="1">
                  <c:v>13900</c:v>
                </c:pt>
                <c:pt idx="3">
                  <c:v>14058</c:v>
                </c:pt>
                <c:pt idx="4">
                  <c:v>13716</c:v>
                </c:pt>
                <c:pt idx="6">
                  <c:v>-139</c:v>
                </c:pt>
                <c:pt idx="7">
                  <c:v>184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"/>
        <c:shape val="cylinder"/>
        <c:axId val="33705984"/>
        <c:axId val="33707520"/>
        <c:axId val="0"/>
      </c:bar3DChart>
      <c:catAx>
        <c:axId val="33705984"/>
        <c:scaling>
          <c:orientation val="minMax"/>
        </c:scaling>
        <c:delete val="1"/>
        <c:axPos val="b"/>
        <c:majorTickMark val="out"/>
        <c:minorTickMark val="none"/>
        <c:tickLblPos val="nextTo"/>
        <c:crossAx val="33707520"/>
        <c:crosses val="autoZero"/>
        <c:auto val="1"/>
        <c:lblAlgn val="ctr"/>
        <c:lblOffset val="100"/>
        <c:noMultiLvlLbl val="0"/>
      </c:catAx>
      <c:valAx>
        <c:axId val="337075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70598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50"/>
      <c:rotY val="10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328817253932894E-2"/>
          <c:y val="0.13475406602761991"/>
          <c:w val="0.82800562616009643"/>
          <c:h val="0.84409706661806616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762000" h="762000"/>
              <a:bevelB w="762000" h="762000"/>
            </a:sp3d>
          </c:spPr>
          <c:explosion val="6"/>
          <c:dPt>
            <c:idx val="0"/>
            <c:bubble3D val="0"/>
            <c:spPr>
              <a:solidFill>
                <a:schemeClr val="accent6">
                  <a:lumMod val="40000"/>
                  <a:lumOff val="60000"/>
                </a:schemeClr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</c:dPt>
          <c:dPt>
            <c:idx val="1"/>
            <c:bubble3D val="0"/>
            <c:spPr>
              <a:solidFill>
                <a:srgbClr val="FFCC99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</c:dPt>
          <c:dPt>
            <c:idx val="3"/>
            <c:bubble3D val="0"/>
            <c:spPr>
              <a:solidFill>
                <a:srgbClr val="00CC66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</c:dPt>
          <c:dPt>
            <c:idx val="5"/>
            <c:bubble3D val="0"/>
            <c:spPr>
              <a:solidFill>
                <a:srgbClr val="CCFF66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</c:dPt>
          <c:dPt>
            <c:idx val="6"/>
            <c:bubble3D val="0"/>
            <c:spPr>
              <a:solidFill>
                <a:srgbClr val="92D050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</c:dPt>
          <c:dPt>
            <c:idx val="7"/>
            <c:bubble3D val="0"/>
            <c:spPr>
              <a:solidFill>
                <a:schemeClr val="tx2">
                  <a:lumMod val="50000"/>
                </a:schemeClr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</c:dPt>
          <c:dPt>
            <c:idx val="8"/>
            <c:bubble3D val="0"/>
            <c:spPr>
              <a:solidFill>
                <a:srgbClr val="CC99FF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</c:dPt>
          <c:dPt>
            <c:idx val="9"/>
            <c:bubble3D val="0"/>
            <c:spPr>
              <a:solidFill>
                <a:srgbClr val="7030A0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</c:dPt>
          <c:dPt>
            <c:idx val="10"/>
            <c:bubble3D val="0"/>
            <c:spPr>
              <a:solidFill>
                <a:srgbClr val="FFFF99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</c:dPt>
          <c:dPt>
            <c:idx val="12"/>
            <c:bubble3D val="0"/>
            <c:spPr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</c:dPt>
          <c:dPt>
            <c:idx val="13"/>
            <c:bubble3D val="0"/>
            <c:spPr>
              <a:solidFill>
                <a:srgbClr val="0000FF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</c:dPt>
          <c:dPt>
            <c:idx val="14"/>
            <c:bubble3D val="0"/>
            <c:spPr>
              <a:solidFill>
                <a:srgbClr val="FF9999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</c:dPt>
          <c:dLbls>
            <c:dLbl>
              <c:idx val="0"/>
              <c:layout>
                <c:manualLayout>
                  <c:x val="0.1322235575400818"/>
                  <c:y val="-0.17508884780592418"/>
                </c:manualLayout>
              </c:layout>
              <c:spPr/>
              <c:txPr>
                <a:bodyPr/>
                <a:lstStyle/>
                <a:p>
                  <a:pPr>
                    <a:defRPr sz="1600" b="1">
                      <a:solidFill>
                        <a:srgbClr val="00206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.11497354512096246"/>
                  <c:y val="9.2466941875372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4315419056985953E-3"/>
                  <c:y val="1.12211314847663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0117180208016984E-2"/>
                  <c:y val="8.22989081113334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2.2209421224642183E-2"/>
                  <c:y val="1.3358534444986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3.4095135868580963E-2"/>
                  <c:y val="2.787346349781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9.5218061201461082E-4"/>
                  <c:y val="2.88643022186049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-8.4026456272132802E-2"/>
                  <c:y val="6.84976950126639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-2.9810671388330878E-2"/>
                  <c:y val="1.4726672067647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1.7457225009960631E-3"/>
                  <c:y val="3.74693074052945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-0.12050657123035387"/>
                  <c:y val="6.24779206804737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1"/>
              <c:layout>
                <c:manualLayout>
                  <c:x val="-0.10907639873729853"/>
                  <c:y val="2.5434127793541043E-2"/>
                </c:manualLayout>
              </c:layout>
              <c:spPr/>
              <c:txPr>
                <a:bodyPr/>
                <a:lstStyle/>
                <a:p>
                  <a:pPr>
                    <a:defRPr sz="1600" b="1">
                      <a:solidFill>
                        <a:srgbClr val="00206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2"/>
              <c:layout>
                <c:manualLayout>
                  <c:x val="-9.1054447735245039E-3"/>
                  <c:y val="2.775705945281984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3"/>
              <c:layout>
                <c:manualLayout>
                  <c:x val="-2.3369347167698021E-2"/>
                  <c:y val="8.74138204369302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4"/>
              <c:layout>
                <c:manualLayout>
                  <c:x val="-4.7668237149392752E-3"/>
                  <c:y val="-2.9382034954917619E-2"/>
                </c:manualLayout>
              </c:layout>
              <c:spPr/>
              <c:txPr>
                <a:bodyPr/>
                <a:lstStyle/>
                <a:p>
                  <a:pPr>
                    <a:defRPr sz="1600" b="1">
                      <a:solidFill>
                        <a:srgbClr val="002060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Times New Roman" panose="02020603050405020304" pitchFamily="18" charset="0"/>
                      <a:cs typeface="Times New Roman" panose="02020603050405020304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-3.9514624714067199E-2"/>
                  <c:y val="8.36751596888742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6"/>
              <c:layout>
                <c:manualLayout>
                  <c:x val="-4.4464061811769907E-2"/>
                  <c:y val="-4.6898659200163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solidFill>
                      <a:schemeClr val="accent6">
                        <a:lumMod val="50000"/>
                      </a:schemeClr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val>
            <c:numRef>
              <c:f>МП!$B$4:$B$19</c:f>
              <c:numCache>
                <c:formatCode>#,##0</c:formatCode>
                <c:ptCount val="16"/>
                <c:pt idx="0">
                  <c:v>7832.3</c:v>
                </c:pt>
                <c:pt idx="1">
                  <c:v>1624.9</c:v>
                </c:pt>
                <c:pt idx="2">
                  <c:v>10</c:v>
                </c:pt>
                <c:pt idx="3">
                  <c:v>544.79999999999995</c:v>
                </c:pt>
                <c:pt idx="4">
                  <c:v>344.8</c:v>
                </c:pt>
                <c:pt idx="5">
                  <c:v>298.3</c:v>
                </c:pt>
                <c:pt idx="6">
                  <c:v>112.1</c:v>
                </c:pt>
                <c:pt idx="7">
                  <c:v>555.29999999999995</c:v>
                </c:pt>
                <c:pt idx="8">
                  <c:v>5.7</c:v>
                </c:pt>
                <c:pt idx="9">
                  <c:v>77.2</c:v>
                </c:pt>
                <c:pt idx="10">
                  <c:v>791.4</c:v>
                </c:pt>
                <c:pt idx="11">
                  <c:v>442.9</c:v>
                </c:pt>
                <c:pt idx="12">
                  <c:v>67.5</c:v>
                </c:pt>
                <c:pt idx="13">
                  <c:v>904.5</c:v>
                </c:pt>
                <c:pt idx="14">
                  <c:v>8.1</c:v>
                </c:pt>
                <c:pt idx="15">
                  <c:v>43.1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l"/>
      <c:layout>
        <c:manualLayout>
          <c:xMode val="edge"/>
          <c:yMode val="edge"/>
          <c:x val="0.8992600574512486"/>
          <c:y val="8.3735702275277782E-2"/>
          <c:w val="0.10073999907121919"/>
          <c:h val="0.87663074889306936"/>
        </c:manualLayout>
      </c:layout>
      <c:overlay val="0"/>
      <c:txPr>
        <a:bodyPr/>
        <a:lstStyle/>
        <a:p>
          <a:pPr rtl="0">
            <a:defRPr sz="1600">
              <a:solidFill>
                <a:srgbClr val="FFFFFF"/>
              </a:solidFill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0"/>
      <c:rotY val="20"/>
      <c:rAngAx val="1"/>
    </c:view3D>
    <c:floor>
      <c:thickness val="0"/>
      <c:spPr>
        <a:scene3d>
          <a:camera prst="orthographicFront"/>
          <a:lightRig rig="threePt" dir="t"/>
        </a:scene3d>
        <a:sp3d>
          <a:contourClr>
            <a:srgbClr val="000000"/>
          </a:contourClr>
        </a:sp3d>
      </c:spPr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Образование!$B$9</c:f>
              <c:strCache>
                <c:ptCount val="1"/>
                <c:pt idx="0">
                  <c:v>Поселения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dLbl>
              <c:idx val="0"/>
              <c:layout>
                <c:manualLayout>
                  <c:x val="2.2952170359321792E-2"/>
                  <c:y val="5.0472804994342747E-3"/>
                </c:manualLayout>
              </c:layout>
              <c:tx>
                <c:rich>
                  <a:bodyPr/>
                  <a:lstStyle/>
                  <a:p>
                    <a:pPr>
                      <a:defRPr sz="1800" b="1"/>
                    </a:pPr>
                    <a:r>
                      <a:rPr lang="ru-RU" sz="1800" dirty="0" smtClean="0"/>
                      <a:t>1 843</a:t>
                    </a:r>
                    <a:endParaRPr lang="en-US" sz="1800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0200224157002357E-2"/>
                  <c:y val="5.0472804994343666E-3"/>
                </c:manualLayout>
              </c:layout>
              <c:tx>
                <c:rich>
                  <a:bodyPr/>
                  <a:lstStyle/>
                  <a:p>
                    <a:pPr>
                      <a:defRPr sz="1800" b="1"/>
                    </a:pPr>
                    <a:r>
                      <a:rPr lang="ru-RU" sz="1800" dirty="0" smtClean="0"/>
                      <a:t>1 796</a:t>
                    </a:r>
                    <a:endParaRPr lang="en-US" sz="1800" dirty="0"/>
                  </a:p>
                </c:rich>
              </c:tx>
              <c:spPr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Образование!$C$8:$D$8</c:f>
              <c:numCache>
                <c:formatCode>General</c:formatCode>
                <c:ptCount val="2"/>
                <c:pt idx="0">
                  <c:v>2015</c:v>
                </c:pt>
                <c:pt idx="1">
                  <c:v>2016</c:v>
                </c:pt>
              </c:numCache>
            </c:numRef>
          </c:cat>
          <c:val>
            <c:numRef>
              <c:f>Образование!$C$9:$D$9</c:f>
              <c:numCache>
                <c:formatCode>General</c:formatCode>
                <c:ptCount val="2"/>
                <c:pt idx="0">
                  <c:v>1843</c:v>
                </c:pt>
                <c:pt idx="1">
                  <c:v>1796</c:v>
                </c:pt>
              </c:numCache>
            </c:numRef>
          </c:val>
        </c:ser>
        <c:ser>
          <c:idx val="1"/>
          <c:order val="1"/>
          <c:tx>
            <c:strRef>
              <c:f>Образование!$B$10</c:f>
              <c:strCache>
                <c:ptCount val="1"/>
              </c:strCache>
            </c:strRef>
          </c:tx>
          <c:spPr>
            <a:solidFill>
              <a:srgbClr val="0084CA">
                <a:lumMod val="20000"/>
                <a:lumOff val="80000"/>
              </a:srgbClr>
            </a:solidFill>
          </c:spPr>
          <c:invertIfNegative val="0"/>
          <c:dLbls>
            <c:dLbl>
              <c:idx val="2"/>
              <c:layout>
                <c:manualLayout>
                  <c:x val="1.0872080696520849E-2"/>
                  <c:y val="-3.12593129464297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Образование!$C$8:$D$8</c:f>
              <c:numCache>
                <c:formatCode>General</c:formatCode>
                <c:ptCount val="2"/>
                <c:pt idx="0">
                  <c:v>2015</c:v>
                </c:pt>
                <c:pt idx="1">
                  <c:v>2016</c:v>
                </c:pt>
              </c:numCache>
            </c:numRef>
          </c:cat>
          <c:val>
            <c:numRef>
              <c:f>Образование!$C$10:$D$10</c:f>
              <c:numCache>
                <c:formatCode>General</c:formatCode>
                <c:ptCount val="2"/>
              </c:numCache>
            </c:numRef>
          </c:val>
        </c:ser>
        <c:ser>
          <c:idx val="2"/>
          <c:order val="2"/>
          <c:tx>
            <c:strRef>
              <c:f>Образование!$B$11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rgbClr val="FF9933"/>
            </a:solidFill>
          </c:spPr>
          <c:invertIfNegative val="0"/>
          <c:dLbls>
            <c:dLbl>
              <c:idx val="0"/>
              <c:layout>
                <c:manualLayout>
                  <c:x val="2.4160179325601886E-2"/>
                  <c:y val="-2.52364024971718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7784206224442169E-2"/>
                  <c:y val="5.047280499434366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Образование!$C$8:$D$8</c:f>
              <c:numCache>
                <c:formatCode>General</c:formatCode>
                <c:ptCount val="2"/>
                <c:pt idx="0">
                  <c:v>2015</c:v>
                </c:pt>
                <c:pt idx="1">
                  <c:v>2016</c:v>
                </c:pt>
              </c:numCache>
            </c:numRef>
          </c:cat>
          <c:val>
            <c:numRef>
              <c:f>Образование!$C$11:$D$11</c:f>
              <c:numCache>
                <c:formatCode>General</c:formatCode>
                <c:ptCount val="2"/>
                <c:pt idx="0">
                  <c:v>296</c:v>
                </c:pt>
                <c:pt idx="1">
                  <c:v>283</c:v>
                </c:pt>
              </c:numCache>
            </c:numRef>
          </c:val>
        </c:ser>
        <c:ser>
          <c:idx val="3"/>
          <c:order val="3"/>
          <c:tx>
            <c:strRef>
              <c:f>Образование!$B$12</c:f>
              <c:strCache>
                <c:ptCount val="1"/>
              </c:strCache>
            </c:strRef>
          </c:tx>
          <c:spPr>
            <a:noFill/>
          </c:spPr>
          <c:invertIfNegative val="0"/>
          <c:cat>
            <c:numRef>
              <c:f>Образование!$C$8:$D$8</c:f>
              <c:numCache>
                <c:formatCode>General</c:formatCode>
                <c:ptCount val="2"/>
                <c:pt idx="0">
                  <c:v>2015</c:v>
                </c:pt>
                <c:pt idx="1">
                  <c:v>2016</c:v>
                </c:pt>
              </c:numCache>
            </c:numRef>
          </c:cat>
          <c:val>
            <c:numRef>
              <c:f>Образование!$C$12:$D$12</c:f>
              <c:numCache>
                <c:formatCode>General</c:formatCode>
                <c:ptCount val="2"/>
              </c:numCache>
            </c:numRef>
          </c:val>
        </c:ser>
        <c:ser>
          <c:idx val="4"/>
          <c:order val="4"/>
          <c:tx>
            <c:strRef>
              <c:f>Образование!$B$13</c:f>
              <c:strCache>
                <c:ptCount val="1"/>
                <c:pt idx="0">
                  <c:v>Московская область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>
                <c:manualLayout>
                  <c:x val="2.6576197258162074E-2"/>
                  <c:y val="-1.0094560998868688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5 903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1408233123282454E-2"/>
                  <c:y val="-2.523640249717183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5</a:t>
                    </a:r>
                    <a:r>
                      <a:rPr lang="ru-RU" baseline="0" dirty="0" smtClean="0"/>
                      <a:t> 753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Образование!$C$8:$D$8</c:f>
              <c:numCache>
                <c:formatCode>General</c:formatCode>
                <c:ptCount val="2"/>
                <c:pt idx="0">
                  <c:v>2015</c:v>
                </c:pt>
                <c:pt idx="1">
                  <c:v>2016</c:v>
                </c:pt>
              </c:numCache>
            </c:numRef>
          </c:cat>
          <c:val>
            <c:numRef>
              <c:f>Образование!$C$13:$D$13</c:f>
              <c:numCache>
                <c:formatCode>General</c:formatCode>
                <c:ptCount val="2"/>
                <c:pt idx="0">
                  <c:v>5903</c:v>
                </c:pt>
                <c:pt idx="1">
                  <c:v>5753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"/>
        <c:shape val="cylinder"/>
        <c:axId val="129676032"/>
        <c:axId val="129677568"/>
        <c:axId val="0"/>
      </c:bar3DChart>
      <c:catAx>
        <c:axId val="12967603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29677568"/>
        <c:crosses val="autoZero"/>
        <c:auto val="1"/>
        <c:lblAlgn val="ctr"/>
        <c:lblOffset val="100"/>
        <c:noMultiLvlLbl val="0"/>
      </c:catAx>
      <c:valAx>
        <c:axId val="1296775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2967603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FF9933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</c:spPr>
          </c:dPt>
          <c:dLbls>
            <c:dLbl>
              <c:idx val="0"/>
              <c:layout>
                <c:manualLayout>
                  <c:x val="1.6912123919260114E-2"/>
                  <c:y val="2.42850258912795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053615047338728E-2"/>
                  <c:y val="9.86218945556485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3288097365132945E-2"/>
                  <c:y val="3.88564238673999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Лист1!$B$1:$C$1</c:f>
              <c:numCache>
                <c:formatCode>General</c:formatCode>
                <c:ptCount val="2"/>
                <c:pt idx="0">
                  <c:v>492</c:v>
                </c:pt>
                <c:pt idx="1">
                  <c:v>477</c:v>
                </c:pt>
              </c:numCache>
            </c:numRef>
          </c:val>
        </c:ser>
        <c:ser>
          <c:idx val="1"/>
          <c:order val="1"/>
          <c:spPr>
            <a:solidFill>
              <a:srgbClr val="FF9933"/>
            </a:solidFill>
          </c:spPr>
          <c:invertIfNegative val="0"/>
          <c:dLbls>
            <c:dLbl>
              <c:idx val="0"/>
              <c:layout>
                <c:manualLayout>
                  <c:x val="1.6912123919260114E-2"/>
                  <c:y val="-4.857005178255825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delete val="1"/>
            </c:dLbl>
            <c:dLbl>
              <c:idx val="2"/>
              <c:layout>
                <c:manualLayout>
                  <c:x val="1.2080088513757224E-2"/>
                  <c:y val="4.8571963989321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Лист1!$B$2:$C$2</c:f>
              <c:numCache>
                <c:formatCode>General</c:formatCode>
                <c:ptCount val="2"/>
                <c:pt idx="0">
                  <c:v>17</c:v>
                </c:pt>
                <c:pt idx="1">
                  <c:v>14</c:v>
                </c:pt>
              </c:numCache>
            </c:numRef>
          </c:val>
        </c:ser>
        <c:ser>
          <c:idx val="2"/>
          <c:order val="2"/>
          <c:spPr>
            <a:solidFill>
              <a:srgbClr val="00B7ED">
                <a:lumMod val="40000"/>
                <a:lumOff val="60000"/>
              </a:srgbClr>
            </a:solidFill>
          </c:spPr>
          <c:invertIfNegative val="0"/>
          <c:dLbls>
            <c:dLbl>
              <c:idx val="0"/>
              <c:layout>
                <c:manualLayout>
                  <c:x val="1.6912123919260114E-2"/>
                  <c:y val="-4.857005178255914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delete val="1"/>
            </c:dLbl>
            <c:dLbl>
              <c:idx val="2"/>
              <c:layout>
                <c:manualLayout>
                  <c:x val="1.2080088513757224E-2"/>
                  <c:y val="-4.857005178255914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Лист1!$B$3:$C$3</c:f>
              <c:numCache>
                <c:formatCode>General</c:formatCode>
                <c:ptCount val="2"/>
              </c:numCache>
            </c:numRef>
          </c:val>
        </c:ser>
        <c:ser>
          <c:idx val="3"/>
          <c:order val="3"/>
          <c:spPr>
            <a:solidFill>
              <a:srgbClr val="00B0F0"/>
            </a:solidFill>
          </c:spPr>
          <c:invertIfNegative val="0"/>
          <c:dLbls>
            <c:dLbl>
              <c:idx val="0"/>
              <c:layout>
                <c:manualLayout>
                  <c:x val="2.053615047338728E-2"/>
                  <c:y val="2.42850258912795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6591232779781342E-2"/>
                  <c:y val="-3.51847730132125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2080088513757224E-2"/>
                  <c:y val="-1.45708243140914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Лист1!$B$4:$C$4</c:f>
              <c:numCache>
                <c:formatCode>General</c:formatCode>
                <c:ptCount val="2"/>
                <c:pt idx="0">
                  <c:v>1141</c:v>
                </c:pt>
                <c:pt idx="1">
                  <c:v>1134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shape val="cylinder"/>
        <c:axId val="117894144"/>
        <c:axId val="39015168"/>
        <c:axId val="0"/>
      </c:bar3DChart>
      <c:catAx>
        <c:axId val="117894144"/>
        <c:scaling>
          <c:orientation val="minMax"/>
        </c:scaling>
        <c:delete val="1"/>
        <c:axPos val="b"/>
        <c:majorTickMark val="out"/>
        <c:minorTickMark val="none"/>
        <c:tickLblPos val="nextTo"/>
        <c:crossAx val="39015168"/>
        <c:crosses val="autoZero"/>
        <c:auto val="1"/>
        <c:lblAlgn val="ctr"/>
        <c:lblOffset val="100"/>
        <c:noMultiLvlLbl val="0"/>
      </c:catAx>
      <c:valAx>
        <c:axId val="390151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789414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00B7ED">
                <a:lumMod val="60000"/>
                <a:lumOff val="40000"/>
              </a:srgbClr>
            </a:solidFill>
          </c:spPr>
          <c:invertIfNegative val="0"/>
          <c:dPt>
            <c:idx val="3"/>
            <c:invertIfNegative val="0"/>
            <c:bubble3D val="0"/>
            <c:spPr>
              <a:solidFill>
                <a:srgbClr val="FF9966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9966"/>
              </a:solidFill>
            </c:spPr>
          </c:dPt>
          <c:dLbls>
            <c:dLbl>
              <c:idx val="0"/>
              <c:layout>
                <c:manualLayout>
                  <c:x val="1.4697441025071289E-2"/>
                  <c:y val="-3.58425195619614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7963539030642687E-2"/>
                  <c:y val="-5.514233778763296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46</a:t>
                    </a:r>
                    <a:r>
                      <a:rPr lang="ru-RU" dirty="0" smtClean="0"/>
                      <a:t>,0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143134301949989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3064392022285589E-2"/>
                  <c:y val="-5.514233778763296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Лист1!$A$13:$E$13</c:f>
              <c:numCache>
                <c:formatCode>General</c:formatCode>
                <c:ptCount val="5"/>
                <c:pt idx="0">
                  <c:v>41.6</c:v>
                </c:pt>
                <c:pt idx="1">
                  <c:v>46</c:v>
                </c:pt>
                <c:pt idx="3">
                  <c:v>40.5</c:v>
                </c:pt>
                <c:pt idx="4">
                  <c:v>50.6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shape val="cylinder"/>
        <c:axId val="38819328"/>
        <c:axId val="38820864"/>
        <c:axId val="0"/>
      </c:bar3DChart>
      <c:catAx>
        <c:axId val="38819328"/>
        <c:scaling>
          <c:orientation val="minMax"/>
        </c:scaling>
        <c:delete val="1"/>
        <c:axPos val="b"/>
        <c:majorTickMark val="out"/>
        <c:minorTickMark val="none"/>
        <c:tickLblPos val="nextTo"/>
        <c:crossAx val="38820864"/>
        <c:crosses val="autoZero"/>
        <c:auto val="1"/>
        <c:lblAlgn val="ctr"/>
        <c:lblOffset val="100"/>
        <c:noMultiLvlLbl val="0"/>
      </c:catAx>
      <c:valAx>
        <c:axId val="3882086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881932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B7ED">
                  <a:lumMod val="60000"/>
                  <a:lumOff val="40000"/>
                </a:srgbClr>
              </a:solidFill>
            </c:spPr>
          </c:dPt>
          <c:dPt>
            <c:idx val="1"/>
            <c:invertIfNegative val="0"/>
            <c:bubble3D val="0"/>
            <c:spPr>
              <a:solidFill>
                <a:srgbClr val="00B7ED">
                  <a:lumMod val="60000"/>
                  <a:lumOff val="40000"/>
                </a:srgbClr>
              </a:solidFill>
            </c:spPr>
          </c:dPt>
          <c:dPt>
            <c:idx val="2"/>
            <c:invertIfNegative val="0"/>
            <c:bubble3D val="0"/>
            <c:spPr>
              <a:solidFill>
                <a:srgbClr val="FF9966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9966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9966"/>
              </a:solidFill>
            </c:spPr>
          </c:dPt>
          <c:dLbls>
            <c:dLbl>
              <c:idx val="0"/>
              <c:layout>
                <c:manualLayout>
                  <c:x val="1.1871010058711426E-2"/>
                  <c:y val="2.989310038997550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46</a:t>
                    </a:r>
                    <a:r>
                      <a:rPr lang="ru-RU" dirty="0" smtClean="0"/>
                      <a:t>,0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2046161537606933E-2"/>
                  <c:y val="-1.49465501949877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526272721834326E-2"/>
                  <c:y val="-5.97862007799510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1871010058711426E-2"/>
                  <c:y val="-2.09251702729828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Лист1!$A$4:$E$4</c:f>
              <c:numCache>
                <c:formatCode>General</c:formatCode>
                <c:ptCount val="5"/>
                <c:pt idx="0">
                  <c:v>46</c:v>
                </c:pt>
                <c:pt idx="1">
                  <c:v>51.4</c:v>
                </c:pt>
                <c:pt idx="3">
                  <c:v>55.9</c:v>
                </c:pt>
                <c:pt idx="4">
                  <c:v>62.1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4"/>
        <c:shape val="cylinder"/>
        <c:axId val="53363072"/>
        <c:axId val="53364608"/>
        <c:axId val="0"/>
      </c:bar3DChart>
      <c:catAx>
        <c:axId val="53363072"/>
        <c:scaling>
          <c:orientation val="minMax"/>
        </c:scaling>
        <c:delete val="1"/>
        <c:axPos val="b"/>
        <c:majorTickMark val="out"/>
        <c:minorTickMark val="none"/>
        <c:tickLblPos val="nextTo"/>
        <c:crossAx val="53364608"/>
        <c:crosses val="autoZero"/>
        <c:auto val="1"/>
        <c:lblAlgn val="ctr"/>
        <c:lblOffset val="100"/>
        <c:noMultiLvlLbl val="0"/>
      </c:catAx>
      <c:valAx>
        <c:axId val="533646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5336307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FF9966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00B7ED">
                  <a:lumMod val="60000"/>
                  <a:lumOff val="40000"/>
                </a:srgbClr>
              </a:solidFill>
            </c:spPr>
          </c:dPt>
          <c:dPt>
            <c:idx val="1"/>
            <c:invertIfNegative val="0"/>
            <c:bubble3D val="0"/>
            <c:spPr>
              <a:solidFill>
                <a:srgbClr val="00B7ED">
                  <a:lumMod val="60000"/>
                  <a:lumOff val="40000"/>
                </a:srgbClr>
              </a:solidFill>
            </c:spPr>
          </c:dPt>
          <c:dPt>
            <c:idx val="2"/>
            <c:invertIfNegative val="0"/>
            <c:bubble3D val="0"/>
            <c:spPr>
              <a:noFill/>
            </c:spPr>
          </c:dPt>
          <c:dLbls>
            <c:dLbl>
              <c:idx val="0"/>
              <c:layout>
                <c:manualLayout>
                  <c:x val="1.1431343019499891E-2"/>
                  <c:y val="-9.090410213708148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469744102507128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delete val="1"/>
            </c:dLbl>
            <c:dLbl>
              <c:idx val="3"/>
              <c:layout>
                <c:manualLayout>
                  <c:x val="1.4697441025071289E-2"/>
                  <c:y val="-6.06027347580543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7963539030642687E-2"/>
                  <c:y val="-2.72712306411244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Лист1!$A$7:$E$7</c:f>
              <c:numCache>
                <c:formatCode>General</c:formatCode>
                <c:ptCount val="5"/>
                <c:pt idx="0">
                  <c:v>43.8</c:v>
                </c:pt>
                <c:pt idx="1">
                  <c:v>47.8</c:v>
                </c:pt>
                <c:pt idx="2">
                  <c:v>1</c:v>
                </c:pt>
                <c:pt idx="3">
                  <c:v>44.3</c:v>
                </c:pt>
                <c:pt idx="4">
                  <c:v>51.1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8"/>
        <c:shape val="cylinder"/>
        <c:axId val="39569664"/>
        <c:axId val="39571456"/>
        <c:axId val="0"/>
      </c:bar3DChart>
      <c:catAx>
        <c:axId val="39569664"/>
        <c:scaling>
          <c:orientation val="minMax"/>
        </c:scaling>
        <c:delete val="1"/>
        <c:axPos val="b"/>
        <c:majorTickMark val="out"/>
        <c:minorTickMark val="none"/>
        <c:tickLblPos val="nextTo"/>
        <c:crossAx val="39571456"/>
        <c:crosses val="autoZero"/>
        <c:auto val="1"/>
        <c:lblAlgn val="ctr"/>
        <c:lblOffset val="100"/>
        <c:noMultiLvlLbl val="0"/>
      </c:catAx>
      <c:valAx>
        <c:axId val="395714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956966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B7ED">
                  <a:lumMod val="60000"/>
                  <a:lumOff val="40000"/>
                </a:srgbClr>
              </a:solidFill>
            </c:spPr>
          </c:dPt>
          <c:dPt>
            <c:idx val="1"/>
            <c:invertIfNegative val="0"/>
            <c:bubble3D val="0"/>
            <c:spPr>
              <a:solidFill>
                <a:srgbClr val="00B7ED">
                  <a:lumMod val="60000"/>
                  <a:lumOff val="40000"/>
                </a:srgbClr>
              </a:solidFill>
            </c:spPr>
          </c:dPt>
          <c:dPt>
            <c:idx val="2"/>
            <c:invertIfNegative val="0"/>
            <c:bubble3D val="0"/>
            <c:spPr>
              <a:noFill/>
            </c:spPr>
          </c:dPt>
          <c:dPt>
            <c:idx val="3"/>
            <c:invertIfNegative val="0"/>
            <c:bubble3D val="0"/>
            <c:spPr>
              <a:solidFill>
                <a:srgbClr val="FF9966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9966"/>
              </a:solidFill>
            </c:spPr>
          </c:dPt>
          <c:dLbls>
            <c:dLbl>
              <c:idx val="0"/>
              <c:layout>
                <c:manualLayout>
                  <c:x val="9.7084014110562639E-3"/>
                  <c:y val="-2.88161355837751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294453521474168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delete val="1"/>
            </c:dLbl>
            <c:dLbl>
              <c:idx val="3"/>
              <c:layout>
                <c:manualLayout>
                  <c:x val="1.2944535214741685E-2"/>
                  <c:y val="-5.763227116755039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6180669018427105E-2"/>
                  <c:y val="-2.88161355837751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Лист1!$A$10:$E$10</c:f>
              <c:numCache>
                <c:formatCode>General</c:formatCode>
                <c:ptCount val="5"/>
                <c:pt idx="0">
                  <c:v>51.5</c:v>
                </c:pt>
                <c:pt idx="1">
                  <c:v>55.7</c:v>
                </c:pt>
                <c:pt idx="2">
                  <c:v>1</c:v>
                </c:pt>
                <c:pt idx="3">
                  <c:v>54.1</c:v>
                </c:pt>
                <c:pt idx="4">
                  <c:v>60.1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6"/>
        <c:shape val="cylinder"/>
        <c:axId val="39691392"/>
        <c:axId val="39692928"/>
        <c:axId val="0"/>
      </c:bar3DChart>
      <c:catAx>
        <c:axId val="39691392"/>
        <c:scaling>
          <c:orientation val="minMax"/>
        </c:scaling>
        <c:delete val="1"/>
        <c:axPos val="b"/>
        <c:majorTickMark val="out"/>
        <c:minorTickMark val="none"/>
        <c:tickLblPos val="nextTo"/>
        <c:crossAx val="39692928"/>
        <c:crosses val="autoZero"/>
        <c:auto val="1"/>
        <c:lblAlgn val="ctr"/>
        <c:lblOffset val="100"/>
        <c:noMultiLvlLbl val="0"/>
      </c:catAx>
      <c:valAx>
        <c:axId val="396929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969139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5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1.722777618616746E-2"/>
          <c:w val="0.59058455401621213"/>
          <c:h val="0.82277937999002759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762000" h="762000"/>
              <a:bevelB w="762000" h="762000"/>
            </a:sp3d>
          </c:spPr>
          <c:dPt>
            <c:idx val="0"/>
            <c:bubble3D val="0"/>
            <c:spPr>
              <a:solidFill>
                <a:srgbClr val="71B0DE">
                  <a:lumMod val="60000"/>
                  <a:lumOff val="40000"/>
                </a:srgbClr>
              </a:solidFill>
              <a:ln w="9525" cap="flat" cmpd="sng" algn="ctr">
                <a:solidFill>
                  <a:schemeClr val="accent5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</c:dPt>
          <c:dPt>
            <c:idx val="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9525" cap="flat" cmpd="sng" algn="ctr">
                <a:solidFill>
                  <a:schemeClr val="accent2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</c:dPt>
          <c:dPt>
            <c:idx val="2"/>
            <c:bubble3D val="0"/>
            <c:spPr>
              <a:solidFill>
                <a:srgbClr val="00FFCC"/>
              </a:solidFill>
              <a:ln w="9525" cap="flat" cmpd="sng" algn="ctr">
                <a:solidFill>
                  <a:schemeClr val="accent3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 smtClean="0"/>
                      <a:t>2</a:t>
                    </a:r>
                    <a:r>
                      <a:rPr lang="ru-RU" dirty="0" smtClean="0"/>
                      <a:t> 631,3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 smtClean="0"/>
                      <a:t>4</a:t>
                    </a:r>
                    <a:r>
                      <a:rPr lang="ru-RU" dirty="0" smtClean="0"/>
                      <a:t> 212,7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'Образование зп'!$D$18:$D$20</c:f>
              <c:strCache>
                <c:ptCount val="3"/>
                <c:pt idx="0">
                  <c:v>Дошкольное образование</c:v>
                </c:pt>
                <c:pt idx="1">
                  <c:v>Общее образование</c:v>
                </c:pt>
                <c:pt idx="2">
                  <c:v>Дополнительное образование</c:v>
                </c:pt>
              </c:strCache>
            </c:strRef>
          </c:cat>
          <c:val>
            <c:numRef>
              <c:f>'Образование зп'!$E$18:$E$20</c:f>
              <c:numCache>
                <c:formatCode>General</c:formatCode>
                <c:ptCount val="3"/>
                <c:pt idx="0">
                  <c:v>2631.3</c:v>
                </c:pt>
                <c:pt idx="1">
                  <c:v>4212.7</c:v>
                </c:pt>
                <c:pt idx="2">
                  <c:v>383.1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4782279093884314"/>
          <c:y val="0.17317319589532712"/>
          <c:w val="0.20886807578160144"/>
          <c:h val="0.63154418197725282"/>
        </c:manualLayout>
      </c:layout>
      <c:overlay val="0"/>
      <c:txPr>
        <a:bodyPr/>
        <a:lstStyle/>
        <a:p>
          <a:pPr>
            <a:defRPr sz="16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00B7ED">
                <a:lumMod val="75000"/>
              </a:srgbClr>
            </a:solidFill>
          </c:spPr>
          <c:invertIfNegative val="0"/>
          <c:dLbls>
            <c:dLbl>
              <c:idx val="0"/>
              <c:layout>
                <c:manualLayout>
                  <c:x val="2.8134960559931727E-2"/>
                  <c:y val="-0.4373349572542686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5970567264678047E-2"/>
                  <c:y val="-0.3337556252729945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Лист2!$A$1:$B$1</c:f>
              <c:strCache>
                <c:ptCount val="2"/>
                <c:pt idx="0">
                  <c:v>План</c:v>
                </c:pt>
                <c:pt idx="1">
                  <c:v>Факт</c:v>
                </c:pt>
              </c:strCache>
            </c:strRef>
          </c:cat>
          <c:val>
            <c:numRef>
              <c:f>Лист2!$A$2:$B$2</c:f>
              <c:numCache>
                <c:formatCode>General</c:formatCode>
                <c:ptCount val="2"/>
                <c:pt idx="0">
                  <c:v>609</c:v>
                </c:pt>
                <c:pt idx="1">
                  <c:v>450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7169792"/>
        <c:axId val="37179776"/>
        <c:axId val="0"/>
      </c:bar3DChart>
      <c:catAx>
        <c:axId val="3716979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800"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37179776"/>
        <c:crosses val="autoZero"/>
        <c:auto val="1"/>
        <c:lblAlgn val="ctr"/>
        <c:lblOffset val="100"/>
        <c:noMultiLvlLbl val="0"/>
      </c:catAx>
      <c:valAx>
        <c:axId val="371797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716979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FF9933"/>
              </a:solidFill>
            </c:spPr>
          </c:dPt>
          <c:dPt>
            <c:idx val="1"/>
            <c:invertIfNegative val="0"/>
            <c:bubble3D val="0"/>
            <c:spPr>
              <a:noFill/>
            </c:spPr>
          </c:dPt>
          <c:dPt>
            <c:idx val="2"/>
            <c:invertIfNegative val="0"/>
            <c:bubble3D val="0"/>
            <c:spPr>
              <a:solidFill>
                <a:srgbClr val="FF9933"/>
              </a:solidFill>
            </c:spPr>
          </c:dPt>
          <c:dLbls>
            <c:dLbl>
              <c:idx val="0"/>
              <c:delete val="1"/>
            </c:dLbl>
            <c:dLbl>
              <c:idx val="1"/>
              <c:delete val="1"/>
            </c:dLbl>
            <c:dLbl>
              <c:idx val="2"/>
              <c:layout>
                <c:manualLayout>
                  <c:x val="-0.35246899716471536"/>
                  <c:y val="-2.42075499236468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'[Диаграмма в Microsoft PowerPoint]Лист3'!$A$4:$C$4</c:f>
              <c:numCache>
                <c:formatCode>General</c:formatCode>
                <c:ptCount val="3"/>
                <c:pt idx="0">
                  <c:v>63.1</c:v>
                </c:pt>
                <c:pt idx="1">
                  <c:v>0</c:v>
                </c:pt>
                <c:pt idx="2">
                  <c:v>65.400000000000006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shape val="cylinder"/>
        <c:axId val="37271040"/>
        <c:axId val="37272576"/>
        <c:axId val="0"/>
      </c:bar3DChart>
      <c:catAx>
        <c:axId val="37271040"/>
        <c:scaling>
          <c:orientation val="minMax"/>
        </c:scaling>
        <c:delete val="1"/>
        <c:axPos val="l"/>
        <c:majorTickMark val="out"/>
        <c:minorTickMark val="none"/>
        <c:tickLblPos val="nextTo"/>
        <c:crossAx val="37272576"/>
        <c:crosses val="autoZero"/>
        <c:auto val="1"/>
        <c:lblAlgn val="ctr"/>
        <c:lblOffset val="100"/>
        <c:noMultiLvlLbl val="0"/>
      </c:catAx>
      <c:valAx>
        <c:axId val="37272576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37271040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FF9933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10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772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11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250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4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352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4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50</a:t>
                    </a:r>
                    <a:r>
                      <a:rPr lang="ru-RU" dirty="0" smtClean="0"/>
                      <a:t>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6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42</a:t>
                    </a:r>
                    <a:r>
                      <a:rPr lang="ru-RU" dirty="0" smtClean="0"/>
                      <a:t>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smtClean="0"/>
                      <a:t>6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743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'Исполнение КБ'!$B$7:$I$7</c:f>
              <c:numCache>
                <c:formatCode>General</c:formatCode>
                <c:ptCount val="8"/>
                <c:pt idx="0">
                  <c:v>10772</c:v>
                </c:pt>
                <c:pt idx="1">
                  <c:v>11250</c:v>
                </c:pt>
                <c:pt idx="3">
                  <c:v>4352</c:v>
                </c:pt>
                <c:pt idx="4">
                  <c:v>4507</c:v>
                </c:pt>
                <c:pt idx="6">
                  <c:v>6420</c:v>
                </c:pt>
                <c:pt idx="7">
                  <c:v>6743</c:v>
                </c:pt>
              </c:numCache>
            </c:numRef>
          </c:val>
        </c:ser>
        <c:ser>
          <c:idx val="1"/>
          <c:order val="1"/>
          <c:spPr>
            <a:pattFill prst="wdUpDiag">
              <a:fgClr>
                <a:srgbClr val="FF9933"/>
              </a:fgClr>
              <a:bgClr>
                <a:sysClr val="window" lastClr="FFFFFF"/>
              </a:bgClr>
            </a:patt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8 960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8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736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9</a:t>
                    </a:r>
                    <a:r>
                      <a:rPr lang="ru-RU" dirty="0" smtClean="0"/>
                      <a:t> 567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9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39</a:t>
                    </a:r>
                    <a:r>
                      <a:rPr lang="ru-RU" dirty="0" smtClean="0"/>
                      <a:t>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'Исполнение КБ'!$B$8:$I$8</c:f>
              <c:numCache>
                <c:formatCode>General</c:formatCode>
                <c:ptCount val="8"/>
                <c:pt idx="0">
                  <c:v>8960</c:v>
                </c:pt>
                <c:pt idx="1">
                  <c:v>8736</c:v>
                </c:pt>
                <c:pt idx="3">
                  <c:v>9567</c:v>
                </c:pt>
                <c:pt idx="4">
                  <c:v>9393</c:v>
                </c:pt>
                <c:pt idx="6">
                  <c:v>906</c:v>
                </c:pt>
                <c:pt idx="7">
                  <c:v>838</c:v>
                </c:pt>
              </c:numCache>
            </c:numRef>
          </c:val>
        </c:ser>
        <c:ser>
          <c:idx val="2"/>
          <c:order val="2"/>
          <c:invertIfNegative val="0"/>
          <c:val>
            <c:numRef>
              <c:f>'Исполнение КБ'!$B$9:$I$9</c:f>
              <c:numCache>
                <c:formatCode>General</c:formatCode>
                <c:ptCount val="8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gapDepth val="60"/>
        <c:shape val="cylinder"/>
        <c:axId val="38064896"/>
        <c:axId val="38066432"/>
        <c:axId val="0"/>
      </c:bar3DChart>
      <c:catAx>
        <c:axId val="38064896"/>
        <c:scaling>
          <c:orientation val="minMax"/>
        </c:scaling>
        <c:delete val="1"/>
        <c:axPos val="b"/>
        <c:majorTickMark val="out"/>
        <c:minorTickMark val="none"/>
        <c:tickLblPos val="nextTo"/>
        <c:crossAx val="38066432"/>
        <c:crosses val="autoZero"/>
        <c:auto val="1"/>
        <c:lblAlgn val="ctr"/>
        <c:lblOffset val="100"/>
        <c:noMultiLvlLbl val="0"/>
      </c:catAx>
      <c:valAx>
        <c:axId val="380664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806489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015507436570428"/>
          <c:y val="5.1400554097404488E-2"/>
          <c:w val="0.84791579177602805"/>
          <c:h val="0.8750716873498555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'Исполнение КБ'!$A$2</c:f>
              <c:strCache>
                <c:ptCount val="1"/>
                <c:pt idx="0">
                  <c:v>план 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>
                <c:manualLayout>
                  <c:x val="1.7587413659018728E-2"/>
                  <c:y val="-4.11614448865777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2130357163380314E-2"/>
                  <c:y val="-3.40091358077068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2163399469024514E-2"/>
                  <c:y val="-3.57615453943541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'Исполнение КБ'!$B$1:$D$1</c:f>
              <c:strCache>
                <c:ptCount val="3"/>
                <c:pt idx="0">
                  <c:v>Консолидированный бюджет района</c:v>
                </c:pt>
                <c:pt idx="1">
                  <c:v>Бюджет района</c:v>
                </c:pt>
                <c:pt idx="2">
                  <c:v>Бюджет поселений</c:v>
                </c:pt>
              </c:strCache>
            </c:strRef>
          </c:cat>
          <c:val>
            <c:numRef>
              <c:f>'Исполнение КБ'!$B$2:$D$2</c:f>
              <c:numCache>
                <c:formatCode>#,##0</c:formatCode>
                <c:ptCount val="3"/>
                <c:pt idx="0">
                  <c:v>20700</c:v>
                </c:pt>
                <c:pt idx="1">
                  <c:v>14058</c:v>
                </c:pt>
                <c:pt idx="2">
                  <c:v>8155</c:v>
                </c:pt>
              </c:numCache>
            </c:numRef>
          </c:val>
        </c:ser>
        <c:ser>
          <c:idx val="1"/>
          <c:order val="1"/>
          <c:tx>
            <c:strRef>
              <c:f>'Исполнение КБ'!$A$3</c:f>
              <c:strCache>
                <c:ptCount val="1"/>
                <c:pt idx="0">
                  <c:v>факт</c:v>
                </c:pt>
              </c:strCache>
            </c:strRef>
          </c:tx>
          <c:spPr>
            <a:solidFill>
              <a:srgbClr val="FF7C80"/>
            </a:solidFill>
          </c:spPr>
          <c:invertIfNegative val="0"/>
          <c:dLbls>
            <c:dLbl>
              <c:idx val="0"/>
              <c:layout>
                <c:manualLayout>
                  <c:x val="1.5165747867095227E-2"/>
                  <c:y val="-3.374087728608729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20 046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379739415926966E-2"/>
                  <c:y val="-4.29138544732248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4596079362829417E-2"/>
                  <c:y val="-3.57615453943541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'Исполнение КБ'!$B$1:$D$1</c:f>
              <c:strCache>
                <c:ptCount val="3"/>
                <c:pt idx="0">
                  <c:v>Консолидированный бюджет района</c:v>
                </c:pt>
                <c:pt idx="1">
                  <c:v>Бюджет района</c:v>
                </c:pt>
                <c:pt idx="2">
                  <c:v>Бюджет поселений</c:v>
                </c:pt>
              </c:strCache>
            </c:strRef>
          </c:cat>
          <c:val>
            <c:numRef>
              <c:f>'Исполнение КБ'!$B$3:$D$3</c:f>
              <c:numCache>
                <c:formatCode>#,##0</c:formatCode>
                <c:ptCount val="3"/>
                <c:pt idx="0" formatCode="General">
                  <c:v>20046</c:v>
                </c:pt>
                <c:pt idx="1">
                  <c:v>13716</c:v>
                </c:pt>
                <c:pt idx="2">
                  <c:v>7825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8"/>
        <c:gapDepth val="156"/>
        <c:shape val="cylinder"/>
        <c:axId val="97407744"/>
        <c:axId val="98501760"/>
        <c:axId val="0"/>
      </c:bar3DChart>
      <c:catAx>
        <c:axId val="974077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98501760"/>
        <c:crosses val="autoZero"/>
        <c:auto val="1"/>
        <c:lblAlgn val="ctr"/>
        <c:lblOffset val="100"/>
        <c:noMultiLvlLbl val="0"/>
      </c:catAx>
      <c:valAx>
        <c:axId val="98501760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9740774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FFCC99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FF9933"/>
              </a:solidFill>
            </c:spPr>
          </c:dPt>
          <c:dPt>
            <c:idx val="1"/>
            <c:invertIfNegative val="0"/>
            <c:bubble3D val="0"/>
            <c:spPr>
              <a:solidFill>
                <a:srgbClr val="FF9933"/>
              </a:solidFill>
            </c:spPr>
          </c:dPt>
          <c:dPt>
            <c:idx val="3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4"/>
            <c:invertIfNegative val="0"/>
            <c:bubble3D val="0"/>
            <c:spPr>
              <a:solidFill>
                <a:srgbClr val="00B0F0"/>
              </a:solidFill>
            </c:spPr>
          </c:dPt>
          <c:dLbls>
            <c:dLbl>
              <c:idx val="0"/>
              <c:layout>
                <c:manualLayout>
                  <c:x val="1.3662409966967676E-2"/>
                  <c:y val="1.0337367335326816E-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359870812476234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3.1050931743108356E-2"/>
                  <c:y val="-1.69158874147795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4840745394486684E-2"/>
                  <c:y val="-1.97352019839094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'Исполнение КБ'!$A$7:$E$7</c:f>
              <c:numCache>
                <c:formatCode>#,##0</c:formatCode>
                <c:ptCount val="5"/>
                <c:pt idx="0">
                  <c:v>4352</c:v>
                </c:pt>
                <c:pt idx="1">
                  <c:v>4507</c:v>
                </c:pt>
                <c:pt idx="3">
                  <c:v>4803</c:v>
                </c:pt>
                <c:pt idx="4">
                  <c:v>4691</c:v>
                </c:pt>
              </c:numCache>
            </c:numRef>
          </c:val>
        </c:ser>
        <c:ser>
          <c:idx val="1"/>
          <c:order val="1"/>
          <c:spPr>
            <a:pattFill prst="wdUpDiag">
              <a:fgClr>
                <a:srgbClr val="92D050"/>
              </a:fgClr>
              <a:bgClr>
                <a:sysClr val="window" lastClr="FFFFFF"/>
              </a:bgClr>
            </a:pattFill>
          </c:spPr>
          <c:invertIfNegative val="0"/>
          <c:dPt>
            <c:idx val="0"/>
            <c:invertIfNegative val="0"/>
            <c:bubble3D val="0"/>
            <c:spPr>
              <a:pattFill prst="sphere">
                <a:fgClr>
                  <a:srgbClr val="FF6600"/>
                </a:fgClr>
                <a:bgClr>
                  <a:sysClr val="window" lastClr="FFFFFF"/>
                </a:bgClr>
              </a:pattFill>
            </c:spPr>
          </c:dPt>
          <c:dPt>
            <c:idx val="1"/>
            <c:invertIfNegative val="0"/>
            <c:bubble3D val="0"/>
            <c:spPr>
              <a:pattFill prst="sphere">
                <a:fgClr>
                  <a:srgbClr val="FF6600"/>
                </a:fgClr>
                <a:bgClr>
                  <a:sysClr val="window" lastClr="FFFFFF"/>
                </a:bgClr>
              </a:pattFill>
            </c:spPr>
          </c:dPt>
          <c:dPt>
            <c:idx val="3"/>
            <c:invertIfNegative val="0"/>
            <c:bubble3D val="0"/>
            <c:spPr>
              <a:pattFill prst="wdUpDiag">
                <a:fgClr>
                  <a:srgbClr val="00B0F0"/>
                </a:fgClr>
                <a:bgClr>
                  <a:sysClr val="window" lastClr="FFFFFF"/>
                </a:bgClr>
              </a:pattFill>
            </c:spPr>
          </c:dPt>
          <c:dPt>
            <c:idx val="4"/>
            <c:invertIfNegative val="0"/>
            <c:bubble3D val="0"/>
            <c:spPr>
              <a:pattFill prst="wdUpDiag">
                <a:fgClr>
                  <a:srgbClr val="00B0F0"/>
                </a:fgClr>
                <a:bgClr>
                  <a:sysClr val="window" lastClr="FFFFFF"/>
                </a:bgClr>
              </a:pattFill>
            </c:spPr>
          </c:dPt>
          <c:dLbls>
            <c:dLbl>
              <c:idx val="0"/>
              <c:layout>
                <c:manualLayout>
                  <c:x val="1.1178335427519007E-2"/>
                  <c:y val="-1.12772582765197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7324819933935353E-2"/>
                  <c:y val="-1.12772582765197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8630559045865015E-2"/>
                  <c:y val="-1.40965728456496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9808894473384022E-2"/>
                  <c:y val="-1.69158874147795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'Исполнение КБ'!$A$8:$E$8</c:f>
              <c:numCache>
                <c:formatCode>#,##0</c:formatCode>
                <c:ptCount val="5"/>
                <c:pt idx="0">
                  <c:v>419</c:v>
                </c:pt>
                <c:pt idx="1">
                  <c:v>419</c:v>
                </c:pt>
                <c:pt idx="3">
                  <c:v>9255</c:v>
                </c:pt>
                <c:pt idx="4">
                  <c:v>9025</c:v>
                </c:pt>
              </c:numCache>
            </c:numRef>
          </c:val>
        </c:ser>
        <c:ser>
          <c:idx val="2"/>
          <c:order val="2"/>
          <c:spPr>
            <a:pattFill prst="wdUpDiag">
              <a:fgClr>
                <a:srgbClr val="FF9933"/>
              </a:fgClr>
              <a:bgClr>
                <a:sysClr val="window" lastClr="FFFFFF"/>
              </a:bgClr>
            </a:pattFill>
          </c:spPr>
          <c:invertIfNegative val="0"/>
          <c:dLbls>
            <c:dLbl>
              <c:idx val="0"/>
              <c:layout>
                <c:manualLayout>
                  <c:x val="2.4840745394486684E-2"/>
                  <c:y val="-3.10124602604291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3598708124762349E-2"/>
                  <c:y val="-2.81931456912992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738852177614068E-2"/>
                  <c:y val="-2.4599469310031374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6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996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3662409966967676E-2"/>
                  <c:y val="-2.9519363172037648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6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510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'Исполнение КБ'!$A$9:$E$9</c:f>
              <c:numCache>
                <c:formatCode>#,##0</c:formatCode>
                <c:ptCount val="5"/>
                <c:pt idx="0">
                  <c:v>9148</c:v>
                </c:pt>
                <c:pt idx="1">
                  <c:v>8974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"/>
        <c:gapDepth val="164"/>
        <c:shape val="cylinder"/>
        <c:axId val="114356224"/>
        <c:axId val="114357760"/>
        <c:axId val="0"/>
      </c:bar3DChart>
      <c:catAx>
        <c:axId val="114356224"/>
        <c:scaling>
          <c:orientation val="minMax"/>
        </c:scaling>
        <c:delete val="1"/>
        <c:axPos val="b"/>
        <c:majorTickMark val="out"/>
        <c:minorTickMark val="none"/>
        <c:tickLblPos val="nextTo"/>
        <c:crossAx val="114357760"/>
        <c:crosses val="autoZero"/>
        <c:auto val="1"/>
        <c:lblAlgn val="ctr"/>
        <c:lblOffset val="100"/>
        <c:noMultiLvlLbl val="0"/>
      </c:catAx>
      <c:valAx>
        <c:axId val="114357760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11435622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11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7762727218343264E-2"/>
          <c:y val="0.11582078735437665"/>
          <c:w val="0.83769111124404982"/>
          <c:h val="0.78476487108667514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762000" h="762000"/>
              <a:bevelB w="762000" h="762000"/>
            </a:sp3d>
          </c:spPr>
          <c:explosion val="25"/>
          <c:dPt>
            <c:idx val="0"/>
            <c:bubble3D val="0"/>
            <c:explosion val="21"/>
          </c:dPt>
          <c:dPt>
            <c:idx val="2"/>
            <c:bubble3D val="0"/>
            <c:explosion val="23"/>
          </c:dPt>
          <c:dPt>
            <c:idx val="6"/>
            <c:bubble3D val="0"/>
            <c:spPr>
              <a:solidFill>
                <a:srgbClr val="FFFFCC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</c:dPt>
          <c:dLbls>
            <c:dLbl>
              <c:idx val="0"/>
              <c:layout>
                <c:manualLayout>
                  <c:x val="5.9314736748714542E-2"/>
                  <c:y val="-5.004102927234959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31,0</a:t>
                    </a:r>
                    <a:r>
                      <a:rPr lang="ru-RU" dirty="0" smtClean="0"/>
                      <a:t>% </a:t>
                    </a:r>
                  </a:p>
                  <a:p>
                    <a:r>
                      <a:rPr lang="ru-RU" sz="1200" dirty="0" smtClean="0"/>
                      <a:t>НДФЛ</a:t>
                    </a:r>
                    <a:endParaRPr lang="en-US" sz="12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1.7324463948450173E-3"/>
                  <c:y val="-1.623785987603444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30,6</a:t>
                    </a:r>
                    <a:r>
                      <a:rPr lang="ru-RU" dirty="0" smtClean="0"/>
                      <a:t>% </a:t>
                    </a:r>
                  </a:p>
                  <a:p>
                    <a:r>
                      <a:rPr lang="ru-RU" sz="1200" dirty="0" smtClean="0"/>
                      <a:t>Налог на совокупный доход</a:t>
                    </a:r>
                    <a:endParaRPr lang="en-US" sz="12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0390198512795433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13,6</a:t>
                    </a:r>
                    <a:r>
                      <a:rPr lang="ru-RU" dirty="0" smtClean="0"/>
                      <a:t>%</a:t>
                    </a:r>
                  </a:p>
                  <a:p>
                    <a:r>
                      <a:rPr lang="ru-RU" sz="1200" dirty="0" smtClean="0"/>
                      <a:t>Арендная плата за землю</a:t>
                    </a:r>
                    <a:endParaRPr lang="en-US" sz="12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2.3413600695062545E-2"/>
                  <c:y val="2.0168339142812358E-4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10,5</a:t>
                    </a:r>
                    <a:r>
                      <a:rPr lang="ru-RU" dirty="0" smtClean="0"/>
                      <a:t>%</a:t>
                    </a:r>
                  </a:p>
                  <a:p>
                    <a:r>
                      <a:rPr lang="ru-RU" sz="1200" dirty="0" smtClean="0"/>
                      <a:t>Доходы от продажи материальных и нематериальных активов</a:t>
                    </a:r>
                    <a:endParaRPr lang="en-US" sz="12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7.0318675763804336E-2"/>
                  <c:y val="-2.515156583612171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3,6</a:t>
                    </a:r>
                    <a:r>
                      <a:rPr lang="ru-RU" dirty="0" smtClean="0"/>
                      <a:t>%</a:t>
                    </a:r>
                  </a:p>
                  <a:p>
                    <a:r>
                      <a:rPr lang="ru-RU" sz="1200" dirty="0" smtClean="0"/>
                      <a:t>Аренда имущества</a:t>
                    </a:r>
                    <a:endParaRPr lang="en-US" sz="12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4.3301647576387284E-2"/>
                  <c:y val="5.870036378144055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3,7</a:t>
                    </a:r>
                    <a:r>
                      <a:rPr lang="ru-RU" dirty="0" smtClean="0"/>
                      <a:t>%</a:t>
                    </a:r>
                  </a:p>
                  <a:p>
                    <a:r>
                      <a:rPr lang="ru-RU" sz="1200" dirty="0" smtClean="0"/>
                      <a:t>Рекламные конструкции</a:t>
                    </a:r>
                    <a:endParaRPr lang="en-US" sz="1200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1.1729009189893367E-2"/>
                  <c:y val="3.888351700112160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7,0</a:t>
                    </a:r>
                    <a:r>
                      <a:rPr lang="ru-RU" dirty="0" smtClean="0"/>
                      <a:t>%</a:t>
                    </a:r>
                  </a:p>
                  <a:p>
                    <a:r>
                      <a:rPr lang="ru-RU" sz="1200" dirty="0" smtClean="0"/>
                      <a:t>Иные</a:t>
                    </a:r>
                    <a:r>
                      <a:rPr lang="ru-RU" sz="1200" baseline="0" dirty="0" smtClean="0"/>
                      <a:t> доходы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val>
            <c:numRef>
              <c:f>'структура доходов'!$B$1:$B$7</c:f>
              <c:numCache>
                <c:formatCode>0.0</c:formatCode>
                <c:ptCount val="7"/>
                <c:pt idx="0">
                  <c:v>31</c:v>
                </c:pt>
                <c:pt idx="1">
                  <c:v>30.6</c:v>
                </c:pt>
                <c:pt idx="2">
                  <c:v>13.6</c:v>
                </c:pt>
                <c:pt idx="3">
                  <c:v>10.5</c:v>
                </c:pt>
                <c:pt idx="4">
                  <c:v>3.6</c:v>
                </c:pt>
                <c:pt idx="5">
                  <c:v>3.7</c:v>
                </c:pt>
                <c:pt idx="6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117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3770476864038947E-2"/>
          <c:y val="0"/>
          <c:w val="0.86096435351465406"/>
          <c:h val="0.86125613103287246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28000">
                    <a:schemeClr val="accent5">
                      <a:tint val="18000"/>
                      <a:satMod val="120000"/>
                      <a:lumMod val="88000"/>
                    </a:schemeClr>
                  </a:gs>
                  <a:gs pos="100000">
                    <a:schemeClr val="accent5">
                      <a:tint val="40000"/>
                      <a:satMod val="100000"/>
                      <a:lumMod val="78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5"/>
                </a:solidFill>
                <a:prstDash val="solid"/>
              </a:ln>
              <a:effectLst>
                <a:outerShdw blurRad="63500" dist="50800" dir="5400000" sx="98000" sy="98000" rotWithShape="0">
                  <a:srgbClr val="000000">
                    <a:alpha val="20000"/>
                  </a:srgbClr>
                </a:outerShdw>
              </a:effectLst>
              <a:scene3d>
                <a:camera prst="orthographicFront"/>
                <a:lightRig rig="threePt" dir="t"/>
              </a:scene3d>
              <a:sp3d prstMaterial="metal">
                <a:bevelT w="762000" h="762000" prst="coolSlant"/>
                <a:bevelB w="762000" h="762000" prst="coolSlant"/>
                <a:contourClr>
                  <a:srgbClr val="000000"/>
                </a:contourClr>
              </a:sp3d>
            </c:spPr>
          </c:dPt>
          <c:dPt>
            <c:idx val="1"/>
            <c:bubble3D val="0"/>
            <c:spPr>
              <a:solidFill>
                <a:schemeClr val="accent3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</c:dPt>
          <c:dLbls>
            <c:dLbl>
              <c:idx val="0"/>
              <c:layout>
                <c:manualLayout>
                  <c:x val="0.18901448095385998"/>
                  <c:y val="3.507883160521885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3 663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4412196292869325"/>
                  <c:y val="-0.3016084283110476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53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800" b="1">
                    <a:solidFill>
                      <a:srgbClr val="0070C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МП!$A$21:$A$22</c:f>
              <c:strCache>
                <c:ptCount val="2"/>
                <c:pt idx="0">
                  <c:v>Программные расходы</c:v>
                </c:pt>
                <c:pt idx="1">
                  <c:v>Непрограммные  направления деятельности</c:v>
                </c:pt>
              </c:strCache>
            </c:strRef>
          </c:cat>
          <c:val>
            <c:numRef>
              <c:f>МП!$B$21:$B$22</c:f>
              <c:numCache>
                <c:formatCode>General</c:formatCode>
                <c:ptCount val="2"/>
                <c:pt idx="0" formatCode="#,##0">
                  <c:v>11680</c:v>
                </c:pt>
                <c:pt idx="1">
                  <c:v>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</c:spPr>
    </c:plotArea>
    <c:legend>
      <c:legendPos val="r"/>
      <c:layout>
        <c:manualLayout>
          <c:xMode val="edge"/>
          <c:yMode val="edge"/>
          <c:x val="0"/>
          <c:y val="0.85965326341911352"/>
          <c:w val="0.9050328552301975"/>
          <c:h val="0.11583277371190705"/>
        </c:manualLayout>
      </c:layout>
      <c:overlay val="0"/>
      <c:txPr>
        <a:bodyPr/>
        <a:lstStyle/>
        <a:p>
          <a:pPr rtl="0">
            <a:defRPr sz="1600" b="1">
              <a:solidFill>
                <a:srgbClr val="002060"/>
              </a:solidFill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20"/>
      <c:rotY val="1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1482171917498954E-2"/>
          <c:y val="0.14582207097047672"/>
          <c:w val="0.86910269751459079"/>
          <c:h val="0.82961925633795741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 w="762000" h="762000"/>
              <a:bevelB w="762000" h="838200"/>
            </a:sp3d>
          </c:spPr>
          <c:explosion val="25"/>
          <c:dPt>
            <c:idx val="1"/>
            <c:bubble3D val="0"/>
            <c:spPr>
              <a:solidFill>
                <a:srgbClr val="FF00FF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838200"/>
              </a:sp3d>
            </c:spPr>
          </c:dPt>
          <c:dPt>
            <c:idx val="2"/>
            <c:bubble3D val="0"/>
            <c:spPr>
              <a:solidFill>
                <a:srgbClr val="FFFFCC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838200"/>
              </a:sp3d>
            </c:spPr>
          </c:dPt>
          <c:dPt>
            <c:idx val="3"/>
            <c:bubble3D val="0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838200"/>
              </a:sp3d>
            </c:spPr>
          </c:dPt>
          <c:dPt>
            <c:idx val="4"/>
            <c:bubble3D val="0"/>
            <c:spPr>
              <a:solidFill>
                <a:srgbClr val="CCFF99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838200"/>
              </a:sp3d>
            </c:spPr>
          </c:dPt>
          <c:dPt>
            <c:idx val="5"/>
            <c:bubble3D val="0"/>
            <c:spPr>
              <a:solidFill>
                <a:srgbClr val="FF0000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838200"/>
              </a:sp3d>
            </c:spPr>
          </c:dPt>
          <c:dPt>
            <c:idx val="6"/>
            <c:bubble3D val="0"/>
            <c:spPr>
              <a:solidFill>
                <a:srgbClr val="00B0F0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838200"/>
              </a:sp3d>
            </c:spPr>
          </c:dPt>
          <c:dPt>
            <c:idx val="7"/>
            <c:bubble3D val="0"/>
            <c:spPr>
              <a:solidFill>
                <a:srgbClr val="00B050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838200"/>
              </a:sp3d>
            </c:spPr>
          </c:dPt>
          <c:dPt>
            <c:idx val="8"/>
            <c:bubble3D val="0"/>
            <c:spPr>
              <a:solidFill>
                <a:srgbClr val="FF9999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838200"/>
              </a:sp3d>
            </c:spPr>
          </c:dPt>
          <c:dPt>
            <c:idx val="9"/>
            <c:bubble3D val="0"/>
            <c:spPr>
              <a:solidFill>
                <a:srgbClr val="7030A0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838200"/>
              </a:sp3d>
            </c:spPr>
          </c:dPt>
          <c:dPt>
            <c:idx val="10"/>
            <c:bubble3D val="0"/>
            <c:spPr>
              <a:solidFill>
                <a:srgbClr val="CCCCFF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838200"/>
              </a:sp3d>
            </c:spPr>
          </c:dPt>
          <c:dLbls>
            <c:dLbl>
              <c:idx val="0"/>
              <c:layout>
                <c:manualLayout>
                  <c:x val="-5.5560096497214592E-2"/>
                  <c:y val="-0.43052111273350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-0.127425305149252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997883758907477E-3"/>
                  <c:y val="-9.37686454673962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8218623817693621E-2"/>
                  <c:y val="-1.070289157412222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2.7005186558218677E-2"/>
                  <c:y val="4.025647074254358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-8.2261268022373933E-4"/>
                  <c:y val="-5.81047867295330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1.9838215254994344E-2"/>
                  <c:y val="-4.42107585530328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4.0226539454800469E-3"/>
                  <c:y val="-6.5802699071172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2.2000531686955482E-2"/>
                  <c:y val="-2.785041703961614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2.9992415808674979E-3"/>
                  <c:y val="0.1192375375482388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2.1846778929325312E-2"/>
                  <c:y val="3.14317754376497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200">
                    <a:latin typeface="Arial Black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'Структура Р и П'!$A$5:$A$16</c:f>
              <c:strCache>
                <c:ptCount val="12"/>
                <c:pt idx="0">
                  <c:v>Образование </c:v>
                </c:pt>
                <c:pt idx="1">
                  <c:v>Культура, кинематография</c:v>
                </c:pt>
                <c:pt idx="2">
                  <c:v>Общегосударственные вопросы и охрана окружающей среды</c:v>
                </c:pt>
                <c:pt idx="3">
                  <c:v>Национальная экономика</c:v>
                </c:pt>
                <c:pt idx="4">
                  <c:v>Жилищно-коммунальное хозяйство</c:v>
                </c:pt>
                <c:pt idx="5">
                  <c:v>Физкультура и спорт</c:v>
                </c:pt>
                <c:pt idx="6">
                  <c:v>Социальная политика</c:v>
                </c:pt>
                <c:pt idx="7">
                  <c:v>Национальная оборона, национальная безопасность и правоохранительная деятельность</c:v>
                </c:pt>
                <c:pt idx="8">
                  <c:v>Обслуживание муниципального долга</c:v>
                </c:pt>
                <c:pt idx="9">
                  <c:v>Здравоохранение </c:v>
                </c:pt>
                <c:pt idx="10">
                  <c:v>СМИ</c:v>
                </c:pt>
                <c:pt idx="11">
                  <c:v>Межбюджетные трансферты</c:v>
                </c:pt>
              </c:strCache>
            </c:strRef>
          </c:cat>
          <c:val>
            <c:numRef>
              <c:f>'Структура Р и П'!$B$5:$B$16</c:f>
              <c:numCache>
                <c:formatCode>0.0%</c:formatCode>
                <c:ptCount val="12"/>
                <c:pt idx="0">
                  <c:v>0.63100000000000001</c:v>
                </c:pt>
                <c:pt idx="1">
                  <c:v>9.6000000000000002E-2</c:v>
                </c:pt>
                <c:pt idx="2">
                  <c:v>9.5000000000000001E-2</c:v>
                </c:pt>
                <c:pt idx="3">
                  <c:v>5.8999999999999997E-2</c:v>
                </c:pt>
                <c:pt idx="4">
                  <c:v>4.4999999999999998E-2</c:v>
                </c:pt>
                <c:pt idx="5">
                  <c:v>0.04</c:v>
                </c:pt>
                <c:pt idx="6">
                  <c:v>1.7999999999999999E-2</c:v>
                </c:pt>
                <c:pt idx="7">
                  <c:v>6.0000000000000001E-3</c:v>
                </c:pt>
                <c:pt idx="8">
                  <c:v>5.0000000000000001E-3</c:v>
                </c:pt>
                <c:pt idx="9">
                  <c:v>3.0000000000000001E-3</c:v>
                </c:pt>
                <c:pt idx="10">
                  <c:v>3.0000000000000001E-3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0.20438</cdr:x>
      <cdr:y>0.24008</cdr:y>
    </cdr:from>
    <cdr:to>
      <cdr:x>0.34307</cdr:x>
      <cdr:y>0.32265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2016225" y="1368152"/>
          <a:ext cx="1368152" cy="47055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21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(99,6%)</a:t>
          </a:r>
          <a:endParaRPr lang="ru-RU" sz="2100" b="1" i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0.71533</cdr:x>
      <cdr:y>0.01247</cdr:y>
    </cdr:from>
    <cdr:to>
      <cdr:x>0.86861</cdr:x>
      <cdr:y>0.12037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7056784" y="67319"/>
          <a:ext cx="1512152" cy="5827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3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13 716</a:t>
          </a:r>
          <a:endParaRPr lang="ru-RU" sz="32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0.49917</cdr:x>
      <cdr:y>0.77913</cdr:y>
    </cdr:from>
    <cdr:to>
      <cdr:x>0.99043</cdr:x>
      <cdr:y>0.78138</cdr:y>
    </cdr:to>
    <cdr:cxnSp macro="">
      <cdr:nvCxnSpPr>
        <cdr:cNvPr id="6" name="Прямая соединительная линия 5"/>
        <cdr:cNvCxnSpPr/>
      </cdr:nvCxnSpPr>
      <cdr:spPr>
        <a:xfrm xmlns:a="http://schemas.openxmlformats.org/drawingml/2006/main" flipV="1">
          <a:off x="5575027" y="2232762"/>
          <a:ext cx="5486713" cy="6448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2">
          <a:schemeClr val="dk1"/>
        </a:lnRef>
        <a:fillRef xmlns:a="http://schemas.openxmlformats.org/drawingml/2006/main" idx="0">
          <a:schemeClr val="dk1"/>
        </a:fillRef>
        <a:effectRef xmlns:a="http://schemas.openxmlformats.org/drawingml/2006/main" idx="1">
          <a:schemeClr val="dk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0.49312</cdr:x>
      <cdr:y>0.76865</cdr:y>
    </cdr:from>
    <cdr:to>
      <cdr:x>0.63753</cdr:x>
      <cdr:y>0.94178</cdr:y>
    </cdr:to>
    <cdr:sp macro="" textlink="">
      <cdr:nvSpPr>
        <cdr:cNvPr id="7" name="Прямоугольник 6"/>
        <cdr:cNvSpPr/>
      </cdr:nvSpPr>
      <cdr:spPr>
        <a:xfrm xmlns:a="http://schemas.openxmlformats.org/drawingml/2006/main">
          <a:off x="4709531" y="1997868"/>
          <a:ext cx="1379172" cy="44999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Всего:</a:t>
          </a:r>
          <a:endParaRPr lang="ru-RU" sz="1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0.81442</cdr:x>
      <cdr:y>0.4005</cdr:y>
    </cdr:from>
    <cdr:to>
      <cdr:x>0.86583</cdr:x>
      <cdr:y>0.53902</cdr:y>
    </cdr:to>
    <cdr:sp macro="" textlink="">
      <cdr:nvSpPr>
        <cdr:cNvPr id="9" name="Прямоугольник 8"/>
        <cdr:cNvSpPr/>
      </cdr:nvSpPr>
      <cdr:spPr>
        <a:xfrm xmlns:a="http://schemas.openxmlformats.org/drawingml/2006/main">
          <a:off x="9095980" y="1147722"/>
          <a:ext cx="574181" cy="39695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50</a:t>
          </a:r>
          <a:endParaRPr lang="ru-RU" sz="18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0.81442</cdr:x>
      <cdr:y>0.19272</cdr:y>
    </cdr:from>
    <cdr:to>
      <cdr:x>0.86584</cdr:x>
      <cdr:y>0.33124</cdr:y>
    </cdr:to>
    <cdr:sp macro="" textlink="">
      <cdr:nvSpPr>
        <cdr:cNvPr id="10" name="Прямоугольник 9"/>
        <cdr:cNvSpPr/>
      </cdr:nvSpPr>
      <cdr:spPr>
        <a:xfrm xmlns:a="http://schemas.openxmlformats.org/drawingml/2006/main">
          <a:off x="9095924" y="552280"/>
          <a:ext cx="574293" cy="39696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71</a:t>
          </a:r>
          <a:endParaRPr lang="ru-RU" sz="18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0.9258</cdr:x>
      <cdr:y>0.39824</cdr:y>
    </cdr:from>
    <cdr:to>
      <cdr:x>0.97722</cdr:x>
      <cdr:y>0.53676</cdr:y>
    </cdr:to>
    <cdr:sp macro="" textlink="">
      <cdr:nvSpPr>
        <cdr:cNvPr id="11" name="Прямоугольник 10"/>
        <cdr:cNvSpPr/>
      </cdr:nvSpPr>
      <cdr:spPr>
        <a:xfrm xmlns:a="http://schemas.openxmlformats.org/drawingml/2006/main">
          <a:off x="10339932" y="1141236"/>
          <a:ext cx="574292" cy="39695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9</a:t>
          </a:r>
        </a:p>
      </cdr:txBody>
    </cdr:sp>
  </cdr:relSizeAnchor>
  <cdr:relSizeAnchor xmlns:cdr="http://schemas.openxmlformats.org/drawingml/2006/chartDrawing">
    <cdr:from>
      <cdr:x>0.9321</cdr:x>
      <cdr:y>0.19272</cdr:y>
    </cdr:from>
    <cdr:to>
      <cdr:x>0.98352</cdr:x>
      <cdr:y>0.33124</cdr:y>
    </cdr:to>
    <cdr:sp macro="" textlink="">
      <cdr:nvSpPr>
        <cdr:cNvPr id="12" name="Прямоугольник 11"/>
        <cdr:cNvSpPr/>
      </cdr:nvSpPr>
      <cdr:spPr>
        <a:xfrm xmlns:a="http://schemas.openxmlformats.org/drawingml/2006/main">
          <a:off x="10410348" y="552280"/>
          <a:ext cx="574292" cy="39695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8</a:t>
          </a:r>
          <a:endParaRPr lang="ru-RU" sz="18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0.81698</cdr:x>
      <cdr:y>0.60949</cdr:y>
    </cdr:from>
    <cdr:to>
      <cdr:x>0.86839</cdr:x>
      <cdr:y>0.74801</cdr:y>
    </cdr:to>
    <cdr:sp macro="" textlink="">
      <cdr:nvSpPr>
        <cdr:cNvPr id="13" name="Прямоугольник 12"/>
        <cdr:cNvSpPr/>
      </cdr:nvSpPr>
      <cdr:spPr>
        <a:xfrm xmlns:a="http://schemas.openxmlformats.org/drawingml/2006/main">
          <a:off x="7802454" y="1584176"/>
          <a:ext cx="491044" cy="36004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</a:t>
          </a:r>
          <a:r>
            <a:rPr lang="ru-RU" sz="1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</a:t>
          </a:r>
          <a:endParaRPr lang="ru-RU" sz="1800" b="1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cdr:txBody>
    </cdr:sp>
  </cdr:relSizeAnchor>
  <cdr:relSizeAnchor xmlns:cdr="http://schemas.openxmlformats.org/drawingml/2006/chartDrawing">
    <cdr:from>
      <cdr:x>0.92741</cdr:x>
      <cdr:y>0.60949</cdr:y>
    </cdr:from>
    <cdr:to>
      <cdr:x>0.97883</cdr:x>
      <cdr:y>0.74801</cdr:y>
    </cdr:to>
    <cdr:sp macro="" textlink="">
      <cdr:nvSpPr>
        <cdr:cNvPr id="14" name="Прямоугольник 13"/>
        <cdr:cNvSpPr/>
      </cdr:nvSpPr>
      <cdr:spPr>
        <a:xfrm xmlns:a="http://schemas.openxmlformats.org/drawingml/2006/main">
          <a:off x="8857149" y="1584176"/>
          <a:ext cx="491044" cy="36004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0</a:t>
          </a:r>
        </a:p>
      </cdr:txBody>
    </cdr:sp>
  </cdr:relSizeAnchor>
  <cdr:relSizeAnchor xmlns:cdr="http://schemas.openxmlformats.org/drawingml/2006/chartDrawing">
    <cdr:from>
      <cdr:x>0.91667</cdr:x>
      <cdr:y>0.76283</cdr:y>
    </cdr:from>
    <cdr:to>
      <cdr:x>0.99757</cdr:x>
      <cdr:y>0.91015</cdr:y>
    </cdr:to>
    <cdr:sp macro="" textlink="">
      <cdr:nvSpPr>
        <cdr:cNvPr id="15" name="Прямоугольник 14"/>
        <cdr:cNvSpPr/>
      </cdr:nvSpPr>
      <cdr:spPr>
        <a:xfrm xmlns:a="http://schemas.openxmlformats.org/drawingml/2006/main">
          <a:off x="10238006" y="2186062"/>
          <a:ext cx="903544" cy="4221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17</a:t>
          </a:r>
          <a:endParaRPr lang="ru-RU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0.78284</cdr:x>
      <cdr:y>0.7695</cdr:y>
    </cdr:from>
    <cdr:to>
      <cdr:x>0.91102</cdr:x>
      <cdr:y>0.91682</cdr:y>
    </cdr:to>
    <cdr:sp macro="" textlink="">
      <cdr:nvSpPr>
        <cdr:cNvPr id="16" name="Прямоугольник 15"/>
        <cdr:cNvSpPr/>
      </cdr:nvSpPr>
      <cdr:spPr>
        <a:xfrm xmlns:a="http://schemas.openxmlformats.org/drawingml/2006/main">
          <a:off x="8743236" y="2129994"/>
          <a:ext cx="1431598" cy="40778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dk1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dk1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133</a:t>
          </a:r>
          <a:endParaRPr lang="ru-RU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6" y="6"/>
            <a:ext cx="2945659" cy="496332"/>
          </a:xfrm>
          <a:prstGeom prst="rect">
            <a:avLst/>
          </a:prstGeom>
        </p:spPr>
        <p:txBody>
          <a:bodyPr vert="horz" lIns="91106" tIns="45554" rIns="91106" bIns="4555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60" y="6"/>
            <a:ext cx="2945659" cy="496332"/>
          </a:xfrm>
          <a:prstGeom prst="rect">
            <a:avLst/>
          </a:prstGeom>
        </p:spPr>
        <p:txBody>
          <a:bodyPr vert="horz" lIns="91106" tIns="45554" rIns="91106" bIns="45554" rtlCol="0"/>
          <a:lstStyle>
            <a:lvl1pPr algn="r">
              <a:defRPr sz="1200"/>
            </a:lvl1pPr>
          </a:lstStyle>
          <a:p>
            <a:fld id="{98664F25-28E8-8843-A91B-7FDEB613CB97}" type="datetimeFigureOut">
              <a:rPr lang="ru-RU" smtClean="0"/>
              <a:t>11.06.2019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6" y="9428586"/>
            <a:ext cx="2945659" cy="496332"/>
          </a:xfrm>
          <a:prstGeom prst="rect">
            <a:avLst/>
          </a:prstGeom>
        </p:spPr>
        <p:txBody>
          <a:bodyPr vert="horz" lIns="91106" tIns="45554" rIns="91106" bIns="4555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60" y="9428586"/>
            <a:ext cx="2945659" cy="496332"/>
          </a:xfrm>
          <a:prstGeom prst="rect">
            <a:avLst/>
          </a:prstGeom>
        </p:spPr>
        <p:txBody>
          <a:bodyPr vert="horz" lIns="91106" tIns="45554" rIns="91106" bIns="45554" rtlCol="0" anchor="b"/>
          <a:lstStyle>
            <a:lvl1pPr algn="r">
              <a:defRPr sz="1200"/>
            </a:lvl1pPr>
          </a:lstStyle>
          <a:p>
            <a:fld id="{5903C26E-9D6E-604C-9D4A-96AE988142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0394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6" y="6"/>
            <a:ext cx="2945659" cy="496332"/>
          </a:xfrm>
          <a:prstGeom prst="rect">
            <a:avLst/>
          </a:prstGeom>
        </p:spPr>
        <p:txBody>
          <a:bodyPr vert="horz" lIns="91106" tIns="45554" rIns="91106" bIns="45554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60" y="6"/>
            <a:ext cx="2945659" cy="496332"/>
          </a:xfrm>
          <a:prstGeom prst="rect">
            <a:avLst/>
          </a:prstGeom>
        </p:spPr>
        <p:txBody>
          <a:bodyPr vert="horz" lIns="91106" tIns="45554" rIns="91106" bIns="45554" rtlCol="0"/>
          <a:lstStyle>
            <a:lvl1pPr algn="r">
              <a:defRPr sz="1200"/>
            </a:lvl1pPr>
          </a:lstStyle>
          <a:p>
            <a:fld id="{F1352738-61C2-4EE9-8CC0-2AD83197C127}" type="datetimeFigureOut">
              <a:rPr lang="ru-RU" smtClean="0"/>
              <a:t>11.06.2019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66763" y="744538"/>
            <a:ext cx="52641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06" tIns="45554" rIns="91106" bIns="4555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9" y="4715176"/>
            <a:ext cx="5438140" cy="4466987"/>
          </a:xfrm>
          <a:prstGeom prst="rect">
            <a:avLst/>
          </a:prstGeom>
        </p:spPr>
        <p:txBody>
          <a:bodyPr vert="horz" lIns="91106" tIns="45554" rIns="91106" bIns="45554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6" y="9428586"/>
            <a:ext cx="2945659" cy="496332"/>
          </a:xfrm>
          <a:prstGeom prst="rect">
            <a:avLst/>
          </a:prstGeom>
        </p:spPr>
        <p:txBody>
          <a:bodyPr vert="horz" lIns="91106" tIns="45554" rIns="91106" bIns="45554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60" y="9428586"/>
            <a:ext cx="2945659" cy="496332"/>
          </a:xfrm>
          <a:prstGeom prst="rect">
            <a:avLst/>
          </a:prstGeom>
        </p:spPr>
        <p:txBody>
          <a:bodyPr vert="horz" lIns="91106" tIns="45554" rIns="91106" bIns="45554" rtlCol="0" anchor="b"/>
          <a:lstStyle>
            <a:lvl1pPr algn="r">
              <a:defRPr sz="1200"/>
            </a:lvl1pPr>
          </a:lstStyle>
          <a:p>
            <a:fld id="{17F3B564-F6E7-447A-883C-516408C429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7536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028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1379" algn="l" defTabSz="9028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02812" algn="l" defTabSz="9028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54237" algn="l" defTabSz="9028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05651" algn="l" defTabSz="9028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57069" algn="l" defTabSz="9028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08484" algn="l" defTabSz="9028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59891" algn="l" defTabSz="9028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11304" algn="l" defTabSz="902812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66763" y="744538"/>
            <a:ext cx="526415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7DA55F-8C5A-4631-A47E-3DB3BC83C064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0377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6" y="2348974"/>
            <a:ext cx="9089390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2" y="4284722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1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830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746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661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577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492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40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323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251"/>
            <a:ext cx="2495127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fld id="{FBF546CC-1B3B-4484-9D1E-3E5A2E4FF1CB}" type="datetime1">
              <a:rPr lang="ru-RU" smtClean="0"/>
              <a:t>11.06.2019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251"/>
            <a:ext cx="3386243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251"/>
            <a:ext cx="2495127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fld id="{66CEDF0E-81A5-4058-9686-D70884E0EF05}" type="datetime1">
              <a:rPr lang="ru-RU" smtClean="0"/>
              <a:t>11.06.2019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251"/>
            <a:ext cx="3386243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7" y="302809"/>
            <a:ext cx="2406015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2" y="302809"/>
            <a:ext cx="7039822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251"/>
            <a:ext cx="2495127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fld id="{05F06D1D-60FB-40FC-A4B2-EB88B1AD53F6}" type="datetime1">
              <a:rPr lang="ru-RU" smtClean="0"/>
              <a:t>11.06.2019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251"/>
            <a:ext cx="3386243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5" y="2348908"/>
            <a:ext cx="9089390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4284720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6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34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0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868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3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02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76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736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87"/>
            <a:ext cx="2495127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fld id="{75726E8C-95B9-422B-8708-BDA58D1CE837}" type="datetime1">
              <a:rPr lang="ru-RU" smtClean="0">
                <a:solidFill>
                  <a:srgbClr val="FFFFFF"/>
                </a:solidFill>
              </a:rPr>
              <a:t>11.06.2019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87"/>
            <a:ext cx="3386243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33961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87"/>
            <a:ext cx="2495127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fld id="{7D88B465-7FDB-4788-BE35-EBD58A5D27ED}" type="datetime1">
              <a:rPr lang="ru-RU" smtClean="0">
                <a:solidFill>
                  <a:srgbClr val="FFFFFF"/>
                </a:solidFill>
              </a:rPr>
              <a:t>11.06.2019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87"/>
            <a:ext cx="3386243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36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05" y="4858828"/>
            <a:ext cx="9089390" cy="1501751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6703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9340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010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8681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35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022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7693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7363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87"/>
            <a:ext cx="2495127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fld id="{9595C4E8-DA13-4B85-87F1-7C8D6B29DDFF}" type="datetime1">
              <a:rPr lang="ru-RU" smtClean="0">
                <a:solidFill>
                  <a:srgbClr val="FFFFFF"/>
                </a:solidFill>
              </a:rPr>
              <a:t>11.06.2019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87"/>
            <a:ext cx="3386243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6691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187"/>
            <a:ext cx="2495127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fld id="{7CF4CD63-DCF4-4C30-9DFF-F82911633603}" type="datetime1">
              <a:rPr lang="ru-RU" smtClean="0">
                <a:solidFill>
                  <a:srgbClr val="FFFFFF"/>
                </a:solidFill>
              </a:rPr>
              <a:t>11.06.2019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2" y="7008187"/>
            <a:ext cx="3386243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1533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692533"/>
            <a:ext cx="4724775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6703" indent="0">
              <a:buNone/>
              <a:defRPr sz="2200" b="1"/>
            </a:lvl2pPr>
            <a:lvl3pPr marL="993407" indent="0">
              <a:buNone/>
              <a:defRPr sz="2100" b="1"/>
            </a:lvl3pPr>
            <a:lvl4pPr marL="1490109" indent="0">
              <a:buNone/>
              <a:defRPr sz="1700" b="1"/>
            </a:lvl4pPr>
            <a:lvl5pPr marL="1986818" indent="0">
              <a:buNone/>
              <a:defRPr sz="1700" b="1"/>
            </a:lvl5pPr>
            <a:lvl6pPr marL="2483524" indent="0">
              <a:buNone/>
              <a:defRPr sz="1700" b="1"/>
            </a:lvl6pPr>
            <a:lvl7pPr marL="2980222" indent="0">
              <a:buNone/>
              <a:defRPr sz="1700" b="1"/>
            </a:lvl7pPr>
            <a:lvl8pPr marL="3476930" indent="0">
              <a:buNone/>
              <a:defRPr sz="1700" b="1"/>
            </a:lvl8pPr>
            <a:lvl9pPr marL="3973635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4670" y="2397901"/>
            <a:ext cx="4724775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099" y="1692533"/>
            <a:ext cx="4726632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6703" indent="0">
              <a:buNone/>
              <a:defRPr sz="2200" b="1"/>
            </a:lvl2pPr>
            <a:lvl3pPr marL="993407" indent="0">
              <a:buNone/>
              <a:defRPr sz="2100" b="1"/>
            </a:lvl3pPr>
            <a:lvl4pPr marL="1490109" indent="0">
              <a:buNone/>
              <a:defRPr sz="1700" b="1"/>
            </a:lvl4pPr>
            <a:lvl5pPr marL="1986818" indent="0">
              <a:buNone/>
              <a:defRPr sz="1700" b="1"/>
            </a:lvl5pPr>
            <a:lvl6pPr marL="2483524" indent="0">
              <a:buNone/>
              <a:defRPr sz="1700" b="1"/>
            </a:lvl6pPr>
            <a:lvl7pPr marL="2980222" indent="0">
              <a:buNone/>
              <a:defRPr sz="1700" b="1"/>
            </a:lvl7pPr>
            <a:lvl8pPr marL="3476930" indent="0">
              <a:buNone/>
              <a:defRPr sz="1700" b="1"/>
            </a:lvl8pPr>
            <a:lvl9pPr marL="3973635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32099" y="2397901"/>
            <a:ext cx="4726632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534671" y="7008187"/>
            <a:ext cx="2495127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fld id="{D795F94B-12EC-40CE-BDC2-305E4D611769}" type="datetime1">
              <a:rPr lang="ru-RU" smtClean="0">
                <a:solidFill>
                  <a:srgbClr val="FFFFFF"/>
                </a:solidFill>
              </a:rPr>
              <a:t>11.06.2019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653582" y="7008187"/>
            <a:ext cx="3386243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8511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534671" y="7008187"/>
            <a:ext cx="2495127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fld id="{25742785-3F67-445B-86DA-AE1E546CFA6B}" type="datetime1">
              <a:rPr lang="ru-RU" smtClean="0">
                <a:solidFill>
                  <a:srgbClr val="FFFFFF"/>
                </a:solidFill>
              </a:rPr>
              <a:t>11.06.2019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653582" y="7008187"/>
            <a:ext cx="3386243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3812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534671" y="7008187"/>
            <a:ext cx="2495127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fld id="{F61EA34E-34C3-4ED4-8165-91C5E3968CCA}" type="datetime1">
              <a:rPr lang="ru-RU" smtClean="0">
                <a:solidFill>
                  <a:srgbClr val="FFFFFF"/>
                </a:solidFill>
              </a:rPr>
              <a:t>11.06.2019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653582" y="7008187"/>
            <a:ext cx="3386243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8009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85" y="301050"/>
            <a:ext cx="3518055" cy="128121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824" y="301052"/>
            <a:ext cx="5977906" cy="6453328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85" y="1582266"/>
            <a:ext cx="3518055" cy="5172114"/>
          </a:xfrm>
        </p:spPr>
        <p:txBody>
          <a:bodyPr/>
          <a:lstStyle>
            <a:lvl1pPr marL="0" indent="0">
              <a:buNone/>
              <a:defRPr sz="1500"/>
            </a:lvl1pPr>
            <a:lvl2pPr marL="496703" indent="0">
              <a:buNone/>
              <a:defRPr sz="1300"/>
            </a:lvl2pPr>
            <a:lvl3pPr marL="993407" indent="0">
              <a:buNone/>
              <a:defRPr sz="1100"/>
            </a:lvl3pPr>
            <a:lvl4pPr marL="1490109" indent="0">
              <a:buNone/>
              <a:defRPr sz="1000"/>
            </a:lvl4pPr>
            <a:lvl5pPr marL="1986818" indent="0">
              <a:buNone/>
              <a:defRPr sz="1000"/>
            </a:lvl5pPr>
            <a:lvl6pPr marL="2483524" indent="0">
              <a:buNone/>
              <a:defRPr sz="1000"/>
            </a:lvl6pPr>
            <a:lvl7pPr marL="2980222" indent="0">
              <a:buNone/>
              <a:defRPr sz="1000"/>
            </a:lvl7pPr>
            <a:lvl8pPr marL="3476930" indent="0">
              <a:buNone/>
              <a:defRPr sz="1000"/>
            </a:lvl8pPr>
            <a:lvl9pPr marL="3973635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187"/>
            <a:ext cx="2495127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fld id="{2FBBADF1-C81E-4AC8-8D45-CE643102E305}" type="datetime1">
              <a:rPr lang="ru-RU" smtClean="0">
                <a:solidFill>
                  <a:srgbClr val="FFFFFF"/>
                </a:solidFill>
              </a:rPr>
              <a:t>11.06.2019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2" y="7008187"/>
            <a:ext cx="3386243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0194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251"/>
            <a:ext cx="2495127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fld id="{CE75AB09-FF89-41B7-AC31-DDC30EB4F20F}" type="datetime1">
              <a:rPr lang="ru-RU" smtClean="0"/>
              <a:t>11.06.2019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251"/>
            <a:ext cx="3386243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500"/>
            </a:lvl1pPr>
            <a:lvl2pPr marL="496703" indent="0">
              <a:buNone/>
              <a:defRPr sz="3000"/>
            </a:lvl2pPr>
            <a:lvl3pPr marL="993407" indent="0">
              <a:buNone/>
              <a:defRPr sz="2600"/>
            </a:lvl3pPr>
            <a:lvl4pPr marL="1490109" indent="0">
              <a:buNone/>
              <a:defRPr sz="2200"/>
            </a:lvl4pPr>
            <a:lvl5pPr marL="1986818" indent="0">
              <a:buNone/>
              <a:defRPr sz="2200"/>
            </a:lvl5pPr>
            <a:lvl6pPr marL="2483524" indent="0">
              <a:buNone/>
              <a:defRPr sz="2200"/>
            </a:lvl6pPr>
            <a:lvl7pPr marL="2980222" indent="0">
              <a:buNone/>
              <a:defRPr sz="2200"/>
            </a:lvl7pPr>
            <a:lvl8pPr marL="3476930" indent="0">
              <a:buNone/>
              <a:defRPr sz="2200"/>
            </a:lvl8pPr>
            <a:lvl9pPr marL="3973635" indent="0">
              <a:buNone/>
              <a:defRPr sz="22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500"/>
            </a:lvl1pPr>
            <a:lvl2pPr marL="496703" indent="0">
              <a:buNone/>
              <a:defRPr sz="1300"/>
            </a:lvl2pPr>
            <a:lvl3pPr marL="993407" indent="0">
              <a:buNone/>
              <a:defRPr sz="1100"/>
            </a:lvl3pPr>
            <a:lvl4pPr marL="1490109" indent="0">
              <a:buNone/>
              <a:defRPr sz="1000"/>
            </a:lvl4pPr>
            <a:lvl5pPr marL="1986818" indent="0">
              <a:buNone/>
              <a:defRPr sz="1000"/>
            </a:lvl5pPr>
            <a:lvl6pPr marL="2483524" indent="0">
              <a:buNone/>
              <a:defRPr sz="1000"/>
            </a:lvl6pPr>
            <a:lvl7pPr marL="2980222" indent="0">
              <a:buNone/>
              <a:defRPr sz="1000"/>
            </a:lvl7pPr>
            <a:lvl8pPr marL="3476930" indent="0">
              <a:buNone/>
              <a:defRPr sz="1000"/>
            </a:lvl8pPr>
            <a:lvl9pPr marL="3973635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187"/>
            <a:ext cx="2495127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fld id="{28251402-2159-4118-8B03-C71806BFC253}" type="datetime1">
              <a:rPr lang="ru-RU" smtClean="0">
                <a:solidFill>
                  <a:srgbClr val="FFFFFF"/>
                </a:solidFill>
              </a:rPr>
              <a:t>11.06.2019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2" y="7008187"/>
            <a:ext cx="3386243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1713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87"/>
            <a:ext cx="2495127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fld id="{59A0DC7C-4F04-4122-A987-4B2544D36AF8}" type="datetime1">
              <a:rPr lang="ru-RU" smtClean="0">
                <a:solidFill>
                  <a:srgbClr val="FFFFFF"/>
                </a:solidFill>
              </a:rPr>
              <a:t>11.06.2019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87"/>
            <a:ext cx="3386243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2780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5" y="302807"/>
            <a:ext cx="2406015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0" y="302807"/>
            <a:ext cx="7039822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87"/>
            <a:ext cx="2495127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fld id="{EEF3D3A1-D02C-4420-862F-B733C2144FDB}" type="datetime1">
              <a:rPr lang="ru-RU" smtClean="0">
                <a:solidFill>
                  <a:srgbClr val="FFFFFF"/>
                </a:solidFill>
              </a:rPr>
              <a:t>11.06.2019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87"/>
            <a:ext cx="3386243" cy="402567"/>
          </a:xfrm>
          <a:prstGeom prst="rect">
            <a:avLst/>
          </a:prstGeom>
        </p:spPr>
        <p:txBody>
          <a:bodyPr lIns="91232" tIns="45617" rIns="91232" bIns="45617"/>
          <a:lstStyle/>
          <a:p>
            <a:pPr defTabSz="993407"/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237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04" y="4858892"/>
            <a:ext cx="9089390" cy="1501752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4" y="3204786"/>
            <a:ext cx="9089390" cy="1654026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154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8308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7462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6617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5771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492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4080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323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251"/>
            <a:ext cx="2495127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fld id="{767A7F5C-FAB0-4FA6-A4B7-8FE3205130D3}" type="datetime1">
              <a:rPr lang="ru-RU" smtClean="0"/>
              <a:t>11.06.2019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251"/>
            <a:ext cx="3386243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4672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251"/>
            <a:ext cx="2495127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fld id="{5EAD8D0F-E16A-46E4-B76A-87D999775A01}" type="datetime1">
              <a:rPr lang="ru-RU" smtClean="0"/>
              <a:t>11.06.2019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2" y="7008251"/>
            <a:ext cx="3386243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692535"/>
            <a:ext cx="4724775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1540" indent="0">
              <a:buNone/>
              <a:defRPr sz="2200" b="1"/>
            </a:lvl2pPr>
            <a:lvl3pPr marL="983085" indent="0">
              <a:buNone/>
              <a:defRPr sz="2100" b="1"/>
            </a:lvl3pPr>
            <a:lvl4pPr marL="1474629" indent="0">
              <a:buNone/>
              <a:defRPr sz="1700" b="1"/>
            </a:lvl4pPr>
            <a:lvl5pPr marL="1966173" indent="0">
              <a:buNone/>
              <a:defRPr sz="1700" b="1"/>
            </a:lvl5pPr>
            <a:lvl6pPr marL="2457718" indent="0">
              <a:buNone/>
              <a:defRPr sz="1700" b="1"/>
            </a:lvl6pPr>
            <a:lvl7pPr marL="2949255" indent="0">
              <a:buNone/>
              <a:defRPr sz="1700" b="1"/>
            </a:lvl7pPr>
            <a:lvl8pPr marL="3440803" indent="0">
              <a:buNone/>
              <a:defRPr sz="1700" b="1"/>
            </a:lvl8pPr>
            <a:lvl9pPr marL="3932347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4670" y="2397901"/>
            <a:ext cx="4724775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099" y="1692535"/>
            <a:ext cx="4726632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1540" indent="0">
              <a:buNone/>
              <a:defRPr sz="2200" b="1"/>
            </a:lvl2pPr>
            <a:lvl3pPr marL="983085" indent="0">
              <a:buNone/>
              <a:defRPr sz="2100" b="1"/>
            </a:lvl3pPr>
            <a:lvl4pPr marL="1474629" indent="0">
              <a:buNone/>
              <a:defRPr sz="1700" b="1"/>
            </a:lvl4pPr>
            <a:lvl5pPr marL="1966173" indent="0">
              <a:buNone/>
              <a:defRPr sz="1700" b="1"/>
            </a:lvl5pPr>
            <a:lvl6pPr marL="2457718" indent="0">
              <a:buNone/>
              <a:defRPr sz="1700" b="1"/>
            </a:lvl6pPr>
            <a:lvl7pPr marL="2949255" indent="0">
              <a:buNone/>
              <a:defRPr sz="1700" b="1"/>
            </a:lvl7pPr>
            <a:lvl8pPr marL="3440803" indent="0">
              <a:buNone/>
              <a:defRPr sz="1700" b="1"/>
            </a:lvl8pPr>
            <a:lvl9pPr marL="3932347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32099" y="2397901"/>
            <a:ext cx="4726632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534671" y="7008251"/>
            <a:ext cx="2495127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fld id="{F16DD9E2-D476-4963-8FCB-208FC3A08B98}" type="datetime1">
              <a:rPr lang="ru-RU" smtClean="0"/>
              <a:t>11.06.2019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653582" y="7008251"/>
            <a:ext cx="3386243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534671" y="7008251"/>
            <a:ext cx="2495127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fld id="{5798F759-D698-4ABE-A83C-CA529516D448}" type="datetime1">
              <a:rPr lang="ru-RU" smtClean="0"/>
              <a:t>11.06.2019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653582" y="7008251"/>
            <a:ext cx="3386243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534671" y="7008251"/>
            <a:ext cx="2495127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fld id="{D714D44E-B494-4A7E-AB11-DD298D7B31E8}" type="datetime1">
              <a:rPr lang="ru-RU" smtClean="0"/>
              <a:t>11.06.2019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653582" y="7008251"/>
            <a:ext cx="3386243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754" y="301050"/>
            <a:ext cx="3518055" cy="128121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824" y="301052"/>
            <a:ext cx="5977906" cy="6453328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754" y="1582267"/>
            <a:ext cx="3518055" cy="5172114"/>
          </a:xfrm>
        </p:spPr>
        <p:txBody>
          <a:bodyPr/>
          <a:lstStyle>
            <a:lvl1pPr marL="0" indent="0">
              <a:buNone/>
              <a:defRPr sz="1500"/>
            </a:lvl1pPr>
            <a:lvl2pPr marL="491540" indent="0">
              <a:buNone/>
              <a:defRPr sz="1300"/>
            </a:lvl2pPr>
            <a:lvl3pPr marL="983085" indent="0">
              <a:buNone/>
              <a:defRPr sz="1100"/>
            </a:lvl3pPr>
            <a:lvl4pPr marL="1474629" indent="0">
              <a:buNone/>
              <a:defRPr sz="1000"/>
            </a:lvl4pPr>
            <a:lvl5pPr marL="1966173" indent="0">
              <a:buNone/>
              <a:defRPr sz="1000"/>
            </a:lvl5pPr>
            <a:lvl6pPr marL="2457718" indent="0">
              <a:buNone/>
              <a:defRPr sz="1000"/>
            </a:lvl6pPr>
            <a:lvl7pPr marL="2949255" indent="0">
              <a:buNone/>
              <a:defRPr sz="1000"/>
            </a:lvl7pPr>
            <a:lvl8pPr marL="3440803" indent="0">
              <a:buNone/>
              <a:defRPr sz="1000"/>
            </a:lvl8pPr>
            <a:lvl9pPr marL="3932347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251"/>
            <a:ext cx="2495127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fld id="{67BD7C9C-7203-47F5-8461-1FC33AB5ADCD}" type="datetime1">
              <a:rPr lang="ru-RU" smtClean="0"/>
              <a:t>11.06.2019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2" y="7008251"/>
            <a:ext cx="3386243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7"/>
            <a:ext cx="6416040" cy="62485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500"/>
            </a:lvl1pPr>
            <a:lvl2pPr marL="491540" indent="0">
              <a:buNone/>
              <a:defRPr sz="3000"/>
            </a:lvl2pPr>
            <a:lvl3pPr marL="983085" indent="0">
              <a:buNone/>
              <a:defRPr sz="2600"/>
            </a:lvl3pPr>
            <a:lvl4pPr marL="1474629" indent="0">
              <a:buNone/>
              <a:defRPr sz="2200"/>
            </a:lvl4pPr>
            <a:lvl5pPr marL="1966173" indent="0">
              <a:buNone/>
              <a:defRPr sz="2200"/>
            </a:lvl5pPr>
            <a:lvl6pPr marL="2457718" indent="0">
              <a:buNone/>
              <a:defRPr sz="2200"/>
            </a:lvl6pPr>
            <a:lvl7pPr marL="2949255" indent="0">
              <a:buNone/>
              <a:defRPr sz="2200"/>
            </a:lvl7pPr>
            <a:lvl8pPr marL="3440803" indent="0">
              <a:buNone/>
              <a:defRPr sz="2200"/>
            </a:lvl8pPr>
            <a:lvl9pPr marL="3932347" indent="0">
              <a:buNone/>
              <a:defRPr sz="22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500"/>
            </a:lvl1pPr>
            <a:lvl2pPr marL="491540" indent="0">
              <a:buNone/>
              <a:defRPr sz="1300"/>
            </a:lvl2pPr>
            <a:lvl3pPr marL="983085" indent="0">
              <a:buNone/>
              <a:defRPr sz="1100"/>
            </a:lvl3pPr>
            <a:lvl4pPr marL="1474629" indent="0">
              <a:buNone/>
              <a:defRPr sz="1000"/>
            </a:lvl4pPr>
            <a:lvl5pPr marL="1966173" indent="0">
              <a:buNone/>
              <a:defRPr sz="1000"/>
            </a:lvl5pPr>
            <a:lvl6pPr marL="2457718" indent="0">
              <a:buNone/>
              <a:defRPr sz="1000"/>
            </a:lvl6pPr>
            <a:lvl7pPr marL="2949255" indent="0">
              <a:buNone/>
              <a:defRPr sz="1000"/>
            </a:lvl7pPr>
            <a:lvl8pPr marL="3440803" indent="0">
              <a:buNone/>
              <a:defRPr sz="1000"/>
            </a:lvl8pPr>
            <a:lvl9pPr marL="3932347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251"/>
            <a:ext cx="2495127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fld id="{775CD755-2FD9-4931-B965-84DE9AD1DD1D}" type="datetime1">
              <a:rPr lang="ru-RU" smtClean="0"/>
              <a:t>11.06.2019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2" y="7008251"/>
            <a:ext cx="3386243" cy="402567"/>
          </a:xfrm>
          <a:prstGeom prst="rect">
            <a:avLst/>
          </a:prstGeom>
        </p:spPr>
        <p:txBody>
          <a:bodyPr lIns="90287" tIns="45144" rIns="90287" bIns="45144"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7" descr="Untitled-1-02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509" y="1112"/>
            <a:ext cx="10692384" cy="75590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1" y="302802"/>
            <a:ext cx="9624060" cy="1260211"/>
          </a:xfrm>
          <a:prstGeom prst="rect">
            <a:avLst/>
          </a:prstGeom>
        </p:spPr>
        <p:txBody>
          <a:bodyPr vert="horz" lIns="98318" tIns="49200" rIns="98318" bIns="4920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1" y="1764296"/>
            <a:ext cx="9624060" cy="4990084"/>
          </a:xfrm>
          <a:prstGeom prst="rect">
            <a:avLst/>
          </a:prstGeom>
        </p:spPr>
        <p:txBody>
          <a:bodyPr vert="horz" lIns="98318" tIns="49200" rIns="98318" bIns="4920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667180" y="6834526"/>
            <a:ext cx="648072" cy="402567"/>
          </a:xfrm>
          <a:prstGeom prst="rect">
            <a:avLst/>
          </a:prstGeom>
        </p:spPr>
        <p:txBody>
          <a:bodyPr vert="horz" lIns="98318" tIns="49200" rIns="98318" bIns="49200" rtlCol="0" anchor="ctr"/>
          <a:lstStyle>
            <a:lvl1pPr algn="r">
              <a:defRPr sz="1600" b="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10181F9E-76D0-446F-A865-7ED60D87A8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83085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68677" indent="-368677" algn="l" defTabSz="983085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798758" indent="-307211" algn="l" defTabSz="983085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28855" indent="-245776" algn="l" defTabSz="983085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20396" indent="-245776" algn="l" defTabSz="983085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11943" indent="-245776" algn="l" defTabSz="983085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03489" indent="-245776" algn="l" defTabSz="98308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195030" indent="-245776" algn="l" defTabSz="98308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686573" indent="-245776" algn="l" defTabSz="98308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178113" indent="-245776" algn="l" defTabSz="983085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830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491540" algn="l" defTabSz="9830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83085" algn="l" defTabSz="9830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74629" algn="l" defTabSz="9830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1966173" algn="l" defTabSz="9830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457718" algn="l" defTabSz="9830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49255" algn="l" defTabSz="9830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40803" algn="l" defTabSz="9830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932347" algn="l" defTabSz="98308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7" descr="Untitled-1-02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509" y="1112"/>
            <a:ext cx="10692384" cy="75590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2802"/>
            <a:ext cx="9624060" cy="1260211"/>
          </a:xfrm>
          <a:prstGeom prst="rect">
            <a:avLst/>
          </a:prstGeom>
        </p:spPr>
        <p:txBody>
          <a:bodyPr vert="horz" lIns="99342" tIns="49680" rIns="99342" bIns="4968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764296"/>
            <a:ext cx="9624060" cy="4990084"/>
          </a:xfrm>
          <a:prstGeom prst="rect">
            <a:avLst/>
          </a:prstGeom>
        </p:spPr>
        <p:txBody>
          <a:bodyPr vert="horz" lIns="99342" tIns="49680" rIns="99342" bIns="4968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667180" y="6834462"/>
            <a:ext cx="648072" cy="402567"/>
          </a:xfrm>
          <a:prstGeom prst="rect">
            <a:avLst/>
          </a:prstGeom>
        </p:spPr>
        <p:txBody>
          <a:bodyPr vert="horz" lIns="99342" tIns="49680" rIns="99342" bIns="49680" rtlCol="0" anchor="ctr"/>
          <a:lstStyle>
            <a:lvl1pPr algn="r">
              <a:defRPr sz="1600" b="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 defTabSz="993407"/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 defTabSz="993407"/>
              <a:t>‹#›</a:t>
            </a:fld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439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93407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2536" indent="-372536" algn="l" defTabSz="993407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7144" indent="-310442" algn="l" defTabSz="993407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1764" indent="-248353" algn="l" defTabSz="993407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38461" indent="-248353" algn="l" defTabSz="993407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35169" indent="-248353" algn="l" defTabSz="993407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1874" indent="-248353" algn="l" defTabSz="99340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28576" indent="-248353" algn="l" defTabSz="99340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25282" indent="-248353" algn="l" defTabSz="99340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21987" indent="-248353" algn="l" defTabSz="993407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934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496703" algn="l" defTabSz="9934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93407" algn="l" defTabSz="9934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90109" algn="l" defTabSz="9934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1986818" algn="l" defTabSz="9934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483524" algn="l" defTabSz="9934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80222" algn="l" defTabSz="9934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76930" algn="l" defTabSz="9934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973635" algn="l" defTabSz="9934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consultantplus://offline/ref=B8B6E5B2772BB2DDB0217EC545DB2AEC180EC025A8F64DE2A9969B2AFCEADAFA53D35AA728E07F1AM6aAN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odin.ru/main/static.asp?id=1408" TargetMode="External"/><Relationship Id="rId2" Type="http://schemas.openxmlformats.org/officeDocument/2006/relationships/hyperlink" Target="http://www.odin.ru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odin.ru/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odin.ru/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5597" y="2196457"/>
            <a:ext cx="10020913" cy="2936481"/>
          </a:xfrm>
          <a:prstGeom prst="rect">
            <a:avLst/>
          </a:prstGeom>
        </p:spPr>
        <p:txBody>
          <a:bodyPr wrap="square" lIns="103922" tIns="51961" rIns="103922" bIns="51961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000" b="1" i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БЮДЖЕТ ДЛЯ </a:t>
            </a:r>
            <a:r>
              <a:rPr lang="ru-RU" sz="4000" b="1" i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ГРАЖДАН 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3200" b="1" i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ОБ </a:t>
            </a:r>
            <a:r>
              <a:rPr lang="ru-RU" sz="3200" b="1" i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ИСПОЛНЕНИИ БЮДЖЕТА 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3200" b="1" i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ОДИНЦОВСКОГО МУНИЦИПАЛЬНОГО РАЙОНА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3200" b="1" i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МОСКОВСКОЙ </a:t>
            </a:r>
            <a:r>
              <a:rPr lang="ru-RU" sz="3200" b="1" i="1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ОБЛАСТИ  </a:t>
            </a:r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за </a:t>
            </a:r>
            <a:r>
              <a:rPr lang="ru-RU" sz="3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20</a:t>
            </a:r>
            <a:r>
              <a:rPr lang="en-US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1</a:t>
            </a:r>
            <a:r>
              <a:rPr lang="ru-RU" sz="32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8 год </a:t>
            </a:r>
            <a:endParaRPr lang="ru-RU" sz="32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05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2994309"/>
              </p:ext>
            </p:extLst>
          </p:nvPr>
        </p:nvGraphicFramePr>
        <p:xfrm>
          <a:off x="109506" y="1168597"/>
          <a:ext cx="10225136" cy="45046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85105" y="478927"/>
            <a:ext cx="8128312" cy="1002539"/>
          </a:xfrm>
        </p:spPr>
        <p:txBody>
          <a:bodyPr>
            <a:noAutofit/>
          </a:bodyPr>
          <a:lstStyle/>
          <a:p>
            <a:pPr algn="l"/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доходов и расходов бюджета </a:t>
            </a:r>
            <a:b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Одинцовского муниципального района в </a:t>
            </a: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году </a:t>
            </a:r>
            <a:b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источникам</a:t>
            </a:r>
            <a:b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i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595172" y="1160882"/>
            <a:ext cx="871551" cy="320584"/>
          </a:xfrm>
          <a:prstGeom prst="rect">
            <a:avLst/>
          </a:prstGeom>
          <a:noFill/>
        </p:spPr>
        <p:txBody>
          <a:bodyPr wrap="none" lIns="104123" tIns="52062" rIns="104123" bIns="52062" rtlCol="0">
            <a:spAutoFit/>
          </a:bodyPr>
          <a:lstStyle/>
          <a:p>
            <a:pPr defTabSz="1041034"/>
            <a:r>
              <a:rPr lang="ru-RU" sz="1400" b="1" i="1" dirty="0">
                <a:solidFill>
                  <a:srgbClr val="4E9CD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млн.руб.</a:t>
            </a:r>
          </a:p>
        </p:txBody>
      </p:sp>
      <p:sp>
        <p:nvSpPr>
          <p:cNvPr id="11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667180" y="6834458"/>
            <a:ext cx="648072" cy="402567"/>
          </a:xfrm>
        </p:spPr>
        <p:txBody>
          <a:bodyPr/>
          <a:lstStyle/>
          <a:p>
            <a:r>
              <a:rPr lang="ru-RU" dirty="0" smtClean="0">
                <a:solidFill>
                  <a:srgbClr val="00B7ED">
                    <a:lumMod val="50000"/>
                  </a:srgbClr>
                </a:solidFill>
              </a:rPr>
              <a:t>6</a:t>
            </a:r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  <p:sp>
        <p:nvSpPr>
          <p:cNvPr id="13" name="TextBox 1"/>
          <p:cNvSpPr txBox="1"/>
          <p:nvPr/>
        </p:nvSpPr>
        <p:spPr>
          <a:xfrm>
            <a:off x="3474492" y="1740667"/>
            <a:ext cx="1054707" cy="343426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13 900</a:t>
            </a:r>
            <a:endParaRPr lang="ru-RU" sz="1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"/>
          <p:cNvSpPr txBox="1"/>
          <p:nvPr/>
        </p:nvSpPr>
        <p:spPr>
          <a:xfrm>
            <a:off x="6288367" y="1665948"/>
            <a:ext cx="1054707" cy="339206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14 058</a:t>
            </a:r>
            <a:endParaRPr lang="ru-RU" sz="1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"/>
          <p:cNvSpPr txBox="1"/>
          <p:nvPr/>
        </p:nvSpPr>
        <p:spPr>
          <a:xfrm>
            <a:off x="1940341" y="1720220"/>
            <a:ext cx="1054707" cy="343426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13 919</a:t>
            </a:r>
            <a:endParaRPr lang="ru-RU" sz="1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"/>
          <p:cNvSpPr txBox="1"/>
          <p:nvPr/>
        </p:nvSpPr>
        <p:spPr>
          <a:xfrm>
            <a:off x="8155012" y="1661728"/>
            <a:ext cx="720080" cy="343426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13 716</a:t>
            </a:r>
            <a:endParaRPr lang="ru-RU" sz="1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1"/>
          <p:cNvSpPr txBox="1"/>
          <p:nvPr/>
        </p:nvSpPr>
        <p:spPr>
          <a:xfrm>
            <a:off x="8980292" y="2798530"/>
            <a:ext cx="936104" cy="33235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65,8%</a:t>
            </a:r>
            <a:endParaRPr lang="ru-RU" sz="1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1"/>
          <p:cNvSpPr txBox="1"/>
          <p:nvPr/>
        </p:nvSpPr>
        <p:spPr>
          <a:xfrm>
            <a:off x="8980292" y="4110818"/>
            <a:ext cx="936104" cy="33235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34,2%</a:t>
            </a:r>
            <a:endParaRPr lang="ru-RU" sz="1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1"/>
          <p:cNvSpPr txBox="1"/>
          <p:nvPr/>
        </p:nvSpPr>
        <p:spPr>
          <a:xfrm>
            <a:off x="1825614" y="5508823"/>
            <a:ext cx="936104" cy="33235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лан</a:t>
            </a:r>
            <a:endParaRPr lang="ru-RU" sz="1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1"/>
          <p:cNvSpPr txBox="1"/>
          <p:nvPr/>
        </p:nvSpPr>
        <p:spPr>
          <a:xfrm>
            <a:off x="6304639" y="5508823"/>
            <a:ext cx="936104" cy="33235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лан</a:t>
            </a:r>
            <a:endParaRPr lang="ru-RU" sz="1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1"/>
          <p:cNvSpPr txBox="1"/>
          <p:nvPr/>
        </p:nvSpPr>
        <p:spPr>
          <a:xfrm>
            <a:off x="3336975" y="5508823"/>
            <a:ext cx="936104" cy="33235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факт</a:t>
            </a:r>
            <a:endParaRPr lang="ru-RU" sz="1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1"/>
          <p:cNvSpPr txBox="1"/>
          <p:nvPr/>
        </p:nvSpPr>
        <p:spPr>
          <a:xfrm>
            <a:off x="7782265" y="5508823"/>
            <a:ext cx="936104" cy="33235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факт</a:t>
            </a:r>
            <a:endParaRPr lang="ru-RU" sz="1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50156" y="5841173"/>
            <a:ext cx="216024" cy="211917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 defTabSz="995446"/>
            <a:endParaRPr lang="ru-RU" b="1" dirty="0">
              <a:solidFill>
                <a:srgbClr val="FFCC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1"/>
          <p:cNvSpPr txBox="1"/>
          <p:nvPr/>
        </p:nvSpPr>
        <p:spPr>
          <a:xfrm>
            <a:off x="697952" y="5780956"/>
            <a:ext cx="3240360" cy="33235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Налоговые и неналоговые доходы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1"/>
          <p:cNvSpPr txBox="1"/>
          <p:nvPr/>
        </p:nvSpPr>
        <p:spPr>
          <a:xfrm>
            <a:off x="697952" y="6113306"/>
            <a:ext cx="3386491" cy="33235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Безвозмездные поступления, их них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50156" y="6445656"/>
            <a:ext cx="216024" cy="211917"/>
          </a:xfrm>
          <a:prstGeom prst="rect">
            <a:avLst/>
          </a:prstGeom>
          <a:pattFill prst="wdUpDiag">
            <a:fgClr>
              <a:srgbClr val="FF9933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 defTabSz="995446"/>
            <a:endParaRPr lang="ru-RU" b="1" dirty="0">
              <a:solidFill>
                <a:srgbClr val="FFCC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50156" y="6883078"/>
            <a:ext cx="216024" cy="211917"/>
          </a:xfrm>
          <a:prstGeom prst="rect">
            <a:avLst/>
          </a:prstGeom>
          <a:pattFill prst="sphere">
            <a:fgClr>
              <a:srgbClr val="FF66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 defTabSz="995446"/>
            <a:endParaRPr lang="ru-RU" b="1" dirty="0">
              <a:solidFill>
                <a:srgbClr val="FFCC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1"/>
          <p:cNvSpPr txBox="1"/>
          <p:nvPr/>
        </p:nvSpPr>
        <p:spPr>
          <a:xfrm>
            <a:off x="472832" y="6430295"/>
            <a:ext cx="4479319" cy="33235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Безвозмездные поступления от бюджетов других уровней</a:t>
            </a:r>
            <a:endParaRPr lang="ru-RU" sz="1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1"/>
          <p:cNvSpPr txBox="1"/>
          <p:nvPr/>
        </p:nvSpPr>
        <p:spPr>
          <a:xfrm>
            <a:off x="669033" y="6762645"/>
            <a:ext cx="4799877" cy="33235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Иные безвозмездные поступления, доходы от возврата остатков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субсидий, субвенций и иных МБТ, возврат остатков</a:t>
            </a:r>
            <a:endParaRPr lang="ru-RU" sz="1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5813834" y="5841173"/>
            <a:ext cx="216024" cy="211917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 defTabSz="995446"/>
            <a:endParaRPr lang="ru-RU" b="1" dirty="0">
              <a:solidFill>
                <a:srgbClr val="FFCC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1"/>
          <p:cNvSpPr txBox="1"/>
          <p:nvPr/>
        </p:nvSpPr>
        <p:spPr>
          <a:xfrm>
            <a:off x="6041731" y="5780237"/>
            <a:ext cx="3553441" cy="33235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Расходы за счет собственных средств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5801682" y="6218378"/>
            <a:ext cx="216024" cy="211917"/>
          </a:xfrm>
          <a:prstGeom prst="rect">
            <a:avLst/>
          </a:prstGeom>
          <a:pattFill prst="wdUpDiag">
            <a:fgClr>
              <a:srgbClr val="00B0F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9" rIns="91418" bIns="45709" rtlCol="0" anchor="ctr"/>
          <a:lstStyle/>
          <a:p>
            <a:pPr algn="ctr" defTabSz="995446"/>
            <a:endParaRPr lang="ru-RU" b="1" dirty="0">
              <a:solidFill>
                <a:srgbClr val="FFCC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TextBox 1"/>
          <p:cNvSpPr txBox="1"/>
          <p:nvPr/>
        </p:nvSpPr>
        <p:spPr>
          <a:xfrm>
            <a:off x="6041732" y="6158161"/>
            <a:ext cx="3769464" cy="33235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Расходы за счет средств других уровней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1"/>
          <p:cNvSpPr txBox="1"/>
          <p:nvPr/>
        </p:nvSpPr>
        <p:spPr>
          <a:xfrm>
            <a:off x="2426168" y="1227070"/>
            <a:ext cx="1658275" cy="671931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Исполнено </a:t>
            </a:r>
          </a:p>
          <a:p>
            <a:pPr algn="ctr"/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99,9%</a:t>
            </a:r>
            <a:endParaRPr lang="ru-RU" sz="1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1"/>
          <p:cNvSpPr txBox="1"/>
          <p:nvPr/>
        </p:nvSpPr>
        <p:spPr>
          <a:xfrm>
            <a:off x="6928090" y="1225902"/>
            <a:ext cx="1658275" cy="671931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Исполнено </a:t>
            </a:r>
          </a:p>
          <a:p>
            <a:pPr algn="ctr"/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97,6%</a:t>
            </a:r>
            <a:endParaRPr lang="ru-RU" sz="1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1"/>
          <p:cNvSpPr txBox="1"/>
          <p:nvPr/>
        </p:nvSpPr>
        <p:spPr>
          <a:xfrm>
            <a:off x="4610346" y="2815155"/>
            <a:ext cx="936104" cy="33235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64,6%</a:t>
            </a:r>
            <a:endParaRPr lang="ru-RU" sz="1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1"/>
          <p:cNvSpPr txBox="1"/>
          <p:nvPr/>
        </p:nvSpPr>
        <p:spPr>
          <a:xfrm>
            <a:off x="4610346" y="4284698"/>
            <a:ext cx="936104" cy="33235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32,4%</a:t>
            </a:r>
            <a:endParaRPr lang="ru-RU" sz="1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1"/>
          <p:cNvSpPr txBox="1"/>
          <p:nvPr/>
        </p:nvSpPr>
        <p:spPr>
          <a:xfrm>
            <a:off x="4610346" y="3852639"/>
            <a:ext cx="936104" cy="33235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3,0%</a:t>
            </a:r>
            <a:endParaRPr lang="ru-RU" sz="1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553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2155926"/>
              </p:ext>
            </p:extLst>
          </p:nvPr>
        </p:nvGraphicFramePr>
        <p:xfrm>
          <a:off x="162124" y="1123364"/>
          <a:ext cx="10200608" cy="5681602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876150"/>
                <a:gridCol w="1319386"/>
                <a:gridCol w="732993"/>
                <a:gridCol w="1026189"/>
                <a:gridCol w="1245890"/>
              </a:tblGrid>
              <a:tr h="51746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Уточненный  план </a:t>
                      </a:r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endParaRPr lang="ru-RU" sz="1400" b="1" i="1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 </a:t>
                      </a:r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2018</a:t>
                      </a:r>
                      <a:endParaRPr lang="ru-RU" sz="1400" b="1" i="1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Отклонение</a:t>
                      </a:r>
                      <a:endParaRPr lang="ru-RU" sz="1400" b="1" i="1" u="none" strike="noStrike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u="none" strike="noStrike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исполнения</a:t>
                      </a:r>
                      <a:endParaRPr lang="ru-RU" sz="1400" b="1" i="1" u="none" strike="noStrike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5937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6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налоговые и неналоговые доходы, в том числе </a:t>
                      </a:r>
                      <a:endParaRPr lang="ru-RU" sz="16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4 352</a:t>
                      </a:r>
                    </a:p>
                  </a:txBody>
                  <a:tcPr marL="9525" marR="9525" marT="9525" marB="0" anchor="ctr"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4 507</a:t>
                      </a:r>
                    </a:p>
                  </a:txBody>
                  <a:tcPr marL="9525" marR="9525" marT="9525" marB="0" anchor="ctr"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155</a:t>
                      </a:r>
                    </a:p>
                  </a:txBody>
                  <a:tcPr marL="9525" marR="9525" marT="9525" marB="0" anchor="ctr"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104</a:t>
                      </a:r>
                    </a:p>
                  </a:txBody>
                  <a:tcPr marL="9525" marR="9525" marT="9525" marB="0" anchor="ctr">
                    <a:solidFill>
                      <a:srgbClr val="CC6600"/>
                    </a:solidFill>
                  </a:tcPr>
                </a:tc>
              </a:tr>
              <a:tr h="288902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</a:t>
                      </a:r>
                      <a:r>
                        <a:rPr lang="ru-RU" sz="16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Налоговые доходы, из них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2 761</a:t>
                      </a:r>
                    </a:p>
                  </a:txBody>
                  <a:tcPr marL="9525" marR="9525" marT="9525" marB="0" anchor="ctr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2 889</a:t>
                      </a:r>
                    </a:p>
                  </a:txBody>
                  <a:tcPr marL="9525" marR="9525" marT="9525" marB="0" anchor="ctr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128</a:t>
                      </a:r>
                    </a:p>
                  </a:txBody>
                  <a:tcPr marL="9525" marR="9525" marT="9525" marB="0" anchor="ctr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105</a:t>
                      </a:r>
                    </a:p>
                  </a:txBody>
                  <a:tcPr marL="9525" marR="9525" marT="9525" marB="0" anchor="ctr">
                    <a:solidFill>
                      <a:srgbClr val="FFCC99"/>
                    </a:solidFill>
                  </a:tcPr>
                </a:tc>
              </a:tr>
              <a:tr h="383709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 на доходы физических лиц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</a:t>
                      </a:r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399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108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359405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налоги на совокупный доход 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1 359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1 378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101</a:t>
                      </a:r>
                    </a:p>
                  </a:txBody>
                  <a:tcPr marL="9525" marR="9525" marT="9525" marB="0" anchor="ctr"/>
                </a:tc>
              </a:tr>
              <a:tr h="356019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государственная пошлина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110</a:t>
                      </a:r>
                    </a:p>
                  </a:txBody>
                  <a:tcPr marL="9525" marR="9525" marT="9525" marB="0" anchor="ctr"/>
                </a:tc>
              </a:tr>
              <a:tr h="320811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иные налоговые доходы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</a:t>
                      </a: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100</a:t>
                      </a:r>
                    </a:p>
                  </a:txBody>
                  <a:tcPr marL="9525" marR="9525" marT="9525" marB="0" anchor="ctr"/>
                </a:tc>
              </a:tr>
              <a:tr h="320811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</a:t>
                      </a:r>
                      <a:r>
                        <a:rPr lang="ru-RU" sz="16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Неналоговые доходы, из них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1 591</a:t>
                      </a:r>
                    </a:p>
                  </a:txBody>
                  <a:tcPr marL="9525" marR="9525" marT="9525" marB="0" anchor="ctr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1 618</a:t>
                      </a:r>
                    </a:p>
                  </a:txBody>
                  <a:tcPr marL="9525" marR="9525" marT="9525" marB="0" anchor="ctr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27</a:t>
                      </a:r>
                    </a:p>
                  </a:txBody>
                  <a:tcPr marL="9525" marR="9525" marT="9525" marB="0" anchor="ctr">
                    <a:solidFill>
                      <a:srgbClr val="FFCC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102</a:t>
                      </a:r>
                    </a:p>
                  </a:txBody>
                  <a:tcPr marL="9525" marR="9525" marT="9525" marB="0" anchor="ctr">
                    <a:solidFill>
                      <a:srgbClr val="FFCC99"/>
                    </a:solidFill>
                  </a:tcPr>
                </a:tc>
              </a:tr>
              <a:tr h="359405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доходы от использования имущества, в том числе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101</a:t>
                      </a:r>
                    </a:p>
                  </a:txBody>
                  <a:tcPr marL="9525" marR="9525" marT="9525" marB="0" anchor="ctr"/>
                </a:tc>
              </a:tr>
              <a:tr h="320811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 доходы от сдачи в аренду земельных участков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717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634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612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-22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97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293350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 доходы от сдачи в аренду муниципального имущества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717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106</a:t>
                      </a:r>
                    </a:p>
                  </a:txBody>
                  <a:tcPr marL="9525" marR="9525" marT="9525" marB="0" anchor="ctr"/>
                </a:tc>
              </a:tr>
              <a:tr h="320811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 доходы от установки рекламных конструкций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25717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108</a:t>
                      </a:r>
                    </a:p>
                  </a:txBody>
                  <a:tcPr marL="9525" marR="9525" marT="9525" marB="0" anchor="ctr"/>
                </a:tc>
              </a:tr>
              <a:tr h="443013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доходы от продажи материальных и нематериальных активов, в том </a:t>
                      </a:r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числе: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473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101</a:t>
                      </a:r>
                    </a:p>
                  </a:txBody>
                  <a:tcPr marL="9525" marR="9525" marT="9525" marB="0" anchor="ctr"/>
                </a:tc>
              </a:tr>
              <a:tr h="288902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 доходы от </a:t>
                      </a:r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реализации </a:t>
                      </a:r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имущества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355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103</a:t>
                      </a:r>
                    </a:p>
                  </a:txBody>
                  <a:tcPr marL="9525" marR="9525" marT="9525" marB="0" anchor="ctr"/>
                </a:tc>
              </a:tr>
              <a:tr h="44401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* доходы от продажи земельных участков и платы за увеличение площади земельных </a:t>
                      </a:r>
                      <a:r>
                        <a:rPr lang="ru-RU" sz="14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участков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97</a:t>
                      </a:r>
                    </a:p>
                  </a:txBody>
                  <a:tcPr marL="9525" marR="9525" marT="9525" marB="0" anchor="ctr"/>
                </a:tc>
              </a:tr>
              <a:tr h="304796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-иные неналоговые доходы</a:t>
                      </a:r>
                      <a:endParaRPr lang="ru-RU" sz="14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109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7" name="Заголовок 1"/>
          <p:cNvSpPr txBox="1">
            <a:spLocks/>
          </p:cNvSpPr>
          <p:nvPr/>
        </p:nvSpPr>
        <p:spPr>
          <a:xfrm>
            <a:off x="217067" y="344283"/>
            <a:ext cx="6444878" cy="644312"/>
          </a:xfrm>
          <a:prstGeom prst="rect">
            <a:avLst/>
          </a:prstGeom>
        </p:spPr>
        <p:txBody>
          <a:bodyPr vert="horz" lIns="0" tIns="52062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defTabSz="1041034"/>
            <a:r>
              <a:rPr lang="ru-RU" sz="18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Исполнение бюджета </a:t>
            </a:r>
            <a: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Одинцовского  </a:t>
            </a:r>
            <a:r>
              <a:rPr lang="ru-RU" sz="18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муниципального </a:t>
            </a:r>
            <a:endParaRPr lang="ru-RU" sz="1800" b="1" i="1" dirty="0" smtClean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041034"/>
            <a: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</a:t>
            </a:r>
            <a:r>
              <a:rPr lang="ru-RU" sz="18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отдельным доходным </a:t>
            </a:r>
            <a:r>
              <a:rPr lang="ru-RU" sz="18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источникам </a:t>
            </a:r>
            <a: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2018 </a:t>
            </a:r>
            <a:r>
              <a:rPr lang="ru-RU" sz="18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491182" y="828303"/>
            <a:ext cx="871551" cy="320584"/>
          </a:xfrm>
          <a:prstGeom prst="rect">
            <a:avLst/>
          </a:prstGeom>
          <a:noFill/>
        </p:spPr>
        <p:txBody>
          <a:bodyPr wrap="none" lIns="104123" tIns="52062" rIns="104123" bIns="52062" rtlCol="0">
            <a:spAutoFit/>
          </a:bodyPr>
          <a:lstStyle/>
          <a:p>
            <a:pPr defTabSz="1041034"/>
            <a:r>
              <a:rPr lang="ru-RU" sz="1400" b="1" i="1" dirty="0">
                <a:solidFill>
                  <a:srgbClr val="4E9CD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млн.руб.</a:t>
            </a:r>
          </a:p>
        </p:txBody>
      </p:sp>
      <p:sp>
        <p:nvSpPr>
          <p:cNvPr id="8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957491" y="7132328"/>
            <a:ext cx="648072" cy="402567"/>
          </a:xfrm>
        </p:spPr>
        <p:txBody>
          <a:bodyPr/>
          <a:lstStyle/>
          <a:p>
            <a:r>
              <a:rPr lang="ru-RU" dirty="0" smtClean="0">
                <a:solidFill>
                  <a:srgbClr val="00B7ED">
                    <a:lumMod val="50000"/>
                  </a:srgbClr>
                </a:solidFill>
              </a:rPr>
              <a:t>7</a:t>
            </a:r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404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62124" y="324247"/>
            <a:ext cx="6408712" cy="936104"/>
          </a:xfrm>
        </p:spPr>
        <p:txBody>
          <a:bodyPr>
            <a:noAutofit/>
          </a:bodyPr>
          <a:lstStyle/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Одинцовского муниципального района на душу населения в 2018 году в сравнении с другими муниципальными образованиями Московской области</a:t>
            </a: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212409"/>
              </p:ext>
            </p:extLst>
          </p:nvPr>
        </p:nvGraphicFramePr>
        <p:xfrm>
          <a:off x="234134" y="1404320"/>
          <a:ext cx="10225135" cy="53286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4"/>
                <a:gridCol w="3586000"/>
                <a:gridCol w="2045027"/>
                <a:gridCol w="2045027"/>
                <a:gridCol w="2045027"/>
              </a:tblGrid>
              <a:tr h="1089949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муниципальных образований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Налоговые и неналоговые доходы </a:t>
                      </a:r>
                      <a:r>
                        <a:rPr lang="ru-RU" sz="160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2018 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год (тыс.руб.)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постоянного населения (чел.)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 на душу населения (тыс.руб./чел.)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847738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Одинцовский муниципальный район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4 507 650,4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313</a:t>
                      </a:r>
                      <a:r>
                        <a:rPr lang="ru-RU" sz="1600" b="1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231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14,39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84773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Дмитровский муниципальный район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1 864</a:t>
                      </a:r>
                      <a:r>
                        <a:rPr lang="ru-RU" sz="16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989,9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166</a:t>
                      </a:r>
                      <a:r>
                        <a:rPr lang="ru-RU" sz="16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837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r>
                        <a:rPr lang="ru-RU" sz="16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,18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84773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Раменский муниципальный район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3 833</a:t>
                      </a:r>
                      <a:r>
                        <a:rPr lang="ru-RU" sz="16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541,2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305</a:t>
                      </a:r>
                      <a:r>
                        <a:rPr lang="ru-RU" sz="16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986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12,53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84773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Пушкинский муниципальный район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6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780 486,0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178</a:t>
                      </a:r>
                      <a:r>
                        <a:rPr lang="ru-RU" sz="16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176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r>
                        <a:rPr lang="ru-RU" sz="16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,99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  <a:tr h="847738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Солнечногорский</a:t>
                      </a:r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муниципальный район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6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006 441,5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144</a:t>
                      </a:r>
                      <a:r>
                        <a:rPr lang="ru-RU" sz="16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880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13,85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9467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62124" y="324247"/>
            <a:ext cx="6408712" cy="936104"/>
          </a:xfrm>
        </p:spPr>
        <p:txBody>
          <a:bodyPr>
            <a:noAutofit/>
          </a:bodyPr>
          <a:lstStyle/>
          <a:p>
            <a:pPr algn="l"/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местных налоговых льготах и ставках налогов Одинцовского муниципального района</a:t>
            </a:r>
            <a:endParaRPr lang="ru-RU" sz="20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2124" y="1404367"/>
            <a:ext cx="1044116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95163"/>
            <a:r>
              <a:rPr lang="ru-RU" sz="2800" b="1" i="1" dirty="0">
                <a:ln w="10541" cmpd="sng">
                  <a:solidFill>
                    <a:srgbClr val="4E9CD6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E9CD6">
                        <a:tint val="40000"/>
                        <a:satMod val="250000"/>
                      </a:srgbClr>
                    </a:gs>
                    <a:gs pos="9000">
                      <a:srgbClr val="4E9CD6">
                        <a:tint val="52000"/>
                        <a:satMod val="300000"/>
                      </a:srgbClr>
                    </a:gs>
                    <a:gs pos="50000">
                      <a:srgbClr val="4E9CD6">
                        <a:shade val="20000"/>
                        <a:satMod val="300000"/>
                      </a:srgbClr>
                    </a:gs>
                    <a:gs pos="79000">
                      <a:srgbClr val="4E9CD6">
                        <a:tint val="52000"/>
                        <a:satMod val="300000"/>
                      </a:srgbClr>
                    </a:gs>
                    <a:gs pos="100000">
                      <a:srgbClr val="4E9CD6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МЕСТНЫЕ НАЛОГИ</a:t>
            </a:r>
          </a:p>
          <a:p>
            <a:pPr defTabSz="995163"/>
            <a:r>
              <a:rPr lang="ru-RU" sz="1800" i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 правовые акты представительного органа </a:t>
            </a:r>
            <a:r>
              <a:rPr lang="ru-RU" sz="1800" i="1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Одинцовского </a:t>
            </a:r>
            <a:r>
              <a:rPr lang="ru-RU" sz="1800" i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 по местным налогам не принимались в связи с отсутствием межселенных территорий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defTabSz="995163"/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defTabSz="995163"/>
            <a:r>
              <a:rPr lang="ru-RU" sz="18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 на имущество физических лиц</a:t>
            </a:r>
            <a:endParaRPr lang="ru-RU" sz="1800" u="sng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95163"/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Ставки и льготы в Одинцовском муниципальном районе</a:t>
            </a: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95163"/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95163"/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со статьей 12 Налогового кодекса Российской Федерации ставки налога на имущество физических лиц установлены на территории каждого поселения нормативными правовыми актами представительных органов городских и сельских поселений Одинцовского муниципального района в пределах ставок, определенных статьей 406 Налогового кодекса Российской Федерации в размерах от 0,1 процента до 2 процентов от кадастровой стоимости объекта в зависимости от вида имущества.</a:t>
            </a:r>
          </a:p>
          <a:p>
            <a:pPr defTabSz="995163"/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льготных категорий по налогу на имущество физических лиц установлен статьей 407 Налогового кодекса Российской Федерации.</a:t>
            </a:r>
          </a:p>
          <a:p>
            <a:pPr defTabSz="995163"/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определении подлежащей уплате налогоплательщиком суммы налога налоговая льгота предоставляется в отношении одного объекта налогообложения каждого вида по выбору налогоплательщика вне зависимости от количества оснований для применения налоговых льгот.</a:t>
            </a:r>
          </a:p>
          <a:p>
            <a:pPr defTabSz="995163"/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defTabSz="995163"/>
            <a:r>
              <a:rPr lang="ru-RU" sz="18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Земельный налог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Ставки и льготы в Одинцовском муниципальном районе</a:t>
            </a:r>
            <a:endParaRPr lang="ru-RU" sz="1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95163"/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defTabSz="995163"/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со статьей 12 Налогового кодекса Российской Федерации ставки земельного налога с физических лиц установлены на территории каждого поселения нормативными правовыми актами представительных органов городских и сельских поселений Одинцовского муниципального района в пределах ставок, определенных статьей 394 главы 31 Налогового кодекса Российской Федерации в размерах от 0,1 процента до 1,5 процентов от кадастровой стоимости земельного участка в зависимости от 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категорий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земель и (или) разрешенного использования земельного участка.</a:t>
            </a:r>
          </a:p>
          <a:p>
            <a:pPr defTabSz="995163"/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Льготы по земельному налогу  установлены  статьей 395 Налогового </a:t>
            </a:r>
            <a:r>
              <a:rPr lang="ru-RU" sz="1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Кодекса 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Федерации. В соответствии со статьями 12 и 387 Налогового кодекса РФ представительными органами городских и сельских поселений Одинцовского муниципального района установлены дополнительные налоговые льготы, основания и порядок их применения, действующие на территории поселений.</a:t>
            </a:r>
          </a:p>
        </p:txBody>
      </p:sp>
    </p:spTree>
    <p:extLst>
      <p:ext uri="{BB962C8B-B14F-4D97-AF65-F5344CB8AC3E}">
        <p14:creationId xmlns:p14="http://schemas.microsoft.com/office/powerpoint/2010/main" val="27417872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4132" y="252239"/>
            <a:ext cx="9624060" cy="1260211"/>
          </a:xfrm>
        </p:spPr>
        <p:txBody>
          <a:bodyPr>
            <a:normAutofit/>
          </a:bodyPr>
          <a:lstStyle/>
          <a:p>
            <a:pPr algn="l"/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 "Предпринимательство </a:t>
            </a:r>
            <a:br>
              <a:rPr 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Одинцовском муниципальном районе"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8367070"/>
              </p:ext>
            </p:extLst>
          </p:nvPr>
        </p:nvGraphicFramePr>
        <p:xfrm>
          <a:off x="306140" y="2124447"/>
          <a:ext cx="10081117" cy="41017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9722"/>
                <a:gridCol w="1792196"/>
                <a:gridCol w="1717524"/>
                <a:gridCol w="1120124"/>
                <a:gridCol w="970777"/>
                <a:gridCol w="970774"/>
              </a:tblGrid>
              <a:tr h="12861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кода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НПА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Количество юридических и физических лиц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исполнения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281557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Частичная компенсация субъектам малого и среднего предпринимательства затрат , связанных с приобретением оборудования в целях создания и (или) развития либо модернизации производства товаров (работ, услуг)                                                  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Постановление Администрации Одинцовского муниципального</a:t>
                      </a:r>
                      <a:br>
                        <a:rPr lang="ru-RU" sz="17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7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района </a:t>
                      </a:r>
                    </a:p>
                    <a:p>
                      <a:pPr algn="ctr" fontAlgn="ctr"/>
                      <a:r>
                        <a:rPr lang="ru-RU" sz="17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от 30.11.2016</a:t>
                      </a:r>
                    </a:p>
                    <a:p>
                      <a:pPr algn="ctr" fontAlgn="ctr"/>
                      <a:r>
                        <a:rPr lang="ru-RU" sz="17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№</a:t>
                      </a:r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6912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</a:t>
                      </a:r>
                      <a:r>
                        <a:rPr lang="ru-RU" sz="1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юр. лица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2 465,87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</a:t>
                      </a: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271,75 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92,1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811196" y="6876975"/>
            <a:ext cx="648072" cy="402567"/>
          </a:xfrm>
        </p:spPr>
        <p:txBody>
          <a:bodyPr/>
          <a:lstStyle/>
          <a:p>
            <a:r>
              <a:rPr lang="ru-RU" dirty="0" smtClean="0"/>
              <a:t>30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9019110" y="1116336"/>
            <a:ext cx="1222995" cy="415450"/>
          </a:xfrm>
          <a:prstGeom prst="rect">
            <a:avLst/>
          </a:prstGeom>
          <a:noFill/>
        </p:spPr>
        <p:txBody>
          <a:bodyPr wrap="none" lIns="91392" tIns="45696" rIns="91392" bIns="45696" rtlCol="0">
            <a:spAutoFit/>
          </a:bodyPr>
          <a:lstStyle/>
          <a:p>
            <a:r>
              <a:rPr lang="ru-RU" b="1" i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ыс.руб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8167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62124" y="2268463"/>
            <a:ext cx="10369152" cy="1728192"/>
          </a:xfrm>
        </p:spPr>
        <p:txBody>
          <a:bodyPr>
            <a:noAutofit/>
          </a:bodyPr>
          <a:lstStyle/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расходах бюджета Одинцовского муниципального района в разрезе муниципальных программ с указанием целевых показателей размещена на официальном сайте </a:t>
            </a:r>
            <a:r>
              <a:rPr lang="en-US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www.odin.ru</a:t>
            </a:r>
            <a:r>
              <a:rPr lang="en-US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разделе «Документы» - «Социально-экономическое развитие» - «Муниципальные программы Одинцовского муниципального района» или по ссылке </a:t>
            </a:r>
            <a:r>
              <a:rPr lang="ru-RU" sz="1800" u="sng" dirty="0">
                <a:hlinkClick r:id="rId3"/>
              </a:rPr>
              <a:t>http://odin.ru/main/static.asp?id=1408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3395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2066417"/>
              </p:ext>
            </p:extLst>
          </p:nvPr>
        </p:nvGraphicFramePr>
        <p:xfrm>
          <a:off x="715185" y="1044328"/>
          <a:ext cx="8757773" cy="36096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09929" y="207984"/>
            <a:ext cx="9624060" cy="1260211"/>
          </a:xfrm>
        </p:spPr>
        <p:txBody>
          <a:bodyPr>
            <a:noAutofit/>
          </a:bodyPr>
          <a:lstStyle/>
          <a:p>
            <a:pPr algn="l"/>
            <a:r>
              <a:rPr lang="ru-RU" sz="23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налоговых и неналоговых доходов </a:t>
            </a:r>
            <a:br>
              <a:rPr lang="ru-RU" sz="23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бюджета Одинцовского муниципального </a:t>
            </a:r>
            <a:br>
              <a:rPr lang="ru-RU" sz="23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3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за 20</a:t>
            </a:r>
            <a:r>
              <a:rPr lang="en-US" sz="23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3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 год</a:t>
            </a:r>
            <a:endParaRPr lang="ru-RU" sz="2300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76666" y="4621593"/>
            <a:ext cx="252628" cy="238176"/>
          </a:xfrm>
          <a:prstGeom prst="rect">
            <a:avLst/>
          </a:prstGeom>
          <a:solidFill>
            <a:srgbClr val="0066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77274" y="4915253"/>
            <a:ext cx="252628" cy="23817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79050" y="5289083"/>
            <a:ext cx="252628" cy="238176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79050" y="5606651"/>
            <a:ext cx="252628" cy="238176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79050" y="5924220"/>
            <a:ext cx="252628" cy="238176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79050" y="6360877"/>
            <a:ext cx="252628" cy="238176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88871" y="6829898"/>
            <a:ext cx="252628" cy="238176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9099176" y="4212679"/>
            <a:ext cx="14412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4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лн.руб.</a:t>
            </a:r>
            <a:endParaRPr lang="ru-RU" sz="14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9359285"/>
              </p:ext>
            </p:extLst>
          </p:nvPr>
        </p:nvGraphicFramePr>
        <p:xfrm>
          <a:off x="967814" y="4574554"/>
          <a:ext cx="9491454" cy="2803942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6824434"/>
                <a:gridCol w="1333510"/>
                <a:gridCol w="1333510"/>
              </a:tblGrid>
              <a:tr h="32225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 на доходы физических лиц 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31,0%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1 399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</a:tr>
              <a:tr h="32225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Налоги на совокупный доход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30,6%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1 378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</a:tr>
              <a:tr h="32225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Арендная плата за землю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13,6%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612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</a:tr>
              <a:tr h="32225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от продажи материальных и нематериальных активов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10,5%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473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</a:tr>
              <a:tr h="32225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Доходы от сдачи в аренду имущества (аренда помещений)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3,6%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163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</a:tr>
              <a:tr h="548192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Плата за </a:t>
                      </a:r>
                      <a:r>
                        <a:rPr lang="ru-RU" sz="18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право,</a:t>
                      </a:r>
                      <a:r>
                        <a:rPr lang="ru-RU" sz="180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установку </a:t>
                      </a:r>
                      <a:r>
                        <a:rPr lang="ru-RU" sz="18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эксплуатацию рекламной конструкции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3,7%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167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</a:tr>
              <a:tr h="32225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Иные доходы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7,0%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315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</a:tr>
              <a:tr h="32225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u="none" strike="noStrike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4 507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0045328" y="7068074"/>
            <a:ext cx="648072" cy="402567"/>
          </a:xfrm>
        </p:spPr>
        <p:txBody>
          <a:bodyPr/>
          <a:lstStyle/>
          <a:p>
            <a:r>
              <a:rPr lang="ru-RU" dirty="0" smtClean="0"/>
              <a:t>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3965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021" y="239999"/>
            <a:ext cx="8714964" cy="1122646"/>
          </a:xfrm>
        </p:spPr>
        <p:txBody>
          <a:bodyPr anchor="ctr" anchorCtr="0">
            <a:normAutofit/>
          </a:bodyPr>
          <a:lstStyle/>
          <a:p>
            <a:pPr algn="l"/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безвозмездных поступлений</a:t>
            </a:r>
            <a:r>
              <a:rPr lang="en-US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бюджет Одинцовского муниципального</a:t>
            </a:r>
            <a:r>
              <a:rPr lang="en-US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района в </a:t>
            </a: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r>
              <a:rPr lang="en-US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году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9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26256" y="1194197"/>
            <a:ext cx="4463096" cy="1190882"/>
          </a:xfrm>
          <a:prstGeom prst="roundRect">
            <a:avLst/>
          </a:prstGeom>
          <a:solidFill>
            <a:srgbClr val="FFD9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algn="ctr" defTabSz="1041034"/>
            <a:r>
              <a:rPr lang="ru-RU" b="1" dirty="0">
                <a:solidFill>
                  <a:srgbClr val="4E9CD6">
                    <a:lumMod val="50000"/>
                  </a:srgbClr>
                </a:solidFill>
              </a:rPr>
              <a:t>Безвозмездные поступления</a:t>
            </a:r>
          </a:p>
          <a:p>
            <a:pPr algn="ctr" defTabSz="1041034"/>
            <a:r>
              <a:rPr lang="ru-RU" b="1" dirty="0">
                <a:solidFill>
                  <a:srgbClr val="71B0DE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План </a:t>
            </a:r>
            <a:r>
              <a:rPr lang="en-US" b="1" dirty="0">
                <a:solidFill>
                  <a:srgbClr val="71B0DE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71B0DE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71B0DE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9 567 </a:t>
            </a:r>
            <a:endParaRPr lang="ru-RU" b="1" dirty="0">
              <a:solidFill>
                <a:srgbClr val="71B0DE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041034"/>
            <a:r>
              <a:rPr lang="ru-RU" b="1" dirty="0">
                <a:solidFill>
                  <a:srgbClr val="71B0DE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Факт </a:t>
            </a:r>
            <a:r>
              <a:rPr lang="en-US" b="1" dirty="0">
                <a:solidFill>
                  <a:srgbClr val="71B0DE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71B0DE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9 393</a:t>
            </a:r>
            <a:endParaRPr lang="ru-RU" b="1" dirty="0">
              <a:solidFill>
                <a:srgbClr val="71B0DE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 rot="2107044">
            <a:off x="2587934" y="2448771"/>
            <a:ext cx="589465" cy="793922"/>
          </a:xfrm>
          <a:prstGeom prst="downArrow">
            <a:avLst/>
          </a:prstGeom>
          <a:gradFill>
            <a:gsLst>
              <a:gs pos="0">
                <a:srgbClr val="F17D5D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FFC0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algn="ctr" defTabSz="1041034"/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Блок-схема: документ 11"/>
          <p:cNvSpPr/>
          <p:nvPr/>
        </p:nvSpPr>
        <p:spPr>
          <a:xfrm>
            <a:off x="1052024" y="3224887"/>
            <a:ext cx="2689264" cy="1083954"/>
          </a:xfrm>
          <a:prstGeom prst="flowChartDocumen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algn="ctr" defTabSz="1041034"/>
            <a:r>
              <a:rPr lang="ru-RU" b="1" dirty="0">
                <a:solidFill>
                  <a:srgbClr val="002060"/>
                </a:solidFill>
              </a:rPr>
              <a:t>От бюджетов других уровней</a:t>
            </a:r>
          </a:p>
        </p:txBody>
      </p:sp>
      <p:sp>
        <p:nvSpPr>
          <p:cNvPr id="13" name="Блок-схема: документ 12"/>
          <p:cNvSpPr/>
          <p:nvPr/>
        </p:nvSpPr>
        <p:spPr>
          <a:xfrm>
            <a:off x="3932642" y="3224376"/>
            <a:ext cx="2648674" cy="1093572"/>
          </a:xfrm>
          <a:prstGeom prst="flowChartDocumen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algn="ctr" defTabSz="1041034"/>
            <a:r>
              <a:rPr lang="ru-RU" b="1" dirty="0">
                <a:solidFill>
                  <a:srgbClr val="002060"/>
                </a:solidFill>
              </a:rPr>
              <a:t>Прочие безвозмездные поступления</a:t>
            </a:r>
          </a:p>
        </p:txBody>
      </p:sp>
      <p:sp>
        <p:nvSpPr>
          <p:cNvPr id="14" name="Блок-схема: документ 13"/>
          <p:cNvSpPr/>
          <p:nvPr/>
        </p:nvSpPr>
        <p:spPr>
          <a:xfrm>
            <a:off x="6903359" y="3173983"/>
            <a:ext cx="3491348" cy="1143969"/>
          </a:xfrm>
          <a:prstGeom prst="flowChartDocumen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163974" rIns="104123" bIns="52062" rtlCol="0" anchor="ctr"/>
          <a:lstStyle/>
          <a:p>
            <a:pPr algn="ctr" defTabSz="1041034"/>
            <a:r>
              <a:rPr lang="ru-RU" sz="1600" b="1" dirty="0">
                <a:solidFill>
                  <a:srgbClr val="002060"/>
                </a:solidFill>
              </a:rPr>
              <a:t>Доходы от возврата остатков субсидий, субвенций и иных МБТ, возврат </a:t>
            </a:r>
            <a:r>
              <a:rPr lang="ru-RU" sz="1600" b="1" dirty="0" smtClean="0">
                <a:solidFill>
                  <a:srgbClr val="002060"/>
                </a:solidFill>
              </a:rPr>
              <a:t>остатков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8996" y="5765435"/>
            <a:ext cx="1383653" cy="639768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algn="ctr" defTabSz="1041034"/>
            <a:r>
              <a:rPr lang="ru-RU" sz="1800" dirty="0">
                <a:solidFill>
                  <a:srgbClr val="002060"/>
                </a:solidFill>
              </a:rPr>
              <a:t>Субсидии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1508772" y="5758253"/>
            <a:ext cx="1538364" cy="65413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algn="ctr" defTabSz="1041034"/>
            <a:r>
              <a:rPr lang="ru-RU" sz="1800" dirty="0">
                <a:solidFill>
                  <a:srgbClr val="002060"/>
                </a:solidFill>
              </a:rPr>
              <a:t>Субвенции</a:t>
            </a:r>
          </a:p>
        </p:txBody>
      </p:sp>
      <p:sp>
        <p:nvSpPr>
          <p:cNvPr id="26" name="Стрелка вниз 25"/>
          <p:cNvSpPr/>
          <p:nvPr/>
        </p:nvSpPr>
        <p:spPr>
          <a:xfrm rot="20115351">
            <a:off x="3372382" y="5119437"/>
            <a:ext cx="252628" cy="57606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algn="ctr" defTabSz="1041034"/>
            <a:endParaRPr lang="ru-RU">
              <a:solidFill>
                <a:srgbClr val="002060"/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157257" y="5759974"/>
            <a:ext cx="1200894" cy="640992"/>
          </a:xfrm>
          <a:prstGeom prst="roundRec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algn="ctr" defTabSz="1041034"/>
            <a:r>
              <a:rPr lang="ru-RU" dirty="0">
                <a:solidFill>
                  <a:srgbClr val="002060"/>
                </a:solidFill>
              </a:rPr>
              <a:t>Иные</a:t>
            </a:r>
          </a:p>
          <a:p>
            <a:pPr algn="ctr" defTabSz="1041034"/>
            <a:r>
              <a:rPr lang="ru-RU" dirty="0">
                <a:solidFill>
                  <a:srgbClr val="002060"/>
                </a:solidFill>
              </a:rPr>
              <a:t>МБТ</a:t>
            </a:r>
          </a:p>
        </p:txBody>
      </p:sp>
      <p:sp>
        <p:nvSpPr>
          <p:cNvPr id="28" name="Стрелка вниз 27"/>
          <p:cNvSpPr/>
          <p:nvPr/>
        </p:nvSpPr>
        <p:spPr>
          <a:xfrm rot="21286294">
            <a:off x="2134366" y="5277285"/>
            <a:ext cx="252628" cy="4397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algn="ctr" defTabSz="1041034"/>
            <a:endParaRPr lang="ru-RU">
              <a:solidFill>
                <a:srgbClr val="002060"/>
              </a:solidFill>
            </a:endParaRPr>
          </a:p>
        </p:txBody>
      </p:sp>
      <p:sp>
        <p:nvSpPr>
          <p:cNvPr id="29" name="Стрелка вниз 28"/>
          <p:cNvSpPr/>
          <p:nvPr/>
        </p:nvSpPr>
        <p:spPr>
          <a:xfrm rot="2690481">
            <a:off x="871974" y="5254589"/>
            <a:ext cx="252628" cy="4851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algn="ctr" defTabSz="1041034"/>
            <a:endParaRPr lang="ru-RU">
              <a:solidFill>
                <a:srgbClr val="002060"/>
              </a:solidFill>
            </a:endParaRPr>
          </a:p>
        </p:txBody>
      </p:sp>
      <p:sp>
        <p:nvSpPr>
          <p:cNvPr id="30" name="Блок-схема: несколько документов 29"/>
          <p:cNvSpPr/>
          <p:nvPr/>
        </p:nvSpPr>
        <p:spPr>
          <a:xfrm>
            <a:off x="603533" y="4403506"/>
            <a:ext cx="3137757" cy="965076"/>
          </a:xfrm>
          <a:prstGeom prst="flowChartMultidocument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defTabSz="1041034"/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   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9 148 </a:t>
            </a:r>
            <a:endParaRPr lang="ru-RU" sz="2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041034"/>
            <a:r>
              <a: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Факт   </a:t>
            </a:r>
            <a:r>
              <a:rPr lang="ru-RU" sz="23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8 974</a:t>
            </a:r>
            <a:endParaRPr lang="ru-RU" sz="2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21082" y="6718427"/>
            <a:ext cx="1371556" cy="640992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algn="ctr" defTabSz="1041034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 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1 822 Факт 1 797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1552346" y="6718427"/>
            <a:ext cx="1467615" cy="640992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algn="ctr" defTabSz="1041034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  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5 334 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041034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Факт  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5 202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3201839" y="6718427"/>
            <a:ext cx="1471190" cy="640992"/>
          </a:xfrm>
          <a:prstGeom prst="roundRect">
            <a:avLst/>
          </a:prstGeom>
          <a:solidFill>
            <a:srgbClr val="FF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algn="ctr" defTabSz="1041034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  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1 992 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041034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Факт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1 975 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Стрелка вниз 33"/>
          <p:cNvSpPr/>
          <p:nvPr/>
        </p:nvSpPr>
        <p:spPr>
          <a:xfrm>
            <a:off x="603529" y="6412385"/>
            <a:ext cx="247536" cy="2760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algn="ctr" defTabSz="1041034"/>
            <a:endParaRPr lang="ru-RU">
              <a:solidFill>
                <a:srgbClr val="002060"/>
              </a:solidFill>
            </a:endParaRPr>
          </a:p>
        </p:txBody>
      </p:sp>
      <p:sp>
        <p:nvSpPr>
          <p:cNvPr id="35" name="Стрелка вниз 34"/>
          <p:cNvSpPr/>
          <p:nvPr/>
        </p:nvSpPr>
        <p:spPr>
          <a:xfrm>
            <a:off x="2129251" y="6442400"/>
            <a:ext cx="247536" cy="2760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algn="ctr" defTabSz="1041034"/>
            <a:endParaRPr lang="ru-RU">
              <a:solidFill>
                <a:srgbClr val="002060"/>
              </a:solidFill>
            </a:endParaRPr>
          </a:p>
        </p:txBody>
      </p:sp>
      <p:sp>
        <p:nvSpPr>
          <p:cNvPr id="36" name="Стрелка вниз 35"/>
          <p:cNvSpPr/>
          <p:nvPr/>
        </p:nvSpPr>
        <p:spPr>
          <a:xfrm>
            <a:off x="3617520" y="6442400"/>
            <a:ext cx="247536" cy="2760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algn="ctr" defTabSz="1041034"/>
            <a:endParaRPr lang="ru-RU">
              <a:solidFill>
                <a:srgbClr val="002060"/>
              </a:solidFill>
            </a:endParaRPr>
          </a:p>
        </p:txBody>
      </p:sp>
      <p:sp>
        <p:nvSpPr>
          <p:cNvPr id="37" name="Стрелка вниз 36"/>
          <p:cNvSpPr/>
          <p:nvPr/>
        </p:nvSpPr>
        <p:spPr>
          <a:xfrm>
            <a:off x="2745370" y="4193711"/>
            <a:ext cx="274593" cy="2484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algn="ctr" defTabSz="1041034"/>
            <a:endParaRPr lang="ru-RU">
              <a:solidFill>
                <a:srgbClr val="002060"/>
              </a:solidFill>
            </a:endParaRPr>
          </a:p>
        </p:txBody>
      </p:sp>
      <p:sp>
        <p:nvSpPr>
          <p:cNvPr id="39" name="Блок-схема: несколько документов 38"/>
          <p:cNvSpPr/>
          <p:nvPr/>
        </p:nvSpPr>
        <p:spPr>
          <a:xfrm>
            <a:off x="3937434" y="4517987"/>
            <a:ext cx="2648674" cy="850595"/>
          </a:xfrm>
          <a:prstGeom prst="flowChartMultidocumen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defTabSz="1041034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  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459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041034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Факт  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459 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Блок-схема: несколько документов 39"/>
          <p:cNvSpPr/>
          <p:nvPr/>
        </p:nvSpPr>
        <p:spPr>
          <a:xfrm>
            <a:off x="6997200" y="4517467"/>
            <a:ext cx="2913802" cy="1062204"/>
          </a:xfrm>
          <a:prstGeom prst="flowChartMultidocumen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defTabSz="1041034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          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ˮ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b="1" dirty="0" smtClean="0">
                <a:solidFill>
                  <a:srgbClr val="002060"/>
                </a:solidFill>
                <a:latin typeface="Arial"/>
                <a:cs typeface="Arial"/>
              </a:rPr>
              <a:t>ˮ</a:t>
            </a:r>
            <a:r>
              <a:rPr lang="ru-RU" b="1" dirty="0" smtClean="0">
                <a:solidFill>
                  <a:srgbClr val="002060"/>
                </a:solidFill>
                <a:latin typeface="Arial"/>
                <a:cs typeface="Arial"/>
              </a:rPr>
              <a:t>40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1041034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Факт           </a:t>
            </a:r>
            <a:r>
              <a:rPr lang="ru-RU" b="1" dirty="0">
                <a:solidFill>
                  <a:srgbClr val="002060"/>
                </a:solidFill>
                <a:latin typeface="Arial"/>
                <a:cs typeface="Arial"/>
              </a:rPr>
              <a:t>ˮ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b="1" dirty="0" smtClean="0">
                <a:solidFill>
                  <a:srgbClr val="002060"/>
                </a:solidFill>
                <a:latin typeface="Arial"/>
                <a:cs typeface="Arial"/>
              </a:rPr>
              <a:t>ˮ</a:t>
            </a:r>
            <a:r>
              <a:rPr lang="ru-RU" b="1" dirty="0" smtClean="0">
                <a:solidFill>
                  <a:srgbClr val="002060"/>
                </a:solidFill>
                <a:latin typeface="Arial"/>
                <a:cs typeface="Arial"/>
              </a:rPr>
              <a:t>40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Стрелка вниз 37"/>
          <p:cNvSpPr/>
          <p:nvPr/>
        </p:nvSpPr>
        <p:spPr>
          <a:xfrm>
            <a:off x="5414414" y="4279265"/>
            <a:ext cx="274593" cy="2484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algn="ctr" defTabSz="1041034"/>
            <a:endParaRPr lang="ru-RU">
              <a:solidFill>
                <a:srgbClr val="002060"/>
              </a:solidFill>
            </a:endParaRPr>
          </a:p>
        </p:txBody>
      </p:sp>
      <p:sp>
        <p:nvSpPr>
          <p:cNvPr id="41" name="Стрелка вниз 40"/>
          <p:cNvSpPr/>
          <p:nvPr/>
        </p:nvSpPr>
        <p:spPr>
          <a:xfrm>
            <a:off x="8735689" y="4269503"/>
            <a:ext cx="274593" cy="24848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algn="ctr" defTabSz="1041034"/>
            <a:endParaRPr lang="ru-RU">
              <a:solidFill>
                <a:srgbClr val="002060"/>
              </a:solidFill>
            </a:endParaRPr>
          </a:p>
        </p:txBody>
      </p:sp>
      <p:sp>
        <p:nvSpPr>
          <p:cNvPr id="42" name="Стрелка вниз 41"/>
          <p:cNvSpPr/>
          <p:nvPr/>
        </p:nvSpPr>
        <p:spPr>
          <a:xfrm>
            <a:off x="4962243" y="2427460"/>
            <a:ext cx="589465" cy="746512"/>
          </a:xfrm>
          <a:prstGeom prst="downArrow">
            <a:avLst/>
          </a:prstGeom>
          <a:gradFill>
            <a:gsLst>
              <a:gs pos="0">
                <a:srgbClr val="F17D5D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FFC0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algn="ctr" defTabSz="1041034"/>
            <a:endParaRPr lang="ru-RU">
              <a:solidFill>
                <a:prstClr val="white"/>
              </a:solidFill>
            </a:endParaRPr>
          </a:p>
        </p:txBody>
      </p:sp>
      <p:sp>
        <p:nvSpPr>
          <p:cNvPr id="43" name="Стрелка вниз 42"/>
          <p:cNvSpPr/>
          <p:nvPr/>
        </p:nvSpPr>
        <p:spPr>
          <a:xfrm rot="19929244">
            <a:off x="7144300" y="2346626"/>
            <a:ext cx="589465" cy="793922"/>
          </a:xfrm>
          <a:prstGeom prst="downArrow">
            <a:avLst/>
          </a:prstGeom>
          <a:gradFill>
            <a:gsLst>
              <a:gs pos="0">
                <a:srgbClr val="F17D5D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rgbClr val="FFC000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123" tIns="52062" rIns="104123" bIns="52062" rtlCol="0" anchor="ctr"/>
          <a:lstStyle/>
          <a:p>
            <a:pPr algn="ctr" defTabSz="1041034"/>
            <a:endParaRPr lang="ru-RU">
              <a:solidFill>
                <a:prstClr val="white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9427297" y="1798101"/>
            <a:ext cx="967410" cy="351362"/>
          </a:xfrm>
          <a:prstGeom prst="rect">
            <a:avLst/>
          </a:prstGeom>
          <a:noFill/>
        </p:spPr>
        <p:txBody>
          <a:bodyPr wrap="none" lIns="104123" tIns="52062" rIns="104123" bIns="52062" rtlCol="0">
            <a:spAutoFit/>
          </a:bodyPr>
          <a:lstStyle/>
          <a:p>
            <a:pPr defTabSz="1041034"/>
            <a:r>
              <a:rPr lang="ru-RU" sz="1600" b="1" i="1" dirty="0" err="1">
                <a:solidFill>
                  <a:srgbClr val="4E9CD6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</a:t>
            </a:r>
            <a:r>
              <a:rPr lang="ru-RU" sz="1600" b="1" i="1" dirty="0">
                <a:solidFill>
                  <a:srgbClr val="4E9CD6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4555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22515271"/>
              </p:ext>
            </p:extLst>
          </p:nvPr>
        </p:nvGraphicFramePr>
        <p:xfrm>
          <a:off x="306140" y="1421965"/>
          <a:ext cx="9865097" cy="54005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3" name="Прямоугольник 32"/>
          <p:cNvSpPr/>
          <p:nvPr/>
        </p:nvSpPr>
        <p:spPr>
          <a:xfrm>
            <a:off x="9307140" y="1481039"/>
            <a:ext cx="1208293" cy="382324"/>
          </a:xfrm>
          <a:prstGeom prst="rect">
            <a:avLst/>
          </a:prstGeom>
        </p:spPr>
        <p:txBody>
          <a:bodyPr wrap="square" lIns="103977" tIns="51989" rIns="103977" bIns="51989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800" b="1" i="1" dirty="0">
                <a:solidFill>
                  <a:srgbClr val="0F6FC6">
                    <a:lumMod val="50000"/>
                  </a:srgbClr>
                </a:solidFill>
                <a:latin typeface="Times New Roman"/>
              </a:rPr>
              <a:t>млн.руб.</a:t>
            </a:r>
            <a:endParaRPr lang="ru-RU" sz="1800" b="1" dirty="0">
              <a:solidFill>
                <a:prstClr val="black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002884" y="3683964"/>
            <a:ext cx="1010512" cy="438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3977" tIns="51989" rIns="103977" bIns="51989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1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1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0,4%)</a:t>
            </a:r>
            <a:endParaRPr lang="ru-RU" sz="21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0157" y="540271"/>
            <a:ext cx="5400600" cy="751324"/>
          </a:xfrm>
          <a:prstGeom prst="rect">
            <a:avLst/>
          </a:prstGeom>
          <a:noFill/>
        </p:spPr>
        <p:txBody>
          <a:bodyPr wrap="square" lIns="103977" tIns="51989" rIns="103977" bIns="51989" rtlCol="0">
            <a:spAutoFit/>
          </a:bodyPr>
          <a:lstStyle/>
          <a:p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Исполнение бюджета Одинцовского 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муниципального </a:t>
            </a: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</a:t>
            </a:r>
            <a:r>
              <a:rPr lang="ru-RU" b="1" i="1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2018 </a:t>
            </a:r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b="1" i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/>
              <a:t>10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5053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86812" y="348665"/>
            <a:ext cx="5879968" cy="867675"/>
          </a:xfrm>
        </p:spPr>
        <p:txBody>
          <a:bodyPr>
            <a:noAutofit/>
          </a:bodyPr>
          <a:lstStyle/>
          <a:p>
            <a:pPr algn="l"/>
            <a:r>
              <a:rPr lang="ru-RU" sz="18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расходов бюджета Одинцовского муниципального района </a:t>
            </a:r>
            <a: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2018 </a:t>
            </a:r>
            <a:r>
              <a:rPr lang="ru-RU" sz="18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99575" y="4255690"/>
            <a:ext cx="216024" cy="216024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2" tIns="45577" rIns="91152" bIns="45577"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308118" y="4490528"/>
            <a:ext cx="216024" cy="216024"/>
          </a:xfrm>
          <a:prstGeom prst="rect">
            <a:avLst/>
          </a:prstGeom>
          <a:solidFill>
            <a:srgbClr val="FF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2" tIns="45577" rIns="91152" bIns="45577"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317140" y="4706552"/>
            <a:ext cx="216024" cy="216024"/>
          </a:xfrm>
          <a:prstGeom prst="rect">
            <a:avLst/>
          </a:prstGeom>
          <a:solidFill>
            <a:srgbClr val="FEF5C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2" tIns="45577" rIns="91152" bIns="45577"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317140" y="4943421"/>
            <a:ext cx="216024" cy="21602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2" tIns="45577" rIns="91152" bIns="45577"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295356" y="5202445"/>
            <a:ext cx="216024" cy="216024"/>
          </a:xfrm>
          <a:prstGeom prst="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2" tIns="45577" rIns="91152" bIns="45577"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99575" y="5452537"/>
            <a:ext cx="216024" cy="21602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2" tIns="45577" rIns="91152" bIns="45577"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297506" y="5668561"/>
            <a:ext cx="216024" cy="21602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2" tIns="45577" rIns="91152" bIns="45577"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308118" y="6036815"/>
            <a:ext cx="216024" cy="21602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2" tIns="45577" rIns="91152" bIns="45577"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297506" y="6387252"/>
            <a:ext cx="216024" cy="216024"/>
          </a:xfrm>
          <a:prstGeom prst="rect">
            <a:avLst/>
          </a:prstGeom>
          <a:solidFill>
            <a:srgbClr val="FF7C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2" tIns="45577" rIns="91152" bIns="45577" rtlCol="0" anchor="ctr"/>
          <a:lstStyle/>
          <a:p>
            <a:pPr algn="ctr"/>
            <a:endParaRPr lang="ru-RU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9540932"/>
              </p:ext>
            </p:extLst>
          </p:nvPr>
        </p:nvGraphicFramePr>
        <p:xfrm>
          <a:off x="533164" y="4236700"/>
          <a:ext cx="9865097" cy="3097824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7044237"/>
                <a:gridCol w="1410430"/>
                <a:gridCol w="1410430"/>
              </a:tblGrid>
              <a:tr h="220627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Образование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63,1%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8 650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</a:tr>
              <a:tr h="220627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Культура, кинематография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9,6%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1 317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</a:tr>
              <a:tr h="220627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Общегосударственные вопросы и охрана окружающей среды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9,5%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1 302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</a:tr>
              <a:tr h="220627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 экономика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5,9%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</a:tr>
              <a:tr h="220627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Жилищно-коммунальное хозяйство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4,5%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617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</a:tr>
              <a:tr h="220627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Физическая культура и спорт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4,0%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545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</a:tr>
              <a:tr h="220627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Социальная политика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1,8%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240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</a:tr>
              <a:tr h="431563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Национальная оборона, национальная безопасность и правоохранительная деятельность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0,6%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</a:tr>
              <a:tr h="220627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Обслуживание муниципального долга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0,5%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</a:tr>
              <a:tr h="220627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Здравоохранение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0,3%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</a:tr>
              <a:tr h="220627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</a:t>
                      </a:r>
                      <a:r>
                        <a:rPr lang="ru-RU" sz="150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массовой информации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0,3%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</a:tr>
              <a:tr h="220627">
                <a:tc>
                  <a:txBody>
                    <a:bodyPr/>
                    <a:lstStyle/>
                    <a:p>
                      <a:pPr algn="l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5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13 716</a:t>
                      </a:r>
                      <a:endParaRPr lang="ru-RU" sz="15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1139" marR="11139" marT="10502" marB="0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955212" y="7096272"/>
            <a:ext cx="648072" cy="402567"/>
          </a:xfrm>
        </p:spPr>
        <p:txBody>
          <a:bodyPr/>
          <a:lstStyle/>
          <a:p>
            <a:r>
              <a:rPr lang="ru-RU" dirty="0" smtClean="0">
                <a:solidFill>
                  <a:srgbClr val="00B7ED">
                    <a:lumMod val="50000"/>
                  </a:srgbClr>
                </a:solidFill>
              </a:rPr>
              <a:t>11</a:t>
            </a:r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  <p:graphicFrame>
        <p:nvGraphicFramePr>
          <p:cNvPr id="36" name="Диаграмма 3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7669521"/>
              </p:ext>
            </p:extLst>
          </p:nvPr>
        </p:nvGraphicFramePr>
        <p:xfrm>
          <a:off x="1602284" y="612279"/>
          <a:ext cx="7560840" cy="4032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290553" y="6638325"/>
            <a:ext cx="216024" cy="216024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2" tIns="45577" rIns="91152" bIns="45577"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99575" y="6889212"/>
            <a:ext cx="216024" cy="216024"/>
          </a:xfrm>
          <a:prstGeom prst="rect">
            <a:avLst/>
          </a:prstGeom>
          <a:solidFill>
            <a:srgbClr val="CC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152" tIns="45577" rIns="91152" bIns="45577"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9019108" y="3780631"/>
            <a:ext cx="14412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4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лн.руб.</a:t>
            </a:r>
            <a:endParaRPr lang="ru-RU" sz="14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442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50156" y="0"/>
            <a:ext cx="9937104" cy="65248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95163"/>
            <a:endParaRPr lang="ru-RU" dirty="0" smtClean="0">
              <a:solidFill>
                <a:prstClr val="black"/>
              </a:solidFill>
            </a:endParaRPr>
          </a:p>
          <a:p>
            <a:pPr algn="ctr" defTabSz="995163"/>
            <a:r>
              <a:rPr lang="ru-RU" sz="48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79646">
                    <a:lumMod val="75000"/>
                  </a:srgbClr>
                </a:solidFill>
              </a:rPr>
              <a:t>Основные понятия</a:t>
            </a:r>
            <a:endParaRPr lang="ru-RU" sz="48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solidFill>
                <a:srgbClr val="F79646">
                  <a:lumMod val="75000"/>
                </a:srgbClr>
              </a:solidFill>
            </a:endParaRPr>
          </a:p>
          <a:p>
            <a:pPr defTabSz="995163"/>
            <a:endParaRPr lang="ru-RU" dirty="0" smtClean="0">
              <a:solidFill>
                <a:prstClr val="black"/>
              </a:solidFill>
            </a:endParaRPr>
          </a:p>
          <a:p>
            <a:pPr marL="342900" indent="-342900" algn="just" defTabSz="995163">
              <a:buFont typeface="Arial" panose="020B0604020202020204" pitchFamily="34" charset="0"/>
              <a:buChar char="•"/>
            </a:pPr>
            <a:r>
              <a:rPr lang="ru-RU" sz="2200" b="1" i="1" u="sng" dirty="0" smtClean="0">
                <a:ln w="1905"/>
                <a:solidFill>
                  <a:srgbClr val="4BACC6">
                    <a:lumMod val="7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Бюджет</a:t>
            </a:r>
            <a:r>
              <a:rPr lang="ru-RU" sz="2200" b="1" i="1" dirty="0" smtClean="0">
                <a:ln w="1905"/>
                <a:solidFill>
                  <a:srgbClr val="4BACC6">
                    <a:lumMod val="7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-RU" sz="2200" b="1" i="1" dirty="0">
                <a:ln w="1905"/>
                <a:solidFill>
                  <a:srgbClr val="4BACC6">
                    <a:lumMod val="7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– форма образования и расходования денежных средств, предназначенных для финансового обеспечения задач и функций государства и местного самоуправления. </a:t>
            </a:r>
            <a:endParaRPr lang="ru-RU" sz="2200" b="1" i="1" dirty="0" smtClean="0">
              <a:ln w="1905"/>
              <a:solidFill>
                <a:srgbClr val="4BACC6">
                  <a:lumMod val="7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342900" indent="-342900" algn="just" defTabSz="995163">
              <a:buFont typeface="Arial" panose="020B0604020202020204" pitchFamily="34" charset="0"/>
              <a:buChar char="•"/>
            </a:pPr>
            <a:endParaRPr lang="ru-RU" sz="2200" b="1" i="1" dirty="0" smtClean="0">
              <a:ln w="1905"/>
              <a:solidFill>
                <a:srgbClr val="4BACC6">
                  <a:lumMod val="7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342900" indent="-342900" algn="just" defTabSz="995163"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ru-RU" sz="2200" b="1" i="1" u="sng" dirty="0" smtClean="0">
                <a:ln w="1905"/>
                <a:solidFill>
                  <a:srgbClr val="4BACC6">
                    <a:lumMod val="7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Доходы </a:t>
            </a:r>
            <a:r>
              <a:rPr lang="ru-RU" sz="2200" b="1" i="1" u="sng" dirty="0">
                <a:ln w="1905"/>
                <a:solidFill>
                  <a:srgbClr val="4BACC6">
                    <a:lumMod val="7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бюджета</a:t>
            </a:r>
            <a:r>
              <a:rPr lang="ru-RU" sz="2200" b="1" i="1" dirty="0">
                <a:ln w="1905"/>
                <a:solidFill>
                  <a:srgbClr val="4BACC6">
                    <a:lumMod val="7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– поступающие в бюджет денежные средства, за исключением источников финансирования дефицита бюджета. </a:t>
            </a:r>
            <a:endParaRPr lang="ru-RU" sz="2200" b="1" i="1" dirty="0" smtClean="0">
              <a:ln w="1905"/>
              <a:solidFill>
                <a:srgbClr val="4BACC6">
                  <a:lumMod val="7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342900" indent="-342900" algn="just" defTabSz="995163">
              <a:buFont typeface="Arial" panose="020B0604020202020204" pitchFamily="34" charset="0"/>
              <a:buChar char="•"/>
              <a:tabLst>
                <a:tab pos="0" algn="l"/>
              </a:tabLst>
            </a:pPr>
            <a:endParaRPr lang="ru-RU" sz="2200" b="1" i="1" dirty="0" smtClean="0">
              <a:ln w="1905"/>
              <a:solidFill>
                <a:srgbClr val="4BACC6">
                  <a:lumMod val="7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342900" indent="-342900" algn="just" defTabSz="995163">
              <a:buFont typeface="Arial" panose="020B0604020202020204" pitchFamily="34" charset="0"/>
              <a:buChar char="•"/>
            </a:pPr>
            <a:r>
              <a:rPr lang="ru-RU" sz="2200" b="1" i="1" u="sng" dirty="0" smtClean="0">
                <a:ln w="1905"/>
                <a:solidFill>
                  <a:srgbClr val="4BACC6">
                    <a:lumMod val="7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Расходы </a:t>
            </a:r>
            <a:r>
              <a:rPr lang="ru-RU" sz="2200" b="1" i="1" u="sng" dirty="0">
                <a:ln w="1905"/>
                <a:solidFill>
                  <a:srgbClr val="4BACC6">
                    <a:lumMod val="7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бюджета</a:t>
            </a:r>
            <a:r>
              <a:rPr lang="ru-RU" sz="2200" b="1" i="1" dirty="0">
                <a:ln w="1905"/>
                <a:solidFill>
                  <a:srgbClr val="4BACC6">
                    <a:lumMod val="7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– выплачиваемые из бюджета денежные средства, за исключением источников финансирования дефицита бюджета. </a:t>
            </a:r>
            <a:endParaRPr lang="ru-RU" sz="2200" b="1" i="1" dirty="0" smtClean="0">
              <a:ln w="1905"/>
              <a:solidFill>
                <a:srgbClr val="4BACC6">
                  <a:lumMod val="7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342900" indent="-342900" algn="just" defTabSz="995163">
              <a:buFont typeface="Arial" panose="020B0604020202020204" pitchFamily="34" charset="0"/>
              <a:buChar char="•"/>
            </a:pPr>
            <a:endParaRPr lang="ru-RU" sz="2200" b="1" i="1" dirty="0" smtClean="0">
              <a:ln w="1905"/>
              <a:solidFill>
                <a:srgbClr val="4BACC6">
                  <a:lumMod val="7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342900" indent="-342900" algn="just" defTabSz="995163">
              <a:buFont typeface="Arial" panose="020B0604020202020204" pitchFamily="34" charset="0"/>
              <a:buChar char="•"/>
            </a:pPr>
            <a:r>
              <a:rPr lang="ru-RU" sz="2200" b="1" i="1" u="sng" dirty="0" smtClean="0">
                <a:ln w="1905"/>
                <a:solidFill>
                  <a:srgbClr val="4BACC6">
                    <a:lumMod val="7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Дефицит </a:t>
            </a:r>
            <a:r>
              <a:rPr lang="ru-RU" sz="2200" b="1" i="1" u="sng" dirty="0">
                <a:ln w="1905"/>
                <a:solidFill>
                  <a:srgbClr val="4BACC6">
                    <a:lumMod val="7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бюджета</a:t>
            </a:r>
            <a:r>
              <a:rPr lang="ru-RU" sz="2200" b="1" i="1" dirty="0">
                <a:ln w="1905"/>
                <a:solidFill>
                  <a:srgbClr val="4BACC6">
                    <a:lumMod val="7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– превышение расходов бюджета над его доходами. </a:t>
            </a:r>
            <a:endParaRPr lang="ru-RU" sz="2200" b="1" i="1" dirty="0" smtClean="0">
              <a:ln w="1905"/>
              <a:solidFill>
                <a:srgbClr val="4BACC6">
                  <a:lumMod val="7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342900" indent="-342900" algn="just" defTabSz="995163">
              <a:buFont typeface="Arial" panose="020B0604020202020204" pitchFamily="34" charset="0"/>
              <a:buChar char="•"/>
            </a:pPr>
            <a:endParaRPr lang="ru-RU" sz="2200" b="1" i="1" dirty="0" smtClean="0">
              <a:ln w="1905"/>
              <a:solidFill>
                <a:srgbClr val="4BACC6">
                  <a:lumMod val="7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342900" indent="-342900" algn="just" defTabSz="995163">
              <a:buFont typeface="Arial" panose="020B0604020202020204" pitchFamily="34" charset="0"/>
              <a:buChar char="•"/>
            </a:pPr>
            <a:r>
              <a:rPr lang="ru-RU" sz="2200" b="1" i="1" u="sng" dirty="0" smtClean="0">
                <a:ln w="1905"/>
                <a:solidFill>
                  <a:srgbClr val="4BACC6">
                    <a:lumMod val="7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Профицит </a:t>
            </a:r>
            <a:r>
              <a:rPr lang="ru-RU" sz="2200" b="1" i="1" u="sng" dirty="0">
                <a:ln w="1905"/>
                <a:solidFill>
                  <a:srgbClr val="4BACC6">
                    <a:lumMod val="7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бюджета</a:t>
            </a:r>
            <a:r>
              <a:rPr lang="ru-RU" sz="2200" b="1" i="1" dirty="0">
                <a:ln w="1905"/>
                <a:solidFill>
                  <a:srgbClr val="4BACC6">
                    <a:lumMod val="7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- превышение доходов бюджета над его расходами</a:t>
            </a:r>
            <a:r>
              <a:rPr lang="ru-RU" sz="2200" b="1" i="1" dirty="0" smtClean="0">
                <a:ln w="1905"/>
                <a:solidFill>
                  <a:srgbClr val="4BACC6">
                    <a:lumMod val="7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.</a:t>
            </a:r>
          </a:p>
          <a:p>
            <a:pPr algn="just" defTabSz="995163"/>
            <a:endParaRPr lang="ru-RU" b="1" i="1" dirty="0" smtClean="0">
              <a:ln w="1905"/>
              <a:solidFill>
                <a:srgbClr val="4BACC6">
                  <a:lumMod val="7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defTabSz="995163"/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7818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Диаграмма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6390975"/>
              </p:ext>
            </p:extLst>
          </p:nvPr>
        </p:nvGraphicFramePr>
        <p:xfrm>
          <a:off x="108148" y="861492"/>
          <a:ext cx="5742608" cy="6408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8365094"/>
              </p:ext>
            </p:extLst>
          </p:nvPr>
        </p:nvGraphicFramePr>
        <p:xfrm>
          <a:off x="5706740" y="1044327"/>
          <a:ext cx="4824536" cy="63560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63867"/>
                <a:gridCol w="836299"/>
                <a:gridCol w="569748"/>
                <a:gridCol w="854622"/>
              </a:tblGrid>
              <a:tr h="46614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</a:t>
                      </a:r>
                      <a:endParaRPr lang="ru-RU" sz="13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endParaRPr lang="ru-RU" sz="13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  <a:endParaRPr lang="ru-RU" sz="13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% исполнения</a:t>
                      </a:r>
                      <a:endParaRPr lang="ru-RU" sz="13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8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образования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r>
                        <a:rPr lang="ru-RU" sz="12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042,4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7 832,3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97,4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355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культуры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1 649,9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1 624,9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98,5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367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Молодежь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10,0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10,0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Физическая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культура и спорт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546,9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544,8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99,6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88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Управление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муниципальными финансами 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349,9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344,8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98,5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77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Снижение </a:t>
                      </a:r>
                      <a:r>
                        <a:rPr lang="ru-RU" sz="1300" u="none" strike="noStrike" dirty="0" err="1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администр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барьеров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313,7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298,3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95,1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земельно-имущественного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комплекса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113,6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112,1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98,6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616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инженерной инфраструктуры и энергоэффективности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556,3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555,3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99,8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49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Охрана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окружающей среды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10,9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5,7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52,4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036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Предпринимательство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78,7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77,2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98,1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928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дорожно-транспортной системы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815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791,4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97,1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542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Жилище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446,6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442,9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99,2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Безопасность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68,7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67,5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98,3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343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Муниципальное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управление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928,2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904,5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97,4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64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Сельское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хозяйство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8,2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8,1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99,7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46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современной городской среды</a:t>
                      </a:r>
                      <a:endParaRPr lang="ru-RU" sz="13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49,5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43,1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11139" marR="11139" marT="10502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87,0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6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 Е Г О  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13 988,5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13 662,9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97,7</a:t>
                      </a:r>
                      <a:endParaRPr lang="ru-RU" sz="12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90116" y="324247"/>
            <a:ext cx="5760640" cy="1074490"/>
          </a:xfrm>
          <a:prstGeom prst="rect">
            <a:avLst/>
          </a:prstGeom>
          <a:noFill/>
        </p:spPr>
        <p:txBody>
          <a:bodyPr wrap="square" lIns="103977" tIns="51989" rIns="103977" bIns="51989" rtlCol="0">
            <a:spAutoFit/>
          </a:bodyPr>
          <a:lstStyle/>
          <a:p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Исполнение расходов бюджета Одинцовского муниципального района в разрезе муниципальных программ за 2018 год</a:t>
            </a:r>
            <a:endParaRPr lang="ru-RU" b="1" i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62524" y="1548383"/>
            <a:ext cx="14412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4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лн.руб.</a:t>
            </a:r>
            <a:endParaRPr lang="ru-RU" sz="14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10021391" y="7020991"/>
            <a:ext cx="648072" cy="402567"/>
          </a:xfrm>
        </p:spPr>
        <p:txBody>
          <a:bodyPr/>
          <a:lstStyle/>
          <a:p>
            <a:r>
              <a:rPr lang="ru-RU" dirty="0" smtClean="0"/>
              <a:t>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6161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21</a:t>
            </a:fld>
            <a:endParaRPr lang="ru-RU"/>
          </a:p>
        </p:txBody>
      </p:sp>
      <p:grpSp>
        <p:nvGrpSpPr>
          <p:cNvPr id="7" name="Группа 6"/>
          <p:cNvGrpSpPr/>
          <p:nvPr/>
        </p:nvGrpSpPr>
        <p:grpSpPr>
          <a:xfrm>
            <a:off x="148218" y="1037306"/>
            <a:ext cx="10271364" cy="6328110"/>
            <a:chOff x="0" y="226907"/>
            <a:chExt cx="10342518" cy="6576759"/>
          </a:xfrm>
        </p:grpSpPr>
        <p:grpSp>
          <p:nvGrpSpPr>
            <p:cNvPr id="8" name="Группа 7"/>
            <p:cNvGrpSpPr/>
            <p:nvPr/>
          </p:nvGrpSpPr>
          <p:grpSpPr>
            <a:xfrm>
              <a:off x="0" y="226907"/>
              <a:ext cx="10342518" cy="6576759"/>
              <a:chOff x="0" y="226907"/>
              <a:chExt cx="10342518" cy="6576759"/>
            </a:xfrm>
          </p:grpSpPr>
          <p:cxnSp>
            <p:nvCxnSpPr>
              <p:cNvPr id="11" name="Прямая со стрелкой 10"/>
              <p:cNvCxnSpPr>
                <a:endCxn id="29" idx="1"/>
              </p:cNvCxnSpPr>
              <p:nvPr/>
            </p:nvCxnSpPr>
            <p:spPr>
              <a:xfrm>
                <a:off x="2532204" y="5357758"/>
                <a:ext cx="963386" cy="1033335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4BACC6"/>
                </a:solidFill>
                <a:prstDash val="solid"/>
                <a:tailEnd type="arrow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  <p:cxnSp>
            <p:nvCxnSpPr>
              <p:cNvPr id="12" name="Прямая со стрелкой 11"/>
              <p:cNvCxnSpPr/>
              <p:nvPr/>
            </p:nvCxnSpPr>
            <p:spPr>
              <a:xfrm>
                <a:off x="2820371" y="4799325"/>
                <a:ext cx="655374" cy="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4BACC6"/>
                </a:solidFill>
                <a:prstDash val="solid"/>
                <a:tailEnd type="arrow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  <p:cxnSp>
            <p:nvCxnSpPr>
              <p:cNvPr id="13" name="Прямая со стрелкой 12"/>
              <p:cNvCxnSpPr/>
              <p:nvPr/>
            </p:nvCxnSpPr>
            <p:spPr>
              <a:xfrm flipV="1">
                <a:off x="2582096" y="1693184"/>
                <a:ext cx="863600" cy="4826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4BACC6"/>
                </a:solidFill>
                <a:prstDash val="solid"/>
                <a:tailEnd type="arrow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  <p:cxnSp>
            <p:nvCxnSpPr>
              <p:cNvPr id="14" name="Прямая со стрелкой 13"/>
              <p:cNvCxnSpPr/>
              <p:nvPr/>
            </p:nvCxnSpPr>
            <p:spPr>
              <a:xfrm flipV="1">
                <a:off x="2568893" y="1135324"/>
                <a:ext cx="876301" cy="7620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4BACC6"/>
                </a:solidFill>
                <a:prstDash val="solid"/>
                <a:tailEnd type="arrow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  <p:cxnSp>
            <p:nvCxnSpPr>
              <p:cNvPr id="15" name="Прямая со стрелкой 14"/>
              <p:cNvCxnSpPr/>
              <p:nvPr/>
            </p:nvCxnSpPr>
            <p:spPr>
              <a:xfrm flipV="1">
                <a:off x="2101777" y="490948"/>
                <a:ext cx="1358900" cy="135890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009DD9"/>
                </a:solidFill>
                <a:prstDash val="solid"/>
                <a:tailEnd type="arrow"/>
              </a:ln>
              <a:effectLst>
                <a:outerShdw blurRad="57150" dist="38100" dir="5400000" algn="ctr" rotWithShape="0">
                  <a:srgbClr val="009DD9">
                    <a:shade val="9000"/>
                    <a:satMod val="105000"/>
                    <a:alpha val="48000"/>
                  </a:srgbClr>
                </a:outerShdw>
              </a:effectLst>
            </p:spPr>
          </p:cxnSp>
          <p:cxnSp>
            <p:nvCxnSpPr>
              <p:cNvPr id="16" name="Прямая со стрелкой 15"/>
              <p:cNvCxnSpPr/>
              <p:nvPr/>
            </p:nvCxnSpPr>
            <p:spPr>
              <a:xfrm>
                <a:off x="2809402" y="2978933"/>
                <a:ext cx="680299" cy="0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4BACC6"/>
                </a:solidFill>
                <a:prstDash val="solid"/>
                <a:tailEnd type="arrow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  <p:cxnSp>
            <p:nvCxnSpPr>
              <p:cNvPr id="17" name="Прямая со стрелкой 16"/>
              <p:cNvCxnSpPr>
                <a:endCxn id="22" idx="1"/>
              </p:cNvCxnSpPr>
              <p:nvPr/>
            </p:nvCxnSpPr>
            <p:spPr>
              <a:xfrm flipV="1">
                <a:off x="2800530" y="4235495"/>
                <a:ext cx="695059" cy="12621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4BACC6"/>
                </a:solidFill>
                <a:prstDash val="solid"/>
                <a:tailEnd type="arrow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  <p:cxnSp>
            <p:nvCxnSpPr>
              <p:cNvPr id="18" name="Прямая со стрелкой 17"/>
              <p:cNvCxnSpPr/>
              <p:nvPr/>
            </p:nvCxnSpPr>
            <p:spPr>
              <a:xfrm>
                <a:off x="2797382" y="5173472"/>
                <a:ext cx="710291" cy="175704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4BACC6"/>
                </a:solidFill>
                <a:prstDash val="solid"/>
                <a:tailEnd type="arrow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  <p:grpSp>
            <p:nvGrpSpPr>
              <p:cNvPr id="19" name="Группа 18"/>
              <p:cNvGrpSpPr/>
              <p:nvPr/>
            </p:nvGrpSpPr>
            <p:grpSpPr>
              <a:xfrm>
                <a:off x="0" y="226907"/>
                <a:ext cx="10342518" cy="6576759"/>
                <a:chOff x="0" y="226907"/>
                <a:chExt cx="10342518" cy="6576759"/>
              </a:xfrm>
            </p:grpSpPr>
            <p:grpSp>
              <p:nvGrpSpPr>
                <p:cNvPr id="21" name="Группа 20"/>
                <p:cNvGrpSpPr/>
                <p:nvPr/>
              </p:nvGrpSpPr>
              <p:grpSpPr>
                <a:xfrm>
                  <a:off x="0" y="226907"/>
                  <a:ext cx="10342518" cy="6576759"/>
                  <a:chOff x="-307518" y="90172"/>
                  <a:chExt cx="10318274" cy="6411648"/>
                </a:xfrm>
              </p:grpSpPr>
              <p:sp>
                <p:nvSpPr>
                  <p:cNvPr id="24" name="Блок-схема: магнитный диск 23"/>
                  <p:cNvSpPr/>
                  <p:nvPr/>
                </p:nvSpPr>
                <p:spPr>
                  <a:xfrm>
                    <a:off x="-307518" y="1039668"/>
                    <a:ext cx="2790825" cy="4657725"/>
                  </a:xfrm>
                  <a:prstGeom prst="flowChartMagneticDisk">
                    <a:avLst/>
                  </a:prstGeom>
                  <a:gradFill rotWithShape="1">
                    <a:gsLst>
                      <a:gs pos="0">
                        <a:schemeClr val="accent5">
                          <a:lumMod val="20000"/>
                          <a:lumOff val="80000"/>
                        </a:schemeClr>
                      </a:gs>
                      <a:gs pos="51000">
                        <a:srgbClr val="FFFFFF"/>
                      </a:gs>
                      <a:gs pos="100000">
                        <a:schemeClr val="accent5">
                          <a:lumMod val="20000"/>
                          <a:lumOff val="80000"/>
                        </a:schemeClr>
                      </a:gs>
                    </a:gsLst>
                    <a:lin ang="16200000" scaled="0"/>
                  </a:gradFill>
                  <a:ln>
                    <a:noFill/>
                  </a:ln>
                  <a:effectLst>
                    <a:outerShdw blurRad="40000" dist="23000" dir="5400000" rotWithShape="0">
                      <a:srgbClr val="000000">
                        <a:alpha val="35000"/>
                      </a:srgbClr>
                    </a:outerShdw>
                  </a:effectLst>
                  <a:scene3d>
                    <a:camera prst="orthographicFront">
                      <a:rot lat="0" lon="0" rev="0"/>
                    </a:camera>
                    <a:lightRig rig="threePt" dir="t">
                      <a:rot lat="0" lon="0" rev="1200000"/>
                    </a:lightRig>
                  </a:scene3d>
                  <a:sp3d>
                    <a:bevelT w="63500" h="25400" prst="convex"/>
                  </a:sp3d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15000"/>
                      </a:lnSpc>
                      <a:spcBef>
                        <a:spcPts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800" b="0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/>
                        <a:ea typeface="Calibri"/>
                        <a:cs typeface="Times New Roman"/>
                      </a:rPr>
                      <a:t> </a:t>
                    </a:r>
                    <a:r>
                      <a:rPr kumimoji="0" lang="ru-RU" sz="180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/>
                        <a:ea typeface="Calibri"/>
                        <a:cs typeface="Times New Roman"/>
                      </a:rPr>
                      <a:t>«Развитие образования </a:t>
                    </a:r>
                    <a:endParaRPr kumimoji="0" lang="ru-RU" sz="11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Times New Roman"/>
                    </a:endParaRPr>
                  </a:p>
                  <a:p>
                    <a:pPr marL="0" marR="0" lvl="0" indent="0" algn="ctr" defTabSz="914400" eaLnBrk="1" fontAlgn="auto" latinLnBrk="0" hangingPunct="1">
                      <a:lnSpc>
                        <a:spcPct val="115000"/>
                      </a:lnSpc>
                      <a:spcBef>
                        <a:spcPts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80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/>
                        <a:ea typeface="Calibri"/>
                        <a:cs typeface="Times New Roman"/>
                      </a:rPr>
                      <a:t>в Одинцовском муниципальном районе </a:t>
                    </a:r>
                    <a:r>
                      <a:rPr kumimoji="0" lang="ru-RU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/>
                        <a:ea typeface="Calibri"/>
                        <a:cs typeface="Times New Roman"/>
                      </a:rPr>
                      <a:t>Московской </a:t>
                    </a:r>
                    <a:r>
                      <a:rPr kumimoji="0" lang="ru-RU" sz="180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/>
                        <a:ea typeface="Calibri"/>
                        <a:cs typeface="Times New Roman"/>
                      </a:rPr>
                      <a:t>области»</a:t>
                    </a:r>
                    <a:endParaRPr kumimoji="0" lang="ru-RU" sz="11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Times New Roman"/>
                    </a:endParaRPr>
                  </a:p>
                  <a:p>
                    <a:pPr marL="0" marR="0" lvl="0" indent="0" algn="ctr" defTabSz="914400" eaLnBrk="1" fontAlgn="auto" latinLnBrk="0" hangingPunct="1">
                      <a:lnSpc>
                        <a:spcPct val="115000"/>
                      </a:lnSpc>
                      <a:spcBef>
                        <a:spcPts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lang="ru-RU" sz="2400" b="1" i="1" kern="0" noProof="0" dirty="0" smtClean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rPr>
                      <a:t>7 </a:t>
                    </a:r>
                    <a:r>
                      <a:rPr lang="ru-RU" sz="2400" b="1" i="1" kern="0" dirty="0" smtClean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rPr>
                      <a:t>832,3</a:t>
                    </a:r>
                    <a:r>
                      <a:rPr kumimoji="0" lang="ru-RU" sz="24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/>
                        <a:ea typeface="Calibri"/>
                        <a:cs typeface="Times New Roman"/>
                      </a:rPr>
                      <a:t> </a:t>
                    </a:r>
                    <a:r>
                      <a:rPr kumimoji="0" lang="ru-RU" sz="240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Times New Roman"/>
                        <a:ea typeface="Calibri"/>
                        <a:cs typeface="Times New Roman"/>
                      </a:rPr>
                      <a:t>млн. руб</a:t>
                    </a:r>
                    <a:r>
                      <a:rPr kumimoji="0" lang="ru-RU" sz="240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Times New Roman"/>
                        <a:ea typeface="Calibri"/>
                        <a:cs typeface="Times New Roman"/>
                      </a:rPr>
                      <a:t>.</a:t>
                    </a:r>
                    <a:endParaRPr kumimoji="0" lang="ru-RU" sz="11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Times New Roman"/>
                    </a:endParaRPr>
                  </a:p>
                </p:txBody>
              </p:sp>
              <p:sp>
                <p:nvSpPr>
                  <p:cNvPr id="25" name="Скругленный прямоугольник 24"/>
                  <p:cNvSpPr/>
                  <p:nvPr/>
                </p:nvSpPr>
                <p:spPr>
                  <a:xfrm>
                    <a:off x="3149238" y="90172"/>
                    <a:ext cx="6829070" cy="544770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chemeClr val="accent5">
                          <a:lumMod val="20000"/>
                          <a:lumOff val="80000"/>
                        </a:schemeClr>
                      </a:gs>
                      <a:gs pos="35000">
                        <a:srgbClr val="FFFFFF"/>
                      </a:gs>
                      <a:gs pos="100000">
                        <a:srgbClr val="9BBB59">
                          <a:tint val="15000"/>
                          <a:satMod val="350000"/>
                        </a:srgbClr>
                      </a:gs>
                    </a:gsLst>
                    <a:lin ang="16200000" scaled="1"/>
                  </a:gradFill>
                  <a:ln w="9525" cap="flat" cmpd="sng" algn="ctr">
                    <a:solidFill>
                      <a:srgbClr val="9BBB59">
                        <a:shade val="95000"/>
                        <a:satMod val="105000"/>
                      </a:srgbClr>
                    </a:solidFill>
                    <a:prstDash val="solid"/>
                  </a:ln>
                  <a:effectLst/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71 муниципальное учреждение </a:t>
                    </a:r>
                    <a:r>
                      <a:rPr kumimoji="0" lang="ru-RU" sz="180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дошкольного образования </a:t>
                    </a:r>
                    <a:endParaRPr kumimoji="0" lang="ru-RU" sz="1800" b="1" i="1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endParaRPr>
                  </a:p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lang="ru-RU" sz="1800" b="1" kern="0" dirty="0" smtClean="0">
                        <a:solidFill>
                          <a:srgbClr val="C0000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rPr>
                      <a:t>2 503,2</a:t>
                    </a:r>
                    <a:r>
                      <a:rPr kumimoji="0" lang="ru-RU" sz="18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rPr>
                      <a:t> </a:t>
                    </a:r>
                    <a:r>
                      <a:rPr kumimoji="0" lang="ru-RU" sz="18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Times New Roman"/>
                        <a:cs typeface="Times New Roman" pitchFamily="18" charset="0"/>
                      </a:rPr>
                      <a:t>млн. руб.</a:t>
                    </a:r>
                    <a:endParaRPr kumimoji="0" lang="ru-RU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Times New Roman" pitchFamily="18" charset="0"/>
                      <a:ea typeface="Times New Roman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26" name="Скругленный прямоугольник 25"/>
                  <p:cNvSpPr/>
                  <p:nvPr/>
                </p:nvSpPr>
                <p:spPr>
                  <a:xfrm>
                    <a:off x="3162975" y="672393"/>
                    <a:ext cx="6817226" cy="544770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chemeClr val="accent5">
                          <a:lumMod val="20000"/>
                          <a:lumOff val="80000"/>
                        </a:schemeClr>
                      </a:gs>
                      <a:gs pos="35000">
                        <a:srgbClr val="FFFFFF"/>
                      </a:gs>
                      <a:gs pos="100000">
                        <a:srgbClr val="FFFFFF"/>
                      </a:gs>
                    </a:gsLst>
                    <a:lin ang="16200000" scaled="1"/>
                  </a:gradFill>
                  <a:ln w="9525" cap="flat" cmpd="sng" algn="ctr">
                    <a:solidFill>
                      <a:srgbClr val="F79646">
                        <a:shade val="95000"/>
                        <a:satMod val="105000"/>
                      </a:srgbClr>
                    </a:solidFill>
                    <a:prstDash val="solid"/>
                  </a:ln>
                  <a:effectLst>
                    <a:outerShdw blurRad="40000" dist="20000" dir="5400000" rotWithShape="0">
                      <a:srgbClr val="000000">
                        <a:alpha val="38000"/>
                      </a:srgbClr>
                    </a:outerShdw>
                  </a:effectLst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 algn="ctr" defTabSz="914400">
                      <a:defRPr/>
                    </a:pPr>
                    <a:r>
                      <a:rPr kumimoji="0" lang="ru-RU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50 </a:t>
                    </a:r>
                    <a:r>
                      <a:rPr lang="ru-RU" sz="1800" b="1" i="1" kern="0" dirty="0">
                        <a:solidFill>
                          <a:sysClr val="windowText" lastClr="000000"/>
                        </a:solidFill>
                        <a:latin typeface="Times New Roman"/>
                        <a:ea typeface="Times New Roman"/>
                      </a:rPr>
                      <a:t>муниципальных общеобразовательных </a:t>
                    </a:r>
                    <a:r>
                      <a:rPr kumimoji="0" lang="ru-RU" sz="180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учреждений </a:t>
                    </a:r>
                    <a:endParaRPr kumimoji="0" lang="ru-RU" sz="1800" b="1" i="1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endParaRPr>
                  </a:p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800" b="0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 </a:t>
                    </a:r>
                    <a:r>
                      <a:rPr lang="ru-RU" sz="2000" b="1" kern="0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</a:rPr>
                      <a:t>3</a:t>
                    </a:r>
                    <a:r>
                      <a:rPr kumimoji="0" lang="ru-RU" sz="20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 </a:t>
                    </a:r>
                    <a:r>
                      <a:rPr lang="ru-RU" sz="2000" b="1" kern="0" noProof="0" dirty="0" smtClean="0">
                        <a:solidFill>
                          <a:srgbClr val="C00000"/>
                        </a:solidFill>
                        <a:latin typeface="Times New Roman"/>
                        <a:ea typeface="Times New Roman"/>
                      </a:rPr>
                      <a:t>976,0</a:t>
                    </a:r>
                    <a:r>
                      <a:rPr kumimoji="0" lang="ru-RU" sz="20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 </a:t>
                    </a:r>
                    <a:r>
                      <a:rPr kumimoji="0" lang="ru-RU" sz="20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млн. руб.</a:t>
                    </a:r>
                    <a:endParaRPr kumimoji="0" lang="ru-RU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endParaRPr>
                  </a:p>
                </p:txBody>
              </p:sp>
              <p:sp>
                <p:nvSpPr>
                  <p:cNvPr id="27" name="Скругленный прямоугольник 26"/>
                  <p:cNvSpPr/>
                  <p:nvPr/>
                </p:nvSpPr>
                <p:spPr>
                  <a:xfrm>
                    <a:off x="3176731" y="3097256"/>
                    <a:ext cx="6834025" cy="575207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chemeClr val="accent5">
                          <a:lumMod val="20000"/>
                          <a:lumOff val="80000"/>
                        </a:schemeClr>
                      </a:gs>
                      <a:gs pos="35000">
                        <a:srgbClr val="FFFFFF"/>
                      </a:gs>
                      <a:gs pos="100000">
                        <a:srgbClr val="8064A2">
                          <a:tint val="15000"/>
                          <a:satMod val="350000"/>
                        </a:srgbClr>
                      </a:gs>
                    </a:gsLst>
                    <a:lin ang="16200000" scaled="1"/>
                  </a:gradFill>
                  <a:ln w="9525" cap="flat" cmpd="sng" algn="ctr">
                    <a:solidFill>
                      <a:srgbClr val="8064A2">
                        <a:shade val="95000"/>
                        <a:satMod val="105000"/>
                      </a:srgbClr>
                    </a:solidFill>
                    <a:prstDash val="solid"/>
                  </a:ln>
                  <a:effectLst>
                    <a:outerShdw blurRad="40000" dist="20000" dir="5400000" rotWithShape="0">
                      <a:srgbClr val="000000">
                        <a:alpha val="38000"/>
                      </a:srgbClr>
                    </a:outerShdw>
                  </a:effectLst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800" b="0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 </a:t>
                    </a:r>
                    <a:r>
                      <a:rPr kumimoji="0" lang="ru-RU" sz="16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Выплата компенсации родительской платы за присмотр и уход</a:t>
                    </a:r>
                  </a:p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lang="ru-RU" sz="2000" b="1" kern="0" noProof="0" dirty="0" smtClean="0">
                        <a:solidFill>
                          <a:srgbClr val="C00000"/>
                        </a:solidFill>
                        <a:latin typeface="Times New Roman"/>
                        <a:ea typeface="Times New Roman"/>
                      </a:rPr>
                      <a:t>87,1</a:t>
                    </a:r>
                    <a:r>
                      <a:rPr kumimoji="0" lang="ru-RU" sz="20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 </a:t>
                    </a:r>
                    <a:r>
                      <a:rPr kumimoji="0" lang="ru-RU" sz="20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млн. руб</a:t>
                    </a:r>
                    <a:r>
                      <a:rPr kumimoji="0" lang="ru-RU" sz="20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365F91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.</a:t>
                    </a:r>
                    <a:endParaRPr kumimoji="0" lang="ru-RU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endParaRPr>
                  </a:p>
                </p:txBody>
              </p:sp>
              <p:sp>
                <p:nvSpPr>
                  <p:cNvPr id="28" name="Скругленный прямоугольник 27"/>
                  <p:cNvSpPr/>
                  <p:nvPr/>
                </p:nvSpPr>
                <p:spPr>
                  <a:xfrm>
                    <a:off x="3151978" y="2469239"/>
                    <a:ext cx="6834904" cy="593848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chemeClr val="accent5">
                          <a:lumMod val="20000"/>
                          <a:lumOff val="80000"/>
                        </a:schemeClr>
                      </a:gs>
                      <a:gs pos="35000">
                        <a:srgbClr val="FFFFFF"/>
                      </a:gs>
                      <a:gs pos="100000">
                        <a:srgbClr val="9BBB59">
                          <a:tint val="15000"/>
                          <a:satMod val="350000"/>
                        </a:srgbClr>
                      </a:gs>
                    </a:gsLst>
                    <a:lin ang="16200000" scaled="1"/>
                  </a:gradFill>
                  <a:ln w="9525" cap="flat" cmpd="sng" algn="ctr">
                    <a:solidFill>
                      <a:srgbClr val="9BBB59">
                        <a:shade val="95000"/>
                        <a:satMod val="105000"/>
                      </a:srgbClr>
                    </a:solidFill>
                    <a:prstDash val="solid"/>
                  </a:ln>
                  <a:effectLst>
                    <a:outerShdw blurRad="40000" dist="20000" dir="5400000" rotWithShape="0">
                      <a:srgbClr val="000000">
                        <a:alpha val="38000"/>
                      </a:srgbClr>
                    </a:outerShdw>
                  </a:effectLst>
                </p:spPr>
                <p:txBody>
                  <a:bodyPr rot="0" spcFirstLastPara="0" vert="horz" wrap="square" lIns="91440" tIns="45720" rIns="91440" bIns="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600" b="1" i="1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endParaRPr>
                  </a:p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8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Обеспечение </a:t>
                    </a:r>
                    <a:r>
                      <a:rPr kumimoji="0" lang="ru-RU" sz="1800" b="1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деятельности Управления образования</a:t>
                    </a:r>
                    <a:endParaRPr kumimoji="0" lang="ru-RU" sz="18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endParaRPr>
                  </a:p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800" b="0" i="1" u="none" strike="noStrike" kern="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 </a:t>
                    </a:r>
                    <a:r>
                      <a:rPr lang="ru-RU" sz="2000" b="1" kern="0" dirty="0" smtClean="0">
                        <a:solidFill>
                          <a:srgbClr val="C00000"/>
                        </a:solidFill>
                        <a:latin typeface="Times New Roman"/>
                        <a:ea typeface="Times New Roman"/>
                      </a:rPr>
                      <a:t>68,2</a:t>
                    </a:r>
                    <a:r>
                      <a:rPr kumimoji="0" lang="ru-RU" sz="20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 </a:t>
                    </a:r>
                    <a:r>
                      <a:rPr kumimoji="0" lang="ru-RU" sz="20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Times New Roman"/>
                        <a:ea typeface="Times New Roman"/>
                      </a:rPr>
                      <a:t>млн. руб.</a:t>
                    </a:r>
                    <a:endParaRPr kumimoji="0" lang="ru-RU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endParaRPr>
                  </a:p>
                  <a:p>
                    <a:pPr marL="0" marR="0" lvl="0" indent="0" algn="ctr" defTabSz="914400" eaLnBrk="1" fontAlgn="auto" latinLnBrk="0" hangingPunct="1">
                      <a:lnSpc>
                        <a:spcPct val="115000"/>
                      </a:lnSpc>
                      <a:spcBef>
                        <a:spcPts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ru-RU" sz="11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libri"/>
                        <a:ea typeface="Calibri"/>
                        <a:cs typeface="Times New Roman"/>
                      </a:rPr>
                      <a:t> </a:t>
                    </a:r>
                  </a:p>
                </p:txBody>
              </p:sp>
              <p:sp>
                <p:nvSpPr>
                  <p:cNvPr id="29" name="Скругленный прямоугольник 28"/>
                  <p:cNvSpPr/>
                  <p:nvPr/>
                </p:nvSpPr>
                <p:spPr>
                  <a:xfrm>
                    <a:off x="3179878" y="5697393"/>
                    <a:ext cx="6800323" cy="804427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chemeClr val="accent5">
                          <a:lumMod val="20000"/>
                          <a:lumOff val="80000"/>
                        </a:schemeClr>
                      </a:gs>
                      <a:gs pos="35000">
                        <a:srgbClr val="FFFFFF"/>
                      </a:gs>
                      <a:gs pos="100000">
                        <a:srgbClr val="C0504D">
                          <a:tint val="15000"/>
                          <a:satMod val="350000"/>
                        </a:srgbClr>
                      </a:gs>
                    </a:gsLst>
                    <a:lin ang="16200000" scaled="1"/>
                  </a:gradFill>
                  <a:ln w="9525" cap="flat" cmpd="sng" algn="ctr">
                    <a:solidFill>
                      <a:srgbClr val="C0504D">
                        <a:shade val="95000"/>
                        <a:satMod val="105000"/>
                      </a:srgbClr>
                    </a:solidFill>
                    <a:prstDash val="solid"/>
                  </a:ln>
                  <a:effectLst>
                    <a:outerShdw blurRad="40000" dist="20000" dir="5400000" rotWithShape="0">
                      <a:srgbClr val="000000">
                        <a:alpha val="38000"/>
                      </a:srgbClr>
                    </a:outerShdw>
                  </a:effectLst>
                </p:spPr>
                <p:txBody>
                  <a:bodyPr rot="0" spcFirstLastPara="0" vert="horz" wrap="square" lIns="91440" tIns="324000" rIns="91440" bIns="36000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lvl="0" algn="ctr" defTabSz="914400">
                      <a:spcAft>
                        <a:spcPts val="1000"/>
                      </a:spcAft>
                    </a:pPr>
                    <a:endParaRPr kumimoji="0" lang="ru-RU" sz="1400" b="1" i="1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imes New Roman"/>
                      <a:ea typeface="Calibri"/>
                      <a:cs typeface="Times New Roman"/>
                    </a:endParaRPr>
                  </a:p>
                  <a:p>
                    <a:pPr lvl="0" algn="ctr" defTabSz="914400"/>
                    <a:r>
                      <a:rPr kumimoji="0" lang="ru-RU" sz="1400" b="1" i="1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/>
                        <a:ea typeface="Calibri"/>
                        <a:cs typeface="Times New Roman"/>
                      </a:rPr>
                      <a:t>Обеспечение  переданных государственных полномочий в сфере образования</a:t>
                    </a:r>
                    <a:r>
                      <a:rPr kumimoji="0" lang="ru-RU" sz="1400" b="1" i="1" u="none" strike="noStrike" kern="0" cap="none" spc="0" normalizeH="0" noProof="0" dirty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Times New Roman"/>
                        <a:ea typeface="Calibri"/>
                        <a:cs typeface="Times New Roman"/>
                      </a:rPr>
                      <a:t> и организации деятельности комиссий по делам несовершеннолетних и защите </a:t>
                    </a:r>
                    <a:r>
                      <a:rPr lang="ru-RU" sz="1400" b="1" i="1" kern="0" dirty="0" smtClean="0">
                        <a:solidFill>
                          <a:sysClr val="windowText" lastClr="000000"/>
                        </a:solidFill>
                        <a:latin typeface="Times New Roman"/>
                        <a:ea typeface="Calibri"/>
                        <a:cs typeface="Times New Roman"/>
                      </a:rPr>
                      <a:t>их прав       </a:t>
                    </a:r>
                    <a:r>
                      <a:rPr lang="ru-RU" sz="2000" b="1" kern="0" dirty="0" smtClean="0">
                        <a:solidFill>
                          <a:srgbClr val="C00000"/>
                        </a:solidFill>
                        <a:latin typeface="Times New Roman"/>
                        <a:ea typeface="Calibri"/>
                        <a:cs typeface="Times New Roman"/>
                      </a:rPr>
                      <a:t>13,2 млн. руб.</a:t>
                    </a:r>
                  </a:p>
                  <a:p>
                    <a:pPr lvl="0" algn="ctr" defTabSz="914400">
                      <a:spcAft>
                        <a:spcPts val="1000"/>
                      </a:spcAft>
                    </a:pPr>
                    <a:endParaRPr kumimoji="0" lang="ru-RU" sz="11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Calibri"/>
                      <a:ea typeface="Calibri"/>
                      <a:cs typeface="Times New Roman"/>
                    </a:endParaRPr>
                  </a:p>
                </p:txBody>
              </p:sp>
              <p:sp>
                <p:nvSpPr>
                  <p:cNvPr id="30" name="Скругленный прямоугольник 29"/>
                  <p:cNvSpPr/>
                  <p:nvPr/>
                </p:nvSpPr>
                <p:spPr>
                  <a:xfrm>
                    <a:off x="3174003" y="1937243"/>
                    <a:ext cx="6793779" cy="434788"/>
                  </a:xfrm>
                  <a:prstGeom prst="roundRect">
                    <a:avLst/>
                  </a:prstGeom>
                  <a:gradFill rotWithShape="1">
                    <a:gsLst>
                      <a:gs pos="0">
                        <a:schemeClr val="accent5">
                          <a:lumMod val="20000"/>
                          <a:lumOff val="80000"/>
                        </a:schemeClr>
                      </a:gs>
                      <a:gs pos="68000">
                        <a:srgbClr val="FFFFFF"/>
                      </a:gs>
                      <a:gs pos="100000">
                        <a:srgbClr val="0BD0D9">
                          <a:tint val="50000"/>
                          <a:satMod val="150000"/>
                        </a:srgbClr>
                      </a:gs>
                    </a:gsLst>
                    <a:path path="circle">
                      <a:fillToRect l="50000" t="130000" r="50000" b="-30000"/>
                    </a:path>
                  </a:gradFill>
                  <a:ln w="9525" cap="flat" cmpd="sng" algn="ctr">
                    <a:solidFill>
                      <a:srgbClr val="0BD0D9">
                        <a:shade val="50000"/>
                        <a:satMod val="103000"/>
                      </a:srgbClr>
                    </a:solidFill>
                    <a:prstDash val="solid"/>
                  </a:ln>
                  <a:effectLst>
                    <a:outerShdw blurRad="57150" dist="38100" dir="5400000" algn="ctr" rotWithShape="0">
                      <a:srgbClr val="0BD0D9">
                        <a:shade val="9000"/>
                        <a:satMod val="105000"/>
                        <a:alpha val="48000"/>
                      </a:srgbClr>
                    </a:outerShdw>
                  </a:effectLst>
                </p:spPr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ru-RU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  <a:cs typeface="+mn-cs"/>
                    </a:endParaRPr>
                  </a:p>
                </p:txBody>
              </p:sp>
            </p:grpSp>
            <p:sp>
              <p:nvSpPr>
                <p:cNvPr id="22" name="Скругленный прямоугольник 21"/>
                <p:cNvSpPr/>
                <p:nvPr/>
              </p:nvSpPr>
              <p:spPr>
                <a:xfrm>
                  <a:off x="3495590" y="3952951"/>
                  <a:ext cx="6823522" cy="565086"/>
                </a:xfrm>
                <a:prstGeom prst="roundRect">
                  <a:avLst/>
                </a:prstGeom>
                <a:gradFill rotWithShape="1">
                  <a:gsLst>
                    <a:gs pos="0">
                      <a:schemeClr val="accent5">
                        <a:lumMod val="20000"/>
                        <a:lumOff val="80000"/>
                      </a:schemeClr>
                    </a:gs>
                    <a:gs pos="35000">
                      <a:srgbClr val="FFFFFF"/>
                    </a:gs>
                    <a:gs pos="100000">
                      <a:srgbClr val="FFFFFF"/>
                    </a:gs>
                  </a:gsLst>
                  <a:lin ang="16200000" scaled="1"/>
                </a:gradFill>
                <a:ln w="9525" cap="flat" cmpd="sng" algn="ctr">
                  <a:solidFill>
                    <a:srgbClr val="A5C249">
                      <a:shade val="50000"/>
                      <a:satMod val="103000"/>
                    </a:srgbClr>
                  </a:solidFill>
                  <a:prstDash val="solid"/>
                </a:ln>
                <a:effectLst>
                  <a:outerShdw blurRad="57150" dist="38100" dir="5400000" algn="ctr" rotWithShape="0">
                    <a:srgbClr val="A5C249">
                      <a:shade val="9000"/>
                      <a:satMod val="105000"/>
                      <a:alpha val="48000"/>
                    </a:srgbClr>
                  </a:outerShdw>
                </a:effectLst>
              </p:spPr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600" b="1" i="1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  <a:cs typeface="+mn-cs"/>
                    </a:rPr>
                    <a:t>Организация отдыха, </a:t>
                  </a:r>
                  <a:r>
                    <a:rPr kumimoji="0" lang="ru-RU" sz="1600" b="1" i="1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  <a:cs typeface="+mn-cs"/>
                    </a:rPr>
                    <a:t>оздоровления </a:t>
                  </a:r>
                  <a:r>
                    <a:rPr kumimoji="0" lang="ru-RU" sz="1600" b="1" i="1" u="none" strike="noStrike" kern="0" cap="none" spc="0" normalizeH="0" baseline="0" noProof="0" dirty="0">
                      <a:ln>
                        <a:noFill/>
                      </a:ln>
                      <a:solidFill>
                        <a:srgbClr val="0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  <a:cs typeface="+mn-cs"/>
                    </a:rPr>
                    <a:t>и занятости детей </a:t>
                  </a:r>
                  <a:endParaRPr kumimoji="0" lang="ru-RU" sz="1600" b="1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" lastClr="FFFFFF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endParaRPr>
                </a:p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ru-RU" sz="2000" b="1" kern="0" noProof="0" dirty="0" smtClean="0">
                      <a:solidFill>
                        <a:srgbClr val="C00000"/>
                      </a:solidFill>
                      <a:latin typeface="Times New Roman"/>
                      <a:ea typeface="Times New Roman"/>
                    </a:rPr>
                    <a:t>26,6</a:t>
                  </a:r>
                  <a:r>
                    <a:rPr kumimoji="0" lang="ru-RU" sz="20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  <a:cs typeface="+mn-cs"/>
                    </a:rPr>
                    <a:t> </a:t>
                  </a:r>
                  <a:r>
                    <a:rPr kumimoji="0" lang="ru-RU" sz="20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  <a:cs typeface="+mn-cs"/>
                    </a:rPr>
                    <a:t>млн. руб.</a:t>
                  </a:r>
                  <a:endParaRPr kumimoji="0" lang="ru-RU" sz="1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endParaRPr>
                </a:p>
              </p:txBody>
            </p:sp>
            <p:sp>
              <p:nvSpPr>
                <p:cNvPr id="23" name="Скругленный прямоугольник 22"/>
                <p:cNvSpPr/>
                <p:nvPr/>
              </p:nvSpPr>
              <p:spPr>
                <a:xfrm>
                  <a:off x="3480538" y="4537222"/>
                  <a:ext cx="6819604" cy="724101"/>
                </a:xfrm>
                <a:prstGeom prst="roundRect">
                  <a:avLst/>
                </a:prstGeom>
                <a:gradFill>
                  <a:gsLst>
                    <a:gs pos="0">
                      <a:schemeClr val="accent5">
                        <a:lumMod val="20000"/>
                        <a:lumOff val="80000"/>
                      </a:schemeClr>
                    </a:gs>
                    <a:gs pos="35000">
                      <a:srgbClr val="FFFFFF"/>
                    </a:gs>
                    <a:gs pos="100000">
                      <a:srgbClr val="FFFFFF"/>
                    </a:gs>
                  </a:gsLst>
                  <a:lin ang="16200000" scaled="1"/>
                </a:gradFill>
                <a:ln w="9525" cap="flat" cmpd="sng" algn="ctr">
                  <a:solidFill>
                    <a:srgbClr val="4F81BD">
                      <a:shade val="95000"/>
                      <a:satMod val="105000"/>
                    </a:srgbClr>
                  </a:solidFill>
                  <a:prstDash val="solid"/>
                </a:ln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p:spPr>
              <p:txBody>
                <a:bodyPr rot="0" spcFirstLastPara="0" vert="horz" wrap="square" lIns="91440" tIns="45720" rIns="91440" bIns="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600" b="1" i="1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rPr>
                    <a:t>Строительство и капитальный ремонт </a:t>
                  </a:r>
                </a:p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ru-RU" sz="1600" b="1" i="1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rPr>
                    <a:t>образовательных учреждений </a:t>
                  </a:r>
                  <a:r>
                    <a:rPr kumimoji="0" lang="ru-RU" sz="1600" b="0" i="1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rPr>
                    <a:t> </a:t>
                  </a:r>
                </a:p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ru-RU" sz="2000" b="1" kern="0" noProof="0" dirty="0" smtClean="0">
                      <a:solidFill>
                        <a:srgbClr val="C00000"/>
                      </a:solidFill>
                      <a:latin typeface="Times New Roman"/>
                      <a:ea typeface="Times New Roman"/>
                    </a:rPr>
                    <a:t>646,3</a:t>
                  </a:r>
                  <a:r>
                    <a:rPr kumimoji="0" lang="ru-RU" sz="20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rPr>
                    <a:t> </a:t>
                  </a:r>
                  <a:r>
                    <a:rPr kumimoji="0" lang="ru-RU" sz="20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rPr>
                    <a:t>млн. руб</a:t>
                  </a:r>
                  <a:r>
                    <a:rPr kumimoji="0" lang="ru-RU" sz="20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srgbClr val="365F91"/>
                      </a:solidFill>
                      <a:effectLst/>
                      <a:uLnTx/>
                      <a:uFillTx/>
                      <a:latin typeface="Times New Roman"/>
                      <a:ea typeface="Times New Roman"/>
                    </a:rPr>
                    <a:t>.</a:t>
                  </a:r>
                  <a:endParaRPr kumimoji="0" lang="ru-RU" sz="12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Times New Roman"/>
                  </a:endParaRPr>
                </a:p>
              </p:txBody>
            </p:sp>
          </p:grpSp>
          <p:cxnSp>
            <p:nvCxnSpPr>
              <p:cNvPr id="20" name="Прямая со стрелкой 19"/>
              <p:cNvCxnSpPr>
                <a:endCxn id="30" idx="1"/>
              </p:cNvCxnSpPr>
              <p:nvPr/>
            </p:nvCxnSpPr>
            <p:spPr>
              <a:xfrm>
                <a:off x="2809402" y="2344536"/>
                <a:ext cx="680299" cy="1"/>
              </a:xfrm>
              <a:prstGeom prst="straightConnector1">
                <a:avLst/>
              </a:prstGeom>
              <a:noFill/>
              <a:ln w="38100" cap="flat" cmpd="sng" algn="ctr">
                <a:solidFill>
                  <a:srgbClr val="4BACC6"/>
                </a:solidFill>
                <a:prstDash val="solid"/>
                <a:tailEnd type="arrow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</p:grpSp>
        <p:sp>
          <p:nvSpPr>
            <p:cNvPr id="9" name="Прямоугольник 8"/>
            <p:cNvSpPr/>
            <p:nvPr/>
          </p:nvSpPr>
          <p:spPr>
            <a:xfrm>
              <a:off x="239129" y="1645181"/>
              <a:ext cx="2467183" cy="8255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/>
                  <a:ea typeface="Calibri"/>
                  <a:cs typeface="Times New Roman"/>
                </a:rPr>
                <a:t>Муниципальная программа</a:t>
              </a:r>
              <a:endParaRPr kumimoji="0" lang="ru-RU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endParaRPr>
            </a:p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Calibri"/>
                  <a:cs typeface="Times New Roman"/>
                </a:rPr>
                <a:t> </a:t>
              </a:r>
            </a:p>
          </p:txBody>
        </p:sp>
      </p:grpSp>
      <p:sp>
        <p:nvSpPr>
          <p:cNvPr id="31" name="Скругленный прямоугольник 30"/>
          <p:cNvSpPr/>
          <p:nvPr/>
        </p:nvSpPr>
        <p:spPr>
          <a:xfrm>
            <a:off x="3585086" y="2190086"/>
            <a:ext cx="6791717" cy="609018"/>
          </a:xfrm>
          <a:prstGeom prst="roundRect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35000">
                <a:srgbClr val="FFFFFF"/>
              </a:gs>
              <a:gs pos="100000">
                <a:srgbClr val="8064A2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914400">
              <a:defRPr/>
            </a:pPr>
            <a:r>
              <a:rPr kumimoji="0" lang="ru-RU" sz="1800" b="0" i="1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</a:rPr>
              <a:t> </a:t>
            </a:r>
            <a:r>
              <a:rPr lang="ru-RU" sz="1800" b="1" i="1" kern="0" dirty="0" smtClean="0">
                <a:solidFill>
                  <a:sysClr val="windowText" lastClr="000000"/>
                </a:solidFill>
                <a:latin typeface="Times New Roman"/>
                <a:ea typeface="Times New Roman"/>
              </a:rPr>
              <a:t>3 </a:t>
            </a:r>
            <a:r>
              <a:rPr lang="ru-RU" sz="1800" b="1" i="1" kern="0" dirty="0">
                <a:solidFill>
                  <a:sysClr val="windowText" lastClr="000000"/>
                </a:solidFill>
                <a:latin typeface="Times New Roman"/>
                <a:ea typeface="Times New Roman"/>
              </a:rPr>
              <a:t>муниципальных </a:t>
            </a:r>
            <a:r>
              <a:rPr lang="ru-RU" sz="1800" b="1" i="1" kern="0" dirty="0" smtClean="0">
                <a:solidFill>
                  <a:sysClr val="windowText" lastClr="000000"/>
                </a:solidFill>
                <a:latin typeface="Times New Roman"/>
                <a:ea typeface="Times New Roman"/>
              </a:rPr>
              <a:t>учреждения дополнительного образования</a:t>
            </a:r>
            <a:r>
              <a:rPr kumimoji="0" lang="ru-RU" sz="1800" b="1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kern="0" noProof="0" dirty="0" smtClean="0">
                <a:solidFill>
                  <a:srgbClr val="C00000"/>
                </a:solidFill>
                <a:latin typeface="Times New Roman"/>
                <a:ea typeface="Times New Roman"/>
              </a:rPr>
              <a:t>75,7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Times New Roman"/>
              </a:rPr>
              <a:t> </a:t>
            </a: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Times New Roman"/>
              </a:rPr>
              <a:t>млн. руб</a:t>
            </a: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365F91"/>
                </a:solidFill>
                <a:effectLst/>
                <a:uLnTx/>
                <a:uFillTx/>
                <a:latin typeface="Times New Roman"/>
                <a:ea typeface="Times New Roman"/>
              </a:rPr>
              <a:t>.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Times New Roman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621704" y="5974174"/>
            <a:ext cx="6772687" cy="587224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35000">
                <a:srgbClr val="FFFFFF"/>
              </a:gs>
              <a:gs pos="100000">
                <a:srgbClr val="FFFFFF"/>
              </a:gs>
            </a:gsLst>
            <a:lin ang="16200000" scaled="1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914400"/>
            <a:r>
              <a:rPr lang="ru-RU" sz="1800" b="1" i="1" kern="0" dirty="0">
                <a:solidFill>
                  <a:srgbClr val="000000"/>
                </a:solidFill>
                <a:latin typeface="Times New Roman"/>
                <a:ea typeface="Times New Roman"/>
              </a:rPr>
              <a:t>Субсидии частным образовательным организациям </a:t>
            </a:r>
            <a:endParaRPr lang="ru-RU" sz="1800" b="1" i="1" kern="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lvl="0" algn="ctr" defTabSz="914400"/>
            <a:r>
              <a:rPr lang="ru-RU" sz="2000" b="1" kern="0" dirty="0" smtClean="0">
                <a:solidFill>
                  <a:srgbClr val="C00000"/>
                </a:solidFill>
                <a:latin typeface="Times New Roman"/>
                <a:ea typeface="Times New Roman"/>
              </a:rPr>
              <a:t>364,8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Times New Roman"/>
              </a:rPr>
              <a:t> </a:t>
            </a: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Times New Roman"/>
              </a:rPr>
              <a:t>млн. руб</a:t>
            </a: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365F91"/>
                </a:solidFill>
                <a:effectLst/>
                <a:uLnTx/>
                <a:uFillTx/>
                <a:latin typeface="Times New Roman"/>
                <a:ea typeface="Times New Roman"/>
              </a:rPr>
              <a:t>.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Times New Roman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338588" y="2860312"/>
            <a:ext cx="571983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800" b="1" i="1" kern="0" dirty="0">
                <a:solidFill>
                  <a:sysClr val="windowText" lastClr="000000"/>
                </a:solidFill>
                <a:latin typeface="Times New Roman"/>
                <a:ea typeface="Times New Roman"/>
              </a:rPr>
              <a:t>3 муниципальных </a:t>
            </a:r>
            <a:r>
              <a:rPr lang="ru-RU" sz="1800" b="1" i="1" kern="0" dirty="0" smtClean="0">
                <a:solidFill>
                  <a:sysClr val="windowText" lastClr="000000"/>
                </a:solidFill>
                <a:latin typeface="Times New Roman"/>
                <a:ea typeface="Times New Roman"/>
              </a:rPr>
              <a:t>прочих </a:t>
            </a:r>
            <a:r>
              <a:rPr lang="ru-RU" sz="1800" b="1" i="1" kern="0" dirty="0">
                <a:solidFill>
                  <a:sysClr val="windowText" lastClr="000000"/>
                </a:solidFill>
                <a:latin typeface="Times New Roman"/>
                <a:ea typeface="Times New Roman"/>
              </a:rPr>
              <a:t>учреждения  </a:t>
            </a:r>
            <a:r>
              <a:rPr lang="ru-RU" sz="2000" b="1" kern="0" dirty="0" smtClean="0">
                <a:solidFill>
                  <a:srgbClr val="C00000"/>
                </a:solidFill>
                <a:latin typeface="Times New Roman"/>
                <a:ea typeface="Times New Roman"/>
              </a:rPr>
              <a:t>71,2 </a:t>
            </a:r>
            <a:r>
              <a:rPr lang="ru-RU" sz="2000" b="1" kern="0" dirty="0">
                <a:solidFill>
                  <a:srgbClr val="C00000"/>
                </a:solidFill>
                <a:latin typeface="Times New Roman"/>
                <a:ea typeface="Times New Roman"/>
              </a:rPr>
              <a:t>млн. </a:t>
            </a:r>
            <a:r>
              <a:rPr lang="ru-RU" sz="2000" b="1" kern="0" dirty="0" err="1">
                <a:solidFill>
                  <a:srgbClr val="C00000"/>
                </a:solidFill>
                <a:latin typeface="Times New Roman"/>
                <a:ea typeface="Times New Roman"/>
              </a:rPr>
              <a:t>руб</a:t>
            </a:r>
            <a:endParaRPr lang="ru-RU" dirty="0"/>
          </a:p>
        </p:txBody>
      </p:sp>
      <p:cxnSp>
        <p:nvCxnSpPr>
          <p:cNvPr id="34" name="Прямая со стрелкой 33"/>
          <p:cNvCxnSpPr/>
          <p:nvPr/>
        </p:nvCxnSpPr>
        <p:spPr>
          <a:xfrm flipV="1">
            <a:off x="2926355" y="4196526"/>
            <a:ext cx="678456" cy="69704"/>
          </a:xfrm>
          <a:prstGeom prst="straightConnector1">
            <a:avLst/>
          </a:prstGeom>
          <a:noFill/>
          <a:ln w="38100" cap="flat" cmpd="sng" algn="ctr">
            <a:solidFill>
              <a:srgbClr val="4BACC6"/>
            </a:solidFill>
            <a:prstDash val="solid"/>
            <a:tailEnd type="arrow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35" name="Номер слайда 3"/>
          <p:cNvSpPr txBox="1">
            <a:spLocks/>
          </p:cNvSpPr>
          <p:nvPr/>
        </p:nvSpPr>
        <p:spPr>
          <a:xfrm>
            <a:off x="9991216" y="7118276"/>
            <a:ext cx="648072" cy="402567"/>
          </a:xfrm>
          <a:prstGeom prst="rect">
            <a:avLst/>
          </a:prstGeom>
        </p:spPr>
        <p:txBody>
          <a:bodyPr vert="horz" lIns="98027" tIns="49064" rIns="98027" bIns="49064" rtlCol="0" anchor="ctr"/>
          <a:lstStyle>
            <a:defPPr>
              <a:defRPr lang="ru-RU"/>
            </a:defPPr>
            <a:lvl1pPr marL="0" algn="r" defTabSz="980173" rtl="0" eaLnBrk="1" latinLnBrk="0" hangingPunct="1">
              <a:defRPr sz="1600" b="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90085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0173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0263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60348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50439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40522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30610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20700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B7ED">
                    <a:lumMod val="50000"/>
                  </a:srgbClr>
                </a:solidFill>
              </a:rPr>
              <a:t>13</a:t>
            </a:r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681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Диаграмма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5658015"/>
              </p:ext>
            </p:extLst>
          </p:nvPr>
        </p:nvGraphicFramePr>
        <p:xfrm>
          <a:off x="2178347" y="1656592"/>
          <a:ext cx="5832649" cy="4780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62124" y="435671"/>
            <a:ext cx="6696744" cy="10156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>
              <a:defRPr b="1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Расходы бюджета района на реализацию муниципальной программы «Развитие образования </a:t>
            </a:r>
            <a:endParaRPr lang="ru-RU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в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Одинцовском муниципальном районе» в </a:t>
            </a:r>
            <a:r>
              <a:rPr lang="ru-RU" dirty="0" smtClean="0">
                <a:solidFill>
                  <a:schemeClr val="accent4">
                    <a:lumMod val="50000"/>
                  </a:schemeClr>
                </a:solidFill>
              </a:rPr>
              <a:t>2018 году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66180" y="6830307"/>
            <a:ext cx="288032" cy="28803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261842" y="6820435"/>
            <a:ext cx="288032" cy="288032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116783" y="6820435"/>
            <a:ext cx="288032" cy="288032"/>
          </a:xfrm>
          <a:prstGeom prst="rect">
            <a:avLst/>
          </a:prstGeom>
          <a:solidFill>
            <a:srgbClr val="FF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4607931" y="6792047"/>
            <a:ext cx="225093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редства бюджета района</a:t>
            </a: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97%</a:t>
            </a: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04815" y="6800690"/>
            <a:ext cx="26111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редства бюджетов поселений</a:t>
            </a: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96%</a:t>
            </a: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49404" y="6810562"/>
            <a:ext cx="29275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редства вышестоящих бюджетов</a:t>
            </a: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98%</a:t>
            </a: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850756" y="2046340"/>
            <a:ext cx="877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7 832</a:t>
            </a:r>
            <a:endParaRPr lang="ru-RU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837104" y="1348815"/>
            <a:ext cx="14412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4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лн.руб.</a:t>
            </a:r>
            <a:endParaRPr lang="ru-RU" sz="14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58468" y="6012879"/>
            <a:ext cx="2006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endParaRPr lang="ru-RU" sz="1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66741" y="2046339"/>
            <a:ext cx="877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8 042</a:t>
            </a:r>
            <a:endParaRPr lang="ru-RU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706740" y="6018797"/>
            <a:ext cx="745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</a:t>
            </a:r>
            <a:endParaRPr lang="ru-RU" sz="1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87775" y="3132559"/>
            <a:ext cx="17997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Удельный вес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838856" y="3780631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73%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902974" y="4734846"/>
            <a:ext cx="5693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838855" y="5148783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23%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Номер слайда 3"/>
          <p:cNvSpPr txBox="1">
            <a:spLocks/>
          </p:cNvSpPr>
          <p:nvPr/>
        </p:nvSpPr>
        <p:spPr>
          <a:xfrm>
            <a:off x="9991216" y="7118276"/>
            <a:ext cx="648072" cy="402567"/>
          </a:xfrm>
          <a:prstGeom prst="rect">
            <a:avLst/>
          </a:prstGeom>
        </p:spPr>
        <p:txBody>
          <a:bodyPr vert="horz" lIns="98027" tIns="49064" rIns="98027" bIns="49064" rtlCol="0" anchor="ctr"/>
          <a:lstStyle>
            <a:defPPr>
              <a:defRPr lang="ru-RU"/>
            </a:defPPr>
            <a:lvl1pPr marL="0" algn="r" defTabSz="980173" rtl="0" eaLnBrk="1" latinLnBrk="0" hangingPunct="1">
              <a:defRPr sz="1600" b="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90085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0173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0263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60348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50439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40522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30610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20700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B7ED">
                    <a:lumMod val="50000"/>
                  </a:srgbClr>
                </a:solidFill>
              </a:rPr>
              <a:t>14</a:t>
            </a:r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83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Стрелка вправо 23"/>
          <p:cNvSpPr/>
          <p:nvPr/>
        </p:nvSpPr>
        <p:spPr>
          <a:xfrm rot="19740457">
            <a:off x="1045058" y="1363464"/>
            <a:ext cx="3380644" cy="424599"/>
          </a:xfrm>
          <a:prstGeom prst="rightArrow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ru-RU" kern="0">
              <a:solidFill>
                <a:sysClr val="windowText" lastClr="000000"/>
              </a:solidFill>
            </a:endParaRPr>
          </a:p>
        </p:txBody>
      </p:sp>
      <p:sp>
        <p:nvSpPr>
          <p:cNvPr id="22" name="Стрелка вправо 21"/>
          <p:cNvSpPr/>
          <p:nvPr/>
        </p:nvSpPr>
        <p:spPr>
          <a:xfrm rot="1358767">
            <a:off x="635181" y="5818311"/>
            <a:ext cx="3646342" cy="381584"/>
          </a:xfrm>
          <a:prstGeom prst="rightArrow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104306" tIns="52153" rIns="104306" bIns="5215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ru-RU" kern="0">
              <a:solidFill>
                <a:sysClr val="windowText" lastClr="000000"/>
              </a:solidFill>
            </a:endParaRPr>
          </a:p>
        </p:txBody>
      </p:sp>
      <p:sp>
        <p:nvSpPr>
          <p:cNvPr id="21" name="Стрелка вправо 20"/>
          <p:cNvSpPr/>
          <p:nvPr/>
        </p:nvSpPr>
        <p:spPr>
          <a:xfrm rot="21077614">
            <a:off x="829613" y="3068783"/>
            <a:ext cx="3388438" cy="381584"/>
          </a:xfrm>
          <a:prstGeom prst="rightArrow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104306" tIns="52153" rIns="104306" bIns="5215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ru-RU" kern="0">
              <a:solidFill>
                <a:sysClr val="windowText" lastClr="000000"/>
              </a:solidFill>
            </a:endParaRPr>
          </a:p>
        </p:txBody>
      </p:sp>
      <p:sp>
        <p:nvSpPr>
          <p:cNvPr id="18" name="Стрелка вправо 17"/>
          <p:cNvSpPr/>
          <p:nvPr/>
        </p:nvSpPr>
        <p:spPr>
          <a:xfrm>
            <a:off x="829612" y="3513832"/>
            <a:ext cx="3388440" cy="381584"/>
          </a:xfrm>
          <a:prstGeom prst="rightArrow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08" tIns="45704" rIns="91408" bIns="4570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ru-RU" kern="0">
              <a:solidFill>
                <a:sysClr val="windowText" lastClr="000000"/>
              </a:solidFill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319630" y="1124300"/>
            <a:ext cx="9970215" cy="5181476"/>
            <a:chOff x="-84911" y="536852"/>
            <a:chExt cx="10200577" cy="5522475"/>
          </a:xfrm>
        </p:grpSpPr>
        <p:grpSp>
          <p:nvGrpSpPr>
            <p:cNvPr id="6" name="Группа 5"/>
            <p:cNvGrpSpPr/>
            <p:nvPr/>
          </p:nvGrpSpPr>
          <p:grpSpPr>
            <a:xfrm>
              <a:off x="-84911" y="536852"/>
              <a:ext cx="10200577" cy="5522475"/>
              <a:chOff x="-84694" y="540653"/>
              <a:chExt cx="10174629" cy="5561570"/>
            </a:xfrm>
          </p:grpSpPr>
          <p:sp>
            <p:nvSpPr>
              <p:cNvPr id="8" name="Стрелка вправо 7"/>
              <p:cNvSpPr/>
              <p:nvPr/>
            </p:nvSpPr>
            <p:spPr>
              <a:xfrm rot="21077614">
                <a:off x="473066" y="1844252"/>
                <a:ext cx="3457910" cy="409575"/>
              </a:xfrm>
              <a:prstGeom prst="rightArrow">
                <a:avLst/>
              </a:prstGeom>
              <a:gradFill rotWithShape="1">
                <a:gsLst>
                  <a:gs pos="0">
                    <a:srgbClr val="4BACC6">
                      <a:tint val="50000"/>
                      <a:satMod val="300000"/>
                    </a:srgbClr>
                  </a:gs>
                  <a:gs pos="35000">
                    <a:srgbClr val="4BACC6">
                      <a:tint val="37000"/>
                      <a:satMod val="300000"/>
                    </a:srgbClr>
                  </a:gs>
                  <a:gs pos="100000">
                    <a:srgbClr val="4BACC6">
                      <a:tint val="15000"/>
                      <a:satMod val="350000"/>
                    </a:srgbClr>
                  </a:gs>
                </a:gsLst>
                <a:lin ang="16200000" scaled="1"/>
              </a:gradFill>
              <a:ln w="9525" cap="flat" cmpd="sng" algn="ctr">
                <a:solidFill>
                  <a:srgbClr val="4BACC6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ru-RU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" name="Стрелка вправо 8"/>
              <p:cNvSpPr/>
              <p:nvPr/>
            </p:nvSpPr>
            <p:spPr>
              <a:xfrm rot="1358767">
                <a:off x="266758" y="4836372"/>
                <a:ext cx="3721100" cy="409575"/>
              </a:xfrm>
              <a:prstGeom prst="rightArrow">
                <a:avLst/>
              </a:prstGeom>
              <a:gradFill rotWithShape="1">
                <a:gsLst>
                  <a:gs pos="0">
                    <a:srgbClr val="4BACC6">
                      <a:tint val="50000"/>
                      <a:satMod val="300000"/>
                    </a:srgbClr>
                  </a:gs>
                  <a:gs pos="35000">
                    <a:srgbClr val="4BACC6">
                      <a:tint val="37000"/>
                      <a:satMod val="300000"/>
                    </a:srgbClr>
                  </a:gs>
                  <a:gs pos="100000">
                    <a:srgbClr val="4BACC6">
                      <a:tint val="15000"/>
                      <a:satMod val="350000"/>
                    </a:srgbClr>
                  </a:gs>
                </a:gsLst>
                <a:lin ang="16200000" scaled="1"/>
              </a:gradFill>
              <a:ln w="9525" cap="flat" cmpd="sng" algn="ctr">
                <a:solidFill>
                  <a:srgbClr val="4BACC6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ru-RU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" name="Стрелка вправо 9"/>
              <p:cNvSpPr/>
              <p:nvPr/>
            </p:nvSpPr>
            <p:spPr>
              <a:xfrm>
                <a:off x="321752" y="4165288"/>
                <a:ext cx="3498459" cy="409575"/>
              </a:xfrm>
              <a:prstGeom prst="rightArrow">
                <a:avLst/>
              </a:prstGeom>
              <a:gradFill rotWithShape="1">
                <a:gsLst>
                  <a:gs pos="0">
                    <a:srgbClr val="4BACC6">
                      <a:tint val="50000"/>
                      <a:satMod val="300000"/>
                    </a:srgbClr>
                  </a:gs>
                  <a:gs pos="35000">
                    <a:srgbClr val="4BACC6">
                      <a:tint val="37000"/>
                      <a:satMod val="300000"/>
                    </a:srgbClr>
                  </a:gs>
                  <a:gs pos="100000">
                    <a:srgbClr val="4BACC6">
                      <a:tint val="15000"/>
                      <a:satMod val="350000"/>
                    </a:srgbClr>
                  </a:gs>
                </a:gsLst>
                <a:lin ang="16200000" scaled="1"/>
              </a:gradFill>
              <a:ln w="9525" cap="flat" cmpd="sng" algn="ctr">
                <a:solidFill>
                  <a:srgbClr val="4BACC6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ru-RU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" name="Стрелка вправо 10"/>
              <p:cNvSpPr/>
              <p:nvPr/>
            </p:nvSpPr>
            <p:spPr>
              <a:xfrm rot="19740457">
                <a:off x="678255" y="1576674"/>
                <a:ext cx="3449956" cy="455746"/>
              </a:xfrm>
              <a:prstGeom prst="rightArrow">
                <a:avLst/>
              </a:prstGeom>
              <a:gradFill rotWithShape="1">
                <a:gsLst>
                  <a:gs pos="0">
                    <a:srgbClr val="4BACC6">
                      <a:tint val="50000"/>
                      <a:satMod val="300000"/>
                    </a:srgbClr>
                  </a:gs>
                  <a:gs pos="35000">
                    <a:srgbClr val="4BACC6">
                      <a:tint val="37000"/>
                      <a:satMod val="300000"/>
                    </a:srgbClr>
                  </a:gs>
                  <a:gs pos="100000">
                    <a:srgbClr val="4BACC6">
                      <a:tint val="15000"/>
                      <a:satMod val="350000"/>
                    </a:srgbClr>
                  </a:gs>
                </a:gsLst>
                <a:lin ang="16200000" scaled="1"/>
              </a:gradFill>
              <a:ln w="9525" cap="flat" cmpd="sng" algn="ctr">
                <a:solidFill>
                  <a:srgbClr val="4BACC6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defRPr/>
                </a:pPr>
                <a:endParaRPr lang="ru-RU" kern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" name="Скругленный прямоугольник 12"/>
              <p:cNvSpPr/>
              <p:nvPr/>
            </p:nvSpPr>
            <p:spPr>
              <a:xfrm>
                <a:off x="3966422" y="540653"/>
                <a:ext cx="6123513" cy="752756"/>
              </a:xfrm>
              <a:prstGeom prst="roundRect">
                <a:avLst/>
              </a:prstGeom>
              <a:gradFill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35000">
                    <a:srgbClr val="FFFFFF"/>
                  </a:gs>
                  <a:gs pos="100000">
                    <a:schemeClr val="accent5">
                      <a:lumMod val="20000"/>
                      <a:lumOff val="8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rgbClr val="9BBB59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defRPr/>
                </a:pPr>
                <a:r>
                  <a:rPr lang="ru-RU" sz="1800" i="1" kern="0" dirty="0">
                    <a:solidFill>
                      <a:sysClr val="windowText" lastClr="000000"/>
                    </a:solidFill>
                    <a:latin typeface="Times New Roman"/>
                    <a:ea typeface="Times New Roman"/>
                  </a:rPr>
                  <a:t>Содержание 9 музыкальных школ и школ искусств      </a:t>
                </a:r>
                <a:r>
                  <a:rPr lang="ru-RU" b="1" kern="0" dirty="0" smtClean="0">
                    <a:solidFill>
                      <a:srgbClr val="C00000"/>
                    </a:solidFill>
                    <a:latin typeface="Times New Roman"/>
                    <a:ea typeface="Times New Roman"/>
                  </a:rPr>
                  <a:t>302,2 </a:t>
                </a:r>
                <a:r>
                  <a:rPr lang="ru-RU" b="1" kern="0" dirty="0">
                    <a:solidFill>
                      <a:srgbClr val="C00000"/>
                    </a:solidFill>
                    <a:latin typeface="Times New Roman"/>
                    <a:ea typeface="Times New Roman"/>
                  </a:rPr>
                  <a:t>млн. руб.</a:t>
                </a:r>
                <a:endParaRPr lang="ru-RU" kern="0" dirty="0">
                  <a:solidFill>
                    <a:srgbClr val="C00000"/>
                  </a:solidFill>
                  <a:latin typeface="Times New Roman"/>
                  <a:ea typeface="Times New Roman"/>
                </a:endParaRPr>
              </a:p>
            </p:txBody>
          </p:sp>
          <p:sp>
            <p:nvSpPr>
              <p:cNvPr id="14" name="Скругленный прямоугольник 13"/>
              <p:cNvSpPr/>
              <p:nvPr/>
            </p:nvSpPr>
            <p:spPr>
              <a:xfrm>
                <a:off x="3966421" y="3823315"/>
                <a:ext cx="6123513" cy="1093523"/>
              </a:xfrm>
              <a:prstGeom prst="roundRect">
                <a:avLst/>
              </a:prstGeom>
              <a:gradFill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100000">
                    <a:schemeClr val="accent5">
                      <a:lumMod val="20000"/>
                      <a:lumOff val="80000"/>
                    </a:schemeClr>
                  </a:gs>
                  <a:gs pos="40005">
                    <a:srgbClr val="FFFFFF"/>
                  </a:gs>
                  <a:gs pos="100000">
                    <a:schemeClr val="accent5">
                      <a:lumMod val="20000"/>
                      <a:lumOff val="8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rgbClr val="8064A2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defRPr/>
                </a:pPr>
                <a:r>
                  <a:rPr lang="ru-RU" sz="1800" i="1" kern="0" dirty="0" smtClean="0">
                    <a:solidFill>
                      <a:sysClr val="windowText" lastClr="000000"/>
                    </a:solidFill>
                    <a:latin typeface="Times New Roman"/>
                    <a:ea typeface="Times New Roman"/>
                  </a:rPr>
                  <a:t>Расходы на </a:t>
                </a:r>
                <a:r>
                  <a:rPr lang="ru-RU" sz="1800" i="1" kern="0" dirty="0">
                    <a:solidFill>
                      <a:sysClr val="windowText" lastClr="000000"/>
                    </a:solidFill>
                    <a:latin typeface="Times New Roman"/>
                    <a:ea typeface="Times New Roman"/>
                  </a:rPr>
                  <a:t>МБУ «Культурно-спортивный  центр Одинцовского муниципального района»</a:t>
                </a:r>
                <a:endParaRPr lang="ru-RU" sz="1800" kern="0" dirty="0">
                  <a:solidFill>
                    <a:sysClr val="windowText" lastClr="000000"/>
                  </a:solidFill>
                  <a:latin typeface="Times New Roman"/>
                  <a:ea typeface="Times New Roman"/>
                </a:endParaRPr>
              </a:p>
              <a:p>
                <a:pPr algn="ctr">
                  <a:defRPr/>
                </a:pPr>
                <a:r>
                  <a:rPr lang="ru-RU" b="1" kern="0" dirty="0" smtClean="0">
                    <a:solidFill>
                      <a:srgbClr val="C00000"/>
                    </a:solidFill>
                    <a:latin typeface="Times New Roman"/>
                    <a:ea typeface="Times New Roman"/>
                  </a:rPr>
                  <a:t>28,6 </a:t>
                </a:r>
                <a:r>
                  <a:rPr lang="ru-RU" b="1" kern="0" dirty="0">
                    <a:solidFill>
                      <a:srgbClr val="C00000"/>
                    </a:solidFill>
                    <a:latin typeface="Times New Roman"/>
                    <a:ea typeface="Times New Roman"/>
                  </a:rPr>
                  <a:t>млн. руб</a:t>
                </a:r>
                <a:r>
                  <a:rPr lang="ru-RU" b="1" kern="0" dirty="0" smtClean="0">
                    <a:solidFill>
                      <a:srgbClr val="C00000"/>
                    </a:solidFill>
                    <a:latin typeface="Times New Roman"/>
                    <a:ea typeface="Times New Roman"/>
                  </a:rPr>
                  <a:t>.</a:t>
                </a:r>
                <a:endParaRPr lang="ru-RU" b="1" kern="0" dirty="0">
                  <a:solidFill>
                    <a:srgbClr val="C00000"/>
                  </a:solidFill>
                  <a:latin typeface="Times New Roman"/>
                  <a:ea typeface="Times New Roman"/>
                </a:endParaRPr>
              </a:p>
            </p:txBody>
          </p:sp>
          <p:sp>
            <p:nvSpPr>
              <p:cNvPr id="15" name="Скругленный прямоугольник 14"/>
              <p:cNvSpPr/>
              <p:nvPr/>
            </p:nvSpPr>
            <p:spPr>
              <a:xfrm>
                <a:off x="3966421" y="5056227"/>
                <a:ext cx="6071264" cy="1045996"/>
              </a:xfrm>
              <a:prstGeom prst="roundRect">
                <a:avLst/>
              </a:prstGeom>
              <a:gradFill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35000">
                    <a:srgbClr val="FFFFFF"/>
                  </a:gs>
                  <a:gs pos="100000">
                    <a:schemeClr val="accent5">
                      <a:lumMod val="20000"/>
                      <a:lumOff val="8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rgbClr val="9BBB59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defRPr/>
                </a:pPr>
                <a:r>
                  <a:rPr lang="ru-RU" sz="1800" i="1" kern="0" dirty="0">
                    <a:solidFill>
                      <a:sysClr val="windowText" lastClr="000000"/>
                    </a:solidFill>
                    <a:latin typeface="Times New Roman"/>
                    <a:ea typeface="Times New Roman"/>
                  </a:rPr>
                  <a:t>Обеспечение деятельности Комитета по делам </a:t>
                </a:r>
                <a:r>
                  <a:rPr lang="ru-RU" sz="1800" i="1" kern="0" dirty="0" smtClean="0">
                    <a:solidFill>
                      <a:sysClr val="windowText" lastClr="000000"/>
                    </a:solidFill>
                    <a:latin typeface="Times New Roman"/>
                    <a:ea typeface="Times New Roman"/>
                  </a:rPr>
                  <a:t>культуры, туризму и молодежной политике </a:t>
                </a:r>
                <a:endParaRPr lang="ru-RU" sz="1800" kern="0" dirty="0">
                  <a:solidFill>
                    <a:sysClr val="windowText" lastClr="000000"/>
                  </a:solidFill>
                  <a:latin typeface="Times New Roman"/>
                  <a:ea typeface="Times New Roman"/>
                </a:endParaRPr>
              </a:p>
              <a:p>
                <a:pPr algn="ctr">
                  <a:defRPr/>
                </a:pPr>
                <a:r>
                  <a:rPr lang="ru-RU" b="1" kern="0" dirty="0">
                    <a:solidFill>
                      <a:srgbClr val="C00000"/>
                    </a:solidFill>
                    <a:latin typeface="Times New Roman"/>
                    <a:ea typeface="Times New Roman"/>
                  </a:rPr>
                  <a:t>18,1 млн. руб.</a:t>
                </a:r>
                <a:endParaRPr lang="ru-RU" sz="1300" kern="0" dirty="0">
                  <a:solidFill>
                    <a:srgbClr val="C00000"/>
                  </a:solidFill>
                  <a:latin typeface="Times New Roman"/>
                  <a:ea typeface="Times New Roman"/>
                </a:endParaRPr>
              </a:p>
              <a:p>
                <a:pPr algn="ctr">
                  <a:lnSpc>
                    <a:spcPct val="115000"/>
                  </a:lnSpc>
                  <a:spcAft>
                    <a:spcPts val="1000"/>
                  </a:spcAft>
                  <a:defRPr/>
                </a:pPr>
                <a:r>
                  <a:rPr lang="ru-RU" sz="1100" kern="0" dirty="0">
                    <a:solidFill>
                      <a:sysClr val="windowText" lastClr="000000"/>
                    </a:solidFill>
                    <a:latin typeface="Calibri"/>
                    <a:ea typeface="Calibri"/>
                    <a:cs typeface="Times New Roman"/>
                  </a:rPr>
                  <a:t> </a:t>
                </a:r>
              </a:p>
            </p:txBody>
          </p:sp>
          <p:sp>
            <p:nvSpPr>
              <p:cNvPr id="12" name="Блок-схема: магнитный диск 11"/>
              <p:cNvSpPr/>
              <p:nvPr/>
            </p:nvSpPr>
            <p:spPr>
              <a:xfrm>
                <a:off x="-84694" y="972033"/>
                <a:ext cx="2875519" cy="5052016"/>
              </a:xfrm>
              <a:prstGeom prst="flowChartMagneticDisk">
                <a:avLst/>
              </a:prstGeom>
              <a:gradFill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48000">
                    <a:srgbClr val="FFFFFF"/>
                  </a:gs>
                  <a:gs pos="100000">
                    <a:schemeClr val="accent5">
                      <a:lumMod val="20000"/>
                      <a:lumOff val="8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 prst="convex"/>
              </a:sp3d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defRPr/>
                </a:pPr>
                <a:r>
                  <a:rPr lang="ru-RU" b="1" i="1" kern="0" dirty="0">
                    <a:solidFill>
                      <a:srgbClr val="000000"/>
                    </a:solidFill>
                    <a:latin typeface="Times New Roman"/>
                    <a:ea typeface="Times New Roman"/>
                  </a:rPr>
                  <a:t> «Развитие культуры </a:t>
                </a:r>
                <a:endParaRPr lang="ru-RU" sz="1300" kern="0" dirty="0">
                  <a:solidFill>
                    <a:sysClr val="windowText" lastClr="000000"/>
                  </a:solidFill>
                  <a:latin typeface="Times New Roman"/>
                  <a:ea typeface="Times New Roman"/>
                </a:endParaRPr>
              </a:p>
              <a:p>
                <a:pPr algn="ctr">
                  <a:defRPr/>
                </a:pPr>
                <a:r>
                  <a:rPr lang="ru-RU" b="1" i="1" kern="0" dirty="0">
                    <a:solidFill>
                      <a:srgbClr val="000000"/>
                    </a:solidFill>
                    <a:latin typeface="Times New Roman"/>
                    <a:ea typeface="Times New Roman"/>
                  </a:rPr>
                  <a:t>в Одинцовском муниципальном районе Московской области» </a:t>
                </a:r>
                <a:endParaRPr lang="ru-RU" sz="1300" kern="0" dirty="0">
                  <a:solidFill>
                    <a:sysClr val="windowText" lastClr="000000"/>
                  </a:solidFill>
                  <a:latin typeface="Times New Roman"/>
                  <a:ea typeface="Times New Roman"/>
                </a:endParaRPr>
              </a:p>
              <a:p>
                <a:pPr algn="ctr">
                  <a:defRPr/>
                </a:pPr>
                <a:r>
                  <a:rPr lang="ru-RU" i="1" kern="0" dirty="0">
                    <a:solidFill>
                      <a:srgbClr val="000000"/>
                    </a:solidFill>
                    <a:latin typeface="Times New Roman"/>
                    <a:ea typeface="Times New Roman"/>
                  </a:rPr>
                  <a:t> </a:t>
                </a:r>
                <a:endParaRPr lang="ru-RU" sz="1300" kern="0" dirty="0">
                  <a:solidFill>
                    <a:sysClr val="windowText" lastClr="000000"/>
                  </a:solidFill>
                  <a:latin typeface="Times New Roman"/>
                  <a:ea typeface="Times New Roman"/>
                </a:endParaRPr>
              </a:p>
              <a:p>
                <a:pPr algn="ctr">
                  <a:defRPr/>
                </a:pPr>
                <a:r>
                  <a:rPr lang="ru-RU" sz="2400" b="1" i="1" kern="0" dirty="0">
                    <a:solidFill>
                      <a:srgbClr val="FF0000"/>
                    </a:solidFill>
                    <a:latin typeface="Times New Roman"/>
                    <a:ea typeface="Times New Roman"/>
                  </a:rPr>
                  <a:t>1 </a:t>
                </a:r>
                <a:r>
                  <a:rPr lang="ru-RU" sz="2400" b="1" i="1" kern="0" dirty="0" smtClean="0">
                    <a:solidFill>
                      <a:srgbClr val="FF0000"/>
                    </a:solidFill>
                    <a:latin typeface="Times New Roman"/>
                    <a:ea typeface="Times New Roman"/>
                  </a:rPr>
                  <a:t>624,9 </a:t>
                </a:r>
                <a:r>
                  <a:rPr lang="ru-RU" sz="2400" b="1" i="1" kern="0" dirty="0">
                    <a:solidFill>
                      <a:srgbClr val="FF0000"/>
                    </a:solidFill>
                    <a:latin typeface="Times New Roman"/>
                    <a:ea typeface="Times New Roman"/>
                  </a:rPr>
                  <a:t>млн. руб.</a:t>
                </a:r>
                <a:endParaRPr lang="ru-RU" sz="1300" kern="0" dirty="0">
                  <a:solidFill>
                    <a:srgbClr val="FF0000"/>
                  </a:solidFill>
                  <a:latin typeface="Times New Roman"/>
                  <a:ea typeface="Times New Roman"/>
                </a:endParaRPr>
              </a:p>
            </p:txBody>
          </p:sp>
          <p:sp>
            <p:nvSpPr>
              <p:cNvPr id="16" name="Скругленный прямоугольник 15"/>
              <p:cNvSpPr/>
              <p:nvPr/>
            </p:nvSpPr>
            <p:spPr>
              <a:xfrm>
                <a:off x="3981222" y="1358292"/>
                <a:ext cx="6071263" cy="656107"/>
              </a:xfrm>
              <a:prstGeom prst="roundRect">
                <a:avLst/>
              </a:prstGeom>
              <a:gradFill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35000">
                    <a:srgbClr val="FFFFFF"/>
                  </a:gs>
                  <a:gs pos="100000">
                    <a:schemeClr val="accent5">
                      <a:lumMod val="20000"/>
                      <a:lumOff val="8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rgbClr val="C0504D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prst="convex"/>
              </a:sp3d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defRPr/>
                </a:pPr>
                <a:r>
                  <a:rPr lang="ru-RU" sz="1800" i="1" kern="0" dirty="0">
                    <a:solidFill>
                      <a:sysClr val="windowText" lastClr="000000"/>
                    </a:solidFill>
                    <a:latin typeface="Times New Roman"/>
                    <a:ea typeface="Times New Roman"/>
                  </a:rPr>
                  <a:t>Мероприятия в сфере культуры</a:t>
                </a:r>
                <a:endParaRPr lang="ru-RU" sz="1800" kern="0" dirty="0">
                  <a:solidFill>
                    <a:sysClr val="windowText" lastClr="000000"/>
                  </a:solidFill>
                  <a:latin typeface="Times New Roman"/>
                  <a:ea typeface="Times New Roman"/>
                </a:endParaRPr>
              </a:p>
              <a:p>
                <a:pPr algn="ctr">
                  <a:defRPr/>
                </a:pPr>
                <a:r>
                  <a:rPr lang="ru-RU" b="1" kern="0" dirty="0">
                    <a:solidFill>
                      <a:srgbClr val="C00000"/>
                    </a:solidFill>
                    <a:latin typeface="Times New Roman"/>
                    <a:ea typeface="Times New Roman"/>
                  </a:rPr>
                  <a:t>34,6 млн. руб.</a:t>
                </a:r>
                <a:endParaRPr lang="ru-RU" sz="1300" kern="0" dirty="0">
                  <a:solidFill>
                    <a:srgbClr val="C00000"/>
                  </a:solidFill>
                  <a:latin typeface="Times New Roman"/>
                  <a:ea typeface="Times New Roman"/>
                </a:endParaRPr>
              </a:p>
            </p:txBody>
          </p:sp>
        </p:grpSp>
        <p:sp>
          <p:nvSpPr>
            <p:cNvPr id="7" name="Прямоугольник 6"/>
            <p:cNvSpPr/>
            <p:nvPr/>
          </p:nvSpPr>
          <p:spPr>
            <a:xfrm>
              <a:off x="151023" y="1707429"/>
              <a:ext cx="2495894" cy="8255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  <a:defRPr/>
              </a:pPr>
              <a:r>
                <a:rPr lang="ru-RU" b="1" kern="0" dirty="0">
                  <a:solidFill>
                    <a:srgbClr val="1F497D"/>
                  </a:solidFill>
                  <a:latin typeface="Times New Roman"/>
                  <a:ea typeface="Calibri"/>
                  <a:cs typeface="Times New Roman"/>
                </a:rPr>
                <a:t>Муниципальная программа</a:t>
              </a:r>
              <a:endParaRPr lang="ru-RU" sz="1100" kern="0" dirty="0">
                <a:solidFill>
                  <a:sysClr val="windowText" lastClr="000000"/>
                </a:solidFill>
                <a:latin typeface="Calibri"/>
                <a:ea typeface="Calibri"/>
                <a:cs typeface="Times New Roman"/>
              </a:endParaRPr>
            </a:p>
            <a:p>
              <a:pPr algn="ctr">
                <a:lnSpc>
                  <a:spcPct val="115000"/>
                </a:lnSpc>
                <a:spcAft>
                  <a:spcPts val="1000"/>
                </a:spcAft>
                <a:defRPr/>
              </a:pPr>
              <a:r>
                <a:rPr lang="ru-RU" sz="1100" kern="0" dirty="0">
                  <a:solidFill>
                    <a:sysClr val="windowText" lastClr="000000"/>
                  </a:solidFill>
                  <a:latin typeface="Calibri"/>
                  <a:ea typeface="Calibri"/>
                  <a:cs typeface="Times New Roman"/>
                </a:rPr>
                <a:t> </a:t>
              </a:r>
            </a:p>
          </p:txBody>
        </p:sp>
      </p:grpSp>
      <p:sp>
        <p:nvSpPr>
          <p:cNvPr id="17" name="Скругленный прямоугольник 16"/>
          <p:cNvSpPr/>
          <p:nvPr/>
        </p:nvSpPr>
        <p:spPr>
          <a:xfrm>
            <a:off x="4289356" y="6414257"/>
            <a:ext cx="5983081" cy="945838"/>
          </a:xfrm>
          <a:prstGeom prst="roundRect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35000">
                <a:srgbClr val="FFFFFF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rot="0" spcFirstLastPara="0" vert="horz" wrap="square" lIns="91408" tIns="45704" rIns="91408" bIns="4570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ru-RU" sz="1800" i="1" kern="0" dirty="0">
                <a:solidFill>
                  <a:sysClr val="windowText" lastClr="000000"/>
                </a:solidFill>
                <a:latin typeface="Times New Roman"/>
                <a:ea typeface="Times New Roman"/>
              </a:rPr>
              <a:t>Межбюджетные трансферты на районные полномочия по содержанию сельских библиотек</a:t>
            </a:r>
            <a:endParaRPr lang="ru-RU" sz="1800" kern="0" dirty="0">
              <a:solidFill>
                <a:sysClr val="windowText" lastClr="000000"/>
              </a:solidFill>
              <a:latin typeface="Times New Roman"/>
              <a:ea typeface="Times New Roman"/>
            </a:endParaRPr>
          </a:p>
          <a:p>
            <a:pPr algn="ctr">
              <a:defRPr/>
            </a:pPr>
            <a:r>
              <a:rPr lang="ru-RU" b="1" kern="0" dirty="0">
                <a:solidFill>
                  <a:srgbClr val="C00000"/>
                </a:solidFill>
                <a:latin typeface="Times New Roman"/>
                <a:ea typeface="Times New Roman"/>
              </a:rPr>
              <a:t>3,6 млн. руб.</a:t>
            </a:r>
            <a:endParaRPr lang="ru-RU" sz="1300" kern="0" dirty="0">
              <a:solidFill>
                <a:srgbClr val="C00000"/>
              </a:solidFill>
              <a:latin typeface="Times New Roman"/>
              <a:ea typeface="Times New Roman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279201" y="3354194"/>
            <a:ext cx="5963792" cy="700861"/>
          </a:xfrm>
          <a:prstGeom prst="roundRect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35000">
                <a:srgbClr val="FFFFFF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rot="0" spcFirstLastPara="0" vert="horz" wrap="square" lIns="104306" tIns="52153" rIns="104306" bIns="5215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800" i="1" kern="0" dirty="0">
                <a:solidFill>
                  <a:srgbClr val="000000"/>
                </a:solidFill>
                <a:latin typeface="Times New Roman"/>
                <a:ea typeface="Times New Roman"/>
              </a:rPr>
              <a:t>На проведение текущего ремонта </a:t>
            </a:r>
          </a:p>
          <a:p>
            <a:pPr algn="ctr"/>
            <a:r>
              <a:rPr lang="ru-RU" b="1" kern="0" dirty="0" smtClean="0">
                <a:solidFill>
                  <a:srgbClr val="C00000"/>
                </a:solidFill>
                <a:latin typeface="Times New Roman"/>
                <a:ea typeface="Times New Roman"/>
              </a:rPr>
              <a:t>3,9 млн.руб</a:t>
            </a:r>
            <a:r>
              <a:rPr lang="ru-RU" b="1" i="1" kern="0" dirty="0" smtClean="0">
                <a:solidFill>
                  <a:srgbClr val="C00000"/>
                </a:solidFill>
                <a:latin typeface="Times New Roman"/>
                <a:ea typeface="Times New Roman"/>
              </a:rPr>
              <a:t>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293704" y="2563322"/>
            <a:ext cx="5949289" cy="682138"/>
          </a:xfrm>
          <a:prstGeom prst="roundRect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35000">
                <a:srgbClr val="FFFFFF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rot="0" spcFirstLastPara="0" vert="horz" wrap="square" lIns="104306" tIns="52153" rIns="104306" bIns="5215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800" i="1" kern="0" dirty="0">
                <a:solidFill>
                  <a:srgbClr val="000000"/>
                </a:solidFill>
                <a:latin typeface="Times New Roman"/>
                <a:ea typeface="Times New Roman"/>
              </a:rPr>
              <a:t>Приобретение оборудования </a:t>
            </a:r>
          </a:p>
          <a:p>
            <a:pPr algn="ctr"/>
            <a:r>
              <a:rPr lang="ru-RU" i="1" kern="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b="1" kern="0" dirty="0">
                <a:solidFill>
                  <a:srgbClr val="C00000"/>
                </a:solidFill>
                <a:latin typeface="Times New Roman"/>
                <a:ea typeface="Times New Roman"/>
              </a:rPr>
              <a:t>3,3 </a:t>
            </a:r>
            <a:r>
              <a:rPr lang="ru-RU" b="1" kern="0" dirty="0" smtClean="0">
                <a:solidFill>
                  <a:srgbClr val="C00000"/>
                </a:solidFill>
                <a:latin typeface="Times New Roman"/>
                <a:ea typeface="Times New Roman"/>
              </a:rPr>
              <a:t>млн.руб.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315897" y="324247"/>
            <a:ext cx="5963792" cy="707925"/>
          </a:xfrm>
          <a:prstGeom prst="roundRect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35000">
                <a:srgbClr val="FFFFFF"/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rot="0" spcFirstLastPara="0" vert="horz" wrap="square" lIns="104306" tIns="52153" rIns="104306" bIns="5215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800" i="1" kern="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Благоустройство и создание парков</a:t>
            </a:r>
            <a:endParaRPr lang="ru-RU" sz="1800" i="1" kern="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ctr"/>
            <a:r>
              <a:rPr lang="ru-RU" b="1" kern="0" dirty="0" smtClean="0">
                <a:solidFill>
                  <a:srgbClr val="C00000"/>
                </a:solidFill>
                <a:latin typeface="Times New Roman"/>
                <a:ea typeface="Times New Roman"/>
              </a:rPr>
              <a:t>1 230,6 </a:t>
            </a:r>
            <a:r>
              <a:rPr lang="ru-RU" b="1" kern="0" dirty="0">
                <a:solidFill>
                  <a:srgbClr val="C00000"/>
                </a:solidFill>
                <a:latin typeface="Times New Roman"/>
                <a:ea typeface="Times New Roman"/>
              </a:rPr>
              <a:t>млн.руб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9914609" y="7020991"/>
            <a:ext cx="648072" cy="402567"/>
          </a:xfrm>
        </p:spPr>
        <p:txBody>
          <a:bodyPr/>
          <a:lstStyle/>
          <a:p>
            <a:r>
              <a:rPr lang="ru-RU" dirty="0" smtClean="0"/>
              <a:t>15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830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" name="Диаграмма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4479251"/>
              </p:ext>
            </p:extLst>
          </p:nvPr>
        </p:nvGraphicFramePr>
        <p:xfrm>
          <a:off x="2076259" y="1171018"/>
          <a:ext cx="6195624" cy="56167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1</a:t>
            </a:r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0116" y="540271"/>
            <a:ext cx="7056784" cy="648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на реализацию муниципальной программы «Развитие культуры в Одинцовском муниципальном районе» в 2018 году</a:t>
            </a:r>
            <a:endParaRPr lang="ru-RU" b="1" i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378" y="6796269"/>
            <a:ext cx="252028" cy="28678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858017" y="6777642"/>
            <a:ext cx="271810" cy="2811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71476" y="6788192"/>
            <a:ext cx="3111214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вышестоящих бюджетов</a:t>
            </a: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97%</a:t>
            </a: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31024" y="6777642"/>
            <a:ext cx="2732091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редства бюджетов поселений</a:t>
            </a: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82%</a:t>
            </a: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019108" y="1601553"/>
            <a:ext cx="936104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6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лн.руб.</a:t>
            </a:r>
            <a:endParaRPr lang="ru-RU" sz="16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834532" y="1601553"/>
            <a:ext cx="981636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1 650</a:t>
            </a:r>
            <a:endParaRPr lang="ru-RU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818136" y="1601553"/>
            <a:ext cx="1064676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1 625</a:t>
            </a:r>
            <a:endParaRPr lang="ru-RU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195027" y="6084887"/>
            <a:ext cx="2006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endParaRPr lang="ru-RU" sz="1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863782" y="6101674"/>
            <a:ext cx="745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</a:t>
            </a:r>
            <a:endParaRPr lang="ru-RU" sz="1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725713" y="6801952"/>
            <a:ext cx="274193" cy="29651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013747" y="6759016"/>
            <a:ext cx="2336727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бюджета 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</a:t>
            </a: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99%</a:t>
            </a: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11526" y="4893387"/>
            <a:ext cx="453970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506940" y="1998104"/>
            <a:ext cx="186390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Удельный вес</a:t>
            </a:r>
            <a:endParaRPr 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987976" y="5233432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29%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987978" y="358779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70%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052097" y="4572719"/>
            <a:ext cx="5693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1%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114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Стрелка вправо 35"/>
          <p:cNvSpPr/>
          <p:nvPr/>
        </p:nvSpPr>
        <p:spPr>
          <a:xfrm rot="20638431">
            <a:off x="382491" y="1713891"/>
            <a:ext cx="3911766" cy="452931"/>
          </a:xfrm>
          <a:prstGeom prst="rightArrow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2" name="Стрелка вправо 21"/>
          <p:cNvSpPr/>
          <p:nvPr/>
        </p:nvSpPr>
        <p:spPr>
          <a:xfrm rot="275399">
            <a:off x="592565" y="5425191"/>
            <a:ext cx="3718705" cy="452931"/>
          </a:xfrm>
          <a:prstGeom prst="rightArrow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5" name="Стрелка вправо 34"/>
          <p:cNvSpPr/>
          <p:nvPr/>
        </p:nvSpPr>
        <p:spPr>
          <a:xfrm rot="21348619">
            <a:off x="335438" y="3685467"/>
            <a:ext cx="3911766" cy="452931"/>
          </a:xfrm>
          <a:prstGeom prst="rightArrow">
            <a:avLst/>
          </a:prstGeom>
          <a:gradFill rotWithShape="1">
            <a:gsLst>
              <a:gs pos="0">
                <a:srgbClr val="4BACC6">
                  <a:tint val="50000"/>
                  <a:satMod val="300000"/>
                </a:srgbClr>
              </a:gs>
              <a:gs pos="35000">
                <a:srgbClr val="4BACC6">
                  <a:tint val="37000"/>
                  <a:satMod val="300000"/>
                </a:srgbClr>
              </a:gs>
              <a:gs pos="100000">
                <a:srgbClr val="4BACC6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4BACC6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210508" y="1116335"/>
            <a:ext cx="10283207" cy="6048672"/>
            <a:chOff x="0" y="550479"/>
            <a:chExt cx="10104821" cy="5431226"/>
          </a:xfrm>
        </p:grpSpPr>
        <p:grpSp>
          <p:nvGrpSpPr>
            <p:cNvPr id="6" name="Группа 5"/>
            <p:cNvGrpSpPr/>
            <p:nvPr/>
          </p:nvGrpSpPr>
          <p:grpSpPr>
            <a:xfrm>
              <a:off x="0" y="550479"/>
              <a:ext cx="10104821" cy="5431226"/>
              <a:chOff x="0" y="554375"/>
              <a:chExt cx="10079117" cy="5469674"/>
            </a:xfrm>
          </p:grpSpPr>
          <p:sp>
            <p:nvSpPr>
              <p:cNvPr id="8" name="Стрелка вправо 7"/>
              <p:cNvSpPr/>
              <p:nvPr/>
            </p:nvSpPr>
            <p:spPr>
              <a:xfrm rot="20976861">
                <a:off x="72120" y="2269456"/>
                <a:ext cx="3834130" cy="409575"/>
              </a:xfrm>
              <a:prstGeom prst="rightArrow">
                <a:avLst/>
              </a:prstGeom>
              <a:gradFill rotWithShape="1">
                <a:gsLst>
                  <a:gs pos="0">
                    <a:srgbClr val="4BACC6">
                      <a:tint val="50000"/>
                      <a:satMod val="300000"/>
                    </a:srgbClr>
                  </a:gs>
                  <a:gs pos="35000">
                    <a:srgbClr val="4BACC6">
                      <a:tint val="37000"/>
                      <a:satMod val="300000"/>
                    </a:srgbClr>
                  </a:gs>
                  <a:gs pos="100000">
                    <a:srgbClr val="4BACC6">
                      <a:tint val="15000"/>
                      <a:satMod val="350000"/>
                    </a:srgbClr>
                  </a:gs>
                </a:gsLst>
                <a:lin ang="16200000" scaled="1"/>
              </a:gradFill>
              <a:ln w="9525" cap="flat" cmpd="sng" algn="ctr">
                <a:solidFill>
                  <a:srgbClr val="4BACC6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" name="Стрелка вправо 10"/>
              <p:cNvSpPr/>
              <p:nvPr/>
            </p:nvSpPr>
            <p:spPr>
              <a:xfrm rot="716868">
                <a:off x="291689" y="5010519"/>
                <a:ext cx="3644900" cy="409575"/>
              </a:xfrm>
              <a:prstGeom prst="rightArrow">
                <a:avLst/>
              </a:prstGeom>
              <a:gradFill rotWithShape="1">
                <a:gsLst>
                  <a:gs pos="0">
                    <a:srgbClr val="4BACC6">
                      <a:tint val="50000"/>
                      <a:satMod val="300000"/>
                    </a:srgbClr>
                  </a:gs>
                  <a:gs pos="35000">
                    <a:srgbClr val="4BACC6">
                      <a:tint val="37000"/>
                      <a:satMod val="300000"/>
                    </a:srgbClr>
                  </a:gs>
                  <a:gs pos="100000">
                    <a:srgbClr val="4BACC6">
                      <a:tint val="15000"/>
                      <a:satMod val="350000"/>
                    </a:srgbClr>
                  </a:gs>
                </a:gsLst>
                <a:lin ang="16200000" scaled="1"/>
              </a:gradFill>
              <a:ln w="9525" cap="flat" cmpd="sng" algn="ctr">
                <a:solidFill>
                  <a:srgbClr val="4BACC6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2" name="Стрелка вправо 11"/>
              <p:cNvSpPr/>
              <p:nvPr/>
            </p:nvSpPr>
            <p:spPr>
              <a:xfrm>
                <a:off x="133544" y="3598841"/>
                <a:ext cx="3834130" cy="409575"/>
              </a:xfrm>
              <a:prstGeom prst="rightArrow">
                <a:avLst/>
              </a:prstGeom>
              <a:gradFill rotWithShape="1">
                <a:gsLst>
                  <a:gs pos="0">
                    <a:srgbClr val="4BACC6">
                      <a:tint val="50000"/>
                      <a:satMod val="300000"/>
                    </a:srgbClr>
                  </a:gs>
                  <a:gs pos="35000">
                    <a:srgbClr val="4BACC6">
                      <a:tint val="37000"/>
                      <a:satMod val="300000"/>
                    </a:srgbClr>
                  </a:gs>
                  <a:gs pos="100000">
                    <a:srgbClr val="4BACC6">
                      <a:tint val="15000"/>
                      <a:satMod val="350000"/>
                    </a:srgbClr>
                  </a:gs>
                </a:gsLst>
                <a:lin ang="16200000" scaled="1"/>
              </a:gradFill>
              <a:ln w="9525" cap="flat" cmpd="sng" algn="ctr">
                <a:solidFill>
                  <a:srgbClr val="4BACC6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3" name="Стрелка вправо 12"/>
              <p:cNvSpPr/>
              <p:nvPr/>
            </p:nvSpPr>
            <p:spPr>
              <a:xfrm rot="20290652">
                <a:off x="598447" y="1674851"/>
                <a:ext cx="3449955" cy="455747"/>
              </a:xfrm>
              <a:prstGeom prst="rightArrow">
                <a:avLst/>
              </a:prstGeom>
              <a:gradFill rotWithShape="1">
                <a:gsLst>
                  <a:gs pos="0">
                    <a:srgbClr val="4BACC6">
                      <a:tint val="50000"/>
                      <a:satMod val="300000"/>
                    </a:srgbClr>
                  </a:gs>
                  <a:gs pos="35000">
                    <a:srgbClr val="4BACC6">
                      <a:tint val="37000"/>
                      <a:satMod val="300000"/>
                    </a:srgbClr>
                  </a:gs>
                  <a:gs pos="100000">
                    <a:srgbClr val="4BACC6">
                      <a:tint val="15000"/>
                      <a:satMod val="350000"/>
                    </a:srgbClr>
                  </a:gs>
                </a:gsLst>
                <a:lin ang="16200000" scaled="1"/>
              </a:gradFill>
              <a:ln w="9525" cap="flat" cmpd="sng" algn="ctr">
                <a:solidFill>
                  <a:srgbClr val="4BACC6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Блок-схема: магнитный диск 13"/>
              <p:cNvSpPr/>
              <p:nvPr/>
            </p:nvSpPr>
            <p:spPr>
              <a:xfrm>
                <a:off x="0" y="838200"/>
                <a:ext cx="2790825" cy="5185849"/>
              </a:xfrm>
              <a:prstGeom prst="flowChartMagneticDisk">
                <a:avLst/>
              </a:prstGeom>
              <a:gradFill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61000">
                    <a:srgbClr val="FFFFFF"/>
                  </a:gs>
                  <a:gs pos="100000">
                    <a:schemeClr val="accent5">
                      <a:lumMod val="20000"/>
                      <a:lumOff val="8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 prst="convex"/>
              </a:sp3d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8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rPr>
                  <a:t> </a:t>
                </a:r>
                <a:r>
                  <a:rPr kumimoji="0" lang="ru-RU" sz="1800" b="1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rPr>
                  <a:t>«Физическая культура и спорт в Одинцовском муниципальном районе Московской области» </a:t>
                </a:r>
                <a:endParaRPr kumimoji="0" lang="ru-RU" sz="1200" b="1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/>
                  <a:ea typeface="Times New Roman"/>
                  <a:cs typeface="+mn-cs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800" b="0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rPr>
                  <a:t> </a:t>
                </a:r>
                <a:endParaRPr kumimoji="0" lang="ru-RU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/>
                  <a:ea typeface="Times New Roman"/>
                  <a:cs typeface="+mn-cs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2400" b="1" i="1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rPr>
                  <a:t>544,8 </a:t>
                </a:r>
                <a:r>
                  <a:rPr kumimoji="0" lang="ru-RU" sz="2400" b="1" i="1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rPr>
                  <a:t>млн. руб</a:t>
                </a:r>
                <a:r>
                  <a:rPr kumimoji="0" lang="ru-RU" sz="2400" b="1" i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rPr>
                  <a:t>.</a:t>
                </a:r>
                <a:endParaRPr kumimoji="0" lang="ru-RU" sz="12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Times New Roman"/>
                  <a:ea typeface="Times New Roman"/>
                  <a:cs typeface="+mn-cs"/>
                </a:endParaRPr>
              </a:p>
            </p:txBody>
          </p:sp>
          <p:sp>
            <p:nvSpPr>
              <p:cNvPr id="15" name="Скругленный прямоугольник 14"/>
              <p:cNvSpPr/>
              <p:nvPr/>
            </p:nvSpPr>
            <p:spPr>
              <a:xfrm>
                <a:off x="3991956" y="554375"/>
                <a:ext cx="6047215" cy="455806"/>
              </a:xfrm>
              <a:prstGeom prst="roundRect">
                <a:avLst/>
              </a:prstGeom>
              <a:gradFill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35000">
                    <a:srgbClr val="FFFFFF"/>
                  </a:gs>
                  <a:gs pos="100000">
                    <a:schemeClr val="accent5">
                      <a:lumMod val="20000"/>
                      <a:lumOff val="8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rgbClr val="9BBB59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sz="1800" i="1" kern="0" smtClean="0">
                    <a:solidFill>
                      <a:sysClr val="windowText" lastClr="000000"/>
                    </a:solidFill>
                    <a:latin typeface="Times New Roman"/>
                    <a:ea typeface="Times New Roman"/>
                  </a:rPr>
                  <a:t>Содержание </a:t>
                </a:r>
                <a:r>
                  <a:rPr lang="ru-RU" sz="1800" i="1" kern="0">
                    <a:solidFill>
                      <a:sysClr val="windowText" lastClr="000000"/>
                    </a:solidFill>
                    <a:latin typeface="Times New Roman"/>
                    <a:ea typeface="Times New Roman"/>
                  </a:rPr>
                  <a:t>9</a:t>
                </a:r>
                <a:r>
                  <a:rPr kumimoji="0" lang="ru-RU" sz="1800" b="0" i="1" u="none" strike="noStrike" kern="0" cap="none" spc="0" normalizeH="0" baseline="0" noProof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rPr>
                  <a:t> </a:t>
                </a:r>
                <a:r>
                  <a:rPr kumimoji="0" lang="ru-RU" sz="18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rPr>
                  <a:t>спортивных школ </a:t>
                </a:r>
                <a:r>
                  <a:rPr lang="ru-RU" sz="2000" b="1" kern="0" dirty="0" smtClean="0">
                    <a:solidFill>
                      <a:srgbClr val="C00000"/>
                    </a:solidFill>
                    <a:latin typeface="Times New Roman"/>
                    <a:ea typeface="Times New Roman"/>
                  </a:rPr>
                  <a:t>457,9</a:t>
                </a:r>
                <a:r>
                  <a:rPr kumimoji="0" lang="ru-RU" sz="2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rPr>
                  <a:t> </a:t>
                </a:r>
                <a:r>
                  <a:rPr kumimoji="0" lang="ru-RU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rPr>
                  <a:t>млн. руб.</a:t>
                </a:r>
                <a:endParaRPr kumimoji="0" lang="ru-RU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/>
                  <a:ea typeface="Times New Roman"/>
                  <a:cs typeface="+mn-cs"/>
                </a:endParaRPr>
              </a:p>
            </p:txBody>
          </p:sp>
          <p:sp>
            <p:nvSpPr>
              <p:cNvPr id="16" name="Скругленный прямоугольник 15"/>
              <p:cNvSpPr/>
              <p:nvPr/>
            </p:nvSpPr>
            <p:spPr>
              <a:xfrm>
                <a:off x="3990084" y="1099590"/>
                <a:ext cx="6047215" cy="496628"/>
              </a:xfrm>
              <a:prstGeom prst="roundRect">
                <a:avLst/>
              </a:prstGeom>
              <a:gradFill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35000">
                    <a:srgbClr val="FFFFFF"/>
                  </a:gs>
                  <a:gs pos="100000">
                    <a:schemeClr val="accent5">
                      <a:lumMod val="20000"/>
                      <a:lumOff val="8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rgbClr val="F79646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prst="convex"/>
              </a:sp3d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8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rPr>
                  <a:t>Содержание МКУС </a:t>
                </a:r>
                <a:r>
                  <a:rPr kumimoji="0" lang="ru-RU" sz="1800" b="0" i="1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rPr>
                  <a:t>ФОКСИ «</a:t>
                </a:r>
                <a:r>
                  <a:rPr kumimoji="0" lang="ru-RU" sz="18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rPr>
                  <a:t>Одинец»</a:t>
                </a:r>
                <a:r>
                  <a:rPr lang="en-US" sz="1200" kern="0" dirty="0">
                    <a:solidFill>
                      <a:sysClr val="windowText" lastClr="000000"/>
                    </a:solidFill>
                    <a:latin typeface="Times New Roman"/>
                    <a:ea typeface="Times New Roman"/>
                  </a:rPr>
                  <a:t> </a:t>
                </a:r>
                <a:r>
                  <a:rPr kumimoji="0" lang="ru-RU" sz="2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rPr>
                  <a:t>12,1 </a:t>
                </a:r>
                <a:r>
                  <a:rPr kumimoji="0" lang="ru-RU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rPr>
                  <a:t>млн. руб.</a:t>
                </a:r>
                <a:endParaRPr kumimoji="0" lang="ru-RU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/>
                  <a:ea typeface="Times New Roman"/>
                  <a:cs typeface="+mn-cs"/>
                </a:endParaRPr>
              </a:p>
            </p:txBody>
          </p:sp>
          <p:sp>
            <p:nvSpPr>
              <p:cNvPr id="17" name="Скругленный прямоугольник 16"/>
              <p:cNvSpPr/>
              <p:nvPr/>
            </p:nvSpPr>
            <p:spPr>
              <a:xfrm>
                <a:off x="3991347" y="1748027"/>
                <a:ext cx="6047824" cy="726217"/>
              </a:xfrm>
              <a:prstGeom prst="roundRect">
                <a:avLst/>
              </a:prstGeom>
              <a:gradFill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35000">
                    <a:srgbClr val="FFFFFF"/>
                  </a:gs>
                  <a:gs pos="100000">
                    <a:schemeClr val="accent6">
                      <a:lumMod val="20000"/>
                      <a:lumOff val="8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rgbClr val="8064A2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800" b="0" i="1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rPr>
                  <a:t>Мероприятия в сфере физической культуры </a:t>
                </a:r>
                <a:endParaRPr kumimoji="0" lang="ru-RU" sz="1800" b="0" i="1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Times New Roman"/>
                  <a:ea typeface="Times New Roman"/>
                  <a:cs typeface="+mn-cs"/>
                </a:endParaRP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ru-RU" sz="1800" b="0" i="1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rPr>
                  <a:t>и спорта  </a:t>
                </a:r>
                <a:r>
                  <a:rPr lang="ru-RU" sz="2000" b="1" kern="0" dirty="0" smtClean="0">
                    <a:solidFill>
                      <a:srgbClr val="C00000"/>
                    </a:solidFill>
                    <a:latin typeface="Times New Roman"/>
                    <a:ea typeface="Times New Roman"/>
                  </a:rPr>
                  <a:t>14,6</a:t>
                </a:r>
                <a:r>
                  <a:rPr kumimoji="0" lang="ru-RU" sz="2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rPr>
                  <a:t> </a:t>
                </a:r>
                <a:r>
                  <a:rPr kumimoji="0" lang="ru-RU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Times New Roman"/>
                    <a:ea typeface="Times New Roman"/>
                    <a:cs typeface="+mn-cs"/>
                  </a:rPr>
                  <a:t>млн. руб.</a:t>
                </a:r>
                <a:endParaRPr kumimoji="0" lang="ru-RU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/>
                  <a:ea typeface="Times New Roman"/>
                  <a:cs typeface="+mn-cs"/>
                </a:endParaRPr>
              </a:p>
            </p:txBody>
          </p:sp>
          <p:sp>
            <p:nvSpPr>
              <p:cNvPr id="18" name="Скругленный прямоугольник 17"/>
              <p:cNvSpPr/>
              <p:nvPr/>
            </p:nvSpPr>
            <p:spPr>
              <a:xfrm>
                <a:off x="4031293" y="3423573"/>
                <a:ext cx="6047824" cy="915229"/>
              </a:xfrm>
              <a:prstGeom prst="roundRect">
                <a:avLst/>
              </a:prstGeom>
              <a:gradFill rotWithShape="1">
                <a:gsLst>
                  <a:gs pos="0">
                    <a:schemeClr val="accent5">
                      <a:lumMod val="20000"/>
                      <a:lumOff val="80000"/>
                    </a:schemeClr>
                  </a:gs>
                  <a:gs pos="35000">
                    <a:srgbClr val="FFFFFF"/>
                  </a:gs>
                  <a:gs pos="100000">
                    <a:schemeClr val="accent5">
                      <a:lumMod val="20000"/>
                      <a:lumOff val="8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rgbClr val="9BBB59">
                    <a:shade val="95000"/>
                    <a:satMod val="105000"/>
                  </a:srgb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sz="1800" i="1" kern="0" dirty="0" smtClean="0">
                    <a:solidFill>
                      <a:sysClr val="windowText" lastClr="000000"/>
                    </a:solidFill>
                    <a:latin typeface="Times New Roman"/>
                    <a:ea typeface="Times New Roman"/>
                  </a:rPr>
                  <a:t>Мероприятия </a:t>
                </a:r>
                <a:r>
                  <a:rPr lang="ru-RU" sz="1800" i="1" kern="0" dirty="0">
                    <a:solidFill>
                      <a:sysClr val="windowText" lastClr="000000"/>
                    </a:solidFill>
                    <a:latin typeface="Times New Roman"/>
                    <a:ea typeface="Times New Roman"/>
                  </a:rPr>
                  <a:t>по реализации ВФСК «Готов к </a:t>
                </a:r>
              </a:p>
              <a:p>
                <a:pPr lvl="0" algn="ctr" defTabSz="914400">
                  <a:defRPr/>
                </a:pPr>
                <a:r>
                  <a:rPr lang="ru-RU" sz="1800" i="1" kern="0" dirty="0">
                    <a:solidFill>
                      <a:sysClr val="windowText" lastClr="000000"/>
                    </a:solidFill>
                    <a:latin typeface="Times New Roman"/>
                    <a:ea typeface="Times New Roman"/>
                  </a:rPr>
                  <a:t>труду и обороне» (ГТО)</a:t>
                </a:r>
                <a:endParaRPr lang="ru-RU" sz="1800" kern="0" dirty="0">
                  <a:solidFill>
                    <a:sysClr val="windowText" lastClr="000000"/>
                  </a:solidFill>
                  <a:latin typeface="Times New Roman"/>
                  <a:ea typeface="Times New Roman"/>
                </a:endParaRPr>
              </a:p>
              <a:p>
                <a:pPr lvl="0" algn="ctr" defTabSz="914400">
                  <a:defRPr/>
                </a:pPr>
                <a:r>
                  <a:rPr lang="ru-RU" sz="2000" b="1" kern="0" dirty="0" smtClean="0">
                    <a:solidFill>
                      <a:srgbClr val="C00000"/>
                    </a:solidFill>
                    <a:latin typeface="Times New Roman"/>
                    <a:ea typeface="Times New Roman"/>
                  </a:rPr>
                  <a:t>1,9 </a:t>
                </a:r>
                <a:r>
                  <a:rPr lang="ru-RU" sz="2000" b="1" kern="0" dirty="0">
                    <a:solidFill>
                      <a:srgbClr val="C00000"/>
                    </a:solidFill>
                    <a:latin typeface="Times New Roman"/>
                    <a:ea typeface="Times New Roman"/>
                  </a:rPr>
                  <a:t>млн. руб</a:t>
                </a:r>
                <a:r>
                  <a:rPr lang="ru-RU" sz="2000" b="1" kern="0" dirty="0" smtClean="0">
                    <a:solidFill>
                      <a:srgbClr val="C00000"/>
                    </a:solidFill>
                    <a:latin typeface="Times New Roman"/>
                    <a:ea typeface="Times New Roman"/>
                  </a:rPr>
                  <a:t>.</a:t>
                </a:r>
                <a:endParaRPr kumimoji="0" lang="ru-RU" sz="2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Calibri"/>
                  <a:ea typeface="Calibri"/>
                  <a:cs typeface="Times New Roman"/>
                </a:endParaRPr>
              </a:p>
            </p:txBody>
          </p:sp>
        </p:grpSp>
        <p:sp>
          <p:nvSpPr>
            <p:cNvPr id="7" name="Прямоугольник 6"/>
            <p:cNvSpPr/>
            <p:nvPr/>
          </p:nvSpPr>
          <p:spPr>
            <a:xfrm>
              <a:off x="165997" y="1435100"/>
              <a:ext cx="2489978" cy="825500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Times New Roman"/>
                  <a:ea typeface="Calibri"/>
                  <a:cs typeface="Times New Roman"/>
                </a:rPr>
                <a:t>Муниципальная программа</a:t>
              </a:r>
              <a:endParaRPr kumimoji="0" lang="ru-RU" sz="11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endParaRPr>
            </a:p>
            <a:p>
              <a:pPr marL="0" marR="0" lvl="0" indent="0" algn="ctr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  <a:ea typeface="Calibri"/>
                  <a:cs typeface="Times New Roman"/>
                </a:rPr>
                <a:t> </a:t>
              </a:r>
            </a:p>
          </p:txBody>
        </p:sp>
      </p:grp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/>
              <a:t>17</a:t>
            </a:r>
            <a:endParaRPr lang="ru-RU" dirty="0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308447" y="3377825"/>
            <a:ext cx="6170285" cy="774864"/>
          </a:xfrm>
          <a:prstGeom prst="roundRect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35000">
                <a:srgbClr val="FFFFFF"/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16200000" scaled="1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Обеспечение доступности занятий инвалидов и маломобильных групп населения  </a:t>
            </a:r>
            <a:r>
              <a:rPr lang="ru-RU" sz="2000" b="1" kern="0" noProof="0" dirty="0" smtClean="0">
                <a:solidFill>
                  <a:srgbClr val="C00000"/>
                </a:solidFill>
                <a:latin typeface="Times New Roman"/>
                <a:ea typeface="Times New Roman"/>
              </a:rPr>
              <a:t>3,1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 </a:t>
            </a: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млн. руб.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Times New Roman"/>
              <a:cs typeface="+mn-cs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308447" y="5450351"/>
            <a:ext cx="6170285" cy="774864"/>
          </a:xfrm>
          <a:prstGeom prst="roundRect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35000">
                <a:srgbClr val="FFFFFF"/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16200000" scaled="1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Обеспечение деятельности Комитета физической культуры и спорта </a:t>
            </a:r>
            <a:r>
              <a:rPr lang="ru-RU" sz="2000" b="1" kern="0" dirty="0" smtClean="0">
                <a:solidFill>
                  <a:srgbClr val="C00000"/>
                </a:solidFill>
                <a:latin typeface="Times New Roman"/>
                <a:ea typeface="Times New Roman"/>
              </a:rPr>
              <a:t>14,5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 </a:t>
            </a: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млн. руб.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Times New Roman"/>
              <a:cs typeface="+mn-cs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323429" y="6379231"/>
            <a:ext cx="6170285" cy="1001800"/>
          </a:xfrm>
          <a:prstGeom prst="roundRect">
            <a:avLst/>
          </a:prstGeom>
          <a:gradFill rotWithShape="1">
            <a:gsLst>
              <a:gs pos="0">
                <a:schemeClr val="accent5">
                  <a:lumMod val="20000"/>
                  <a:lumOff val="80000"/>
                </a:schemeClr>
              </a:gs>
              <a:gs pos="35000">
                <a:srgbClr val="FFFFFF"/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16200000" scaled="1"/>
          </a:gradFill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 defTabSz="914400">
              <a:defRPr/>
            </a:pPr>
            <a:r>
              <a:rPr kumimoji="0" lang="ru-RU" sz="1800" b="0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Ремонтные работы и приобретение оборудования (стадион МБУС СШ Старый городок» </a:t>
            </a:r>
            <a:r>
              <a:rPr lang="en-US" sz="2000" b="1" kern="0" dirty="0" smtClean="0">
                <a:solidFill>
                  <a:srgbClr val="C00000"/>
                </a:solidFill>
                <a:latin typeface="Times New Roman"/>
                <a:ea typeface="Times New Roman"/>
              </a:rPr>
              <a:t>35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 </a:t>
            </a: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млн. руб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Times New Roman"/>
                <a:cs typeface="+mn-cs"/>
              </a:rPr>
              <a:t>. </a:t>
            </a:r>
            <a:r>
              <a:rPr lang="ru-RU" sz="2000" i="1" kern="0" dirty="0" smtClean="0">
                <a:solidFill>
                  <a:sysClr val="windowText" lastClr="000000"/>
                </a:solidFill>
                <a:latin typeface="Times New Roman"/>
                <a:ea typeface="Times New Roman"/>
              </a:rPr>
              <a:t>и СШ Горки </a:t>
            </a:r>
            <a:r>
              <a:rPr lang="en-US" sz="2000" i="1" kern="0" dirty="0" smtClean="0">
                <a:solidFill>
                  <a:sysClr val="windowText" lastClr="000000"/>
                </a:solidFill>
                <a:latin typeface="Times New Roman"/>
                <a:ea typeface="Times New Roman"/>
              </a:rPr>
              <a:t>X </a:t>
            </a:r>
            <a:r>
              <a:rPr lang="en-US" sz="2000" b="1" kern="0" dirty="0" smtClean="0">
                <a:solidFill>
                  <a:srgbClr val="C00000"/>
                </a:solidFill>
                <a:latin typeface="Times New Roman"/>
                <a:ea typeface="Times New Roman"/>
              </a:rPr>
              <a:t>5,7 </a:t>
            </a:r>
            <a:r>
              <a:rPr lang="ru-RU" sz="2000" b="1" kern="0" dirty="0" smtClean="0">
                <a:solidFill>
                  <a:srgbClr val="C00000"/>
                </a:solidFill>
                <a:latin typeface="Times New Roman"/>
                <a:ea typeface="Times New Roman"/>
              </a:rPr>
              <a:t>млн</a:t>
            </a:r>
            <a:r>
              <a:rPr lang="ru-RU" sz="2000" b="1" kern="0" dirty="0">
                <a:solidFill>
                  <a:srgbClr val="C00000"/>
                </a:solidFill>
                <a:latin typeface="Times New Roman"/>
                <a:ea typeface="Times New Roman"/>
              </a:rPr>
              <a:t>. руб.</a:t>
            </a:r>
            <a:endParaRPr kumimoji="0" lang="ru-RU" sz="20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Times New Roman"/>
            </a:endParaRPr>
          </a:p>
        </p:txBody>
      </p:sp>
      <p:sp>
        <p:nvSpPr>
          <p:cNvPr id="23" name="Номер слайда 3"/>
          <p:cNvSpPr txBox="1">
            <a:spLocks/>
          </p:cNvSpPr>
          <p:nvPr/>
        </p:nvSpPr>
        <p:spPr>
          <a:xfrm>
            <a:off x="9991216" y="7118276"/>
            <a:ext cx="648072" cy="402567"/>
          </a:xfrm>
          <a:prstGeom prst="rect">
            <a:avLst/>
          </a:prstGeom>
        </p:spPr>
        <p:txBody>
          <a:bodyPr vert="horz" lIns="98027" tIns="49064" rIns="98027" bIns="49064" rtlCol="0" anchor="ctr"/>
          <a:lstStyle>
            <a:defPPr>
              <a:defRPr lang="ru-RU"/>
            </a:defPPr>
            <a:lvl1pPr marL="0" algn="r" defTabSz="980173" rtl="0" eaLnBrk="1" latinLnBrk="0" hangingPunct="1">
              <a:defRPr sz="1600" b="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90085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0173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0263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60348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50439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40522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30610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20700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B7ED">
                    <a:lumMod val="50000"/>
                  </a:srgbClr>
                </a:solidFill>
              </a:rPr>
              <a:t>17</a:t>
            </a:r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3161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Диаграмма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6534361"/>
              </p:ext>
            </p:extLst>
          </p:nvPr>
        </p:nvGraphicFramePr>
        <p:xfrm>
          <a:off x="450156" y="1637410"/>
          <a:ext cx="7776864" cy="4606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7ED">
                    <a:lumMod val="50000"/>
                  </a:srgbClr>
                </a:solidFill>
              </a:rPr>
              <a:t>18</a:t>
            </a:r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171" y="558565"/>
            <a:ext cx="6774172" cy="835059"/>
          </a:xfrm>
          <a:prstGeom prst="rect">
            <a:avLst/>
          </a:prstGeom>
        </p:spPr>
        <p:txBody>
          <a:bodyPr vert="horz" lIns="98027" tIns="49064" rIns="98027" bIns="49064" rtlCol="0" anchor="ctr">
            <a:noAutofit/>
          </a:bodyPr>
          <a:lstStyle>
            <a:lvl1pPr>
              <a:spcBef>
                <a:spcPct val="0"/>
              </a:spcBef>
              <a:buNone/>
              <a:defRPr sz="2400" b="1" i="1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ru-RU" sz="2000" dirty="0" smtClean="0">
                <a:solidFill>
                  <a:srgbClr val="0084CA">
                    <a:lumMod val="50000"/>
                  </a:srgbClr>
                </a:solidFill>
              </a:rPr>
              <a:t>Средняя заработная плата муниципальных учреждений культуры (КСЦ) Одинцовского муниципального района </a:t>
            </a:r>
          </a:p>
          <a:p>
            <a:r>
              <a:rPr lang="ru-RU" sz="2000" dirty="0" smtClean="0">
                <a:solidFill>
                  <a:srgbClr val="0084CA">
                    <a:lumMod val="50000"/>
                  </a:srgbClr>
                </a:solidFill>
              </a:rPr>
              <a:t>в 2017-2018 годах</a:t>
            </a:r>
            <a:endParaRPr lang="ru-RU" sz="2000" dirty="0">
              <a:solidFill>
                <a:srgbClr val="0084CA">
                  <a:lumMod val="50000"/>
                </a:srgb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50956" y="1707054"/>
            <a:ext cx="2970436" cy="3729761"/>
          </a:xfrm>
          <a:prstGeom prst="rect">
            <a:avLst/>
          </a:prstGeom>
        </p:spPr>
        <p:txBody>
          <a:bodyPr vert="horz" lIns="98027" tIns="49064" rIns="98027" bIns="49064" rtlCol="0" anchor="ctr">
            <a:noAutofit/>
          </a:bodyPr>
          <a:lstStyle>
            <a:lvl1pPr>
              <a:spcBef>
                <a:spcPct val="0"/>
              </a:spcBef>
              <a:buNone/>
              <a:defRPr sz="2400" b="1" i="1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ru-RU" sz="2000" dirty="0" smtClean="0">
                <a:solidFill>
                  <a:srgbClr val="0084CA">
                    <a:lumMod val="50000"/>
                  </a:srgbClr>
                </a:solidFill>
              </a:rPr>
              <a:t>Невыполнение Указного показателя в 2017 году: </a:t>
            </a:r>
          </a:p>
          <a:p>
            <a:pPr algn="ctr"/>
            <a:r>
              <a:rPr lang="ru-RU" sz="2000" dirty="0" smtClean="0">
                <a:solidFill>
                  <a:srgbClr val="0084CA">
                    <a:lumMod val="50000"/>
                  </a:srgbClr>
                </a:solidFill>
              </a:rPr>
              <a:t>-</a:t>
            </a:r>
            <a:r>
              <a:rPr lang="ru-RU" sz="2000" dirty="0">
                <a:solidFill>
                  <a:srgbClr val="0084CA">
                    <a:lumMod val="50000"/>
                  </a:srgbClr>
                </a:solidFill>
              </a:rPr>
              <a:t>3%</a:t>
            </a:r>
          </a:p>
          <a:p>
            <a:pPr algn="ctr"/>
            <a:endParaRPr lang="ru-RU" sz="2000" dirty="0" smtClean="0">
              <a:solidFill>
                <a:srgbClr val="0084CA">
                  <a:lumMod val="50000"/>
                </a:srgbClr>
              </a:solidFill>
            </a:endParaRPr>
          </a:p>
          <a:p>
            <a:pPr algn="ctr"/>
            <a:r>
              <a:rPr lang="ru-RU" sz="2000" dirty="0" smtClean="0">
                <a:solidFill>
                  <a:srgbClr val="0084CA">
                    <a:lumMod val="50000"/>
                  </a:srgbClr>
                </a:solidFill>
              </a:rPr>
              <a:t>Превышение Указного показателя в 2018 году: 10%</a:t>
            </a:r>
          </a:p>
          <a:p>
            <a:pPr algn="ctr"/>
            <a:endParaRPr lang="ru-RU" sz="2000" dirty="0">
              <a:solidFill>
                <a:srgbClr val="0084CA">
                  <a:lumMod val="50000"/>
                </a:srgbClr>
              </a:solidFill>
            </a:endParaRPr>
          </a:p>
          <a:p>
            <a:pPr algn="ctr"/>
            <a:endParaRPr lang="ru-RU" sz="2000" dirty="0">
              <a:solidFill>
                <a:srgbClr val="0084CA">
                  <a:lumMod val="50000"/>
                </a:srgbClr>
              </a:solidFill>
            </a:endParaRPr>
          </a:p>
        </p:txBody>
      </p:sp>
      <p:sp>
        <p:nvSpPr>
          <p:cNvPr id="8" name="TextBox 1"/>
          <p:cNvSpPr txBox="1"/>
          <p:nvPr/>
        </p:nvSpPr>
        <p:spPr>
          <a:xfrm>
            <a:off x="6622202" y="6084885"/>
            <a:ext cx="589465" cy="3175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5339999" y="6084887"/>
            <a:ext cx="589465" cy="3175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2754412" y="6084884"/>
            <a:ext cx="589465" cy="3175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"/>
          <p:cNvSpPr txBox="1"/>
          <p:nvPr/>
        </p:nvSpPr>
        <p:spPr>
          <a:xfrm>
            <a:off x="1458268" y="6084887"/>
            <a:ext cx="589465" cy="3175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73182" y="6654102"/>
            <a:ext cx="288032" cy="2880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26620" y="6669279"/>
            <a:ext cx="288032" cy="288032"/>
          </a:xfrm>
          <a:prstGeom prst="rect">
            <a:avLst/>
          </a:prstGeom>
          <a:solidFill>
            <a:srgbClr val="FF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76642" y="6631498"/>
            <a:ext cx="3061946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зарплата в Московской области от трудовой деятельности</a:t>
            </a: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(Указной показатель)</a:t>
            </a: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914652" y="6618098"/>
            <a:ext cx="3672408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зарплата 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культуры</a:t>
            </a: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Одинцовском муниципальном районе</a:t>
            </a: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Выгнутая вверх стрелка 15"/>
          <p:cNvSpPr/>
          <p:nvPr/>
        </p:nvSpPr>
        <p:spPr>
          <a:xfrm rot="20930215">
            <a:off x="1630422" y="1975861"/>
            <a:ext cx="1799235" cy="668076"/>
          </a:xfrm>
          <a:prstGeom prst="curvedDownArrow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 rot="20943970">
            <a:off x="1664496" y="2144911"/>
            <a:ext cx="18138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</a:p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4,4 тыс.руб. или 10,6%</a:t>
            </a: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307140" y="976095"/>
            <a:ext cx="1000302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i="1" kern="0" dirty="0" smtClean="0">
                <a:solidFill>
                  <a:srgbClr val="0084C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тыс.руб.</a:t>
            </a:r>
            <a:endParaRPr lang="ru-RU" sz="1600" b="1" i="1" kern="0" dirty="0">
              <a:solidFill>
                <a:srgbClr val="0084C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Выгнутая вверх стрелка 18"/>
          <p:cNvSpPr/>
          <p:nvPr/>
        </p:nvSpPr>
        <p:spPr>
          <a:xfrm rot="20930215">
            <a:off x="5352301" y="1646393"/>
            <a:ext cx="1807856" cy="668076"/>
          </a:xfrm>
          <a:prstGeom prst="curvedDownArrow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20943970">
            <a:off x="5379191" y="1821775"/>
            <a:ext cx="17923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</a:p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10,1 тыс.руб. или 24,9%</a:t>
            </a: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81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/>
              <a:t>19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7171" y="425291"/>
            <a:ext cx="6774172" cy="835059"/>
          </a:xfrm>
          <a:prstGeom prst="rect">
            <a:avLst/>
          </a:prstGeom>
        </p:spPr>
        <p:txBody>
          <a:bodyPr vert="horz" lIns="98027" tIns="49064" rIns="98027" bIns="49064" rtlCol="0" anchor="ctr">
            <a:noAutofit/>
          </a:bodyPr>
          <a:lstStyle>
            <a:lvl1pPr>
              <a:spcBef>
                <a:spcPct val="0"/>
              </a:spcBef>
              <a:buNone/>
              <a:defRPr sz="2400" b="1" i="1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Средняя заработная плата педагогических работников </a:t>
            </a:r>
            <a:r>
              <a:rPr lang="ru-RU" sz="2000" dirty="0">
                <a:solidFill>
                  <a:srgbClr val="0084CA">
                    <a:lumMod val="50000"/>
                  </a:srgbClr>
                </a:solidFill>
              </a:rPr>
              <a:t>муниципальных учреждений </a:t>
            </a:r>
            <a:r>
              <a:rPr lang="ru-RU" sz="2000" dirty="0" smtClean="0">
                <a:solidFill>
                  <a:srgbClr val="0084CA">
                    <a:lumMod val="50000"/>
                  </a:srgbClr>
                </a:solidFill>
              </a:rPr>
              <a:t>общего </a:t>
            </a:r>
            <a:r>
              <a:rPr lang="ru-RU" sz="2000" dirty="0">
                <a:solidFill>
                  <a:srgbClr val="0084CA">
                    <a:lumMod val="50000"/>
                  </a:srgbClr>
                </a:solidFill>
              </a:rPr>
              <a:t>образования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 Одинцовского муниципального района в 2017-2018 годах</a:t>
            </a:r>
            <a:endParaRPr lang="ru-RU" sz="2000" dirty="0">
              <a:solidFill>
                <a:schemeClr val="accent4">
                  <a:lumMod val="50000"/>
                </a:schemeClr>
              </a:solidFill>
            </a:endParaRP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39987476"/>
              </p:ext>
            </p:extLst>
          </p:nvPr>
        </p:nvGraphicFramePr>
        <p:xfrm>
          <a:off x="594173" y="1980431"/>
          <a:ext cx="7488832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794972" y="1707054"/>
            <a:ext cx="2898428" cy="3729761"/>
          </a:xfrm>
          <a:prstGeom prst="rect">
            <a:avLst/>
          </a:prstGeom>
        </p:spPr>
        <p:txBody>
          <a:bodyPr vert="horz" lIns="98027" tIns="49064" rIns="98027" bIns="49064" rtlCol="0" anchor="ctr">
            <a:noAutofit/>
          </a:bodyPr>
          <a:lstStyle>
            <a:lvl1pPr>
              <a:spcBef>
                <a:spcPct val="0"/>
              </a:spcBef>
              <a:buNone/>
              <a:defRPr sz="2400" b="1" i="1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Превышение Указного показателя</a:t>
            </a:r>
          </a:p>
          <a:p>
            <a:pPr algn="ctr"/>
            <a:endParaRPr lang="ru-RU" sz="2000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2017 год – 22%</a:t>
            </a:r>
          </a:p>
          <a:p>
            <a:pPr algn="ctr"/>
            <a:endParaRPr lang="ru-RU" sz="2000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</a:rPr>
              <a:t>2018 год – 21%</a:t>
            </a:r>
          </a:p>
          <a:p>
            <a:pPr algn="ctr"/>
            <a:endParaRPr lang="ru-RU" sz="2000" dirty="0">
              <a:solidFill>
                <a:schemeClr val="accent4">
                  <a:lumMod val="50000"/>
                </a:schemeClr>
              </a:solidFill>
            </a:endParaRPr>
          </a:p>
          <a:p>
            <a:pPr algn="ctr"/>
            <a:endParaRPr lang="ru-RU" sz="20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8" name="TextBox 1"/>
          <p:cNvSpPr txBox="1"/>
          <p:nvPr/>
        </p:nvSpPr>
        <p:spPr>
          <a:xfrm>
            <a:off x="6556610" y="6084885"/>
            <a:ext cx="589465" cy="3175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5339999" y="6084887"/>
            <a:ext cx="589465" cy="3175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2874792" y="6084886"/>
            <a:ext cx="589465" cy="3175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"/>
          <p:cNvSpPr txBox="1"/>
          <p:nvPr/>
        </p:nvSpPr>
        <p:spPr>
          <a:xfrm>
            <a:off x="1605794" y="6084887"/>
            <a:ext cx="589465" cy="3175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73182" y="6654102"/>
            <a:ext cx="288032" cy="2880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626620" y="6669279"/>
            <a:ext cx="288032" cy="288032"/>
          </a:xfrm>
          <a:prstGeom prst="rect">
            <a:avLst/>
          </a:prstGeom>
          <a:solidFill>
            <a:srgbClr val="FF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276642" y="6631498"/>
            <a:ext cx="2206070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зарплата </a:t>
            </a: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Московской области (Указной показатель)</a:t>
            </a: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914652" y="6618098"/>
            <a:ext cx="4032448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зарплата педагогических </a:t>
            </a: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школ </a:t>
            </a: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Одинцовском муниципальном районе</a:t>
            </a: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Выгнутая вверх стрелка 15"/>
          <p:cNvSpPr/>
          <p:nvPr/>
        </p:nvSpPr>
        <p:spPr>
          <a:xfrm rot="20930215">
            <a:off x="1653444" y="2351634"/>
            <a:ext cx="1799235" cy="668076"/>
          </a:xfrm>
          <a:prstGeom prst="curvedDownArrow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 rot="20943970">
            <a:off x="1664494" y="2513137"/>
            <a:ext cx="18138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</a:p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5,4 тыс.руб. или 11,7%</a:t>
            </a: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307140" y="976095"/>
            <a:ext cx="1000302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i="1" kern="0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тыс.руб.</a:t>
            </a:r>
            <a:endParaRPr kumimoji="0" lang="ru-RU" sz="1600" b="1" i="1" u="none" strike="noStrike" kern="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Выгнутая вверх стрелка 18"/>
          <p:cNvSpPr/>
          <p:nvPr/>
        </p:nvSpPr>
        <p:spPr>
          <a:xfrm rot="20930215">
            <a:off x="5352301" y="1806093"/>
            <a:ext cx="1807856" cy="668076"/>
          </a:xfrm>
          <a:prstGeom prst="curvedDownArrow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20943970">
            <a:off x="5379190" y="1954394"/>
            <a:ext cx="17923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</a:p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6,2 тыс.руб. или 11,1%</a:t>
            </a: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34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Диаграмма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439305"/>
              </p:ext>
            </p:extLst>
          </p:nvPr>
        </p:nvGraphicFramePr>
        <p:xfrm>
          <a:off x="378148" y="2052439"/>
          <a:ext cx="7776864" cy="4191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7ED">
                    <a:lumMod val="50000"/>
                  </a:srgbClr>
                </a:solidFill>
              </a:rPr>
              <a:t>20</a:t>
            </a:r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171" y="425291"/>
            <a:ext cx="6774172" cy="835059"/>
          </a:xfrm>
          <a:prstGeom prst="rect">
            <a:avLst/>
          </a:prstGeom>
        </p:spPr>
        <p:txBody>
          <a:bodyPr vert="horz" lIns="98027" tIns="49064" rIns="98027" bIns="49064" rtlCol="0" anchor="ctr">
            <a:noAutofit/>
          </a:bodyPr>
          <a:lstStyle>
            <a:lvl1pPr>
              <a:spcBef>
                <a:spcPct val="0"/>
              </a:spcBef>
              <a:buNone/>
              <a:defRPr sz="2400" b="1" i="1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ru-RU" sz="2000" dirty="0" smtClean="0">
                <a:solidFill>
                  <a:srgbClr val="0084CA">
                    <a:lumMod val="50000"/>
                  </a:srgbClr>
                </a:solidFill>
              </a:rPr>
              <a:t>Средняя заработная плата педагогических работников </a:t>
            </a:r>
            <a:r>
              <a:rPr lang="ru-RU" sz="2000" dirty="0">
                <a:solidFill>
                  <a:srgbClr val="0084CA">
                    <a:lumMod val="50000"/>
                  </a:srgbClr>
                </a:solidFill>
              </a:rPr>
              <a:t>муниципальных учреждений </a:t>
            </a:r>
            <a:r>
              <a:rPr lang="ru-RU" sz="2000" dirty="0" smtClean="0">
                <a:solidFill>
                  <a:srgbClr val="0084CA">
                    <a:lumMod val="50000"/>
                  </a:srgbClr>
                </a:solidFill>
              </a:rPr>
              <a:t>дошкольного </a:t>
            </a:r>
            <a:r>
              <a:rPr lang="ru-RU" sz="2000" dirty="0">
                <a:solidFill>
                  <a:srgbClr val="0084CA">
                    <a:lumMod val="50000"/>
                  </a:srgbClr>
                </a:solidFill>
              </a:rPr>
              <a:t>образования</a:t>
            </a:r>
            <a:r>
              <a:rPr lang="ru-RU" sz="2000" dirty="0" smtClean="0">
                <a:solidFill>
                  <a:srgbClr val="0084CA">
                    <a:lumMod val="50000"/>
                  </a:srgbClr>
                </a:solidFill>
              </a:rPr>
              <a:t> Одинцовского муниципального района в 2017-2018 годах</a:t>
            </a:r>
            <a:endParaRPr lang="ru-RU" sz="2000" dirty="0">
              <a:solidFill>
                <a:srgbClr val="0084CA">
                  <a:lumMod val="50000"/>
                </a:srgb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94972" y="1707054"/>
            <a:ext cx="2898428" cy="3729761"/>
          </a:xfrm>
          <a:prstGeom prst="rect">
            <a:avLst/>
          </a:prstGeom>
        </p:spPr>
        <p:txBody>
          <a:bodyPr vert="horz" lIns="98027" tIns="49064" rIns="98027" bIns="49064" rtlCol="0" anchor="ctr">
            <a:noAutofit/>
          </a:bodyPr>
          <a:lstStyle>
            <a:lvl1pPr>
              <a:spcBef>
                <a:spcPct val="0"/>
              </a:spcBef>
              <a:buNone/>
              <a:defRPr sz="2400" b="1" i="1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ru-RU" sz="2000" dirty="0" smtClean="0">
                <a:solidFill>
                  <a:srgbClr val="0084CA">
                    <a:lumMod val="50000"/>
                  </a:srgbClr>
                </a:solidFill>
              </a:rPr>
              <a:t>Превышение Указного показателя</a:t>
            </a:r>
          </a:p>
          <a:p>
            <a:pPr algn="ctr"/>
            <a:endParaRPr lang="ru-RU" sz="2000" dirty="0">
              <a:solidFill>
                <a:srgbClr val="0084CA">
                  <a:lumMod val="50000"/>
                </a:srgbClr>
              </a:solidFill>
            </a:endParaRPr>
          </a:p>
          <a:p>
            <a:pPr algn="ctr"/>
            <a:r>
              <a:rPr lang="ru-RU" sz="2000" dirty="0" smtClean="0">
                <a:solidFill>
                  <a:srgbClr val="0084CA">
                    <a:lumMod val="50000"/>
                  </a:srgbClr>
                </a:solidFill>
              </a:rPr>
              <a:t>2017 год – 1%</a:t>
            </a:r>
          </a:p>
          <a:p>
            <a:pPr algn="ctr"/>
            <a:endParaRPr lang="ru-RU" sz="2000" dirty="0">
              <a:solidFill>
                <a:srgbClr val="0084CA">
                  <a:lumMod val="50000"/>
                </a:srgbClr>
              </a:solidFill>
            </a:endParaRPr>
          </a:p>
          <a:p>
            <a:pPr algn="ctr"/>
            <a:r>
              <a:rPr lang="ru-RU" sz="2000" dirty="0" smtClean="0">
                <a:solidFill>
                  <a:srgbClr val="0084CA">
                    <a:lumMod val="50000"/>
                  </a:srgbClr>
                </a:solidFill>
              </a:rPr>
              <a:t>2018 год – 7%</a:t>
            </a:r>
          </a:p>
          <a:p>
            <a:pPr algn="ctr"/>
            <a:endParaRPr lang="ru-RU" sz="2000" dirty="0">
              <a:solidFill>
                <a:srgbClr val="0084CA">
                  <a:lumMod val="50000"/>
                </a:srgbClr>
              </a:solidFill>
            </a:endParaRPr>
          </a:p>
          <a:p>
            <a:pPr algn="ctr"/>
            <a:endParaRPr lang="ru-RU" sz="2000" dirty="0">
              <a:solidFill>
                <a:srgbClr val="0084CA">
                  <a:lumMod val="50000"/>
                </a:srgbClr>
              </a:solidFill>
            </a:endParaRPr>
          </a:p>
        </p:txBody>
      </p:sp>
      <p:sp>
        <p:nvSpPr>
          <p:cNvPr id="8" name="TextBox 1"/>
          <p:cNvSpPr txBox="1"/>
          <p:nvPr/>
        </p:nvSpPr>
        <p:spPr>
          <a:xfrm>
            <a:off x="6556610" y="6084885"/>
            <a:ext cx="589465" cy="3175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5339999" y="6084887"/>
            <a:ext cx="589465" cy="3175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2754412" y="6084884"/>
            <a:ext cx="589465" cy="3175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"/>
          <p:cNvSpPr txBox="1"/>
          <p:nvPr/>
        </p:nvSpPr>
        <p:spPr>
          <a:xfrm>
            <a:off x="1458268" y="6084887"/>
            <a:ext cx="589465" cy="3175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73182" y="6654102"/>
            <a:ext cx="288032" cy="2880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626620" y="6669279"/>
            <a:ext cx="288032" cy="288032"/>
          </a:xfrm>
          <a:prstGeom prst="rect">
            <a:avLst/>
          </a:prstGeom>
          <a:solidFill>
            <a:srgbClr val="FF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76642" y="6631498"/>
            <a:ext cx="3205962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зарплата в сфере общего образования Московской области (Указной показатель)</a:t>
            </a: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914652" y="6618098"/>
            <a:ext cx="3672408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зарплата </a:t>
            </a:r>
            <a:endParaRPr lang="ru-RU" sz="14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едагогических работников детских садов</a:t>
            </a: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Одинцовском муниципальном районе</a:t>
            </a: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Выгнутая вверх стрелка 15"/>
          <p:cNvSpPr/>
          <p:nvPr/>
        </p:nvSpPr>
        <p:spPr>
          <a:xfrm rot="20930215">
            <a:off x="1614495" y="2138939"/>
            <a:ext cx="1799235" cy="668076"/>
          </a:xfrm>
          <a:prstGeom prst="curvedDownArrow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 rot="20943970">
            <a:off x="1664495" y="2304610"/>
            <a:ext cx="18138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</a:p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4,0 тыс.руб. или 9,1%</a:t>
            </a: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307140" y="976095"/>
            <a:ext cx="1000302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i="1" kern="0" dirty="0" smtClean="0">
                <a:solidFill>
                  <a:srgbClr val="0084C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тыс.руб.</a:t>
            </a:r>
            <a:endParaRPr lang="ru-RU" sz="1600" b="1" i="1" kern="0" dirty="0">
              <a:solidFill>
                <a:srgbClr val="0084C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Выгнутая вверх стрелка 18"/>
          <p:cNvSpPr/>
          <p:nvPr/>
        </p:nvSpPr>
        <p:spPr>
          <a:xfrm rot="20930215">
            <a:off x="5352301" y="1806093"/>
            <a:ext cx="1807856" cy="668076"/>
          </a:xfrm>
          <a:prstGeom prst="curvedDownArrow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20943970">
            <a:off x="5379190" y="1954394"/>
            <a:ext cx="17923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</a:p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6,8 тыс.руб. или 15,3%</a:t>
            </a: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630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Диаграмма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5860300"/>
              </p:ext>
            </p:extLst>
          </p:nvPr>
        </p:nvGraphicFramePr>
        <p:xfrm>
          <a:off x="378148" y="1836414"/>
          <a:ext cx="7848872" cy="44072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7ED">
                    <a:lumMod val="50000"/>
                  </a:srgbClr>
                </a:solidFill>
              </a:rPr>
              <a:t>21</a:t>
            </a:r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171" y="558565"/>
            <a:ext cx="6774172" cy="835059"/>
          </a:xfrm>
          <a:prstGeom prst="rect">
            <a:avLst/>
          </a:prstGeom>
        </p:spPr>
        <p:txBody>
          <a:bodyPr vert="horz" lIns="98027" tIns="49064" rIns="98027" bIns="49064" rtlCol="0" anchor="ctr">
            <a:noAutofit/>
          </a:bodyPr>
          <a:lstStyle>
            <a:lvl1pPr>
              <a:spcBef>
                <a:spcPct val="0"/>
              </a:spcBef>
              <a:buNone/>
              <a:defRPr sz="2400" b="1" i="1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ru-RU" sz="2000" dirty="0" smtClean="0">
                <a:solidFill>
                  <a:srgbClr val="0084CA">
                    <a:lumMod val="50000"/>
                  </a:srgbClr>
                </a:solidFill>
              </a:rPr>
              <a:t>Средняя заработная плата педагогических работников муниципальных учреждений дополнительного образования Одинцовского муниципального района </a:t>
            </a:r>
          </a:p>
          <a:p>
            <a:r>
              <a:rPr lang="ru-RU" sz="2000" dirty="0" smtClean="0">
                <a:solidFill>
                  <a:srgbClr val="0084CA">
                    <a:lumMod val="50000"/>
                  </a:srgbClr>
                </a:solidFill>
              </a:rPr>
              <a:t>в 2017-2018 годах</a:t>
            </a:r>
            <a:endParaRPr lang="ru-RU" sz="2000" dirty="0">
              <a:solidFill>
                <a:srgbClr val="0084CA">
                  <a:lumMod val="50000"/>
                </a:srgb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94972" y="1707054"/>
            <a:ext cx="2898428" cy="3729761"/>
          </a:xfrm>
          <a:prstGeom prst="rect">
            <a:avLst/>
          </a:prstGeom>
        </p:spPr>
        <p:txBody>
          <a:bodyPr vert="horz" lIns="98027" tIns="49064" rIns="98027" bIns="49064" rtlCol="0" anchor="ctr">
            <a:noAutofit/>
          </a:bodyPr>
          <a:lstStyle>
            <a:lvl1pPr>
              <a:spcBef>
                <a:spcPct val="0"/>
              </a:spcBef>
              <a:buNone/>
              <a:defRPr sz="2400" b="1" i="1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ru-RU" sz="2000" dirty="0" smtClean="0">
                <a:solidFill>
                  <a:srgbClr val="0084CA">
                    <a:lumMod val="50000"/>
                  </a:srgbClr>
                </a:solidFill>
              </a:rPr>
              <a:t>Превышение Указного показателя</a:t>
            </a:r>
          </a:p>
          <a:p>
            <a:pPr algn="ctr"/>
            <a:endParaRPr lang="ru-RU" sz="2000" dirty="0">
              <a:solidFill>
                <a:srgbClr val="0084CA">
                  <a:lumMod val="50000"/>
                </a:srgbClr>
              </a:solidFill>
            </a:endParaRPr>
          </a:p>
          <a:p>
            <a:pPr algn="ctr"/>
            <a:r>
              <a:rPr lang="ru-RU" sz="2000" dirty="0" smtClean="0">
                <a:solidFill>
                  <a:srgbClr val="0084CA">
                    <a:lumMod val="50000"/>
                  </a:srgbClr>
                </a:solidFill>
              </a:rPr>
              <a:t>2017 год – 5%</a:t>
            </a:r>
          </a:p>
          <a:p>
            <a:pPr algn="ctr"/>
            <a:endParaRPr lang="ru-RU" sz="2000" dirty="0">
              <a:solidFill>
                <a:srgbClr val="0084CA">
                  <a:lumMod val="50000"/>
                </a:srgbClr>
              </a:solidFill>
            </a:endParaRPr>
          </a:p>
          <a:p>
            <a:pPr algn="ctr"/>
            <a:r>
              <a:rPr lang="ru-RU" sz="2000" dirty="0" smtClean="0">
                <a:solidFill>
                  <a:srgbClr val="0084CA">
                    <a:lumMod val="50000"/>
                  </a:srgbClr>
                </a:solidFill>
              </a:rPr>
              <a:t>2018 год – 8%</a:t>
            </a:r>
          </a:p>
          <a:p>
            <a:pPr algn="ctr"/>
            <a:endParaRPr lang="ru-RU" sz="2000" dirty="0">
              <a:solidFill>
                <a:srgbClr val="0084CA">
                  <a:lumMod val="50000"/>
                </a:srgbClr>
              </a:solidFill>
            </a:endParaRPr>
          </a:p>
          <a:p>
            <a:pPr algn="ctr"/>
            <a:endParaRPr lang="ru-RU" sz="2000" dirty="0">
              <a:solidFill>
                <a:srgbClr val="0084CA">
                  <a:lumMod val="50000"/>
                </a:srgbClr>
              </a:solidFill>
            </a:endParaRPr>
          </a:p>
        </p:txBody>
      </p:sp>
      <p:sp>
        <p:nvSpPr>
          <p:cNvPr id="8" name="TextBox 1"/>
          <p:cNvSpPr txBox="1"/>
          <p:nvPr/>
        </p:nvSpPr>
        <p:spPr>
          <a:xfrm>
            <a:off x="6556610" y="6084885"/>
            <a:ext cx="589465" cy="3175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5339999" y="6084887"/>
            <a:ext cx="589465" cy="3175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2754412" y="6084884"/>
            <a:ext cx="589465" cy="3175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"/>
          <p:cNvSpPr txBox="1"/>
          <p:nvPr/>
        </p:nvSpPr>
        <p:spPr>
          <a:xfrm>
            <a:off x="1458268" y="6084887"/>
            <a:ext cx="589465" cy="3175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73182" y="6654102"/>
            <a:ext cx="288032" cy="2880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051967" y="6636100"/>
            <a:ext cx="288032" cy="288032"/>
          </a:xfrm>
          <a:prstGeom prst="rect">
            <a:avLst/>
          </a:prstGeom>
          <a:solidFill>
            <a:srgbClr val="FF99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76642" y="6631498"/>
            <a:ext cx="3493994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зарплата педагогических работников школ в Московской области </a:t>
            </a: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(Указной показатель)</a:t>
            </a: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339999" y="6618098"/>
            <a:ext cx="3672408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зарплата 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работников дополнительного образования</a:t>
            </a: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Одинцовском муниципальном районе</a:t>
            </a: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Выгнутая вверх стрелка 15"/>
          <p:cNvSpPr/>
          <p:nvPr/>
        </p:nvSpPr>
        <p:spPr>
          <a:xfrm rot="20930215">
            <a:off x="1630422" y="1975861"/>
            <a:ext cx="1799235" cy="668076"/>
          </a:xfrm>
          <a:prstGeom prst="curvedDownArrow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 rot="20943970">
            <a:off x="1664496" y="2144911"/>
            <a:ext cx="18138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</a:p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4,2 тыс.руб. или 8,2%</a:t>
            </a: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307140" y="976095"/>
            <a:ext cx="1000302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i="1" kern="0" dirty="0" smtClean="0">
                <a:solidFill>
                  <a:srgbClr val="0084CA">
                    <a:lumMod val="5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тыс.руб.</a:t>
            </a:r>
            <a:endParaRPr lang="ru-RU" sz="1600" b="1" i="1" kern="0" dirty="0">
              <a:solidFill>
                <a:srgbClr val="0084CA">
                  <a:lumMod val="50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Выгнутая вверх стрелка 18"/>
          <p:cNvSpPr/>
          <p:nvPr/>
        </p:nvSpPr>
        <p:spPr>
          <a:xfrm rot="20930215">
            <a:off x="5352301" y="1806093"/>
            <a:ext cx="1807856" cy="668076"/>
          </a:xfrm>
          <a:prstGeom prst="curvedDownArrow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FF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20943970">
            <a:off x="5379190" y="1954394"/>
            <a:ext cx="17923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</a:p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6,0 тыс.руб. или 11,1%</a:t>
            </a: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046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50156" y="0"/>
            <a:ext cx="9937104" cy="75866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95163"/>
            <a:endParaRPr lang="ru-RU" sz="800" dirty="0" smtClean="0">
              <a:solidFill>
                <a:prstClr val="black"/>
              </a:solidFill>
            </a:endParaRPr>
          </a:p>
          <a:p>
            <a:pPr algn="ctr" defTabSz="995163"/>
            <a:r>
              <a:rPr lang="ru-RU" sz="2800" b="1" u="sng" dirty="0" smtClean="0">
                <a:solidFill>
                  <a:srgbClr val="F79646">
                    <a:lumMod val="75000"/>
                  </a:srgbClr>
                </a:solidFill>
              </a:rPr>
              <a:t>Межбюджетные трансферты</a:t>
            </a:r>
            <a:r>
              <a:rPr lang="ru-RU" sz="2800" b="1" dirty="0" smtClean="0">
                <a:solidFill>
                  <a:srgbClr val="F79646">
                    <a:lumMod val="75000"/>
                  </a:srgbClr>
                </a:solidFill>
              </a:rPr>
              <a:t> – денежные средства, перечисляемые из одного бюджета бюджетной системы Российской Федерации другому.</a:t>
            </a:r>
          </a:p>
          <a:p>
            <a:pPr defTabSz="995163"/>
            <a:endParaRPr lang="ru-RU" dirty="0" smtClean="0">
              <a:solidFill>
                <a:prstClr val="black"/>
              </a:solidFill>
            </a:endParaRPr>
          </a:p>
          <a:p>
            <a:pPr algn="just" defTabSz="995163"/>
            <a:r>
              <a:rPr lang="ru-RU" sz="2800" b="1" u="sng" dirty="0">
                <a:solidFill>
                  <a:srgbClr val="4BACC6">
                    <a:lumMod val="50000"/>
                  </a:srgbClr>
                </a:solidFill>
              </a:rPr>
              <a:t>Виды межбюджетных </a:t>
            </a:r>
            <a:r>
              <a:rPr lang="ru-RU" sz="2800" b="1" u="sng" dirty="0" smtClean="0">
                <a:solidFill>
                  <a:srgbClr val="4BACC6">
                    <a:lumMod val="50000"/>
                  </a:srgbClr>
                </a:solidFill>
              </a:rPr>
              <a:t>трансфертов:</a:t>
            </a:r>
          </a:p>
          <a:p>
            <a:pPr algn="just" defTabSz="995163"/>
            <a:endParaRPr lang="ru-RU" sz="800" dirty="0" smtClean="0">
              <a:solidFill>
                <a:prstClr val="black"/>
              </a:solidFill>
            </a:endParaRPr>
          </a:p>
          <a:p>
            <a:pPr marL="342900" indent="-342900" algn="just" defTabSz="995163">
              <a:buFont typeface="Arial" panose="020B0604020202020204" pitchFamily="34" charset="0"/>
              <a:buChar char="•"/>
            </a:pPr>
            <a:r>
              <a:rPr lang="ru-RU" sz="2200" b="1" i="1" u="sng" dirty="0" smtClean="0">
                <a:solidFill>
                  <a:srgbClr val="4BACC6">
                    <a:lumMod val="50000"/>
                  </a:srgbClr>
                </a:solidFill>
              </a:rPr>
              <a:t>Дотации</a:t>
            </a:r>
            <a:r>
              <a:rPr lang="ru-RU" sz="2200" b="1" i="1" dirty="0" smtClean="0">
                <a:solidFill>
                  <a:srgbClr val="4BACC6">
                    <a:lumMod val="75000"/>
                  </a:srgbClr>
                </a:solidFill>
              </a:rPr>
              <a:t> </a:t>
            </a:r>
          </a:p>
          <a:p>
            <a:pPr algn="just" defTabSz="995163"/>
            <a:r>
              <a:rPr lang="ru-RU" sz="2200" b="1" i="1" dirty="0" smtClean="0">
                <a:solidFill>
                  <a:srgbClr val="4BACC6">
                    <a:lumMod val="75000"/>
                  </a:srgbClr>
                </a:solidFill>
              </a:rPr>
              <a:t>При </a:t>
            </a:r>
            <a:r>
              <a:rPr lang="ru-RU" sz="2200" b="1" i="1" dirty="0">
                <a:solidFill>
                  <a:srgbClr val="4BACC6">
                    <a:lumMod val="75000"/>
                  </a:srgbClr>
                </a:solidFill>
              </a:rPr>
              <a:t>дотации денежная помощь со стороны бюджета другого уровня не оговаривается никакими условиями (в переводе с латинского </a:t>
            </a:r>
            <a:r>
              <a:rPr lang="ru-RU" sz="2200" b="1" i="1" dirty="0" err="1">
                <a:solidFill>
                  <a:srgbClr val="4BACC6">
                    <a:lumMod val="75000"/>
                  </a:srgbClr>
                </a:solidFill>
              </a:rPr>
              <a:t>dotatio</a:t>
            </a:r>
            <a:r>
              <a:rPr lang="ru-RU" sz="2200" b="1" i="1" dirty="0">
                <a:solidFill>
                  <a:srgbClr val="4BACC6">
                    <a:lumMod val="75000"/>
                  </a:srgbClr>
                </a:solidFill>
              </a:rPr>
              <a:t> - дар, пожертвование). В бюджете Одинцовского муниципального района дотации не планируются. </a:t>
            </a:r>
            <a:endParaRPr lang="ru-RU" sz="2200" b="1" i="1" dirty="0" smtClean="0">
              <a:solidFill>
                <a:srgbClr val="4BACC6">
                  <a:lumMod val="75000"/>
                </a:srgbClr>
              </a:solidFill>
            </a:endParaRPr>
          </a:p>
          <a:p>
            <a:pPr algn="just" defTabSz="995163"/>
            <a:endParaRPr lang="ru-RU" sz="800" b="1" i="1" dirty="0" smtClean="0">
              <a:solidFill>
                <a:srgbClr val="4BACC6">
                  <a:lumMod val="75000"/>
                </a:srgbClr>
              </a:solidFill>
            </a:endParaRPr>
          </a:p>
          <a:p>
            <a:pPr marL="342900" indent="-342900" algn="just" defTabSz="995163">
              <a:buFont typeface="Arial" panose="020B0604020202020204" pitchFamily="34" charset="0"/>
              <a:buChar char="•"/>
            </a:pPr>
            <a:r>
              <a:rPr lang="ru-RU" sz="2200" b="1" i="1" u="sng" dirty="0" smtClean="0">
                <a:solidFill>
                  <a:srgbClr val="4BACC6">
                    <a:lumMod val="50000"/>
                  </a:srgbClr>
                </a:solidFill>
              </a:rPr>
              <a:t>Субсидии </a:t>
            </a:r>
          </a:p>
          <a:p>
            <a:pPr algn="just" defTabSz="995163"/>
            <a:r>
              <a:rPr lang="ru-RU" sz="2200" b="1" i="1" dirty="0" smtClean="0">
                <a:solidFill>
                  <a:srgbClr val="4BACC6">
                    <a:lumMod val="75000"/>
                  </a:srgbClr>
                </a:solidFill>
              </a:rPr>
              <a:t>При </a:t>
            </a:r>
            <a:r>
              <a:rPr lang="ru-RU" sz="2200" b="1" i="1" dirty="0">
                <a:solidFill>
                  <a:srgbClr val="4BACC6">
                    <a:lumMod val="75000"/>
                  </a:srgbClr>
                </a:solidFill>
              </a:rPr>
              <a:t>субсидии средства предоставляются бюджету другого уровня на условиях долевого финансирования расходов (латинское </a:t>
            </a:r>
            <a:r>
              <a:rPr lang="ru-RU" sz="2200" b="1" i="1" dirty="0" err="1">
                <a:solidFill>
                  <a:srgbClr val="4BACC6">
                    <a:lumMod val="75000"/>
                  </a:srgbClr>
                </a:solidFill>
              </a:rPr>
              <a:t>subsidium</a:t>
            </a:r>
            <a:r>
              <a:rPr lang="ru-RU" sz="2200" b="1" i="1" dirty="0">
                <a:solidFill>
                  <a:srgbClr val="4BACC6">
                    <a:lumMod val="75000"/>
                  </a:srgbClr>
                </a:solidFill>
              </a:rPr>
              <a:t> - помощь, поддержка). </a:t>
            </a:r>
            <a:endParaRPr lang="ru-RU" sz="2200" b="1" i="1" dirty="0" smtClean="0">
              <a:solidFill>
                <a:srgbClr val="4BACC6">
                  <a:lumMod val="75000"/>
                </a:srgbClr>
              </a:solidFill>
            </a:endParaRPr>
          </a:p>
          <a:p>
            <a:pPr algn="just" defTabSz="995163"/>
            <a:endParaRPr lang="ru-RU" sz="800" b="1" i="1" dirty="0" smtClean="0">
              <a:solidFill>
                <a:srgbClr val="4BACC6">
                  <a:lumMod val="75000"/>
                </a:srgbClr>
              </a:solidFill>
            </a:endParaRPr>
          </a:p>
          <a:p>
            <a:pPr marL="342900" indent="-342900" algn="just" defTabSz="995163">
              <a:buFont typeface="Arial" panose="020B0604020202020204" pitchFamily="34" charset="0"/>
              <a:buChar char="•"/>
            </a:pPr>
            <a:r>
              <a:rPr lang="ru-RU" sz="2200" b="1" i="1" u="sng" dirty="0" smtClean="0">
                <a:solidFill>
                  <a:srgbClr val="4BACC6">
                    <a:lumMod val="50000"/>
                  </a:srgbClr>
                </a:solidFill>
              </a:rPr>
              <a:t>Субвенции </a:t>
            </a:r>
          </a:p>
          <a:p>
            <a:pPr algn="just" defTabSz="995163"/>
            <a:r>
              <a:rPr lang="ru-RU" sz="2200" b="1" i="1" dirty="0" smtClean="0">
                <a:solidFill>
                  <a:srgbClr val="4BACC6">
                    <a:lumMod val="75000"/>
                  </a:srgbClr>
                </a:solidFill>
              </a:rPr>
              <a:t>При </a:t>
            </a:r>
            <a:r>
              <a:rPr lang="ru-RU" sz="2200" b="1" i="1" dirty="0">
                <a:solidFill>
                  <a:srgbClr val="4BACC6">
                    <a:lumMod val="75000"/>
                  </a:srgbClr>
                </a:solidFill>
              </a:rPr>
              <a:t>субвенции со стороны государства выделяются средства местному бюджету на исполнение переданных государственных полномочий. В случае нарушения целевого использования средств, они подлежат возврату в тот бюджет, из которого получены.</a:t>
            </a:r>
          </a:p>
        </p:txBody>
      </p:sp>
    </p:spTree>
    <p:extLst>
      <p:ext uri="{BB962C8B-B14F-4D97-AF65-F5344CB8AC3E}">
        <p14:creationId xmlns:p14="http://schemas.microsoft.com/office/powerpoint/2010/main" val="74677888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2" name="Диаграмма 4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12887261"/>
              </p:ext>
            </p:extLst>
          </p:nvPr>
        </p:nvGraphicFramePr>
        <p:xfrm>
          <a:off x="-551513" y="1481638"/>
          <a:ext cx="11168653" cy="27680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30</a:t>
            </a:fld>
            <a:endParaRPr lang="ru-RU"/>
          </a:p>
        </p:txBody>
      </p:sp>
      <p:sp>
        <p:nvSpPr>
          <p:cNvPr id="5" name="Заголовок 1"/>
          <p:cNvSpPr txBox="1">
            <a:spLocks noGrp="1"/>
          </p:cNvSpPr>
          <p:nvPr>
            <p:ph type="title"/>
          </p:nvPr>
        </p:nvSpPr>
        <p:spPr>
          <a:xfrm>
            <a:off x="94305" y="359693"/>
            <a:ext cx="6604289" cy="1260211"/>
          </a:xfrm>
          <a:prstGeom prst="rect">
            <a:avLst/>
          </a:prstGeom>
        </p:spPr>
        <p:txBody>
          <a:bodyPr vert="horz" lIns="102737" tIns="51368" rIns="102737" bIns="51368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Одинцовского </a:t>
            </a:r>
            <a: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муниципального</a:t>
            </a:r>
            <a:b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на 1 обучающегося в образовательных организациях </a:t>
            </a:r>
            <a:b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(без расходов капитального характера, строек и </a:t>
            </a:r>
            <a:b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обеспечивающих расходов) за 2018 </a:t>
            </a:r>
            <a:r>
              <a:rPr lang="ru-RU" sz="18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623321" y="934574"/>
            <a:ext cx="1010512" cy="350237"/>
          </a:xfrm>
          <a:prstGeom prst="rect">
            <a:avLst/>
          </a:prstGeom>
        </p:spPr>
        <p:txBody>
          <a:bodyPr wrap="square" lIns="102737" tIns="51368" rIns="102737" bIns="51368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1027345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i="1" dirty="0">
                <a:solidFill>
                  <a:srgbClr val="0F6FC6">
                    <a:lumMod val="50000"/>
                  </a:srgbClr>
                </a:solidFill>
                <a:latin typeface="Times New Roman"/>
              </a:rPr>
              <a:t>млн.руб.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62468" y="3589322"/>
            <a:ext cx="1431559" cy="4221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2737" tIns="51368" rIns="102737" bIns="51368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27345"/>
            <a:r>
              <a:rPr lang="ru-RU" sz="27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150</a:t>
            </a:r>
            <a:endParaRPr lang="ru-RU" sz="27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85940" y="3676577"/>
            <a:ext cx="5212654" cy="5557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2737" tIns="51368" rIns="102737" bIns="51368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27345"/>
            <a: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Расходы на </a:t>
            </a:r>
            <a:r>
              <a:rPr lang="ru-RU" sz="27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ребёнка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516968" y="4738150"/>
            <a:ext cx="9802787" cy="788916"/>
            <a:chOff x="466072" y="4076868"/>
            <a:chExt cx="8382431" cy="739151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466072" y="4076868"/>
              <a:ext cx="1873680" cy="723897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7345"/>
              <a:r>
                <a:rPr lang="ru-RU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2 </a:t>
              </a:r>
              <a:r>
                <a:rPr lang="ru-RU" sz="32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631,3</a:t>
              </a:r>
              <a:endPara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2727822" y="4222955"/>
              <a:ext cx="504056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7345"/>
              <a:r>
                <a:rPr lang="ru-RU" sz="5000" dirty="0">
                  <a:solidFill>
                    <a:prstClr val="black"/>
                  </a:solidFill>
                </a:rPr>
                <a:t>÷</a:t>
              </a:r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6688263" y="4095125"/>
              <a:ext cx="2160240" cy="705640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7345"/>
              <a:r>
                <a:rPr lang="ru-RU" sz="23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161,4</a:t>
              </a:r>
              <a:endPara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 defTabSz="1027345"/>
              <a:r>
                <a:rPr lang="ru-RU" sz="23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на 1 ребёнка</a:t>
              </a:r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3635896" y="4077596"/>
              <a:ext cx="1872208" cy="738423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7345"/>
              <a:r>
                <a:rPr lang="ru-RU" sz="25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16 300</a:t>
              </a:r>
              <a:endPara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 defTabSz="1027345"/>
              <a:r>
                <a:rPr lang="ru-RU" sz="25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детей</a:t>
              </a: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837178" y="4202892"/>
              <a:ext cx="504056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7345"/>
              <a:r>
                <a:rPr lang="ru-RU" sz="5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411669" y="4222882"/>
            <a:ext cx="2392363" cy="4310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Расходы бюджета 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027345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млн. руб.)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158109" y="4222977"/>
            <a:ext cx="2300228" cy="3572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Количество</a:t>
            </a:r>
          </a:p>
          <a:p>
            <a:pPr algn="ctr" defTabSz="1027345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среднегодовое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578249" y="4159207"/>
            <a:ext cx="2958241" cy="4210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Расходы на 1 ребёнка в год </a:t>
            </a:r>
          </a:p>
          <a:p>
            <a:pPr algn="ctr" defTabSz="1027345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(тыс. руб.)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94140" y="4177592"/>
            <a:ext cx="2694699" cy="3255079"/>
          </a:xfrm>
          <a:prstGeom prst="roundRect">
            <a:avLst/>
          </a:prstGeom>
          <a:noFill/>
          <a:ln w="3175"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552824" y="4071925"/>
            <a:ext cx="3064316" cy="3255079"/>
          </a:xfrm>
          <a:prstGeom prst="roundRect">
            <a:avLst/>
          </a:prstGeom>
          <a:noFill/>
          <a:ln w="3175"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957247" y="4144412"/>
            <a:ext cx="2694699" cy="3255079"/>
          </a:xfrm>
          <a:prstGeom prst="roundRect">
            <a:avLst/>
          </a:prstGeom>
          <a:noFill/>
          <a:ln w="3175"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endParaRPr lang="ru-RU" dirty="0">
              <a:solidFill>
                <a:prstClr val="white"/>
              </a:solidFill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506569" y="5623184"/>
            <a:ext cx="9808484" cy="772635"/>
            <a:chOff x="466072" y="4076868"/>
            <a:chExt cx="8387302" cy="723897"/>
          </a:xfrm>
          <a:solidFill>
            <a:srgbClr val="FFCC99"/>
          </a:solidFill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466072" y="4076868"/>
              <a:ext cx="1873680" cy="723897"/>
            </a:xfrm>
            <a:prstGeom prst="roundRect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027345"/>
              <a:r>
                <a:rPr lang="ru-RU" sz="32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4 212,7</a:t>
              </a:r>
              <a:endPara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2727822" y="4222955"/>
              <a:ext cx="504056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7345"/>
              <a:r>
                <a:rPr lang="ru-RU" sz="5000" dirty="0">
                  <a:solidFill>
                    <a:prstClr val="black"/>
                  </a:solidFill>
                </a:rPr>
                <a:t>÷</a:t>
              </a:r>
            </a:p>
          </p:txBody>
        </p:sp>
        <p:sp>
          <p:nvSpPr>
            <p:cNvPr id="25" name="Скругленный прямоугольник 24"/>
            <p:cNvSpPr/>
            <p:nvPr/>
          </p:nvSpPr>
          <p:spPr>
            <a:xfrm>
              <a:off x="6693134" y="4077597"/>
              <a:ext cx="2160240" cy="705640"/>
            </a:xfrm>
            <a:prstGeom prst="roundRect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027345"/>
              <a:r>
                <a:rPr lang="ru-RU" sz="23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101,0 </a:t>
              </a:r>
              <a:endPara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 defTabSz="1027345"/>
              <a:r>
                <a:rPr lang="ru-RU" sz="23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на 1 учащегося</a:t>
              </a:r>
            </a:p>
          </p:txBody>
        </p:sp>
        <p:sp>
          <p:nvSpPr>
            <p:cNvPr id="26" name="Скругленный прямоугольник 25"/>
            <p:cNvSpPr/>
            <p:nvPr/>
          </p:nvSpPr>
          <p:spPr>
            <a:xfrm>
              <a:off x="3635896" y="4077597"/>
              <a:ext cx="1872208" cy="723168"/>
            </a:xfrm>
            <a:prstGeom prst="roundRect">
              <a:avLst/>
            </a:prstGeom>
            <a:grpFill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027345"/>
              <a:r>
                <a:rPr lang="ru-RU" sz="25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41 691</a:t>
              </a:r>
              <a:endPara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 defTabSz="1027345"/>
              <a:r>
                <a:rPr lang="ru-RU" sz="25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учащийся</a:t>
              </a: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5837178" y="4202892"/>
              <a:ext cx="504056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7345"/>
              <a:r>
                <a:rPr lang="ru-RU" sz="5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512367" y="6506160"/>
            <a:ext cx="9802787" cy="772635"/>
            <a:chOff x="466072" y="4076868"/>
            <a:chExt cx="8382431" cy="723897"/>
          </a:xfrm>
          <a:solidFill>
            <a:srgbClr val="00FFCC"/>
          </a:solidFill>
        </p:grpSpPr>
        <p:sp>
          <p:nvSpPr>
            <p:cNvPr id="29" name="Скругленный прямоугольник 28"/>
            <p:cNvSpPr/>
            <p:nvPr/>
          </p:nvSpPr>
          <p:spPr>
            <a:xfrm>
              <a:off x="466072" y="4076868"/>
              <a:ext cx="1873680" cy="723897"/>
            </a:xfrm>
            <a:prstGeom prst="round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027345"/>
              <a:r>
                <a:rPr lang="ru-RU" sz="32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383,1</a:t>
              </a:r>
              <a:endPara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2727822" y="4222955"/>
              <a:ext cx="504056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7345"/>
              <a:r>
                <a:rPr lang="ru-RU" sz="5000" dirty="0">
                  <a:solidFill>
                    <a:prstClr val="black"/>
                  </a:solidFill>
                </a:rPr>
                <a:t>÷</a:t>
              </a:r>
            </a:p>
          </p:txBody>
        </p:sp>
        <p:sp>
          <p:nvSpPr>
            <p:cNvPr id="31" name="Скругленный прямоугольник 30"/>
            <p:cNvSpPr/>
            <p:nvPr/>
          </p:nvSpPr>
          <p:spPr>
            <a:xfrm>
              <a:off x="6688263" y="4095125"/>
              <a:ext cx="2160240" cy="705640"/>
            </a:xfrm>
            <a:prstGeom prst="round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027345"/>
              <a:r>
                <a:rPr lang="ru-RU" sz="23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69,5 </a:t>
              </a:r>
              <a:endPara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 defTabSz="1027345"/>
              <a:r>
                <a:rPr lang="ru-RU" sz="23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на 1 учащегося</a:t>
              </a:r>
            </a:p>
          </p:txBody>
        </p:sp>
        <p:sp>
          <p:nvSpPr>
            <p:cNvPr id="32" name="Скругленный прямоугольник 31"/>
            <p:cNvSpPr/>
            <p:nvPr/>
          </p:nvSpPr>
          <p:spPr>
            <a:xfrm>
              <a:off x="3635896" y="4077596"/>
              <a:ext cx="1872208" cy="723168"/>
            </a:xfrm>
            <a:prstGeom prst="roundRect">
              <a:avLst/>
            </a:prstGeom>
            <a:grpFill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027345"/>
              <a:r>
                <a:rPr lang="ru-RU" sz="25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5 511</a:t>
              </a:r>
              <a:endPara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 defTabSz="1027345"/>
              <a:r>
                <a:rPr lang="ru-RU" sz="25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учащихся</a:t>
              </a: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837178" y="4202892"/>
              <a:ext cx="504056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7345"/>
              <a:r>
                <a:rPr lang="ru-RU" sz="5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</a:p>
          </p:txBody>
        </p:sp>
      </p:grpSp>
      <p:sp>
        <p:nvSpPr>
          <p:cNvPr id="34" name="Прямоугольник 33"/>
          <p:cNvSpPr/>
          <p:nvPr/>
        </p:nvSpPr>
        <p:spPr>
          <a:xfrm>
            <a:off x="6698594" y="1284811"/>
            <a:ext cx="1567196" cy="3367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Кол-во организаций, всего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7219225" y="1914915"/>
            <a:ext cx="574249" cy="3969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</a:t>
            </a:r>
            <a:endParaRPr lang="ru-RU" sz="1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7236788" y="2510355"/>
            <a:ext cx="556686" cy="3969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</a:t>
            </a:r>
            <a:endParaRPr lang="ru-RU" sz="1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265265" y="3119836"/>
            <a:ext cx="523608" cy="3969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1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8578983" y="1176652"/>
            <a:ext cx="1736070" cy="2765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8081423" y="1343372"/>
            <a:ext cx="1706996" cy="2765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</a:t>
            </a:r>
          </a:p>
        </p:txBody>
      </p:sp>
      <p:sp>
        <p:nvSpPr>
          <p:cNvPr id="40" name="Номер слайда 3"/>
          <p:cNvSpPr txBox="1">
            <a:spLocks/>
          </p:cNvSpPr>
          <p:nvPr/>
        </p:nvSpPr>
        <p:spPr>
          <a:xfrm>
            <a:off x="10021391" y="7077511"/>
            <a:ext cx="648072" cy="402567"/>
          </a:xfrm>
          <a:prstGeom prst="rect">
            <a:avLst/>
          </a:prstGeom>
        </p:spPr>
        <p:txBody>
          <a:bodyPr vert="horz" lIns="98027" tIns="49064" rIns="98027" bIns="49064" rtlCol="0" anchor="ctr"/>
          <a:lstStyle>
            <a:defPPr>
              <a:defRPr lang="ru-RU"/>
            </a:defPPr>
            <a:lvl1pPr marL="0" algn="r" defTabSz="980173" rtl="0" eaLnBrk="1" latinLnBrk="0" hangingPunct="1">
              <a:defRPr sz="1600" b="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90085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0173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0263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60348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50439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40522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30610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20700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B7ED">
                    <a:lumMod val="50000"/>
                  </a:srgbClr>
                </a:solidFill>
              </a:rPr>
              <a:t>22</a:t>
            </a:r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9457546" y="1343372"/>
            <a:ext cx="1342061" cy="2765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Частные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44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2124" y="396255"/>
            <a:ext cx="6401859" cy="644998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Проведение </a:t>
            </a:r>
            <a:r>
              <a:rPr kumimoji="0" lang="ru-RU" sz="2300" b="1" i="1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оздоровительной кампании детей</a:t>
            </a:r>
            <a:br>
              <a:rPr kumimoji="0" lang="ru-RU" sz="2300" b="1" i="1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kumimoji="0" lang="ru-RU" sz="23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</a:t>
            </a:r>
            <a:r>
              <a:rPr kumimoji="0" lang="ru-RU" sz="2300" b="1" i="1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Одинцовском муниципальном районе </a:t>
            </a:r>
            <a:r>
              <a:rPr kumimoji="0" lang="ru-RU" sz="2300" b="1" i="1" u="none" strike="noStrike" kern="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2018 </a:t>
            </a:r>
            <a:r>
              <a:rPr kumimoji="0" lang="ru-RU" sz="2300" b="1" i="1" u="none" strike="noStrike" kern="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году</a:t>
            </a:r>
            <a:endParaRPr kumimoji="0" lang="ru-RU" sz="1800" b="0" i="1" u="none" strike="noStrike" kern="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1989572" y="1208581"/>
            <a:ext cx="7242005" cy="938022"/>
          </a:xfrm>
          <a:prstGeom prst="ellipse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35000">
                <a:srgbClr val="FFFFFF"/>
              </a:gs>
              <a:gs pos="100000">
                <a:schemeClr val="accent5">
                  <a:lumMod val="20000"/>
                  <a:lumOff val="80000"/>
                </a:schemeClr>
              </a:gs>
            </a:gsLst>
          </a:gradFill>
          <a:ln>
            <a:solidFill>
              <a:srgbClr val="00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03138" tIns="51569" rIns="103138" bIns="51569" rtlCol="0" anchor="ctr"/>
          <a:lstStyle/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Всего расходов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26,6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млн. руб.</a:t>
            </a:r>
            <a:endParaRPr lang="ru-RU" b="1" dirty="0">
              <a:solidFill>
                <a:srgbClr val="C00000"/>
              </a:solidFill>
              <a:latin typeface="Arial" pitchFamily="34" charset="0"/>
            </a:endParaRP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2 260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учащихся</a:t>
            </a:r>
            <a:endParaRPr lang="ru-RU" b="1" dirty="0">
              <a:solidFill>
                <a:srgbClr val="C00000"/>
              </a:solidFill>
              <a:latin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4132" y="2614508"/>
            <a:ext cx="3816424" cy="4357842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35000">
                <a:srgbClr val="FFFFFF"/>
              </a:gs>
              <a:gs pos="100000">
                <a:schemeClr val="accent5">
                  <a:lumMod val="20000"/>
                  <a:lumOff val="80000"/>
                </a:schemeClr>
              </a:gs>
            </a:gsLst>
          </a:gradFill>
          <a:ln>
            <a:solidFill>
              <a:srgbClr val="00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03138" tIns="51569" rIns="103138" bIns="51569" rtlCol="0" anchor="ctr"/>
          <a:lstStyle/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Приобретение путёвок в загородные оздоровительные лагеря</a:t>
            </a: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19,6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млн. руб.,</a:t>
            </a: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том числе оплата 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467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путёвок:</a:t>
            </a: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Московская область –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100</a:t>
            </a:r>
            <a:endParaRPr lang="ru-RU" b="1" dirty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Краснодарский край –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110</a:t>
            </a:r>
            <a:endParaRPr lang="ru-RU" b="1" dirty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Крым –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171</a:t>
            </a: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Парк «Патриот» –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86</a:t>
            </a:r>
            <a:endParaRPr lang="ru-RU" b="1" dirty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22564" y="2614508"/>
            <a:ext cx="3210366" cy="4344491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35000">
                <a:srgbClr val="FFFFFF"/>
              </a:gs>
              <a:gs pos="100000">
                <a:schemeClr val="accent5">
                  <a:lumMod val="20000"/>
                  <a:lumOff val="80000"/>
                </a:schemeClr>
              </a:gs>
            </a:gsLst>
          </a:gradFill>
          <a:ln>
            <a:solidFill>
              <a:srgbClr val="00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03138" tIns="51569" rIns="103138" bIns="51569" rtlCol="0" anchor="ctr"/>
          <a:lstStyle/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Бригады по ремонту и благоустройству образовательных учреждений </a:t>
            </a: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,5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млн. руб.,</a:t>
            </a: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том числе 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44 бригады – </a:t>
            </a: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656 учащихся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434931" y="2614508"/>
            <a:ext cx="2952329" cy="4352143"/>
          </a:xfrm>
          <a:prstGeom prst="roundRect">
            <a:avLst/>
          </a:prstGeom>
          <a:gradFill>
            <a:gsLst>
              <a:gs pos="0">
                <a:schemeClr val="accent5">
                  <a:lumMod val="20000"/>
                  <a:lumOff val="80000"/>
                </a:schemeClr>
              </a:gs>
              <a:gs pos="35000">
                <a:srgbClr val="FFFFFF"/>
              </a:gs>
              <a:gs pos="100000">
                <a:schemeClr val="accent5">
                  <a:lumMod val="20000"/>
                  <a:lumOff val="80000"/>
                </a:schemeClr>
              </a:gs>
            </a:gsLst>
          </a:gradFill>
          <a:ln>
            <a:solidFill>
              <a:srgbClr val="00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103138" tIns="51569" rIns="103138" bIns="51569" rtlCol="0" anchor="ctr"/>
          <a:lstStyle/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Лагеря с дневным пребыванием детей </a:t>
            </a: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3,5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млн. руб., </a:t>
            </a: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C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том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числе </a:t>
            </a: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32 оздоровительных лагеря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</a:p>
          <a:p>
            <a:pPr algn="ctr" defTabSz="103134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1 137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учащихся.</a:t>
            </a:r>
          </a:p>
        </p:txBody>
      </p:sp>
      <p:cxnSp>
        <p:nvCxnSpPr>
          <p:cNvPr id="11" name="Прямая соединительная линия 10"/>
          <p:cNvCxnSpPr>
            <a:endCxn id="8" idx="0"/>
          </p:cNvCxnSpPr>
          <p:nvPr/>
        </p:nvCxnSpPr>
        <p:spPr>
          <a:xfrm flipH="1">
            <a:off x="2142344" y="2009233"/>
            <a:ext cx="612070" cy="6052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442152" y="2146604"/>
            <a:ext cx="0" cy="4679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>
            <a:stCxn id="7" idx="5"/>
            <a:endCxn id="10" idx="0"/>
          </p:cNvCxnSpPr>
          <p:nvPr/>
        </p:nvCxnSpPr>
        <p:spPr>
          <a:xfrm>
            <a:off x="8171010" y="2009233"/>
            <a:ext cx="740086" cy="6052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Номер слайда 3"/>
          <p:cNvSpPr txBox="1">
            <a:spLocks/>
          </p:cNvSpPr>
          <p:nvPr/>
        </p:nvSpPr>
        <p:spPr>
          <a:xfrm>
            <a:off x="9794118" y="6958999"/>
            <a:ext cx="648072" cy="402567"/>
          </a:xfrm>
          <a:prstGeom prst="rect">
            <a:avLst/>
          </a:prstGeom>
        </p:spPr>
        <p:txBody>
          <a:bodyPr vert="horz" lIns="98027" tIns="49064" rIns="98027" bIns="49064" rtlCol="0" anchor="ctr"/>
          <a:lstStyle>
            <a:defPPr>
              <a:defRPr lang="ru-RU"/>
            </a:defPPr>
            <a:lvl1pPr marL="0" algn="r" defTabSz="980173" rtl="0" eaLnBrk="1" latinLnBrk="0" hangingPunct="1">
              <a:defRPr sz="1600" b="0" kern="120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90085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80173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470263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960348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50439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40522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30610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20700" algn="l" defTabSz="980173" rtl="0" eaLnBrk="1" latinLnBrk="0" hangingPunct="1"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solidFill>
                  <a:srgbClr val="00B7ED">
                    <a:lumMod val="50000"/>
                  </a:srgbClr>
                </a:solidFill>
              </a:rPr>
              <a:t>23</a:t>
            </a:r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41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955212" y="7092999"/>
            <a:ext cx="648072" cy="402567"/>
          </a:xfrm>
        </p:spPr>
        <p:txBody>
          <a:bodyPr/>
          <a:lstStyle/>
          <a:p>
            <a:r>
              <a:rPr lang="ru-RU" dirty="0" smtClean="0"/>
              <a:t>24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9549614"/>
              </p:ext>
            </p:extLst>
          </p:nvPr>
        </p:nvGraphicFramePr>
        <p:xfrm>
          <a:off x="234133" y="1332359"/>
          <a:ext cx="10225134" cy="5472609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503718"/>
                <a:gridCol w="1144071"/>
                <a:gridCol w="1430089"/>
                <a:gridCol w="1144071"/>
                <a:gridCol w="858053"/>
                <a:gridCol w="1287080"/>
                <a:gridCol w="858052"/>
              </a:tblGrid>
              <a:tr h="17337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получателей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Размер поддержки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 </a:t>
                      </a:r>
                    </a:p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(тыс.руб)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в том числе: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</a:tr>
              <a:tr h="33548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бюджет 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Московской области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федеральный бюджет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741079">
                <a:tc>
                  <a:txBody>
                    <a:bodyPr/>
                    <a:lstStyle/>
                    <a:p>
                      <a:pPr marL="0" marR="0" indent="0" algn="l" defTabSz="9934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Бесплатное и льготное питание детей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льготных категорий в ДОУ и СОШ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22 274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135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67,5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руб.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день; 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руб. в день; </a:t>
                      </a:r>
                    </a:p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руб. в день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225 586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79 134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146 452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4808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полноценным питанием беременных женщин, кормящих матерей, а также детей в возрасте до трех лет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8 022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зависимости от обращения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r>
                        <a:rPr lang="ru-RU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191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47 191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42110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Ежемесячная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выплата одиноким матерям, имеющим детей в возрасте от 1,5 до 6,5 лет, не обеспеченных местом в ДОУ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3 000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руб.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месяц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525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983948">
                <a:tc>
                  <a:txBody>
                    <a:bodyPr/>
                    <a:lstStyle/>
                    <a:p>
                      <a:pPr marL="0" marR="0" indent="0" algn="l" defTabSz="9934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жильем: </a:t>
                      </a:r>
                    </a:p>
                    <a:p>
                      <a:pPr marL="171450" marR="0" indent="-171450" algn="l" defTabSz="9934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детей-сирот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детей, оставшихся без попечения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родителей;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171450" marR="0" indent="-171450" algn="l" defTabSz="9934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граждан, уволенных с военной службы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18+1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576,5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тыс. руб. в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среднем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стоимость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квартиры; 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Денежная компенсация стоимости жилья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68 300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64 377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3 923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55164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Ежемесячная выплата семьям с детьми, получающим субсидию на оплату коммунальных услуг и имеющим доход ниже прожиточного минимума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236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1 000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руб.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1 143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1 143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48085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Субсидия на оплату жилого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помещения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коммунальных услуг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4 281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923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руб. в среднем в год на 1 семью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55 323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55 323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5933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Компенсация расходов льготным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категориям граждан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района (федеральным и региональным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за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приобретенные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лекарства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559 </a:t>
                      </a:r>
                      <a:endParaRPr lang="ru-RU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обращений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16 818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руб. в среднем на 1 обращение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9 402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9 402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37542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Компенсация детям-инвалидам 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приобретение низкобелковых продуктов лечебного питания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9 322,7 </a:t>
                      </a:r>
                      <a:r>
                        <a:rPr lang="ru-RU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руб.</a:t>
                      </a:r>
                      <a:r>
                        <a:rPr lang="ru-RU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в месяц</a:t>
                      </a:r>
                      <a:endParaRPr lang="ru-RU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</a:tr>
              <a:tr h="33548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</a:p>
                  </a:txBody>
                  <a:tcPr marL="9525" marR="9525" marT="9525" marB="0" anchor="ctr"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407 582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90 316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313 343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996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3 923</a:t>
                      </a:r>
                    </a:p>
                  </a:txBody>
                  <a:tcPr marL="9525" marR="9525" marT="9525" marB="0" anchor="ctr">
                    <a:solidFill>
                      <a:srgbClr val="FF9966"/>
                    </a:solidFill>
                  </a:tcPr>
                </a:tc>
              </a:tr>
            </a:tbl>
          </a:graphicData>
        </a:graphic>
      </p:graphicFrame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2124" y="302802"/>
            <a:ext cx="7128792" cy="885541"/>
          </a:xfrm>
        </p:spPr>
        <p:txBody>
          <a:bodyPr>
            <a:normAutofit/>
          </a:bodyPr>
          <a:lstStyle/>
          <a:p>
            <a:pPr algn="l"/>
            <a:r>
              <a:rPr lang="ru-RU" sz="21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Меры социальной поддержки в Одинцовском муниципальной районе в </a:t>
            </a:r>
            <a:r>
              <a:rPr lang="ru-RU" sz="2100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</a:t>
            </a:r>
            <a:r>
              <a:rPr lang="ru-RU" sz="21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</a:p>
        </p:txBody>
      </p:sp>
    </p:spTree>
    <p:extLst>
      <p:ext uri="{BB962C8B-B14F-4D97-AF65-F5344CB8AC3E}">
        <p14:creationId xmlns:p14="http://schemas.microsoft.com/office/powerpoint/2010/main" val="334738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124" y="277643"/>
            <a:ext cx="6696744" cy="1046086"/>
          </a:xfrm>
        </p:spPr>
        <p:txBody>
          <a:bodyPr>
            <a:normAutofit/>
          </a:bodyPr>
          <a:lstStyle/>
          <a:p>
            <a:pPr algn="l"/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Общественно значимые проекты Одинцовского </a:t>
            </a:r>
            <a:b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муниципального района в </a:t>
            </a: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2018 </a:t>
            </a: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году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7699933"/>
              </p:ext>
            </p:extLst>
          </p:nvPr>
        </p:nvGraphicFramePr>
        <p:xfrm>
          <a:off x="193627" y="1483993"/>
          <a:ext cx="10265640" cy="5523696"/>
        </p:xfrm>
        <a:graphic>
          <a:graphicData uri="http://schemas.openxmlformats.org/drawingml/2006/table">
            <a:tbl>
              <a:tblPr firstRow="1" bandRow="1"/>
              <a:tblGrid>
                <a:gridCol w="1738044"/>
                <a:gridCol w="1320913"/>
                <a:gridCol w="625696"/>
                <a:gridCol w="1112347"/>
                <a:gridCol w="932137"/>
                <a:gridCol w="936104"/>
                <a:gridCol w="792088"/>
                <a:gridCol w="940510"/>
                <a:gridCol w="835452"/>
                <a:gridCol w="1032349"/>
              </a:tblGrid>
              <a:tr h="26663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</a:t>
                      </a:r>
                      <a:r>
                        <a:rPr lang="ru-RU" sz="11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объекта строительства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Адрес </a:t>
                      </a:r>
                      <a:r>
                        <a:rPr lang="ru-RU" sz="11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строительства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Плановые </a:t>
                      </a:r>
                      <a:r>
                        <a:rPr lang="ru-RU" sz="11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назначения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Фактически </a:t>
                      </a:r>
                      <a:r>
                        <a:rPr lang="ru-RU" sz="11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исполнено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348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</a:t>
                      </a:r>
                      <a:r>
                        <a:rPr lang="ru-RU" sz="1100" b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федерального</a:t>
                      </a:r>
                      <a:r>
                        <a:rPr lang="ru-RU" sz="1100" b="1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</a:t>
                      </a:r>
                      <a:r>
                        <a:rPr lang="ru-RU" sz="1100" b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областного бюджетов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8308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бюджета района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</a:t>
                      </a:r>
                      <a:r>
                        <a:rPr lang="ru-RU" sz="1100" b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бюджета поселений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</a:t>
                      </a:r>
                      <a:r>
                        <a:rPr lang="ru-RU" sz="1100" b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федерального и областного </a:t>
                      </a:r>
                      <a:r>
                        <a:rPr lang="ru-RU" sz="11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бюджета 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8308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бюджета района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</a:t>
                      </a:r>
                      <a:r>
                        <a:rPr lang="ru-RU" sz="1100" b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бюджета поселений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2657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Детское дошкольное учреждение на 400 мест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8308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Одинцовский район, СП Успенское, </a:t>
                      </a:r>
                      <a:r>
                        <a:rPr lang="ru-RU" sz="110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пос.Горки</a:t>
                      </a:r>
                      <a:r>
                        <a:rPr lang="ru-RU" sz="110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-10, д.15Б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68247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Пристройка на 500 мест к МБОУ «Одинцовская гимназия №14»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8308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Одинцово, </a:t>
                      </a:r>
                      <a:r>
                        <a:rPr kumimoji="0" lang="ru-RU" sz="110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ул.Крылова</a:t>
                      </a: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д.5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</a:p>
                    <a:p>
                      <a:pPr algn="ctr" fontAlgn="ctr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2325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Строительство ДОУ</a:t>
                      </a:r>
                      <a:r>
                        <a:rPr lang="ru-RU" sz="110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1350 мест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83085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Одинцово, </a:t>
                      </a:r>
                      <a:r>
                        <a:rPr kumimoji="0" lang="ru-RU" sz="110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ул.Чистяковой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61033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 по объектам  образования</a:t>
                      </a:r>
                      <a:endParaRPr lang="ru-RU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 dirty="0">
                        <a:ln>
                          <a:solidFill>
                            <a:schemeClr val="accent6">
                              <a:lumMod val="60000"/>
                              <a:lumOff val="40000"/>
                            </a:schemeClr>
                          </a:solidFill>
                        </a:ln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857</a:t>
                      </a:r>
                      <a:endParaRPr lang="ru-RU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462</a:t>
                      </a:r>
                      <a:endParaRPr lang="ru-RU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390</a:t>
                      </a:r>
                      <a:endParaRPr lang="ru-RU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855</a:t>
                      </a:r>
                      <a:endParaRPr lang="ru-RU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462</a:t>
                      </a:r>
                      <a:endParaRPr lang="ru-RU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388</a:t>
                      </a:r>
                      <a:endParaRPr lang="ru-RU" sz="1600" b="1" i="0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90574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Магистральная улица общегородского значения, эстакада через железнодорожные пути в районе станции Одинцово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г. Одинцово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68247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Реконструкция подъезда на км 4+744 А-106 «Рублево-Успенское шоссе»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Одинцовский район, СП </a:t>
                      </a:r>
                      <a:r>
                        <a:rPr lang="ru-RU" sz="11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Барвихинское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60671">
                <a:tc>
                  <a:txBody>
                    <a:bodyPr/>
                    <a:lstStyle/>
                    <a:p>
                      <a:pPr algn="l" fontAlgn="ctr"/>
                      <a:r>
                        <a:rPr lang="ru-RU" sz="2400" b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2400" b="1" i="0" u="none" strike="noStrike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ru-RU" sz="11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893</a:t>
                      </a:r>
                      <a:endParaRPr lang="ru-RU" sz="1600" b="1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496,9</a:t>
                      </a:r>
                      <a:endParaRPr lang="ru-RU" sz="1600" b="1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  <a:endParaRPr lang="ru-RU" sz="1600" b="1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390,1</a:t>
                      </a:r>
                      <a:endParaRPr lang="ru-RU" sz="1600" b="1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884</a:t>
                      </a:r>
                      <a:endParaRPr lang="ru-RU" sz="1600" b="1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489,9</a:t>
                      </a:r>
                    </a:p>
                  </a:txBody>
                  <a:tcPr marL="9525" marR="9525" marT="9525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9525" marR="9525" marT="9525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388,1</a:t>
                      </a:r>
                      <a:endParaRPr lang="ru-RU" sz="1600" b="1" u="none" strike="noStrike" kern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7C80"/>
                    </a:solidFill>
                  </a:tcPr>
                </a:tc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955212" y="7020991"/>
            <a:ext cx="648072" cy="402567"/>
          </a:xfrm>
        </p:spPr>
        <p:txBody>
          <a:bodyPr/>
          <a:lstStyle/>
          <a:p>
            <a:r>
              <a:rPr lang="ru-RU" dirty="0" smtClean="0"/>
              <a:t>25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9379148" y="1163465"/>
            <a:ext cx="871440" cy="320528"/>
          </a:xfrm>
          <a:prstGeom prst="rect">
            <a:avLst/>
          </a:prstGeom>
          <a:noFill/>
        </p:spPr>
        <p:txBody>
          <a:bodyPr wrap="none" lIns="104068" tIns="52034" rIns="104068" bIns="52034" rtlCol="0">
            <a:spAutoFit/>
          </a:bodyPr>
          <a:lstStyle/>
          <a:p>
            <a:pPr defTabSz="1040483"/>
            <a:r>
              <a:rPr lang="ru-RU" sz="1400" b="1" i="1" dirty="0">
                <a:solidFill>
                  <a:srgbClr val="4E9CD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млн.руб.</a:t>
            </a:r>
          </a:p>
        </p:txBody>
      </p:sp>
    </p:spTree>
    <p:extLst>
      <p:ext uri="{BB962C8B-B14F-4D97-AF65-F5344CB8AC3E}">
        <p14:creationId xmlns:p14="http://schemas.microsoft.com/office/powerpoint/2010/main" val="321588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smtClean="0"/>
              <a:t>27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95533" y="1391018"/>
            <a:ext cx="9001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Tx/>
              <a:buChar char="-"/>
            </a:pP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Официальный 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 Администрации Одинцовского муниципального района: </a:t>
            </a:r>
            <a:r>
              <a:rPr lang="ru-RU" sz="2400" dirty="0" smtClean="0">
                <a:solidFill>
                  <a:srgbClr val="FF7C8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www.odin.ru</a:t>
            </a:r>
            <a:endParaRPr lang="ru-RU" sz="2400" dirty="0">
              <a:solidFill>
                <a:srgbClr val="FF7C8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Официальное печатное издание: газета «</a:t>
            </a:r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Одинцовская неделя»</a:t>
            </a:r>
            <a:endParaRPr lang="ru-RU" b="1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713" y="396255"/>
            <a:ext cx="5484622" cy="830997"/>
          </a:xfrm>
          <a:prstGeom prst="rect">
            <a:avLst/>
          </a:prstGeom>
        </p:spPr>
        <p:txBody>
          <a:bodyPr vert="horz" lIns="98027" tIns="49064" rIns="98027" bIns="49064" rtlCol="0" anchor="ctr">
            <a:noAutofit/>
          </a:bodyPr>
          <a:lstStyle>
            <a:lvl1pPr>
              <a:spcBef>
                <a:spcPct val="0"/>
              </a:spcBef>
              <a:buNone/>
              <a:defRPr sz="2400" b="1" i="1">
                <a:solidFill>
                  <a:srgbClr val="0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Источники размещения </a:t>
            </a:r>
          </a:p>
          <a:p>
            <a:r>
              <a:rPr lang="ru-RU" dirty="0">
                <a:solidFill>
                  <a:schemeClr val="accent4">
                    <a:lumMod val="50000"/>
                  </a:schemeClr>
                </a:solidFill>
              </a:rPr>
              <a:t>информации о бюджете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52" t="8042" r="18455" b="3739"/>
          <a:stretch/>
        </p:blipFill>
        <p:spPr bwMode="auto">
          <a:xfrm rot="21235625">
            <a:off x="369152" y="3439567"/>
            <a:ext cx="4405638" cy="32634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https://pp.userapi.com/c840329/v840329109/6b95f/pTbjv_BRoRQ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75557">
            <a:off x="4516944" y="3353342"/>
            <a:ext cx="2392784" cy="33914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029" name="Picture 5" descr="https://pp.userapi.com/c841632/v841632167/3d129/Sh_vO3R6z1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76367">
            <a:off x="6362831" y="3572844"/>
            <a:ext cx="4033436" cy="269030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61256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01449" y="1116335"/>
            <a:ext cx="10273541" cy="122413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31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Финансово-казначейское управление </a:t>
            </a:r>
            <a:br>
              <a:rPr lang="ru-RU" sz="31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Администрации Одинцовского муниципального района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u="sng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контактная информация</a:t>
            </a:r>
            <a:endParaRPr lang="ru-RU" sz="2700" b="1" u="sng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914" name="Объект 1"/>
          <p:cNvSpPr>
            <a:spLocks noGrp="1"/>
          </p:cNvSpPr>
          <p:nvPr>
            <p:ph idx="1"/>
          </p:nvPr>
        </p:nvSpPr>
        <p:spPr>
          <a:xfrm>
            <a:off x="394970" y="2628503"/>
            <a:ext cx="9970295" cy="4320480"/>
          </a:xfrm>
          <a:ln>
            <a:solidFill>
              <a:schemeClr val="accent6">
                <a:lumMod val="40000"/>
                <a:lumOff val="60000"/>
              </a:schemeClr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alt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Сведения о месте нахождения: </a:t>
            </a:r>
            <a:r>
              <a:rPr lang="ru-RU" altLang="ru-RU" sz="18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Московская область, г. Одинцово, ул. Маршала Жукова, д.28</a:t>
            </a:r>
          </a:p>
          <a:p>
            <a:pPr marL="0" indent="0">
              <a:buNone/>
            </a:pPr>
            <a:endParaRPr lang="ru-RU" altLang="ru-RU" sz="8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alt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Телефон: </a:t>
            </a:r>
            <a:r>
              <a:rPr lang="ru-RU" altLang="ru-RU" sz="18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8 (495) 593-15-37</a:t>
            </a:r>
          </a:p>
          <a:p>
            <a:pPr marL="0" indent="0">
              <a:buNone/>
            </a:pPr>
            <a:endParaRPr lang="ru-RU" altLang="ru-RU" sz="8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alt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Электронная почта: </a:t>
            </a:r>
            <a:r>
              <a:rPr lang="en-US" altLang="ru-RU" sz="20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fkuadmomr@mosreg.ru</a:t>
            </a:r>
            <a:endParaRPr lang="en-US" altLang="ru-RU" sz="1800" b="1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en-US" altLang="ru-RU" sz="800" b="1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alt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График работы: </a:t>
            </a:r>
            <a:r>
              <a:rPr lang="ru-RU" altLang="ru-RU" sz="20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Понедельник – Четверг с 9-00 до 18-00</a:t>
            </a:r>
          </a:p>
          <a:p>
            <a:pPr marL="0" indent="1524000">
              <a:buNone/>
            </a:pPr>
            <a:r>
              <a:rPr lang="ru-RU" altLang="ru-RU" sz="20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Пятница с 9-00 до 16-45</a:t>
            </a:r>
          </a:p>
          <a:p>
            <a:pPr marL="0" indent="1524000">
              <a:buNone/>
            </a:pPr>
            <a:r>
              <a:rPr lang="ru-RU" altLang="ru-RU" sz="2000" b="1" u="sng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Обед с 13-00 до 13-45</a:t>
            </a:r>
          </a:p>
          <a:p>
            <a:pPr marL="0" indent="0">
              <a:buNone/>
            </a:pPr>
            <a:endParaRPr lang="ru-RU" altLang="ru-RU" sz="800" b="1" dirty="0" smtClean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alt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приема граждан:</a:t>
            </a:r>
            <a:r>
              <a:rPr lang="en-US" altLang="ru-RU" sz="1600" b="1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000" b="1" u="sng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Понедельник, Среда с 10-00 до 17-00</a:t>
            </a:r>
          </a:p>
          <a:p>
            <a:pPr marL="0" indent="2419350">
              <a:buNone/>
            </a:pPr>
            <a:r>
              <a:rPr lang="ru-RU" altLang="ru-RU" sz="2000" b="1" u="sng" dirty="0" smtClean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Обед с 13-00 до 13-45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7086" y="199533"/>
            <a:ext cx="10426064" cy="7170249"/>
          </a:xfrm>
          <a:prstGeom prst="rect">
            <a:avLst/>
          </a:prstGeom>
          <a:noFill/>
          <a:ln w="762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87" tIns="52144" rIns="104287" bIns="52144" rtlCol="0" anchor="ctr"/>
          <a:lstStyle/>
          <a:p>
            <a:pPr algn="ctr" defTabSz="1043056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885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38196" y="1063227"/>
            <a:ext cx="993710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95163"/>
            <a:endParaRPr lang="ru-RU" sz="800" dirty="0" smtClean="0">
              <a:solidFill>
                <a:srgbClr val="000000"/>
              </a:solidFill>
              <a:latin typeface="Calibri"/>
            </a:endParaRPr>
          </a:p>
          <a:p>
            <a:pPr defTabSz="995163"/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выполнении основных показателей социально-экономического развития Одинцовского муниципального района за 2018 год размещена на официальном сайте </a:t>
            </a:r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www.odin.ru</a:t>
            </a:r>
            <a:r>
              <a:rPr lang="en-US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разделе «Документы» - «Социально-экономическое развитие» или по ссылке: </a:t>
            </a:r>
            <a:r>
              <a:rPr lang="arn-CL" sz="2400" b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http://odin.ru/main/static.asp?id=1557</a:t>
            </a:r>
            <a:endParaRPr lang="ru-RU" sz="2400" b="1" i="1" u="sng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244" y="3125330"/>
            <a:ext cx="8424936" cy="3834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1410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4174" y="396254"/>
            <a:ext cx="6672686" cy="1061781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913915" fontAlgn="base">
              <a:spcBef>
                <a:spcPct val="0"/>
              </a:spcBef>
              <a:spcAft>
                <a:spcPct val="0"/>
              </a:spcAft>
            </a:pPr>
            <a:r>
              <a:rPr lang="ru-RU" sz="21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об основных показателях социально-экономического развития </a:t>
            </a:r>
            <a:r>
              <a:rPr lang="ru-RU" sz="21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Одинцовского муниципального </a:t>
            </a:r>
            <a:r>
              <a:rPr lang="ru-RU" sz="21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</a:t>
            </a:r>
            <a:endParaRPr lang="ru-RU" sz="21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4903399"/>
              </p:ext>
            </p:extLst>
          </p:nvPr>
        </p:nvGraphicFramePr>
        <p:xfrm>
          <a:off x="234132" y="1692399"/>
          <a:ext cx="10153127" cy="47782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8242"/>
                <a:gridCol w="1522977"/>
                <a:gridCol w="1522977"/>
                <a:gridCol w="1522977"/>
                <a:gridCol w="1522977"/>
                <a:gridCol w="1522977"/>
              </a:tblGrid>
              <a:tr h="614341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2017 года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Факт 2018 года</a:t>
                      </a:r>
                      <a:endParaRPr lang="ru-RU" sz="18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2019 года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2020 года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Оценка 2021года</a:t>
                      </a:r>
                    </a:p>
                  </a:txBody>
                  <a:tcPr anchor="ctr"/>
                </a:tc>
              </a:tr>
              <a:tr h="1045286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Прибыль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тыс.руб.</a:t>
                      </a:r>
                      <a:endParaRPr lang="ru-RU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95 111 357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68 678 300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73 417 103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</a:t>
                      </a:r>
                      <a:r>
                        <a:rPr lang="ru-RU" sz="2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217 054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86 108 938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288709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Фонд заработной платы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млн.руб.</a:t>
                      </a:r>
                      <a:endParaRPr lang="ru-RU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48 491,10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59 426,40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62 812,60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67 106,30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71 888,40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1804192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Численность постоянного населения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ru-RU" sz="20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чел.</a:t>
                      </a:r>
                      <a:endParaRPr lang="ru-RU" sz="20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320 164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319 688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319 643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320 002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320 489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1915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124" y="324250"/>
            <a:ext cx="9624060" cy="1260211"/>
          </a:xfrm>
        </p:spPr>
        <p:txBody>
          <a:bodyPr>
            <a:normAutofit/>
          </a:bodyPr>
          <a:lstStyle/>
          <a:p>
            <a:pPr algn="l"/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Параметры бюджета Одинцовского</a:t>
            </a:r>
            <a:b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за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/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235135" y="1474583"/>
            <a:ext cx="1202107" cy="428250"/>
          </a:xfrm>
          <a:prstGeom prst="rect">
            <a:avLst/>
          </a:prstGeom>
          <a:noFill/>
        </p:spPr>
        <p:txBody>
          <a:bodyPr wrap="none" lIns="104068" tIns="52034" rIns="104068" bIns="52034" rtlCol="0">
            <a:spAutoFit/>
          </a:bodyPr>
          <a:lstStyle/>
          <a:p>
            <a:pPr defTabSz="1040483"/>
            <a:r>
              <a:rPr lang="ru-RU" b="1" i="1" dirty="0">
                <a:solidFill>
                  <a:srgbClr val="4E9CD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млн.руб.</a:t>
            </a:r>
          </a:p>
        </p:txBody>
      </p:sp>
      <p:graphicFrame>
        <p:nvGraphicFramePr>
          <p:cNvPr id="7" name="Диаграмма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8818723"/>
              </p:ext>
            </p:extLst>
          </p:nvPr>
        </p:nvGraphicFramePr>
        <p:xfrm>
          <a:off x="162124" y="1764407"/>
          <a:ext cx="10275118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818308" y="6156895"/>
            <a:ext cx="964799" cy="382083"/>
          </a:xfrm>
          <a:prstGeom prst="rect">
            <a:avLst/>
          </a:prstGeom>
          <a:noFill/>
        </p:spPr>
        <p:txBody>
          <a:bodyPr wrap="none" lIns="104068" tIns="52034" rIns="104068" bIns="52034" rtlCol="0">
            <a:spAutoFit/>
          </a:bodyPr>
          <a:lstStyle/>
          <a:p>
            <a:pPr defTabSz="1040483"/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Доходы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42644" y="6156895"/>
            <a:ext cx="1028470" cy="382083"/>
          </a:xfrm>
          <a:prstGeom prst="rect">
            <a:avLst/>
          </a:prstGeom>
          <a:noFill/>
        </p:spPr>
        <p:txBody>
          <a:bodyPr wrap="none" lIns="104068" tIns="52034" rIns="104068" bIns="52034" rtlCol="0">
            <a:spAutoFit/>
          </a:bodyPr>
          <a:lstStyle/>
          <a:p>
            <a:pPr defTabSz="1040483"/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Расходы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46900" y="6156895"/>
            <a:ext cx="2807867" cy="382083"/>
          </a:xfrm>
          <a:prstGeom prst="rect">
            <a:avLst/>
          </a:prstGeom>
          <a:noFill/>
        </p:spPr>
        <p:txBody>
          <a:bodyPr wrap="none" lIns="104068" tIns="52034" rIns="104068" bIns="52034" rtlCol="0">
            <a:spAutoFit/>
          </a:bodyPr>
          <a:lstStyle/>
          <a:p>
            <a:pPr defTabSz="1040483"/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Дефицит (-)/Профицит (+)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32957" y="6749608"/>
            <a:ext cx="252628" cy="23817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068" tIns="52034" rIns="104068" bIns="52034" rtlCol="0" anchor="ctr"/>
          <a:lstStyle/>
          <a:p>
            <a:pPr algn="ctr" defTabSz="1040483"/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44800" y="6732959"/>
            <a:ext cx="252628" cy="238176"/>
          </a:xfrm>
          <a:prstGeom prst="rect">
            <a:avLst/>
          </a:prstGeom>
          <a:solidFill>
            <a:srgbClr val="FF99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068" tIns="52034" rIns="104068" bIns="52034" rtlCol="0" anchor="ctr"/>
          <a:lstStyle/>
          <a:p>
            <a:pPr algn="ctr" defTabSz="1040483"/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66580" y="6661004"/>
            <a:ext cx="828928" cy="412861"/>
          </a:xfrm>
          <a:prstGeom prst="rect">
            <a:avLst/>
          </a:prstGeom>
          <a:noFill/>
        </p:spPr>
        <p:txBody>
          <a:bodyPr wrap="none" lIns="104068" tIns="52034" rIns="104068" bIns="52034" rtlCol="0">
            <a:spAutoFit/>
          </a:bodyPr>
          <a:lstStyle/>
          <a:p>
            <a:pPr defTabSz="1040483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997428" y="6645616"/>
            <a:ext cx="832134" cy="412861"/>
          </a:xfrm>
          <a:prstGeom prst="rect">
            <a:avLst/>
          </a:prstGeom>
          <a:noFill/>
        </p:spPr>
        <p:txBody>
          <a:bodyPr wrap="none" lIns="104068" tIns="52034" rIns="104068" bIns="52034" rtlCol="0">
            <a:spAutoFit/>
          </a:bodyPr>
          <a:lstStyle/>
          <a:p>
            <a:pPr defTabSz="1040483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Факт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7594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116" y="972319"/>
            <a:ext cx="5400600" cy="1296144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Объем муниципального долга</a:t>
            </a:r>
            <a:br>
              <a:rPr lang="ru-RU" sz="24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бюджета Одинцовского муниципального </a:t>
            </a:r>
            <a:br>
              <a:rPr lang="ru-RU" sz="24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за </a:t>
            </a:r>
            <a:r>
              <a:rPr lang="ru-RU" sz="24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2018 </a:t>
            </a:r>
            <a:r>
              <a:rPr lang="ru-RU" sz="24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/>
              <a:t>26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62124" y="2254150"/>
            <a:ext cx="967299" cy="351306"/>
          </a:xfrm>
          <a:prstGeom prst="rect">
            <a:avLst/>
          </a:prstGeom>
          <a:noFill/>
        </p:spPr>
        <p:txBody>
          <a:bodyPr wrap="none" lIns="104068" tIns="52034" rIns="104068" bIns="52034" rtlCol="0">
            <a:spAutoFit/>
          </a:bodyPr>
          <a:lstStyle/>
          <a:p>
            <a:pPr defTabSz="1040483"/>
            <a:r>
              <a:rPr lang="ru-RU" sz="1600" b="1" i="1" dirty="0">
                <a:solidFill>
                  <a:srgbClr val="4E9CD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млн.руб.</a:t>
            </a: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5673521" y="1159512"/>
            <a:ext cx="5400600" cy="1296144"/>
          </a:xfrm>
          <a:prstGeom prst="rect">
            <a:avLst/>
          </a:prstGeom>
        </p:spPr>
        <p:txBody>
          <a:bodyPr vert="horz" lIns="97976" tIns="49040" rIns="97976" bIns="49040" rtlCol="0" anchor="ctr">
            <a:normAutofit fontScale="97500"/>
          </a:bodyPr>
          <a:lstStyle>
            <a:lvl1pPr algn="ctr" defTabSz="980173" rtl="0" eaLnBrk="1" latinLnBrk="0" hangingPunct="1"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2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Обслуживание муниципального долга</a:t>
            </a:r>
            <a:br>
              <a:rPr lang="ru-RU" sz="22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2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бюджета Одинцовского </a:t>
            </a:r>
          </a:p>
          <a:p>
            <a:pPr algn="l"/>
            <a:r>
              <a:rPr lang="ru-RU" sz="22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муниципального района за </a:t>
            </a:r>
            <a:r>
              <a:rPr lang="ru-RU" sz="22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2018 </a:t>
            </a:r>
            <a:r>
              <a:rPr lang="ru-RU" sz="22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22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595172" y="2455656"/>
            <a:ext cx="967299" cy="351306"/>
          </a:xfrm>
          <a:prstGeom prst="rect">
            <a:avLst/>
          </a:prstGeom>
          <a:noFill/>
        </p:spPr>
        <p:txBody>
          <a:bodyPr wrap="none" lIns="104068" tIns="52034" rIns="104068" bIns="52034" rtlCol="0">
            <a:spAutoFit/>
          </a:bodyPr>
          <a:lstStyle/>
          <a:p>
            <a:pPr defTabSz="1040483"/>
            <a:r>
              <a:rPr lang="ru-RU" sz="1600" b="1" i="1" dirty="0" smtClean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млн.руб</a:t>
            </a:r>
            <a:r>
              <a:rPr lang="ru-RU" sz="16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9678488"/>
              </p:ext>
            </p:extLst>
          </p:nvPr>
        </p:nvGraphicFramePr>
        <p:xfrm>
          <a:off x="162124" y="2469863"/>
          <a:ext cx="5688632" cy="4414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5673521" y="3546405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  <a:endParaRPr lang="ru-RU" sz="1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54967" y="5292799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</a:t>
            </a:r>
            <a:endParaRPr lang="ru-RU" sz="1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9" name="Диаграмма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6235985"/>
              </p:ext>
            </p:extLst>
          </p:nvPr>
        </p:nvGraphicFramePr>
        <p:xfrm>
          <a:off x="6272907" y="2789797"/>
          <a:ext cx="4287753" cy="36724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7710697" y="5200466"/>
            <a:ext cx="6335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63,1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Выгнутая вверх стрелка 2"/>
          <p:cNvSpPr/>
          <p:nvPr/>
        </p:nvSpPr>
        <p:spPr>
          <a:xfrm rot="1010258">
            <a:off x="2077067" y="2256737"/>
            <a:ext cx="2520280" cy="668076"/>
          </a:xfrm>
          <a:prstGeom prst="curvedDownArrow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 rot="1301152">
            <a:off x="2287048" y="2471604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на 26% или 159 млн.руб.</a:t>
            </a: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"/>
          <p:cNvSpPr txBox="1"/>
          <p:nvPr/>
        </p:nvSpPr>
        <p:spPr>
          <a:xfrm>
            <a:off x="9494593" y="5200466"/>
            <a:ext cx="1054707" cy="343426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96,5%</a:t>
            </a:r>
            <a:endParaRPr lang="ru-RU" sz="1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968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4239377"/>
              </p:ext>
            </p:extLst>
          </p:nvPr>
        </p:nvGraphicFramePr>
        <p:xfrm>
          <a:off x="234132" y="2218324"/>
          <a:ext cx="10225136" cy="4611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1"/>
          <p:cNvSpPr txBox="1"/>
          <p:nvPr/>
        </p:nvSpPr>
        <p:spPr>
          <a:xfrm>
            <a:off x="-197916" y="1260351"/>
            <a:ext cx="4821417" cy="430138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600" b="1" dirty="0">
                <a:solidFill>
                  <a:srgbClr val="FF0000"/>
                </a:solidFill>
                <a:latin typeface="Arial Black" pitchFamily="34" charset="0"/>
              </a:rPr>
              <a:t>Консолидированный </a:t>
            </a:r>
          </a:p>
          <a:p>
            <a:pPr algn="ctr" defTabSz="1041034"/>
            <a:r>
              <a:rPr lang="ru-RU" sz="1600" b="1" dirty="0">
                <a:solidFill>
                  <a:srgbClr val="FF0000"/>
                </a:solidFill>
                <a:latin typeface="Arial Black" pitchFamily="34" charset="0"/>
              </a:rPr>
              <a:t>бюджет</a:t>
            </a:r>
            <a:r>
              <a:rPr lang="en-US" sz="1600" b="1" dirty="0">
                <a:solidFill>
                  <a:srgbClr val="FF0000"/>
                </a:solidFill>
                <a:latin typeface="Arial Black" pitchFamily="34" charset="0"/>
              </a:rPr>
              <a:t> </a:t>
            </a:r>
            <a:r>
              <a:rPr lang="ru-RU" sz="1600" b="1" dirty="0">
                <a:solidFill>
                  <a:srgbClr val="FF0000"/>
                </a:solidFill>
                <a:latin typeface="Arial Black" pitchFamily="34" charset="0"/>
              </a:rPr>
              <a:t>района 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62124" y="373226"/>
            <a:ext cx="8128312" cy="1002539"/>
          </a:xfrm>
        </p:spPr>
        <p:txBody>
          <a:bodyPr>
            <a:noAutofit/>
          </a:bodyPr>
          <a:lstStyle/>
          <a:p>
            <a:pPr algn="l"/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Исполнение консолидированного </a:t>
            </a: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бюджета</a:t>
            </a:r>
            <a:b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Одинцовского </a:t>
            </a: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муниципального </a:t>
            </a: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района по </a:t>
            </a:r>
            <a:r>
              <a:rPr lang="ru-RU" sz="20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доходам </a:t>
            </a: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2018 год</a:t>
            </a:r>
            <a:endParaRPr lang="ru-RU" sz="2000" i="1" dirty="0">
              <a:solidFill>
                <a:schemeClr val="accent4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4781559" y="2234834"/>
            <a:ext cx="1479539" cy="5011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600" b="1" dirty="0">
                <a:solidFill>
                  <a:srgbClr val="FF0000"/>
                </a:solidFill>
                <a:latin typeface="Arial Black" pitchFamily="34" charset="0"/>
              </a:rPr>
              <a:t>Бюджет </a:t>
            </a:r>
          </a:p>
          <a:p>
            <a:pPr algn="ctr" defTabSz="1041034"/>
            <a:r>
              <a:rPr lang="ru-RU" sz="1600" b="1" dirty="0">
                <a:solidFill>
                  <a:srgbClr val="FF0000"/>
                </a:solidFill>
                <a:latin typeface="Arial Black" pitchFamily="34" charset="0"/>
              </a:rPr>
              <a:t>района</a:t>
            </a:r>
          </a:p>
        </p:txBody>
      </p:sp>
      <p:sp>
        <p:nvSpPr>
          <p:cNvPr id="8" name="TextBox 1"/>
          <p:cNvSpPr txBox="1"/>
          <p:nvPr/>
        </p:nvSpPr>
        <p:spPr>
          <a:xfrm>
            <a:off x="7877903" y="3404595"/>
            <a:ext cx="1479539" cy="5011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600" b="1" dirty="0">
                <a:solidFill>
                  <a:srgbClr val="FF0000"/>
                </a:solidFill>
                <a:latin typeface="Arial Black" pitchFamily="34" charset="0"/>
              </a:rPr>
              <a:t>Бюджеты </a:t>
            </a:r>
          </a:p>
          <a:p>
            <a:pPr algn="ctr" defTabSz="1041034"/>
            <a:r>
              <a:rPr lang="ru-RU" sz="1600" b="1" dirty="0">
                <a:solidFill>
                  <a:srgbClr val="FF0000"/>
                </a:solidFill>
                <a:latin typeface="Arial Black" pitchFamily="34" charset="0"/>
              </a:rPr>
              <a:t>поселений</a:t>
            </a:r>
          </a:p>
        </p:txBody>
      </p:sp>
      <p:sp>
        <p:nvSpPr>
          <p:cNvPr id="9" name="TextBox 1"/>
          <p:cNvSpPr txBox="1"/>
          <p:nvPr/>
        </p:nvSpPr>
        <p:spPr>
          <a:xfrm>
            <a:off x="7239272" y="1700647"/>
            <a:ext cx="2568510" cy="1035356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600" b="1" dirty="0">
                <a:solidFill>
                  <a:srgbClr val="FF0000"/>
                </a:solidFill>
                <a:latin typeface="Arial Black" pitchFamily="34" charset="0"/>
              </a:rPr>
              <a:t>Внутренние обороты</a:t>
            </a:r>
          </a:p>
          <a:p>
            <a:pPr algn="ctr" defTabSz="1041034"/>
            <a:r>
              <a:rPr lang="ru-RU" sz="1800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План 1 513 </a:t>
            </a:r>
            <a:endParaRPr lang="ru-RU" sz="1800" b="1" dirty="0">
              <a:solidFill>
                <a:srgbClr val="002060"/>
              </a:solidFill>
              <a:latin typeface="Arial Black" pitchFamily="34" charset="0"/>
              <a:cs typeface="Times New Roman" pitchFamily="18" charset="0"/>
            </a:endParaRPr>
          </a:p>
          <a:p>
            <a:pPr algn="ctr" defTabSz="1041034"/>
            <a:r>
              <a:rPr lang="ru-RU" sz="1800" b="1" dirty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Факт  </a:t>
            </a:r>
            <a:r>
              <a:rPr lang="ru-RU" sz="1800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1 495</a:t>
            </a:r>
            <a:endParaRPr lang="ru-RU" sz="1800" b="1" dirty="0">
              <a:solidFill>
                <a:srgbClr val="00206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315287" y="1272341"/>
            <a:ext cx="871551" cy="320584"/>
          </a:xfrm>
          <a:prstGeom prst="rect">
            <a:avLst/>
          </a:prstGeom>
          <a:noFill/>
        </p:spPr>
        <p:txBody>
          <a:bodyPr wrap="none" lIns="104123" tIns="52062" rIns="104123" bIns="52062" rtlCol="0">
            <a:spAutoFit/>
          </a:bodyPr>
          <a:lstStyle/>
          <a:p>
            <a:pPr defTabSz="1041034"/>
            <a:r>
              <a:rPr lang="ru-RU" sz="1400" b="1" i="1" dirty="0">
                <a:solidFill>
                  <a:srgbClr val="4E9CD6">
                    <a:lumMod val="50000"/>
                  </a:srgbClr>
                </a:solidFill>
                <a:latin typeface="Times New Roman" pitchFamily="18" charset="0"/>
                <a:cs typeface="Times New Roman" pitchFamily="18" charset="0"/>
              </a:rPr>
              <a:t>млн.руб.</a:t>
            </a:r>
          </a:p>
        </p:txBody>
      </p:sp>
      <p:sp>
        <p:nvSpPr>
          <p:cNvPr id="11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667180" y="6834458"/>
            <a:ext cx="648072" cy="402567"/>
          </a:xfrm>
        </p:spPr>
        <p:txBody>
          <a:bodyPr/>
          <a:lstStyle/>
          <a:p>
            <a:r>
              <a:rPr lang="ru-RU" dirty="0">
                <a:solidFill>
                  <a:srgbClr val="00B7ED">
                    <a:lumMod val="50000"/>
                  </a:srgbClr>
                </a:solidFill>
              </a:rPr>
              <a:t>4</a:t>
            </a:r>
          </a:p>
        </p:txBody>
      </p:sp>
      <p:sp>
        <p:nvSpPr>
          <p:cNvPr id="15" name="TextBox 1"/>
          <p:cNvSpPr txBox="1"/>
          <p:nvPr/>
        </p:nvSpPr>
        <p:spPr>
          <a:xfrm>
            <a:off x="1746300" y="1714262"/>
            <a:ext cx="1054707" cy="1008127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101,3%</a:t>
            </a:r>
            <a:endParaRPr lang="ru-RU" sz="1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"/>
          <p:cNvSpPr txBox="1"/>
          <p:nvPr/>
        </p:nvSpPr>
        <p:spPr>
          <a:xfrm>
            <a:off x="1314252" y="1973330"/>
            <a:ext cx="1069338" cy="432048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19 732</a:t>
            </a:r>
            <a:endParaRPr lang="ru-RU" sz="21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"/>
          <p:cNvSpPr txBox="1"/>
          <p:nvPr/>
        </p:nvSpPr>
        <p:spPr>
          <a:xfrm>
            <a:off x="2408891" y="2025847"/>
            <a:ext cx="1069338" cy="432048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19 </a:t>
            </a:r>
            <a:r>
              <a:rPr lang="ru-RU" sz="21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86</a:t>
            </a:r>
            <a:endParaRPr lang="ru-RU" sz="21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"/>
          <p:cNvSpPr txBox="1"/>
          <p:nvPr/>
        </p:nvSpPr>
        <p:spPr>
          <a:xfrm>
            <a:off x="4555967" y="3187953"/>
            <a:ext cx="1069338" cy="432048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13 919</a:t>
            </a:r>
            <a:endParaRPr lang="ru-RU" sz="21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1"/>
          <p:cNvSpPr txBox="1"/>
          <p:nvPr/>
        </p:nvSpPr>
        <p:spPr>
          <a:xfrm>
            <a:off x="5625305" y="3153393"/>
            <a:ext cx="1069338" cy="432048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13 900</a:t>
            </a:r>
            <a:endParaRPr lang="ru-RU" sz="21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1"/>
          <p:cNvSpPr txBox="1"/>
          <p:nvPr/>
        </p:nvSpPr>
        <p:spPr>
          <a:xfrm>
            <a:off x="7660238" y="4443306"/>
            <a:ext cx="1069338" cy="432048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7 326</a:t>
            </a:r>
            <a:endParaRPr lang="ru-RU" sz="21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1"/>
          <p:cNvSpPr txBox="1"/>
          <p:nvPr/>
        </p:nvSpPr>
        <p:spPr>
          <a:xfrm>
            <a:off x="8738444" y="4428703"/>
            <a:ext cx="1069338" cy="432048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7 581</a:t>
            </a:r>
            <a:endParaRPr lang="ru-RU" sz="21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1"/>
          <p:cNvSpPr txBox="1"/>
          <p:nvPr/>
        </p:nvSpPr>
        <p:spPr>
          <a:xfrm>
            <a:off x="8083004" y="3879689"/>
            <a:ext cx="1069338" cy="432048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103,5%</a:t>
            </a:r>
            <a:endParaRPr lang="ru-RU" sz="21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1"/>
          <p:cNvSpPr txBox="1"/>
          <p:nvPr/>
        </p:nvSpPr>
        <p:spPr>
          <a:xfrm>
            <a:off x="4986660" y="2736003"/>
            <a:ext cx="1069338" cy="432048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1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99,9%</a:t>
            </a:r>
            <a:endParaRPr lang="ru-RU" sz="21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78148" y="7006095"/>
            <a:ext cx="288032" cy="317823"/>
          </a:xfrm>
          <a:prstGeom prst="rect">
            <a:avLst/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4555967" y="7006096"/>
            <a:ext cx="288032" cy="317822"/>
          </a:xfrm>
          <a:prstGeom prst="rect">
            <a:avLst/>
          </a:prstGeom>
          <a:pattFill prst="wdUpDiag">
            <a:fgClr>
              <a:srgbClr val="FF9933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666180" y="6980340"/>
            <a:ext cx="3525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Налоговые и неналоговые доходы</a:t>
            </a:r>
            <a:endParaRPr lang="ru-RU" sz="1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812540" y="6980340"/>
            <a:ext cx="2974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Безвозмездные поступления</a:t>
            </a:r>
            <a:endParaRPr lang="ru-RU" sz="1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1"/>
          <p:cNvSpPr txBox="1"/>
          <p:nvPr/>
        </p:nvSpPr>
        <p:spPr>
          <a:xfrm>
            <a:off x="1314252" y="6662770"/>
            <a:ext cx="792088" cy="317569"/>
          </a:xfrm>
          <a:prstGeom prst="rect">
            <a:avLst/>
          </a:prstGeom>
        </p:spPr>
        <p:txBody>
          <a:bodyPr wrap="none" lIns="104123" tIns="52062" rIns="104123" bIns="52062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лан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1"/>
          <p:cNvSpPr txBox="1"/>
          <p:nvPr/>
        </p:nvSpPr>
        <p:spPr>
          <a:xfrm>
            <a:off x="7731439" y="6664425"/>
            <a:ext cx="792088" cy="317569"/>
          </a:xfrm>
          <a:prstGeom prst="rect">
            <a:avLst/>
          </a:prstGeom>
        </p:spPr>
        <p:txBody>
          <a:bodyPr wrap="none" lIns="104123" tIns="52062" rIns="104123" bIns="52062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лан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1"/>
          <p:cNvSpPr txBox="1"/>
          <p:nvPr/>
        </p:nvSpPr>
        <p:spPr>
          <a:xfrm>
            <a:off x="4549434" y="6688526"/>
            <a:ext cx="792088" cy="317569"/>
          </a:xfrm>
          <a:prstGeom prst="rect">
            <a:avLst/>
          </a:prstGeom>
        </p:spPr>
        <p:txBody>
          <a:bodyPr wrap="none" lIns="104123" tIns="52062" rIns="104123" bIns="52062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лан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1"/>
          <p:cNvSpPr txBox="1"/>
          <p:nvPr/>
        </p:nvSpPr>
        <p:spPr>
          <a:xfrm>
            <a:off x="2428938" y="6680230"/>
            <a:ext cx="792088" cy="317569"/>
          </a:xfrm>
          <a:prstGeom prst="rect">
            <a:avLst/>
          </a:prstGeom>
        </p:spPr>
        <p:txBody>
          <a:bodyPr wrap="none" lIns="104123" tIns="52062" rIns="104123" bIns="52062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1"/>
          <p:cNvSpPr txBox="1"/>
          <p:nvPr/>
        </p:nvSpPr>
        <p:spPr>
          <a:xfrm>
            <a:off x="8756298" y="6690180"/>
            <a:ext cx="792088" cy="317569"/>
          </a:xfrm>
          <a:prstGeom prst="rect">
            <a:avLst/>
          </a:prstGeom>
        </p:spPr>
        <p:txBody>
          <a:bodyPr wrap="none" lIns="104123" tIns="52062" rIns="104123" bIns="52062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Box 1"/>
          <p:cNvSpPr txBox="1"/>
          <p:nvPr/>
        </p:nvSpPr>
        <p:spPr>
          <a:xfrm>
            <a:off x="5625305" y="6662769"/>
            <a:ext cx="792088" cy="317569"/>
          </a:xfrm>
          <a:prstGeom prst="rect">
            <a:avLst/>
          </a:prstGeom>
        </p:spPr>
        <p:txBody>
          <a:bodyPr wrap="none" lIns="104123" tIns="52062" rIns="104123" bIns="52062" rtlCol="0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3175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Диаграмма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1590882"/>
              </p:ext>
            </p:extLst>
          </p:nvPr>
        </p:nvGraphicFramePr>
        <p:xfrm>
          <a:off x="162124" y="1622031"/>
          <a:ext cx="10441160" cy="5326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49" y="276249"/>
            <a:ext cx="7128792" cy="1260211"/>
          </a:xfrm>
        </p:spPr>
        <p:txBody>
          <a:bodyPr>
            <a:normAutofit/>
          </a:bodyPr>
          <a:lstStyle/>
          <a:p>
            <a:pPr algn="l"/>
            <a:r>
              <a:rPr lang="ru-RU" sz="18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Исполнение консолидированного бюджета </a:t>
            </a:r>
            <a: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Одинцовского </a:t>
            </a:r>
            <a:r>
              <a:rPr lang="ru-RU" sz="18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 в </a:t>
            </a:r>
            <a: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году по </a:t>
            </a:r>
            <a:r>
              <a:rPr lang="ru-RU" sz="18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расходам</a:t>
            </a:r>
            <a:br>
              <a:rPr lang="ru-RU" sz="18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i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9235132" y="1355088"/>
            <a:ext cx="1368152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17" tIns="45010" rIns="90017" bIns="45010" rtlCol="0" anchor="ctr"/>
          <a:lstStyle/>
          <a:p>
            <a:pPr algn="ctr"/>
            <a:r>
              <a:rPr lang="ru-RU" sz="1400" b="1" i="1" dirty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80338" y="6588943"/>
            <a:ext cx="639628" cy="338411"/>
          </a:xfrm>
          <a:prstGeom prst="rect">
            <a:avLst/>
          </a:prstGeom>
          <a:noFill/>
        </p:spPr>
        <p:txBody>
          <a:bodyPr wrap="none" lIns="91296" tIns="45649" rIns="91296" bIns="45649" rtlCol="0">
            <a:spAutoFit/>
          </a:bodyPr>
          <a:lstStyle/>
          <a:p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план</a:t>
            </a:r>
          </a:p>
        </p:txBody>
      </p:sp>
      <p:sp>
        <p:nvSpPr>
          <p:cNvPr id="11" name="TextBox 1"/>
          <p:cNvSpPr txBox="1"/>
          <p:nvPr/>
        </p:nvSpPr>
        <p:spPr>
          <a:xfrm>
            <a:off x="764936" y="1429818"/>
            <a:ext cx="4821417" cy="62261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Консолидированный </a:t>
            </a:r>
          </a:p>
          <a:p>
            <a:pPr algn="ctr" defTabSz="1041034"/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бюджет</a:t>
            </a:r>
            <a:r>
              <a:rPr lang="en-US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района </a:t>
            </a:r>
          </a:p>
        </p:txBody>
      </p:sp>
      <p:sp>
        <p:nvSpPr>
          <p:cNvPr id="12" name="TextBox 1"/>
          <p:cNvSpPr txBox="1"/>
          <p:nvPr/>
        </p:nvSpPr>
        <p:spPr>
          <a:xfrm>
            <a:off x="5034024" y="2396246"/>
            <a:ext cx="1479539" cy="5011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Бюджет</a:t>
            </a:r>
            <a:endParaRPr lang="ru-RU" sz="1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041034"/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района</a:t>
            </a:r>
          </a:p>
        </p:txBody>
      </p:sp>
      <p:sp>
        <p:nvSpPr>
          <p:cNvPr id="13" name="TextBox 1"/>
          <p:cNvSpPr txBox="1"/>
          <p:nvPr/>
        </p:nvSpPr>
        <p:spPr>
          <a:xfrm>
            <a:off x="7539568" y="3387157"/>
            <a:ext cx="1479539" cy="501169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Бюджеты </a:t>
            </a:r>
          </a:p>
          <a:p>
            <a:pPr algn="ctr" defTabSz="1041034"/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поселений</a:t>
            </a:r>
          </a:p>
        </p:txBody>
      </p:sp>
      <p:sp>
        <p:nvSpPr>
          <p:cNvPr id="14" name="TextBox 1"/>
          <p:cNvSpPr txBox="1"/>
          <p:nvPr/>
        </p:nvSpPr>
        <p:spPr>
          <a:xfrm>
            <a:off x="7649360" y="1803347"/>
            <a:ext cx="2568510" cy="1035356"/>
          </a:xfrm>
          <a:prstGeom prst="rect">
            <a:avLst/>
          </a:prstGeom>
        </p:spPr>
        <p:txBody>
          <a:bodyPr wrap="none" lIns="104123" tIns="52062" rIns="104123" bIns="52062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1041034"/>
            <a:r>
              <a:rPr lang="ru-RU" sz="1600" b="1" dirty="0">
                <a:solidFill>
                  <a:srgbClr val="FF0000"/>
                </a:solidFill>
                <a:latin typeface="Arial Black" pitchFamily="34" charset="0"/>
              </a:rPr>
              <a:t>Внутренние обороты</a:t>
            </a:r>
          </a:p>
          <a:p>
            <a:pPr algn="ctr" defTabSz="1041034"/>
            <a:r>
              <a:rPr lang="ru-RU" sz="1800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План 1 513 </a:t>
            </a:r>
            <a:endParaRPr lang="ru-RU" sz="1800" b="1" dirty="0">
              <a:solidFill>
                <a:srgbClr val="002060"/>
              </a:solidFill>
              <a:latin typeface="Arial Black" pitchFamily="34" charset="0"/>
              <a:cs typeface="Times New Roman" pitchFamily="18" charset="0"/>
            </a:endParaRPr>
          </a:p>
          <a:p>
            <a:pPr algn="ctr" defTabSz="1041034"/>
            <a:r>
              <a:rPr lang="ru-RU" sz="1800" b="1" dirty="0" smtClean="0">
                <a:solidFill>
                  <a:srgbClr val="002060"/>
                </a:solidFill>
                <a:latin typeface="Arial Black" pitchFamily="34" charset="0"/>
                <a:cs typeface="Times New Roman" pitchFamily="18" charset="0"/>
              </a:rPr>
              <a:t>Факт  1 495</a:t>
            </a:r>
            <a:endParaRPr lang="ru-RU" sz="1800" b="1" dirty="0">
              <a:solidFill>
                <a:srgbClr val="002060"/>
              </a:solidFill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15" name="TextBox 1"/>
          <p:cNvSpPr txBox="1"/>
          <p:nvPr/>
        </p:nvSpPr>
        <p:spPr>
          <a:xfrm>
            <a:off x="5412745" y="2877976"/>
            <a:ext cx="914400" cy="9144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97,6%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"/>
          <p:cNvSpPr txBox="1"/>
          <p:nvPr/>
        </p:nvSpPr>
        <p:spPr>
          <a:xfrm>
            <a:off x="2606579" y="1952652"/>
            <a:ext cx="914400" cy="317978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96,8%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29546" y="6572137"/>
            <a:ext cx="639628" cy="338411"/>
          </a:xfrm>
          <a:prstGeom prst="rect">
            <a:avLst/>
          </a:prstGeom>
          <a:noFill/>
        </p:spPr>
        <p:txBody>
          <a:bodyPr wrap="none" lIns="91296" tIns="45649" rIns="91296" bIns="45649" rtlCol="0">
            <a:spAutoFit/>
          </a:bodyPr>
          <a:lstStyle/>
          <a:p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план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773117" y="6590273"/>
            <a:ext cx="639628" cy="338411"/>
          </a:xfrm>
          <a:prstGeom prst="rect">
            <a:avLst/>
          </a:prstGeom>
          <a:noFill/>
        </p:spPr>
        <p:txBody>
          <a:bodyPr wrap="none" lIns="91296" tIns="45649" rIns="91296" bIns="45649" rtlCol="0">
            <a:spAutoFit/>
          </a:bodyPr>
          <a:lstStyle/>
          <a:p>
            <a:r>
              <a:rPr lang="ru-RU" sz="1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план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175645" y="6575524"/>
            <a:ext cx="649246" cy="338411"/>
          </a:xfrm>
          <a:prstGeom prst="rect">
            <a:avLst/>
          </a:prstGeom>
          <a:noFill/>
        </p:spPr>
        <p:txBody>
          <a:bodyPr wrap="none" lIns="91296" tIns="45649" rIns="91296" bIns="45649" rtlCol="0">
            <a:spAutoFit/>
          </a:bodyPr>
          <a:lstStyle/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факт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717545" y="6590273"/>
            <a:ext cx="649246" cy="338411"/>
          </a:xfrm>
          <a:prstGeom prst="rect">
            <a:avLst/>
          </a:prstGeom>
          <a:noFill/>
        </p:spPr>
        <p:txBody>
          <a:bodyPr wrap="none" lIns="91296" tIns="45649" rIns="91296" bIns="45649" rtlCol="0">
            <a:spAutoFit/>
          </a:bodyPr>
          <a:lstStyle/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факт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293987" y="6569880"/>
            <a:ext cx="649246" cy="338411"/>
          </a:xfrm>
          <a:prstGeom prst="rect">
            <a:avLst/>
          </a:prstGeom>
          <a:noFill/>
        </p:spPr>
        <p:txBody>
          <a:bodyPr wrap="none" lIns="91296" tIns="45649" rIns="91296" bIns="45649" rtlCol="0">
            <a:spAutoFit/>
          </a:bodyPr>
          <a:lstStyle/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факт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1"/>
          <p:cNvSpPr txBox="1"/>
          <p:nvPr/>
        </p:nvSpPr>
        <p:spPr>
          <a:xfrm>
            <a:off x="7969174" y="3896990"/>
            <a:ext cx="914400" cy="9144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96,0%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524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7">
      <a:dk1>
        <a:srgbClr val="FFFFFF"/>
      </a:dk1>
      <a:lt1>
        <a:sysClr val="window" lastClr="FFFFFF"/>
      </a:lt1>
      <a:dk2>
        <a:srgbClr val="FFFFFF"/>
      </a:dk2>
      <a:lt2>
        <a:srgbClr val="FFFFFF"/>
      </a:lt2>
      <a:accent1>
        <a:srgbClr val="4E9CD6"/>
      </a:accent1>
      <a:accent2>
        <a:srgbClr val="71B0DE"/>
      </a:accent2>
      <a:accent3>
        <a:srgbClr val="00B7ED"/>
      </a:accent3>
      <a:accent4>
        <a:srgbClr val="0084CA"/>
      </a:accent4>
      <a:accent5>
        <a:srgbClr val="00B7ED"/>
      </a:accent5>
      <a:accent6>
        <a:srgbClr val="0A96FF"/>
      </a:accent6>
      <a:hlink>
        <a:srgbClr val="00007F"/>
      </a:hlink>
      <a:folHlink>
        <a:srgbClr val="800080"/>
      </a:folHlink>
    </a:clrScheme>
    <a:fontScheme name="Другая 2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Тема Office">
  <a:themeElements>
    <a:clrScheme name="Другая 17">
      <a:dk1>
        <a:srgbClr val="FFFFFF"/>
      </a:dk1>
      <a:lt1>
        <a:sysClr val="window" lastClr="FFFFFF"/>
      </a:lt1>
      <a:dk2>
        <a:srgbClr val="FFFFFF"/>
      </a:dk2>
      <a:lt2>
        <a:srgbClr val="FFFFFF"/>
      </a:lt2>
      <a:accent1>
        <a:srgbClr val="4E9CD6"/>
      </a:accent1>
      <a:accent2>
        <a:srgbClr val="71B0DE"/>
      </a:accent2>
      <a:accent3>
        <a:srgbClr val="00B7ED"/>
      </a:accent3>
      <a:accent4>
        <a:srgbClr val="0084CA"/>
      </a:accent4>
      <a:accent5>
        <a:srgbClr val="00B7ED"/>
      </a:accent5>
      <a:accent6>
        <a:srgbClr val="0A96FF"/>
      </a:accent6>
      <a:hlink>
        <a:srgbClr val="00007F"/>
      </a:hlink>
      <a:folHlink>
        <a:srgbClr val="800080"/>
      </a:folHlink>
    </a:clrScheme>
    <a:fontScheme name="Другая 2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4659</TotalTime>
  <Words>2935</Words>
  <Application>Microsoft Office PowerPoint</Application>
  <PresentationFormat>Произвольный</PresentationFormat>
  <Paragraphs>986</Paragraphs>
  <Slides>35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35</vt:i4>
      </vt:variant>
    </vt:vector>
  </HeadingPairs>
  <TitlesOfParts>
    <vt:vector size="37" baseType="lpstr">
      <vt:lpstr>Тема Office</vt:lpstr>
      <vt:lpstr>4_Тема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Параметры бюджета Одинцовского  муниципального района за 2018 год</vt:lpstr>
      <vt:lpstr>Объем муниципального долга бюджета Одинцовского муниципального  района за 2018 год</vt:lpstr>
      <vt:lpstr>Исполнение консолидированного бюджета Одинцовского муниципального  района по доходам  за 2018 год</vt:lpstr>
      <vt:lpstr>Исполнение консолидированного бюджета  Одинцовского муниципального района в 2018 году по расходам </vt:lpstr>
      <vt:lpstr>Исполнение доходов и расходов бюджета  Одинцовского муниципального района в 2018 году  по источникам </vt:lpstr>
      <vt:lpstr>Презентация PowerPoint</vt:lpstr>
      <vt:lpstr>Доходы Одинцовского муниципального района на душу населения в 2018 году в сравнении с другими муниципальными образованиями Московской области</vt:lpstr>
      <vt:lpstr>Информация о местных налоговых льготах и ставках налогов Одинцовского муниципального района</vt:lpstr>
      <vt:lpstr>Муниципальная программа "Предпринимательство  в Одинцовском муниципальном районе"</vt:lpstr>
      <vt:lpstr>  Информация о расходах бюджета Одинцовского муниципального района в разрезе муниципальных программ с указанием целевых показателей размещена на официальном сайте www.odin.ru в разделе «Документы» - «Социально-экономическое развитие» - «Муниципальные программы Одинцовского муниципального района» или по ссылке http://odin.ru/main/static.asp?id=1408 </vt:lpstr>
      <vt:lpstr>Структура налоговых и неналоговых доходов  бюджета Одинцовского муниципального  района за 2018 год</vt:lpstr>
      <vt:lpstr>Структура безвозмездных поступлений  в бюджет Одинцовского муниципального  района в 2018 году</vt:lpstr>
      <vt:lpstr>Презентация PowerPoint</vt:lpstr>
      <vt:lpstr>Структура расходов бюджета Одинцовского муниципального района за 2018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Расходы бюджета Одинцовского муниципального района на 1 обучающегося в образовательных организациях  (без расходов капитального характера, строек и  обеспечивающих расходов) за 2018 год</vt:lpstr>
      <vt:lpstr>Проведение оздоровительной кампании детей в Одинцовском муниципальном районе в 2018 году</vt:lpstr>
      <vt:lpstr>Меры социальной поддержки в Одинцовском муниципальной районе в 2018 году</vt:lpstr>
      <vt:lpstr>Общественно значимые проекты Одинцовского  муниципального района в 2018 году</vt:lpstr>
      <vt:lpstr>Презентация PowerPoint</vt:lpstr>
      <vt:lpstr>Финансово-казначейское управление  Администрации Одинцовского муниципального района  контактная информация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</dc:title>
  <dc:creator>Admin</dc:creator>
  <cp:lastModifiedBy>Синдияшкин  Максим Викторович</cp:lastModifiedBy>
  <cp:revision>632</cp:revision>
  <cp:lastPrinted>2019-04-04T09:31:34Z</cp:lastPrinted>
  <dcterms:created xsi:type="dcterms:W3CDTF">2015-08-26T08:56:13Z</dcterms:created>
  <dcterms:modified xsi:type="dcterms:W3CDTF">2019-06-11T06:40:37Z</dcterms:modified>
</cp:coreProperties>
</file>