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3.xml" ContentType="application/vnd.openxmlformats-officedocument.presentationml.notesSlide+xml"/>
  <Override PartName="/ppt/charts/chart9.xml" ContentType="application/vnd.openxmlformats-officedocument.drawingml.chart+xml"/>
  <Override PartName="/ppt/theme/themeOverride6.xml" ContentType="application/vnd.openxmlformats-officedocument.themeOverride+xml"/>
  <Override PartName="/ppt/charts/chart10.xml" ContentType="application/vnd.openxmlformats-officedocument.drawingml.chart+xml"/>
  <Override PartName="/ppt/theme/themeOverride7.xml" ContentType="application/vnd.openxmlformats-officedocument.themeOverride+xml"/>
  <Override PartName="/ppt/charts/chart11.xml" ContentType="application/vnd.openxmlformats-officedocument.drawingml.chart+xml"/>
  <Override PartName="/ppt/theme/themeOverride8.xml" ContentType="application/vnd.openxmlformats-officedocument.themeOverride+xml"/>
  <Override PartName="/ppt/charts/chart12.xml" ContentType="application/vnd.openxmlformats-officedocument.drawingml.chart+xml"/>
  <Override PartName="/ppt/theme/themeOverride9.xml" ContentType="application/vnd.openxmlformats-officedocument.themeOverride+xml"/>
  <Override PartName="/ppt/charts/chart13.xml" ContentType="application/vnd.openxmlformats-officedocument.drawingml.chart+xml"/>
  <Override PartName="/ppt/theme/themeOverride10.xml" ContentType="application/vnd.openxmlformats-officedocument.themeOverride+xml"/>
  <Override PartName="/ppt/charts/chart14.xml" ContentType="application/vnd.openxmlformats-officedocument.drawingml.chart+xml"/>
  <Override PartName="/ppt/theme/themeOverride11.xml" ContentType="application/vnd.openxmlformats-officedocument.themeOverride+xml"/>
  <Override PartName="/ppt/charts/chart15.xml" ContentType="application/vnd.openxmlformats-officedocument.drawingml.chart+xml"/>
  <Override PartName="/ppt/theme/themeOverride12.xml" ContentType="application/vnd.openxmlformats-officedocument.themeOverride+xml"/>
  <Override PartName="/ppt/drawings/drawing4.xml" ContentType="application/vnd.openxmlformats-officedocument.drawingml.chartshapes+xml"/>
  <Override PartName="/ppt/charts/chart16.xml" ContentType="application/vnd.openxmlformats-officedocument.drawingml.chart+xml"/>
  <Override PartName="/ppt/theme/themeOverride13.xml" ContentType="application/vnd.openxmlformats-officedocument.themeOverride+xml"/>
  <Override PartName="/ppt/drawings/drawing5.xml" ContentType="application/vnd.openxmlformats-officedocument.drawingml.chartshapes+xml"/>
  <Override PartName="/ppt/charts/chart17.xml" ContentType="application/vnd.openxmlformats-officedocument.drawingml.chart+xml"/>
  <Override PartName="/ppt/theme/themeOverride14.xml" ContentType="application/vnd.openxmlformats-officedocument.themeOverride+xml"/>
  <Override PartName="/ppt/drawings/drawing6.xml" ContentType="application/vnd.openxmlformats-officedocument.drawingml.chartshapes+xml"/>
  <Override PartName="/ppt/charts/chart18.xml" ContentType="application/vnd.openxmlformats-officedocument.drawingml.chart+xml"/>
  <Override PartName="/ppt/theme/themeOverride15.xml" ContentType="application/vnd.openxmlformats-officedocument.themeOverride+xml"/>
  <Override PartName="/ppt/charts/chart19.xml" ContentType="application/vnd.openxmlformats-officedocument.drawingml.chart+xml"/>
  <Override PartName="/ppt/theme/themeOverride16.xml" ContentType="application/vnd.openxmlformats-officedocument.themeOverride+xml"/>
  <Override PartName="/ppt/charts/chart20.xml" ContentType="application/vnd.openxmlformats-officedocument.drawingml.chart+xml"/>
  <Override PartName="/ppt/theme/themeOverride17.xml" ContentType="application/vnd.openxmlformats-officedocument.themeOverride+xml"/>
  <Override PartName="/ppt/charts/chart21.xml" ContentType="application/vnd.openxmlformats-officedocument.drawingml.chart+xml"/>
  <Override PartName="/ppt/theme/themeOverride18.xml" ContentType="application/vnd.openxmlformats-officedocument.themeOverride+xml"/>
  <Override PartName="/ppt/charts/chart22.xml" ContentType="application/vnd.openxmlformats-officedocument.drawingml.chart+xml"/>
  <Override PartName="/ppt/theme/themeOverride19.xml" ContentType="application/vnd.openxmlformats-officedocument.themeOverride+xml"/>
  <Override PartName="/ppt/charts/chart23.xml" ContentType="application/vnd.openxmlformats-officedocument.drawingml.chart+xml"/>
  <Override PartName="/ppt/theme/themeOverride20.xml" ContentType="application/vnd.openxmlformats-officedocument.themeOverride+xml"/>
  <Override PartName="/ppt/notesSlides/notesSlide4.xml" ContentType="application/vnd.openxmlformats-officedocument.presentationml.notesSlide+xml"/>
  <Override PartName="/ppt/charts/chart24.xml" ContentType="application/vnd.openxmlformats-officedocument.drawingml.chart+xml"/>
  <Override PartName="/ppt/theme/themeOverride21.xml" ContentType="application/vnd.openxmlformats-officedocument.themeOverride+xml"/>
  <Override PartName="/ppt/charts/chart25.xml" ContentType="application/vnd.openxmlformats-officedocument.drawingml.chart+xml"/>
  <Override PartName="/ppt/drawings/drawing7.xml" ContentType="application/vnd.openxmlformats-officedocument.drawingml.chartshapes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theme/themeOverride2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  <p:sldMasterId id="2147483672" r:id="rId3"/>
  </p:sldMasterIdLst>
  <p:notesMasterIdLst>
    <p:notesMasterId r:id="rId25"/>
  </p:notesMasterIdLst>
  <p:handoutMasterIdLst>
    <p:handoutMasterId r:id="rId26"/>
  </p:handoutMasterIdLst>
  <p:sldIdLst>
    <p:sldId id="330" r:id="rId4"/>
    <p:sldId id="287" r:id="rId5"/>
    <p:sldId id="326" r:id="rId6"/>
    <p:sldId id="328" r:id="rId7"/>
    <p:sldId id="327" r:id="rId8"/>
    <p:sldId id="331" r:id="rId9"/>
    <p:sldId id="267" r:id="rId10"/>
    <p:sldId id="268" r:id="rId11"/>
    <p:sldId id="295" r:id="rId12"/>
    <p:sldId id="325" r:id="rId13"/>
    <p:sldId id="283" r:id="rId14"/>
    <p:sldId id="322" r:id="rId15"/>
    <p:sldId id="274" r:id="rId16"/>
    <p:sldId id="323" r:id="rId17"/>
    <p:sldId id="289" r:id="rId18"/>
    <p:sldId id="324" r:id="rId19"/>
    <p:sldId id="333" r:id="rId20"/>
    <p:sldId id="338" r:id="rId21"/>
    <p:sldId id="332" r:id="rId22"/>
    <p:sldId id="335" r:id="rId23"/>
    <p:sldId id="337" r:id="rId24"/>
  </p:sldIdLst>
  <p:sldSz cx="10693400" cy="7561263"/>
  <p:notesSz cx="6735763" cy="9799638"/>
  <p:defaultTextStyle>
    <a:defPPr>
      <a:defRPr lang="ru-RU"/>
    </a:defPPr>
    <a:lvl1pPr marL="0" algn="l" defTabSz="99516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497581" algn="l" defTabSz="99516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995163" algn="l" defTabSz="99516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492744" algn="l" defTabSz="99516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1990326" algn="l" defTabSz="99516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487908" algn="l" defTabSz="99516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2985489" algn="l" defTabSz="99516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483072" algn="l" defTabSz="99516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3980654" algn="l" defTabSz="99516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D29B2E"/>
    <a:srgbClr val="A679FF"/>
    <a:srgbClr val="008000"/>
    <a:srgbClr val="CC3300"/>
    <a:srgbClr val="FF7C80"/>
    <a:srgbClr val="FFCC99"/>
    <a:srgbClr val="000000"/>
    <a:srgbClr val="99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7486" autoAdjust="0"/>
  </p:normalViewPr>
  <p:slideViewPr>
    <p:cSldViewPr>
      <p:cViewPr varScale="1">
        <p:scale>
          <a:sx n="83" d="100"/>
          <a:sy n="83" d="100"/>
        </p:scale>
        <p:origin x="1242" y="84"/>
      </p:cViewPr>
      <p:guideLst>
        <p:guide orient="horz" pos="2382"/>
        <p:guide pos="336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in-s14f\Base_fku\WORK\el_obesp\&#1055;&#1091;&#1073;&#1083;&#1057;&#1083;&#1091;&#1096;\&#1041;&#1102;&#1076;&#1078;&#1077;&#1090;%202019\&#1087;&#1088;&#1086;&#1075;&#1088;&#1072;&#1084;&#1084;&#1099;.xlsx" TargetMode="External"/><Relationship Id="rId1" Type="http://schemas.openxmlformats.org/officeDocument/2006/relationships/themeOverride" Target="../theme/themeOverride7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8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9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in-s14f\Base_fku\WORK\el_obesp\&#1055;&#1091;&#1073;&#1083;&#1057;&#1083;&#1091;&#1096;\&#1041;&#1102;&#1076;&#1078;&#1077;&#1090;%202018\&#1063;&#1077;&#1088;&#1085;&#1086;&#1074;&#1080;&#1082;\&#1050;&#1085;&#1080;&#1075;&#1072;1.xlsx" TargetMode="External"/><Relationship Id="rId1" Type="http://schemas.openxmlformats.org/officeDocument/2006/relationships/themeOverride" Target="../theme/themeOverride10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in-s14f\Base_fku\WORK\el_obesp\&#1055;&#1091;&#1073;&#1083;&#1057;&#1083;&#1091;&#1096;\&#1041;&#1102;&#1076;&#1078;&#1077;&#1090;%202018\&#1063;&#1077;&#1088;&#1085;&#1086;&#1074;&#1080;&#1082;\&#1050;&#1085;&#1080;&#1075;&#1072;1.xlsx" TargetMode="External"/><Relationship Id="rId1" Type="http://schemas.openxmlformats.org/officeDocument/2006/relationships/themeOverride" Target="../theme/themeOverride11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oleObject" Target="file:///\\Odin-s14f\Base_fku\WORK\el_obesp\&#1055;&#1091;&#1073;&#1083;&#1057;&#1083;&#1091;&#1096;\&#1041;&#1102;&#1076;&#1078;&#1077;&#1090;%202019\&#1087;&#1088;&#1086;&#1075;&#1088;&#1072;&#1084;&#1084;&#1099;.xlsx" TargetMode="External"/><Relationship Id="rId1" Type="http://schemas.openxmlformats.org/officeDocument/2006/relationships/themeOverride" Target="../theme/themeOverride12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oleObject" Target="file:///\\Odin-s14f\Base_fku\WORK\el_obesp\&#1055;&#1091;&#1073;&#1083;&#1057;&#1083;&#1091;&#1096;\&#1041;&#1102;&#1076;&#1078;&#1077;&#1090;%202019\&#1087;&#1088;&#1086;&#1075;&#1088;&#1072;&#1084;&#1084;&#1099;.xlsx" TargetMode="External"/><Relationship Id="rId1" Type="http://schemas.openxmlformats.org/officeDocument/2006/relationships/themeOverride" Target="../theme/themeOverride13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.xml"/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14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in-s14f\Base_fku\WORK\el_obesp\&#1055;&#1091;&#1073;&#1083;&#1057;&#1083;&#1091;&#1096;\&#1041;&#1102;&#1076;&#1078;&#1077;&#1090;%202019\&#1087;&#1088;&#1086;&#1075;&#1088;&#1072;&#1084;&#1084;&#1099;.xlsx" TargetMode="External"/><Relationship Id="rId1" Type="http://schemas.openxmlformats.org/officeDocument/2006/relationships/themeOverride" Target="../theme/themeOverride15.xm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in-s14f\Base_fku\WORK\el_obesp\&#1055;&#1091;&#1073;&#1083;&#1057;&#1083;&#1091;&#1096;\&#1041;&#1102;&#1076;&#1078;&#1077;&#1090;%202019\&#1087;&#1088;&#1086;&#1075;&#1088;&#1072;&#1084;&#1084;&#1099;.xlsx" TargetMode="External"/><Relationship Id="rId1" Type="http://schemas.openxmlformats.org/officeDocument/2006/relationships/themeOverride" Target="../theme/themeOverride1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Odin-s14f\Base_fku\WORK\el_obesp\&#1055;&#1091;&#1073;&#1083;&#1057;&#1083;&#1091;&#1096;\&#1041;&#1102;&#1076;&#1078;&#1077;&#1090;%202019\&#1076;&#1086;&#1093;&#1086;&#1076;&#1099;.xlsx" TargetMode="External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in-s14f\Base_fku\WORK\el_obesp\&#1055;&#1091;&#1073;&#1083;&#1057;&#1083;&#1091;&#1096;\&#1041;&#1102;&#1076;&#1078;&#1077;&#1090;%202019\&#1087;&#1088;&#1086;&#1075;&#1088;&#1072;&#1084;&#1084;&#1099;.xlsx" TargetMode="External"/><Relationship Id="rId1" Type="http://schemas.openxmlformats.org/officeDocument/2006/relationships/themeOverride" Target="../theme/themeOverride17.xm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in-s14f\Base_fku\WORK\el_obesp\&#1055;&#1091;&#1073;&#1083;&#1057;&#1083;&#1091;&#1096;\&#1041;&#1102;&#1076;&#1078;&#1077;&#1090;%202019\&#1087;&#1088;&#1086;&#1075;&#1088;&#1072;&#1084;&#1084;&#1099;.xlsx" TargetMode="External"/><Relationship Id="rId1" Type="http://schemas.openxmlformats.org/officeDocument/2006/relationships/themeOverride" Target="../theme/themeOverride18.xm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oleObject" Target="&#1044;&#1080;&#1072;&#1075;&#1088;&#1072;&#1084;&#1084;&#1072;%20&#1074;%20Microsoft%20PowerPoint" TargetMode="External"/><Relationship Id="rId1" Type="http://schemas.openxmlformats.org/officeDocument/2006/relationships/themeOverride" Target="../theme/themeOverride19.xm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in-s14f\Base_fku\WORK\el_obesp\&#1055;&#1091;&#1073;&#1083;&#1057;&#1083;&#1091;&#1096;\&#1041;&#1102;&#1076;&#1078;&#1077;&#1090;%202019\&#1087;&#1088;&#1086;&#1075;&#1088;&#1072;&#1084;&#1084;&#1099;.xlsx" TargetMode="External"/><Relationship Id="rId1" Type="http://schemas.openxmlformats.org/officeDocument/2006/relationships/themeOverride" Target="../theme/themeOverride20.xml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in-s14f\Base_fku\WORK\el_obesp\&#1055;&#1091;&#1073;&#1083;&#1057;&#1083;&#1091;&#1096;\&#1041;&#1102;&#1076;&#1078;&#1077;&#1090;%202018\&#1063;&#1077;&#1088;&#1085;&#1086;&#1074;&#1080;&#1082;\&#1088;&#1072;&#1089;&#1093;&#1086;&#1076;&#1099;.xlsx" TargetMode="External"/><Relationship Id="rId1" Type="http://schemas.openxmlformats.org/officeDocument/2006/relationships/themeOverride" Target="../theme/themeOverride21.xml"/></Relationships>
</file>

<file path=ppt/charts/_rels/chart2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&#1050;&#1085;&#1080;&#1075;&#1072;1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\\Odin-s14f\Base_fku\WORK\el_obesp\&#1055;&#1091;&#1073;&#1083;&#1057;&#1083;&#1091;&#1096;\&#1041;&#1102;&#1076;&#1078;&#1077;&#1090;%202019\&#1087;&#1088;&#1086;&#1075;&#1088;&#1072;&#1084;&#1084;&#1099;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2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5.xlsx"/><Relationship Id="rId1" Type="http://schemas.openxmlformats.org/officeDocument/2006/relationships/themeOverride" Target="../theme/themeOverride2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in-s14f\Base_fku\WORK\el_obesp\&#1055;&#1091;&#1073;&#1083;&#1057;&#1083;&#1091;&#1096;\&#1041;&#1102;&#1076;&#1078;&#1077;&#1090;%202019\&#1076;&#1086;&#1093;&#1086;&#1076;&#1099;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Odin-s14f\Base_fku\WORK\el_obesp\&#1055;&#1091;&#1073;&#1083;&#1057;&#1083;&#1091;&#1096;\&#1041;&#1102;&#1076;&#1078;&#1077;&#1090;%202019\&#1076;&#1086;&#1093;&#1086;&#1076;&#1099;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\\Odin-s14f\Base_fku\WORK\el_obesp\&#1055;&#1091;&#1073;&#1083;&#1057;&#1083;&#1091;&#1096;\&#1041;&#1102;&#1076;&#1078;&#1077;&#1090;%202019\&#1087;&#1088;&#1086;&#1075;&#1088;&#1072;&#1084;&#1084;&#1099;.xlsx" TargetMode="External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&#1044;&#1080;&#1072;&#1075;&#1088;&#1072;&#1084;&#1084;&#1072;%20&#1074;%20Microsoft%20PowerPoint" TargetMode="External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\\Odin-s14f\Base_fku\WORK\el_obesp\&#1055;&#1091;&#1073;&#1083;&#1057;&#1083;&#1091;&#1096;\&#1041;&#1102;&#1076;&#1078;&#1077;&#1090;%202019\&#1087;&#1088;&#1086;&#1075;&#1088;&#1072;&#1084;&#1084;&#1099;.xlsx" TargetMode="External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spPr>
            <a:pattFill prst="wdUpDiag">
              <a:fgClr>
                <a:srgbClr val="CCFFCC"/>
              </a:fgClr>
              <a:bgClr>
                <a:sysClr val="window" lastClr="FFFFFF"/>
              </a:bgClr>
            </a:pattFill>
          </c:spPr>
          <c:invertIfNegative val="0"/>
          <c:dPt>
            <c:idx val="0"/>
            <c:invertIfNegative val="0"/>
            <c:bubble3D val="0"/>
            <c:spPr>
              <a:pattFill prst="dkHorz">
                <a:fgClr>
                  <a:srgbClr val="92D050"/>
                </a:fgClr>
                <a:bgClr>
                  <a:sysClr val="window" lastClr="FFFFFF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1-C617-465B-B5B7-8D1EF08DE380}"/>
              </c:ext>
            </c:extLst>
          </c:dPt>
          <c:dPt>
            <c:idx val="2"/>
            <c:invertIfNegative val="0"/>
            <c:bubble3D val="0"/>
            <c:spPr>
              <a:solidFill>
                <a:srgbClr val="FF7C80"/>
              </a:solidFill>
            </c:spPr>
            <c:extLst>
              <c:ext xmlns:c16="http://schemas.microsoft.com/office/drawing/2014/chart" uri="{C3380CC4-5D6E-409C-BE32-E72D297353CC}">
                <c16:uniqueId val="{00000003-C617-465B-B5B7-8D1EF08DE380}"/>
              </c:ext>
            </c:extLst>
          </c:dPt>
          <c:dPt>
            <c:idx val="4"/>
            <c:invertIfNegative val="0"/>
            <c:bubble3D val="0"/>
            <c:spPr>
              <a:pattFill prst="dkHorz">
                <a:fgClr>
                  <a:srgbClr val="92D050"/>
                </a:fgClr>
                <a:bgClr>
                  <a:sysClr val="window" lastClr="FFFFFF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5-C617-465B-B5B7-8D1EF08DE380}"/>
              </c:ext>
            </c:extLst>
          </c:dPt>
          <c:dPt>
            <c:idx val="6"/>
            <c:invertIfNegative val="0"/>
            <c:bubble3D val="0"/>
            <c:spPr>
              <a:solidFill>
                <a:srgbClr val="FF7C80"/>
              </a:solidFill>
            </c:spPr>
            <c:extLst>
              <c:ext xmlns:c16="http://schemas.microsoft.com/office/drawing/2014/chart" uri="{C3380CC4-5D6E-409C-BE32-E72D297353CC}">
                <c16:uniqueId val="{00000007-C617-465B-B5B7-8D1EF08DE380}"/>
              </c:ext>
            </c:extLst>
          </c:dPt>
          <c:dPt>
            <c:idx val="10"/>
            <c:invertIfNegative val="0"/>
            <c:bubble3D val="0"/>
            <c:spPr>
              <a:solidFill>
                <a:srgbClr val="FF7C80"/>
              </a:solidFill>
            </c:spPr>
            <c:extLst>
              <c:ext xmlns:c16="http://schemas.microsoft.com/office/drawing/2014/chart" uri="{C3380CC4-5D6E-409C-BE32-E72D297353CC}">
                <c16:uniqueId val="{00000009-C617-465B-B5B7-8D1EF08DE380}"/>
              </c:ext>
            </c:extLst>
          </c:dPt>
          <c:dLbls>
            <c:dLbl>
              <c:idx val="0"/>
              <c:layout>
                <c:manualLayout>
                  <c:x val="8.77708802876278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617-465B-B5B7-8D1EF08DE38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617-465B-B5B7-8D1EF08DE380}"/>
                </c:ext>
              </c:extLst>
            </c:dLbl>
            <c:dLbl>
              <c:idx val="2"/>
              <c:layout>
                <c:manualLayout>
                  <c:x val="1.1284827465552151E-2"/>
                  <c:y val="2.46108130922293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C617-465B-B5B7-8D1EF08DE380}"/>
                </c:ext>
              </c:extLst>
            </c:dLbl>
            <c:dLbl>
              <c:idx val="4"/>
              <c:layout>
                <c:manualLayout>
                  <c:x val="1.0030957747157468E-2"/>
                  <c:y val="1.47663715846952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C617-465B-B5B7-8D1EF08DE380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617-465B-B5B7-8D1EF08DE380}"/>
                </c:ext>
              </c:extLst>
            </c:dLbl>
            <c:dLbl>
              <c:idx val="6"/>
              <c:layout>
                <c:manualLayout>
                  <c:x val="1.1284827465552151E-2"/>
                  <c:y val="2.70716812386079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C617-465B-B5B7-8D1EF08DE380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617-465B-B5B7-8D1EF08DE380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617-465B-B5B7-8D1EF08DE380}"/>
                </c:ext>
              </c:extLst>
            </c:dLbl>
            <c:dLbl>
              <c:idx val="10"/>
              <c:layout>
                <c:manualLayout>
                  <c:x val="1.1284827465552151E-2"/>
                  <c:y val="2.9532743169390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C617-465B-B5B7-8D1EF08DE3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Лист1!$E$1:$O$1</c:f>
              <c:numCache>
                <c:formatCode>General</c:formatCode>
                <c:ptCount val="11"/>
                <c:pt idx="0">
                  <c:v>600</c:v>
                </c:pt>
                <c:pt idx="1">
                  <c:v>0</c:v>
                </c:pt>
                <c:pt idx="2">
                  <c:v>-570</c:v>
                </c:pt>
                <c:pt idx="4">
                  <c:v>551</c:v>
                </c:pt>
                <c:pt idx="5">
                  <c:v>0</c:v>
                </c:pt>
                <c:pt idx="6">
                  <c:v>-336</c:v>
                </c:pt>
                <c:pt idx="8">
                  <c:v>0</c:v>
                </c:pt>
                <c:pt idx="9">
                  <c:v>0</c:v>
                </c:pt>
                <c:pt idx="10">
                  <c:v>-226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617-465B-B5B7-8D1EF08DE380}"/>
            </c:ext>
          </c:extLst>
        </c:ser>
        <c:ser>
          <c:idx val="1"/>
          <c:order val="1"/>
          <c:spPr>
            <a:pattFill prst="wdDnDiag">
              <a:fgClr>
                <a:srgbClr val="CCFFCC"/>
              </a:fgClr>
              <a:bgClr>
                <a:sysClr val="window" lastClr="FFFFFF"/>
              </a:bgClr>
            </a:pattFill>
          </c:spPr>
          <c:invertIfNegative val="0"/>
          <c:dPt>
            <c:idx val="0"/>
            <c:invertIfNegative val="0"/>
            <c:bubble3D val="0"/>
            <c:spPr>
              <a:pattFill prst="wdDnDiag">
                <a:fgClr>
                  <a:srgbClr val="92D050"/>
                </a:fgClr>
                <a:bgClr>
                  <a:sysClr val="window" lastClr="FFFFFF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10-C617-465B-B5B7-8D1EF08DE380}"/>
              </c:ext>
            </c:extLst>
          </c:dPt>
          <c:dPt>
            <c:idx val="1"/>
            <c:invertIfNegative val="0"/>
            <c:bubble3D val="0"/>
            <c:spPr>
              <a:pattFill prst="dkHorz">
                <a:fgClr>
                  <a:srgbClr val="00B7ED">
                    <a:lumMod val="20000"/>
                    <a:lumOff val="80000"/>
                  </a:srgbClr>
                </a:fgClr>
                <a:bgClr>
                  <a:sysClr val="window" lastClr="FFFFFF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12-C617-465B-B5B7-8D1EF08DE380}"/>
              </c:ext>
            </c:extLst>
          </c:dPt>
          <c:dPt>
            <c:idx val="4"/>
            <c:invertIfNegative val="0"/>
            <c:bubble3D val="0"/>
            <c:spPr>
              <a:pattFill prst="wdDnDiag">
                <a:fgClr>
                  <a:srgbClr val="92D050"/>
                </a:fgClr>
                <a:bgClr>
                  <a:sysClr val="window" lastClr="FFFFFF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14-C617-465B-B5B7-8D1EF08DE380}"/>
              </c:ext>
            </c:extLst>
          </c:dPt>
          <c:dPt>
            <c:idx val="5"/>
            <c:invertIfNegative val="0"/>
            <c:bubble3D val="0"/>
            <c:spPr>
              <a:pattFill prst="dkHorz">
                <a:fgClr>
                  <a:srgbClr val="00B7ED">
                    <a:lumMod val="20000"/>
                    <a:lumOff val="80000"/>
                  </a:srgbClr>
                </a:fgClr>
                <a:bgClr>
                  <a:sysClr val="window" lastClr="FFFFFF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16-C617-465B-B5B7-8D1EF08DE380}"/>
              </c:ext>
            </c:extLst>
          </c:dPt>
          <c:dPt>
            <c:idx val="8"/>
            <c:invertIfNegative val="0"/>
            <c:bubble3D val="0"/>
            <c:spPr>
              <a:pattFill prst="dkHorz">
                <a:fgClr>
                  <a:srgbClr val="92D050"/>
                </a:fgClr>
                <a:bgClr>
                  <a:sysClr val="window" lastClr="FFFFFF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18-C617-465B-B5B7-8D1EF08DE380}"/>
              </c:ext>
            </c:extLst>
          </c:dPt>
          <c:dPt>
            <c:idx val="9"/>
            <c:invertIfNegative val="0"/>
            <c:bubble3D val="0"/>
            <c:spPr>
              <a:pattFill prst="dkHorz">
                <a:fgClr>
                  <a:srgbClr val="00B7ED">
                    <a:lumMod val="20000"/>
                    <a:lumOff val="80000"/>
                  </a:srgbClr>
                </a:fgClr>
                <a:bgClr>
                  <a:sysClr val="window" lastClr="FFFFFF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1A-C617-465B-B5B7-8D1EF08DE380}"/>
              </c:ext>
            </c:extLst>
          </c:dPt>
          <c:dLbls>
            <c:dLbl>
              <c:idx val="0"/>
              <c:layout>
                <c:manualLayout>
                  <c:x val="7.5232183103681009E-3"/>
                  <c:y val="-1.230530965391277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6 191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C617-465B-B5B7-8D1EF08DE380}"/>
                </c:ext>
              </c:extLst>
            </c:dLbl>
            <c:dLbl>
              <c:idx val="1"/>
              <c:layout>
                <c:manualLayout>
                  <c:x val="7.523218310368123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C617-465B-B5B7-8D1EF08DE380}"/>
                </c:ext>
              </c:extLst>
            </c:dLbl>
            <c:dLbl>
              <c:idx val="4"/>
              <c:layout>
                <c:manualLayout>
                  <c:x val="1.2538697183946835E-2"/>
                  <c:y val="-2.4610619307825362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5 519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C617-465B-B5B7-8D1EF08DE380}"/>
                </c:ext>
              </c:extLst>
            </c:dLbl>
            <c:dLbl>
              <c:idx val="5"/>
              <c:layout>
                <c:manualLayout>
                  <c:x val="3.7616091551840505E-3"/>
                  <c:y val="-4.92212386156498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C617-465B-B5B7-8D1EF08DE380}"/>
                </c:ext>
              </c:extLst>
            </c:dLbl>
            <c:dLbl>
              <c:idx val="8"/>
              <c:layout>
                <c:manualLayout>
                  <c:x val="7.5232183103681009E-3"/>
                  <c:y val="-4.92212386156498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8-C617-465B-B5B7-8D1EF08DE380}"/>
                </c:ext>
              </c:extLst>
            </c:dLbl>
            <c:dLbl>
              <c:idx val="9"/>
              <c:layout>
                <c:manualLayout>
                  <c:x val="1.0030957747157468E-2"/>
                  <c:y val="-4.92212386156498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A-C617-465B-B5B7-8D1EF08DE3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Лист1!$E$2:$O$2</c:f>
              <c:numCache>
                <c:formatCode>General</c:formatCode>
                <c:ptCount val="11"/>
                <c:pt idx="0">
                  <c:v>6191</c:v>
                </c:pt>
                <c:pt idx="1">
                  <c:v>600</c:v>
                </c:pt>
                <c:pt idx="4">
                  <c:v>5519</c:v>
                </c:pt>
                <c:pt idx="5">
                  <c:v>551</c:v>
                </c:pt>
                <c:pt idx="8">
                  <c:v>551</c:v>
                </c:pt>
                <c:pt idx="9">
                  <c:v>551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C617-465B-B5B7-8D1EF08DE380}"/>
            </c:ext>
          </c:extLst>
        </c:ser>
        <c:ser>
          <c:idx val="2"/>
          <c:order val="2"/>
          <c:spPr>
            <a:pattFill prst="wdDnDiag">
              <a:fgClr>
                <a:srgbClr val="CCFFCC"/>
              </a:fgClr>
              <a:bgClr>
                <a:sysClr val="window" lastClr="FFFFFF"/>
              </a:bgClr>
            </a:pattFill>
          </c:spPr>
          <c:invertIfNegative val="0"/>
          <c:dPt>
            <c:idx val="0"/>
            <c:invertIfNegative val="0"/>
            <c:bubble3D val="0"/>
            <c:spPr>
              <a:solidFill>
                <a:srgbClr val="CCFF99"/>
              </a:solidFill>
            </c:spPr>
            <c:extLst>
              <c:ext xmlns:c16="http://schemas.microsoft.com/office/drawing/2014/chart" uri="{C3380CC4-5D6E-409C-BE32-E72D297353CC}">
                <c16:uniqueId val="{0000001D-C617-465B-B5B7-8D1EF08DE380}"/>
              </c:ext>
            </c:extLst>
          </c:dPt>
          <c:dPt>
            <c:idx val="1"/>
            <c:invertIfNegative val="0"/>
            <c:bubble3D val="0"/>
            <c:spPr>
              <a:pattFill prst="wdDnDiag">
                <a:fgClr>
                  <a:srgbClr val="00B0F0"/>
                </a:fgClr>
                <a:bgClr>
                  <a:sysClr val="window" lastClr="FFFFFF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1F-C617-465B-B5B7-8D1EF08DE380}"/>
              </c:ext>
            </c:extLst>
          </c:dPt>
          <c:dPt>
            <c:idx val="4"/>
            <c:invertIfNegative val="0"/>
            <c:bubble3D val="0"/>
            <c:spPr>
              <a:solidFill>
                <a:srgbClr val="CCFF99"/>
              </a:solidFill>
            </c:spPr>
            <c:extLst>
              <c:ext xmlns:c16="http://schemas.microsoft.com/office/drawing/2014/chart" uri="{C3380CC4-5D6E-409C-BE32-E72D297353CC}">
                <c16:uniqueId val="{00000021-C617-465B-B5B7-8D1EF08DE380}"/>
              </c:ext>
            </c:extLst>
          </c:dPt>
          <c:dPt>
            <c:idx val="5"/>
            <c:invertIfNegative val="0"/>
            <c:bubble3D val="0"/>
            <c:spPr>
              <a:pattFill prst="wdDnDiag">
                <a:fgClr>
                  <a:srgbClr val="00B0F0"/>
                </a:fgClr>
                <a:bgClr>
                  <a:sysClr val="window" lastClr="FFFFFF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23-C617-465B-B5B7-8D1EF08DE380}"/>
              </c:ext>
            </c:extLst>
          </c:dPt>
          <c:dPt>
            <c:idx val="8"/>
            <c:invertIfNegative val="0"/>
            <c:bubble3D val="0"/>
            <c:spPr>
              <a:pattFill prst="wdDnDiag">
                <a:fgClr>
                  <a:srgbClr val="92D050"/>
                </a:fgClr>
                <a:bgClr>
                  <a:sysClr val="window" lastClr="FFFFFF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25-C617-465B-B5B7-8D1EF08DE380}"/>
              </c:ext>
            </c:extLst>
          </c:dPt>
          <c:dPt>
            <c:idx val="9"/>
            <c:invertIfNegative val="0"/>
            <c:bubble3D val="0"/>
            <c:spPr>
              <a:pattFill prst="wdDnDiag">
                <a:fgClr>
                  <a:srgbClr val="00B0F0"/>
                </a:fgClr>
                <a:bgClr>
                  <a:sysClr val="window" lastClr="FFFFFF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27-C617-465B-B5B7-8D1EF08DE380}"/>
              </c:ext>
            </c:extLst>
          </c:dPt>
          <c:dLbls>
            <c:dLbl>
              <c:idx val="0"/>
              <c:layout>
                <c:manualLayout>
                  <c:x val="1.1284827465552151E-2"/>
                  <c:y val="-7.3831857923476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D-C617-465B-B5B7-8D1EF08DE380}"/>
                </c:ext>
              </c:extLst>
            </c:dLbl>
            <c:dLbl>
              <c:idx val="1"/>
              <c:layout>
                <c:manualLayout>
                  <c:x val="1.1284827465552174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6 191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F-C617-465B-B5B7-8D1EF08DE380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C617-465B-B5B7-8D1EF08DE380}"/>
                </c:ext>
              </c:extLst>
            </c:dLbl>
            <c:dLbl>
              <c:idx val="5"/>
              <c:layout>
                <c:manualLayout>
                  <c:x val="1.1284827465552151E-2"/>
                  <c:y val="-2.214955737704282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5 519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3-C617-465B-B5B7-8D1EF08DE380}"/>
                </c:ext>
              </c:extLst>
            </c:dLbl>
            <c:dLbl>
              <c:idx val="8"/>
              <c:layout>
                <c:manualLayout>
                  <c:x val="1.253869718394683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5 520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5-C617-465B-B5B7-8D1EF08DE380}"/>
                </c:ext>
              </c:extLst>
            </c:dLbl>
            <c:dLbl>
              <c:idx val="9"/>
              <c:layout>
                <c:manualLayout>
                  <c:x val="1.2538697183946835E-2"/>
                  <c:y val="-1.230530965391268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5 520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7-C617-465B-B5B7-8D1EF08DE3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Лист1!$E$3:$O$3</c:f>
              <c:numCache>
                <c:formatCode>General</c:formatCode>
                <c:ptCount val="11"/>
                <c:pt idx="0">
                  <c:v>628</c:v>
                </c:pt>
                <c:pt idx="1">
                  <c:v>6191</c:v>
                </c:pt>
                <c:pt idx="4">
                  <c:v>0</c:v>
                </c:pt>
                <c:pt idx="5">
                  <c:v>5519</c:v>
                </c:pt>
                <c:pt idx="8">
                  <c:v>5520</c:v>
                </c:pt>
                <c:pt idx="9">
                  <c:v>5520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8-C617-465B-B5B7-8D1EF08DE380}"/>
            </c:ext>
          </c:extLst>
        </c:ser>
        <c:ser>
          <c:idx val="3"/>
          <c:order val="3"/>
          <c:spPr>
            <a:solidFill>
              <a:srgbClr val="CCFFCC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2A-C617-465B-B5B7-8D1EF08DE380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2C-C617-465B-B5B7-8D1EF08DE380}"/>
              </c:ext>
            </c:extLst>
          </c:dPt>
          <c:dPt>
            <c:idx val="4"/>
            <c:invertIfNegative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2E-C617-465B-B5B7-8D1EF08DE380}"/>
              </c:ext>
            </c:extLst>
          </c:dPt>
          <c:dPt>
            <c:idx val="5"/>
            <c:invertIfNegative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30-C617-465B-B5B7-8D1EF08DE380}"/>
              </c:ext>
            </c:extLst>
          </c:dPt>
          <c:dPt>
            <c:idx val="8"/>
            <c:invertIfNegative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32-C617-465B-B5B7-8D1EF08DE380}"/>
              </c:ext>
            </c:extLst>
          </c:dPt>
          <c:dPt>
            <c:idx val="9"/>
            <c:invertIfNegative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34-C617-465B-B5B7-8D1EF08DE380}"/>
              </c:ext>
            </c:extLst>
          </c:dPt>
          <c:dLbls>
            <c:dLbl>
              <c:idx val="0"/>
              <c:layout>
                <c:manualLayout>
                  <c:x val="8.7770880287627844E-3"/>
                  <c:y val="-2.4610619307825363E-2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 smtClean="0"/>
                      <a:t>4 231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A-C617-465B-B5B7-8D1EF08DE380}"/>
                </c:ext>
              </c:extLst>
            </c:dLbl>
            <c:dLbl>
              <c:idx val="1"/>
              <c:layout>
                <c:manualLayout>
                  <c:x val="1.6300306339130908E-2"/>
                  <c:y val="-3.445486703095550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5 429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C-C617-465B-B5B7-8D1EF08DE380}"/>
                </c:ext>
              </c:extLst>
            </c:dLbl>
            <c:dLbl>
              <c:idx val="4"/>
              <c:layout>
                <c:manualLayout>
                  <c:x val="1.0030957747157421E-2"/>
                  <c:y val="-1.476637158469521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4 484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E-C617-465B-B5B7-8D1EF08DE380}"/>
                </c:ext>
              </c:extLst>
            </c:dLbl>
            <c:dLbl>
              <c:idx val="5"/>
              <c:layout>
                <c:manualLayout>
                  <c:x val="1.1284827465552151E-2"/>
                  <c:y val="-1.7227433515477755E-2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 smtClean="0"/>
                      <a:t>4 820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30-C617-465B-B5B7-8D1EF08DE380}"/>
                </c:ext>
              </c:extLst>
            </c:dLbl>
            <c:dLbl>
              <c:idx val="8"/>
              <c:layout>
                <c:manualLayout>
                  <c:x val="7.5232183103681009E-3"/>
                  <c:y val="-2.2149557377042873E-2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 smtClean="0"/>
                      <a:t>4 667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32-C617-465B-B5B7-8D1EF08DE380}"/>
                </c:ext>
              </c:extLst>
            </c:dLbl>
            <c:dLbl>
              <c:idx val="9"/>
              <c:layout>
                <c:manualLayout>
                  <c:x val="1.5046436620736202E-2"/>
                  <c:y val="-1.7227433515477755E-2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 smtClean="0"/>
                      <a:t>4 893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34-C617-465B-B5B7-8D1EF08DE3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Лист1!$E$4:$O$4</c:f>
              <c:numCache>
                <c:formatCode>General</c:formatCode>
                <c:ptCount val="11"/>
                <c:pt idx="0">
                  <c:v>4231</c:v>
                </c:pt>
                <c:pt idx="1">
                  <c:v>5429</c:v>
                </c:pt>
                <c:pt idx="4">
                  <c:v>4484</c:v>
                </c:pt>
                <c:pt idx="5">
                  <c:v>4820</c:v>
                </c:pt>
                <c:pt idx="8">
                  <c:v>4667</c:v>
                </c:pt>
                <c:pt idx="9">
                  <c:v>4893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5-C617-465B-B5B7-8D1EF08DE3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shape val="cylinder"/>
        <c:axId val="33700864"/>
        <c:axId val="33706752"/>
        <c:axId val="0"/>
      </c:bar3DChart>
      <c:catAx>
        <c:axId val="33700864"/>
        <c:scaling>
          <c:orientation val="minMax"/>
        </c:scaling>
        <c:delete val="1"/>
        <c:axPos val="b"/>
        <c:majorTickMark val="out"/>
        <c:minorTickMark val="none"/>
        <c:tickLblPos val="nextTo"/>
        <c:crossAx val="33706752"/>
        <c:crosses val="autoZero"/>
        <c:auto val="1"/>
        <c:lblAlgn val="ctr"/>
        <c:lblOffset val="100"/>
        <c:noMultiLvlLbl val="0"/>
      </c:catAx>
      <c:valAx>
        <c:axId val="337067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70086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6666666666666666E-2"/>
          <c:y val="0.30447267441886555"/>
          <c:w val="0.46111111111111114"/>
          <c:h val="0.56481481481481477"/>
        </c:manualLayout>
      </c:layout>
      <c:bar3D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1-F1B8-4AEE-9B8E-84F192492B70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3-F1B8-4AEE-9B8E-84F192492B70}"/>
              </c:ext>
            </c:extLst>
          </c:dPt>
          <c:dPt>
            <c:idx val="2"/>
            <c:invertIfNegative val="0"/>
            <c:bubble3D val="0"/>
            <c:spPr>
              <a:solidFill>
                <a:srgbClr val="CC9900"/>
              </a:solidFill>
            </c:spPr>
            <c:extLst>
              <c:ext xmlns:c16="http://schemas.microsoft.com/office/drawing/2014/chart" uri="{C3380CC4-5D6E-409C-BE32-E72D297353CC}">
                <c16:uniqueId val="{00000005-F1B8-4AEE-9B8E-84F192492B7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'обеспечение учреждений'!$A$6:$A$8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1B8-4AEE-9B8E-84F192492B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1875456"/>
        <c:axId val="31876992"/>
        <c:axId val="0"/>
      </c:bar3DChart>
      <c:catAx>
        <c:axId val="31875456"/>
        <c:scaling>
          <c:orientation val="minMax"/>
        </c:scaling>
        <c:delete val="1"/>
        <c:axPos val="l"/>
        <c:majorTickMark val="out"/>
        <c:minorTickMark val="none"/>
        <c:tickLblPos val="nextTo"/>
        <c:crossAx val="31876992"/>
        <c:crosses val="autoZero"/>
        <c:auto val="1"/>
        <c:lblAlgn val="ctr"/>
        <c:lblOffset val="100"/>
        <c:noMultiLvlLbl val="0"/>
      </c:catAx>
      <c:valAx>
        <c:axId val="31876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1875456"/>
        <c:crosses val="autoZero"/>
        <c:crossBetween val="between"/>
      </c:valAx>
    </c:plotArea>
    <c:plotVisOnly val="1"/>
    <c:dispBlanksAs val="gap"/>
    <c:showDLblsOverMax val="0"/>
  </c:chart>
  <c:spPr>
    <a:noFill/>
  </c:sp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spPr>
            <a:solidFill>
              <a:srgbClr val="CCFF99"/>
            </a:solidFill>
          </c:spPr>
          <c:explosion val="25"/>
          <c:val>
            <c:numRef>
              <c:f>Лист1!$G$9</c:f>
              <c:numCache>
                <c:formatCode>General</c:formatCode>
                <c:ptCount val="1"/>
                <c:pt idx="0">
                  <c:v>483.2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AB-47DB-B5C6-4037FDDF73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stacked"/>
        <c:varyColors val="0"/>
        <c:ser>
          <c:idx val="0"/>
          <c:order val="0"/>
          <c:spPr>
            <a:solidFill>
              <a:srgbClr val="FFFF99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1-E5BD-489B-B98C-C56022A3F122}"/>
              </c:ext>
            </c:extLst>
          </c:dPt>
          <c:dPt>
            <c:idx val="1"/>
            <c:invertIfNegative val="0"/>
            <c:bubble3D val="0"/>
            <c:spPr>
              <a:solidFill>
                <a:srgbClr val="CC9900"/>
              </a:solidFill>
            </c:spPr>
            <c:extLst>
              <c:ext xmlns:c16="http://schemas.microsoft.com/office/drawing/2014/chart" uri="{C3380CC4-5D6E-409C-BE32-E72D297353CC}">
                <c16:uniqueId val="{00000003-E5BD-489B-B98C-C56022A3F122}"/>
              </c:ext>
            </c:extLst>
          </c:dPt>
          <c:dLbls>
            <c:dLbl>
              <c:idx val="0"/>
              <c:layout>
                <c:manualLayout>
                  <c:x val="8.896602191297962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5BD-489B-B98C-C56022A3F122}"/>
                </c:ext>
              </c:extLst>
            </c:dLbl>
            <c:dLbl>
              <c:idx val="1"/>
              <c:layout>
                <c:manualLayout>
                  <c:x val="0.12546490269779179"/>
                  <c:y val="-3.22580645161290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5BD-489B-B98C-C56022A3F1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Лист1!$A$1:$A$2</c:f>
              <c:numCache>
                <c:formatCode>General</c:formatCode>
                <c:ptCount val="2"/>
                <c:pt idx="0">
                  <c:v>4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5BD-489B-B98C-C56022A3F122}"/>
            </c:ext>
          </c:extLst>
        </c:ser>
        <c:ser>
          <c:idx val="1"/>
          <c:order val="1"/>
          <c:spPr>
            <a:noFill/>
          </c:spPr>
          <c:invertIfNegative val="0"/>
          <c:val>
            <c:numRef>
              <c:f>Лист1!$B$1:$B$2</c:f>
              <c:numCache>
                <c:formatCode>General</c:formatCode>
                <c:ptCount val="2"/>
                <c:pt idx="0">
                  <c:v>15</c:v>
                </c:pt>
                <c:pt idx="1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5BD-489B-B98C-C56022A3F1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1917184"/>
        <c:axId val="31918720"/>
        <c:axId val="0"/>
      </c:bar3DChart>
      <c:catAx>
        <c:axId val="31917184"/>
        <c:scaling>
          <c:orientation val="minMax"/>
        </c:scaling>
        <c:delete val="1"/>
        <c:axPos val="l"/>
        <c:majorTickMark val="out"/>
        <c:minorTickMark val="none"/>
        <c:tickLblPos val="nextTo"/>
        <c:crossAx val="31918720"/>
        <c:crosses val="autoZero"/>
        <c:auto val="1"/>
        <c:lblAlgn val="ctr"/>
        <c:lblOffset val="100"/>
        <c:noMultiLvlLbl val="0"/>
      </c:catAx>
      <c:valAx>
        <c:axId val="319187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191718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25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836376021347865"/>
          <c:w val="0.85144105921509816"/>
          <c:h val="0.7588155836769514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6.3460629921259837E-2"/>
          <c:y val="5.5555555555555552E-2"/>
          <c:w val="0.8238037414113224"/>
          <c:h val="0.62961612973429093"/>
        </c:manualLayout>
      </c:layout>
      <c:bar3DChart>
        <c:barDir val="bar"/>
        <c:grouping val="stacked"/>
        <c:varyColors val="0"/>
        <c:ser>
          <c:idx val="0"/>
          <c:order val="0"/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4.7213005153132225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8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F2F-4C11-A085-1057CAB43E6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[Книга1.xlsx]Лист1!$A$34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2F-4C11-A085-1057CAB43E64}"/>
            </c:ext>
          </c:extLst>
        </c:ser>
        <c:ser>
          <c:idx val="1"/>
          <c:order val="1"/>
          <c:spPr>
            <a:noFill/>
          </c:spPr>
          <c:invertIfNegative val="0"/>
          <c:val>
            <c:numRef>
              <c:f>[Книга1.xlsx]Лист1!$B$34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F2F-4C11-A085-1057CAB43E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1974144"/>
        <c:axId val="31975680"/>
        <c:axId val="0"/>
      </c:bar3DChart>
      <c:catAx>
        <c:axId val="31974144"/>
        <c:scaling>
          <c:orientation val="minMax"/>
        </c:scaling>
        <c:delete val="1"/>
        <c:axPos val="l"/>
        <c:majorTickMark val="out"/>
        <c:minorTickMark val="none"/>
        <c:tickLblPos val="nextTo"/>
        <c:crossAx val="31975680"/>
        <c:crosses val="autoZero"/>
        <c:auto val="1"/>
        <c:lblAlgn val="ctr"/>
        <c:lblOffset val="100"/>
        <c:noMultiLvlLbl val="0"/>
      </c:catAx>
      <c:valAx>
        <c:axId val="319756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197414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stack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1-01E1-401C-8CF8-B8F8AAD58F76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3-01E1-401C-8CF8-B8F8AAD58F76}"/>
              </c:ext>
            </c:extLst>
          </c:dPt>
          <c:dPt>
            <c:idx val="2"/>
            <c:invertIfNegative val="0"/>
            <c:bubble3D val="0"/>
            <c:spPr>
              <a:solidFill>
                <a:srgbClr val="CC9900"/>
              </a:solidFill>
            </c:spPr>
            <c:extLst>
              <c:ext xmlns:c16="http://schemas.microsoft.com/office/drawing/2014/chart" uri="{C3380CC4-5D6E-409C-BE32-E72D297353CC}">
                <c16:uniqueId val="{00000005-01E1-401C-8CF8-B8F8AAD58F76}"/>
              </c:ext>
            </c:extLst>
          </c:dPt>
          <c:dLbls>
            <c:dLbl>
              <c:idx val="0"/>
              <c:layout>
                <c:manualLayout>
                  <c:x val="0.125"/>
                  <c:y val="-8.09890097276090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1E1-401C-8CF8-B8F8AAD58F76}"/>
                </c:ext>
              </c:extLst>
            </c:dLbl>
            <c:dLbl>
              <c:idx val="1"/>
              <c:layout>
                <c:manualLayout>
                  <c:x val="0.18888888888888888"/>
                  <c:y val="-1.61978019455218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1E1-401C-8CF8-B8F8AAD58F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'обеспечение учреждений'!$A$1:$A$3</c:f>
              <c:numCache>
                <c:formatCode>General</c:formatCode>
                <c:ptCount val="3"/>
                <c:pt idx="0">
                  <c:v>4</c:v>
                </c:pt>
                <c:pt idx="1">
                  <c:v>7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1E1-401C-8CF8-B8F8AAD58F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2714752"/>
        <c:axId val="32716288"/>
        <c:axId val="0"/>
      </c:bar3DChart>
      <c:catAx>
        <c:axId val="32714752"/>
        <c:scaling>
          <c:orientation val="minMax"/>
        </c:scaling>
        <c:delete val="1"/>
        <c:axPos val="l"/>
        <c:majorTickMark val="out"/>
        <c:minorTickMark val="none"/>
        <c:tickLblPos val="nextTo"/>
        <c:crossAx val="32716288"/>
        <c:crosses val="autoZero"/>
        <c:auto val="1"/>
        <c:lblAlgn val="ctr"/>
        <c:lblOffset val="100"/>
        <c:noMultiLvlLbl val="0"/>
      </c:catAx>
      <c:valAx>
        <c:axId val="327162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2714752"/>
        <c:crosses val="autoZero"/>
        <c:crossBetween val="between"/>
        <c:majorUnit val="5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4030911780270306E-2"/>
          <c:y val="4.5767729917319956E-2"/>
          <c:w val="0.70117885968988247"/>
          <c:h val="0.70564300286129156"/>
        </c:manualLayout>
      </c:layout>
      <c:pie3DChart>
        <c:varyColors val="1"/>
        <c:ser>
          <c:idx val="0"/>
          <c:order val="0"/>
          <c:spPr>
            <a:solidFill>
              <a:srgbClr val="CCFF99"/>
            </a:solidFill>
          </c:spPr>
          <c:dPt>
            <c:idx val="0"/>
            <c:bubble3D val="0"/>
            <c:explosion val="4"/>
            <c:extLst>
              <c:ext xmlns:c16="http://schemas.microsoft.com/office/drawing/2014/chart" uri="{C3380CC4-5D6E-409C-BE32-E72D297353CC}">
                <c16:uniqueId val="{00000000-A28D-42A1-8236-1EB254FD5DB2}"/>
              </c:ext>
            </c:extLst>
          </c:dPt>
          <c:dPt>
            <c:idx val="1"/>
            <c:bubble3D val="0"/>
            <c:explosion val="5"/>
            <c:spPr>
              <a:solidFill>
                <a:srgbClr val="FF7C80"/>
              </a:solidFill>
            </c:spPr>
            <c:extLst>
              <c:ext xmlns:c16="http://schemas.microsoft.com/office/drawing/2014/chart" uri="{C3380CC4-5D6E-409C-BE32-E72D297353CC}">
                <c16:uniqueId val="{00000002-A28D-42A1-8236-1EB254FD5DB2}"/>
              </c:ext>
            </c:extLst>
          </c:dPt>
          <c:dPt>
            <c:idx val="2"/>
            <c:bubble3D val="0"/>
            <c:explosion val="24"/>
            <c:spPr>
              <a:solidFill>
                <a:srgbClr val="0099FF"/>
              </a:solidFill>
            </c:spPr>
            <c:extLst>
              <c:ext xmlns:c16="http://schemas.microsoft.com/office/drawing/2014/chart" uri="{C3380CC4-5D6E-409C-BE32-E72D297353CC}">
                <c16:uniqueId val="{00000004-A28D-42A1-8236-1EB254FD5DB2}"/>
              </c:ext>
            </c:extLst>
          </c:dPt>
          <c:val>
            <c:numRef>
              <c:f>'обеспечение учреждений'!$A$37:$A$39</c:f>
              <c:numCache>
                <c:formatCode>General</c:formatCode>
                <c:ptCount val="3"/>
                <c:pt idx="0">
                  <c:v>1929</c:v>
                </c:pt>
                <c:pt idx="1">
                  <c:v>4851</c:v>
                </c:pt>
                <c:pt idx="2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28D-42A1-8236-1EB254FD5D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spPr>
            <a:solidFill>
              <a:srgbClr val="CCFF99"/>
            </a:solidFill>
          </c:spPr>
          <c:explosion val="25"/>
          <c:val>
            <c:numRef>
              <c:f>Лист1!$G$9</c:f>
              <c:numCache>
                <c:formatCode>General</c:formatCode>
                <c:ptCount val="1"/>
                <c:pt idx="0">
                  <c:v>483.2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B5-4B06-AA36-2D7C40356A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88888888888889"/>
          <c:y val="0.10185185185185185"/>
          <c:w val="0.86095975503062117"/>
          <c:h val="0.89814814814814814"/>
        </c:manualLayout>
      </c:layout>
      <c:pie3DChart>
        <c:varyColors val="1"/>
        <c:ser>
          <c:idx val="0"/>
          <c:order val="0"/>
          <c:spPr>
            <a:solidFill>
              <a:srgbClr val="0099FF"/>
            </a:solidFill>
          </c:spPr>
          <c:dPt>
            <c:idx val="1"/>
            <c:bubble3D val="0"/>
            <c:explosion val="18"/>
            <c:spPr>
              <a:solidFill>
                <a:srgbClr val="CCFF99"/>
              </a:solidFill>
            </c:spPr>
            <c:extLst>
              <c:ext xmlns:c16="http://schemas.microsoft.com/office/drawing/2014/chart" uri="{C3380CC4-5D6E-409C-BE32-E72D297353CC}">
                <c16:uniqueId val="{00000001-208A-4387-9B10-E1BDF48AA3EA}"/>
              </c:ext>
            </c:extLst>
          </c:dPt>
          <c:dLbls>
            <c:dLbl>
              <c:idx val="0"/>
              <c:layout>
                <c:manualLayout>
                  <c:x val="-8.7439278777453847E-2"/>
                  <c:y val="0.1302826917918228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208A-4387-9B10-E1BDF48AA3EA}"/>
                </c:ext>
              </c:extLst>
            </c:dLbl>
            <c:dLbl>
              <c:idx val="1"/>
              <c:layout>
                <c:manualLayout>
                  <c:x val="0.29390173122526614"/>
                  <c:y val="-0.3014768732208025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08A-4387-9B10-E1BDF48AA3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Ref>
              <c:f>'обеспечение учреждений'!$A$41:$A$42</c:f>
              <c:numCache>
                <c:formatCode>General</c:formatCode>
                <c:ptCount val="2"/>
                <c:pt idx="0">
                  <c:v>92</c:v>
                </c:pt>
                <c:pt idx="1">
                  <c:v>544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08A-4387-9B10-E1BDF48AA3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5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9921039776412841E-2"/>
          <c:y val="8.9822996616045592E-2"/>
          <c:w val="0.91736604390060306"/>
          <c:h val="0.87751409552357418"/>
        </c:manualLayout>
      </c:layout>
      <c:pie3DChart>
        <c:varyColors val="1"/>
        <c:ser>
          <c:idx val="0"/>
          <c:order val="0"/>
          <c:dPt>
            <c:idx val="0"/>
            <c:bubble3D val="0"/>
            <c:explosion val="22"/>
            <c:spPr>
              <a:solidFill>
                <a:srgbClr val="CCFF99"/>
              </a:solidFill>
            </c:spPr>
            <c:extLst>
              <c:ext xmlns:c16="http://schemas.microsoft.com/office/drawing/2014/chart" uri="{C3380CC4-5D6E-409C-BE32-E72D297353CC}">
                <c16:uniqueId val="{00000001-B6A9-4052-A37D-04C1E6522646}"/>
              </c:ext>
            </c:extLst>
          </c:dPt>
          <c:dPt>
            <c:idx val="1"/>
            <c:bubble3D val="0"/>
            <c:explosion val="24"/>
            <c:spPr>
              <a:solidFill>
                <a:srgbClr val="FF7C80"/>
              </a:solidFill>
            </c:spPr>
            <c:extLst>
              <c:ext xmlns:c16="http://schemas.microsoft.com/office/drawing/2014/chart" uri="{C3380CC4-5D6E-409C-BE32-E72D297353CC}">
                <c16:uniqueId val="{00000003-B6A9-4052-A37D-04C1E6522646}"/>
              </c:ext>
            </c:extLst>
          </c:dPt>
          <c:dPt>
            <c:idx val="2"/>
            <c:bubble3D val="0"/>
            <c:explosion val="5"/>
            <c:spPr>
              <a:solidFill>
                <a:srgbClr val="0099FF"/>
              </a:solidFill>
            </c:spPr>
            <c:extLst>
              <c:ext xmlns:c16="http://schemas.microsoft.com/office/drawing/2014/chart" uri="{C3380CC4-5D6E-409C-BE32-E72D297353CC}">
                <c16:uniqueId val="{00000005-B6A9-4052-A37D-04C1E6522646}"/>
              </c:ext>
            </c:extLst>
          </c:dPt>
          <c:dLbls>
            <c:dLbl>
              <c:idx val="0"/>
              <c:layout>
                <c:manualLayout>
                  <c:x val="0.41048004772849217"/>
                  <c:y val="-0.2495696919077645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6A9-4052-A37D-04C1E6522646}"/>
                </c:ext>
              </c:extLst>
            </c:dLbl>
            <c:dLbl>
              <c:idx val="1"/>
              <c:layout>
                <c:manualLayout>
                  <c:x val="-7.6570295420146872E-2"/>
                  <c:y val="-2.38503524443492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6A9-4052-A37D-04C1E6522646}"/>
                </c:ext>
              </c:extLst>
            </c:dLbl>
            <c:dLbl>
              <c:idx val="2"/>
              <c:layout>
                <c:manualLayout>
                  <c:x val="4.8255527616057912E-2"/>
                  <c:y val="0.1241190498694448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6A9-4052-A37D-04C1E65226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val>
            <c:numRef>
              <c:f>'обеспечение учреждений'!$A$44:$A$46</c:f>
              <c:numCache>
                <c:formatCode>General</c:formatCode>
                <c:ptCount val="3"/>
                <c:pt idx="0">
                  <c:v>204</c:v>
                </c:pt>
                <c:pt idx="1">
                  <c:v>4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6A9-4052-A37D-04C1E65226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0"/>
      <c:rotY val="100"/>
      <c:rAngAx val="1"/>
    </c:view3D>
    <c:floor>
      <c:thickness val="0"/>
      <c:spPr>
        <a:scene3d>
          <a:camera prst="orthographicFront"/>
          <a:lightRig rig="threePt" dir="t"/>
        </a:scene3d>
        <a:sp3d>
          <a:contourClr>
            <a:srgbClr val="000000"/>
          </a:contourClr>
        </a:sp3d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7598986528457744E-2"/>
          <c:y val="3.3997082760076583E-2"/>
          <c:w val="0.9044533679504384"/>
          <c:h val="0.89151730143477981"/>
        </c:manualLayout>
      </c:layout>
      <c:bar3DChart>
        <c:barDir val="col"/>
        <c:grouping val="stacked"/>
        <c:varyColors val="0"/>
        <c:ser>
          <c:idx val="0"/>
          <c:order val="0"/>
          <c:spPr>
            <a:pattFill prst="dkUpDiag">
              <a:fgClr>
                <a:srgbClr val="92D050"/>
              </a:fgClr>
              <a:bgClr>
                <a:sysClr val="window" lastClr="FFFFFF"/>
              </a:bgClr>
            </a:pattFill>
          </c:spPr>
          <c:invertIfNegative val="0"/>
          <c:dPt>
            <c:idx val="2"/>
            <c:invertIfNegative val="0"/>
            <c:bubble3D val="0"/>
            <c:spPr>
              <a:pattFill prst="dkUpDiag">
                <a:fgClr>
                  <a:srgbClr val="0A96FF">
                    <a:lumMod val="60000"/>
                    <a:lumOff val="40000"/>
                  </a:srgbClr>
                </a:fgClr>
                <a:bgClr>
                  <a:sysClr val="window" lastClr="FFFFFF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1-236B-4D4B-8C18-96CD3A29004F}"/>
              </c:ext>
            </c:extLst>
          </c:dPt>
          <c:dPt>
            <c:idx val="3"/>
            <c:invertIfNegative val="0"/>
            <c:bubble3D val="0"/>
            <c:spPr>
              <a:pattFill prst="dkUpDiag">
                <a:fgClr>
                  <a:srgbClr val="0A96FF">
                    <a:lumMod val="60000"/>
                    <a:lumOff val="40000"/>
                  </a:srgbClr>
                </a:fgClr>
                <a:bgClr>
                  <a:sysClr val="window" lastClr="FFFFFF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236B-4D4B-8C18-96CD3A29004F}"/>
              </c:ext>
            </c:extLst>
          </c:dPt>
          <c:dPt>
            <c:idx val="4"/>
            <c:invertIfNegative val="0"/>
            <c:bubble3D val="0"/>
            <c:spPr>
              <a:pattFill prst="dkUpDiag">
                <a:fgClr>
                  <a:srgbClr val="0A96FF">
                    <a:lumMod val="60000"/>
                    <a:lumOff val="40000"/>
                  </a:srgbClr>
                </a:fgClr>
                <a:bgClr>
                  <a:sysClr val="window" lastClr="FFFFFF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5-236B-4D4B-8C18-96CD3A29004F}"/>
              </c:ext>
            </c:extLst>
          </c:dPt>
          <c:dLbls>
            <c:dLbl>
              <c:idx val="0"/>
              <c:layout>
                <c:manualLayout>
                  <c:x val="2.4558764804015431E-2"/>
                  <c:y val="2.8890320514220408E-3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 smtClean="0"/>
                      <a:t>9 037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236B-4D4B-8C18-96CD3A29004F}"/>
                </c:ext>
              </c:extLst>
            </c:dLbl>
            <c:dLbl>
              <c:idx val="1"/>
              <c:layout>
                <c:manualLayout>
                  <c:x val="2.463116589863376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 smtClean="0"/>
                      <a:t>6 791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236B-4D4B-8C18-96CD3A29004F}"/>
                </c:ext>
              </c:extLst>
            </c:dLbl>
            <c:dLbl>
              <c:idx val="2"/>
              <c:layout>
                <c:manualLayout>
                  <c:x val="2.4703664964963356E-2"/>
                  <c:y val="5.7780641028440816E-3"/>
                </c:manualLayout>
              </c:layout>
              <c:tx>
                <c:rich>
                  <a:bodyPr/>
                  <a:lstStyle/>
                  <a:p>
                    <a:r>
                      <a:rPr lang="ru-RU" sz="1800" dirty="0" smtClean="0"/>
                      <a:t> </a:t>
                    </a:r>
                    <a:r>
                      <a:rPr lang="en-US" sz="1800" dirty="0" smtClean="0"/>
                      <a:t>9</a:t>
                    </a:r>
                    <a:r>
                      <a:rPr lang="ru-RU" sz="1800" dirty="0" smtClean="0"/>
                      <a:t> </a:t>
                    </a:r>
                    <a:r>
                      <a:rPr lang="en-US" sz="1800" dirty="0" smtClean="0"/>
                      <a:t>184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36B-4D4B-8C18-96CD3A29004F}"/>
                </c:ext>
              </c:extLst>
            </c:dLbl>
            <c:dLbl>
              <c:idx val="3"/>
              <c:layout>
                <c:manualLayout>
                  <c:x val="0.13536091956098786"/>
                  <c:y val="-3.7557416668486526E-2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 smtClean="0"/>
                      <a:t> 6 791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36B-4D4B-8C18-96CD3A29004F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36B-4D4B-8C18-96CD3A29004F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36B-4D4B-8C18-96CD3A29004F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36B-4D4B-8C18-96CD3A2900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Лист1!$A$1:$G$1</c:f>
              <c:numCache>
                <c:formatCode>General</c:formatCode>
                <c:ptCount val="7"/>
                <c:pt idx="0">
                  <c:v>9037</c:v>
                </c:pt>
                <c:pt idx="1">
                  <c:v>6791</c:v>
                </c:pt>
                <c:pt idx="3">
                  <c:v>9184</c:v>
                </c:pt>
                <c:pt idx="4">
                  <c:v>6791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36B-4D4B-8C18-96CD3A29004F}"/>
            </c:ext>
          </c:extLst>
        </c:ser>
        <c:ser>
          <c:idx val="1"/>
          <c:order val="1"/>
          <c:spPr>
            <a:pattFill prst="lgCheck">
              <a:fgClr>
                <a:srgbClr val="92D050"/>
              </a:fgClr>
              <a:bgClr>
                <a:sysClr val="window" lastClr="FFFFFF"/>
              </a:bgClr>
            </a:pattFill>
          </c:spPr>
          <c:invertIfNegative val="0"/>
          <c:dLbls>
            <c:dLbl>
              <c:idx val="0"/>
              <c:layout>
                <c:manualLayout>
                  <c:x val="2.4739914498128152E-2"/>
                  <c:y val="-2.88903205142204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236B-4D4B-8C18-96CD3A29004F}"/>
                </c:ext>
              </c:extLst>
            </c:dLbl>
            <c:dLbl>
              <c:idx val="1"/>
              <c:layout>
                <c:manualLayout>
                  <c:x val="1.8446211767029541E-2"/>
                  <c:y val="-2.88903205142204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236B-4D4B-8C18-96CD3A29004F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36B-4D4B-8C18-96CD3A29004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36B-4D4B-8C18-96CD3A29004F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36B-4D4B-8C18-96CD3A29004F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36B-4D4B-8C18-96CD3A29004F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36B-4D4B-8C18-96CD3A2900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Лист1!$A$2:$G$2</c:f>
              <c:numCache>
                <c:formatCode>General</c:formatCode>
                <c:ptCount val="7"/>
                <c:pt idx="0">
                  <c:v>459</c:v>
                </c:pt>
                <c:pt idx="1">
                  <c:v>628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236B-4D4B-8C18-96CD3A29004F}"/>
            </c:ext>
          </c:extLst>
        </c:ser>
        <c:ser>
          <c:idx val="2"/>
          <c:order val="2"/>
          <c:spPr>
            <a:solidFill>
              <a:srgbClr val="92D050"/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rgbClr val="0A96FF">
                  <a:lumMod val="60000"/>
                  <a:lumOff val="40000"/>
                </a:srgbClr>
              </a:solidFill>
            </c:spPr>
            <c:extLst>
              <c:ext xmlns:c16="http://schemas.microsoft.com/office/drawing/2014/chart" uri="{C3380CC4-5D6E-409C-BE32-E72D297353CC}">
                <c16:uniqueId val="{00000014-236B-4D4B-8C18-96CD3A29004F}"/>
              </c:ext>
            </c:extLst>
          </c:dPt>
          <c:dPt>
            <c:idx val="3"/>
            <c:invertIfNegative val="0"/>
            <c:bubble3D val="0"/>
            <c:spPr>
              <a:solidFill>
                <a:srgbClr val="0A96FF">
                  <a:lumMod val="60000"/>
                  <a:lumOff val="40000"/>
                </a:srgbClr>
              </a:solidFill>
            </c:spPr>
            <c:extLst>
              <c:ext xmlns:c16="http://schemas.microsoft.com/office/drawing/2014/chart" uri="{C3380CC4-5D6E-409C-BE32-E72D297353CC}">
                <c16:uniqueId val="{00000016-236B-4D4B-8C18-96CD3A29004F}"/>
              </c:ext>
            </c:extLst>
          </c:dPt>
          <c:dPt>
            <c:idx val="4"/>
            <c:invertIfNegative val="0"/>
            <c:bubble3D val="0"/>
            <c:spPr>
              <a:solidFill>
                <a:srgbClr val="0A96FF">
                  <a:lumMod val="60000"/>
                  <a:lumOff val="40000"/>
                </a:srgbClr>
              </a:solidFill>
            </c:spPr>
            <c:extLst>
              <c:ext xmlns:c16="http://schemas.microsoft.com/office/drawing/2014/chart" uri="{C3380CC4-5D6E-409C-BE32-E72D297353CC}">
                <c16:uniqueId val="{00000018-236B-4D4B-8C18-96CD3A29004F}"/>
              </c:ext>
            </c:extLst>
          </c:dPt>
          <c:dPt>
            <c:idx val="5"/>
            <c:invertIfNegative val="0"/>
            <c:bubble3D val="0"/>
            <c:spPr>
              <a:solidFill>
                <a:srgbClr val="FF7C80"/>
              </a:solidFill>
            </c:spPr>
            <c:extLst>
              <c:ext xmlns:c16="http://schemas.microsoft.com/office/drawing/2014/chart" uri="{C3380CC4-5D6E-409C-BE32-E72D297353CC}">
                <c16:uniqueId val="{0000001A-236B-4D4B-8C18-96CD3A29004F}"/>
              </c:ext>
            </c:extLst>
          </c:dPt>
          <c:dPt>
            <c:idx val="6"/>
            <c:invertIfNegative val="0"/>
            <c:bubble3D val="0"/>
            <c:spPr>
              <a:solidFill>
                <a:srgbClr val="FF7C80"/>
              </a:solidFill>
            </c:spPr>
            <c:extLst>
              <c:ext xmlns:c16="http://schemas.microsoft.com/office/drawing/2014/chart" uri="{C3380CC4-5D6E-409C-BE32-E72D297353CC}">
                <c16:uniqueId val="{0000001C-236B-4D4B-8C18-96CD3A29004F}"/>
              </c:ext>
            </c:extLst>
          </c:dPt>
          <c:dLbls>
            <c:dLbl>
              <c:idx val="0"/>
              <c:layout>
                <c:manualLayout>
                  <c:x val="2.3827579412365105E-2"/>
                  <c:y val="-2.889032051422014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 4 129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D-236B-4D4B-8C18-96CD3A29004F}"/>
                </c:ext>
              </c:extLst>
            </c:dLbl>
            <c:dLbl>
              <c:idx val="1"/>
              <c:layout>
                <c:manualLayout>
                  <c:x val="2.1782750717459706E-2"/>
                  <c:y val="-2.8890320514220408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4 231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E-236B-4D4B-8C18-96CD3A29004F}"/>
                </c:ext>
              </c:extLst>
            </c:dLbl>
            <c:dLbl>
              <c:idx val="2"/>
              <c:layout>
                <c:manualLayout>
                  <c:x val="2.335067563251516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 </a:t>
                    </a:r>
                    <a:r>
                      <a:rPr lang="en-US" dirty="0" smtClean="0"/>
                      <a:t>4</a:t>
                    </a:r>
                    <a:r>
                      <a:rPr lang="ru-RU" dirty="0" smtClean="0"/>
                      <a:t> </a:t>
                    </a:r>
                    <a:r>
                      <a:rPr lang="en-US" dirty="0" smtClean="0"/>
                      <a:t>697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36B-4D4B-8C18-96CD3A29004F}"/>
                </c:ext>
              </c:extLst>
            </c:dLbl>
            <c:dLbl>
              <c:idx val="3"/>
              <c:layout>
                <c:manualLayout>
                  <c:x val="0.1321775397944642"/>
                  <c:y val="7.22258012855510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5 429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236B-4D4B-8C18-96CD3A29004F}"/>
                </c:ext>
              </c:extLst>
            </c:dLbl>
            <c:dLbl>
              <c:idx val="4"/>
              <c:layout>
                <c:manualLayout>
                  <c:x val="0.13873346370762116"/>
                  <c:y val="0.4420219038675722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- 256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8-236B-4D4B-8C18-96CD3A29004F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236B-4D4B-8C18-96CD3A29004F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236B-4D4B-8C18-96CD3A2900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Лист1!$A$3:$G$3</c:f>
              <c:numCache>
                <c:formatCode>General</c:formatCode>
                <c:ptCount val="7"/>
                <c:pt idx="0">
                  <c:v>4129</c:v>
                </c:pt>
                <c:pt idx="1">
                  <c:v>4231</c:v>
                </c:pt>
                <c:pt idx="3">
                  <c:v>4697</c:v>
                </c:pt>
                <c:pt idx="4">
                  <c:v>5429</c:v>
                </c:pt>
                <c:pt idx="5">
                  <c:v>256</c:v>
                </c:pt>
                <c:pt idx="6">
                  <c:v>570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F-236B-4D4B-8C18-96CD3A2900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0798208"/>
        <c:axId val="30799744"/>
        <c:axId val="0"/>
      </c:bar3DChart>
      <c:catAx>
        <c:axId val="30798208"/>
        <c:scaling>
          <c:orientation val="minMax"/>
        </c:scaling>
        <c:delete val="1"/>
        <c:axPos val="b"/>
        <c:majorTickMark val="out"/>
        <c:minorTickMark val="none"/>
        <c:tickLblPos val="nextTo"/>
        <c:crossAx val="30799744"/>
        <c:crosses val="autoZero"/>
        <c:auto val="1"/>
        <c:lblAlgn val="ctr"/>
        <c:lblOffset val="100"/>
        <c:noMultiLvlLbl val="0"/>
      </c:catAx>
      <c:valAx>
        <c:axId val="307997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079820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spPr>
            <a:solidFill>
              <a:srgbClr val="D29B2E"/>
            </a:solidFill>
          </c:spPr>
          <c:invertIfNegative val="0"/>
          <c:dLbls>
            <c:dLbl>
              <c:idx val="0"/>
              <c:layout>
                <c:manualLayout>
                  <c:x val="1.2673011554593338E-2"/>
                  <c:y val="5.9857830582543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CD2-453F-87A4-E0B1C899381A}"/>
                </c:ext>
              </c:extLst>
            </c:dLbl>
            <c:dLbl>
              <c:idx val="1"/>
              <c:layout>
                <c:manualLayout>
                  <c:x val="1.3940312710052671E-2"/>
                  <c:y val="-5.9857830582545042E-3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3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CCD2-453F-87A4-E0B1C899381A}"/>
                </c:ext>
              </c:extLst>
            </c:dLbl>
            <c:dLbl>
              <c:idx val="2"/>
              <c:layout>
                <c:manualLayout>
                  <c:x val="1.7742216176430674E-2"/>
                  <c:y val="2.9928915291271975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-504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CCD2-453F-87A4-E0B1C89938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Лист3!$A$1:$C$1</c:f>
              <c:numCache>
                <c:formatCode>General</c:formatCode>
                <c:ptCount val="3"/>
                <c:pt idx="0">
                  <c:v>507</c:v>
                </c:pt>
                <c:pt idx="1">
                  <c:v>100</c:v>
                </c:pt>
                <c:pt idx="2">
                  <c:v>504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CD2-453F-87A4-E0B1C899381A}"/>
            </c:ext>
          </c:extLst>
        </c:ser>
        <c:ser>
          <c:idx val="1"/>
          <c:order val="1"/>
          <c:spPr>
            <a:noFill/>
          </c:spPr>
          <c:invertIfNegative val="0"/>
          <c:val>
            <c:numRef>
              <c:f>Лист3!$A$2:$C$2</c:f>
              <c:numCache>
                <c:formatCode>General</c:formatCode>
                <c:ptCount val="3"/>
                <c:pt idx="2">
                  <c:v>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CD2-453F-87A4-E0B1C899381A}"/>
            </c:ext>
          </c:extLst>
        </c:ser>
        <c:ser>
          <c:idx val="2"/>
          <c:order val="2"/>
          <c:invertIfNegative val="0"/>
          <c:dLbls>
            <c:dLbl>
              <c:idx val="0"/>
              <c:layout>
                <c:manualLayout>
                  <c:x val="1.2673011554593338E-2"/>
                  <c:y val="-2.9928915291271975E-3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1 852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CCD2-453F-87A4-E0B1C899381A}"/>
                </c:ext>
              </c:extLst>
            </c:dLbl>
            <c:dLbl>
              <c:idx val="1"/>
              <c:layout>
                <c:manualLayout>
                  <c:x val="1.2673011554593338E-2"/>
                  <c:y val="-1.19715661165087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 2071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CCD2-453F-87A4-E0B1C899381A}"/>
                </c:ext>
              </c:extLst>
            </c:dLbl>
            <c:dLbl>
              <c:idx val="2"/>
              <c:layout>
                <c:manualLayout>
                  <c:x val="1.7742216176430674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+219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CCD2-453F-87A4-E0B1C89938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Лист3!$A$3:$C$3</c:f>
              <c:numCache>
                <c:formatCode>General</c:formatCode>
                <c:ptCount val="3"/>
                <c:pt idx="0">
                  <c:v>1852</c:v>
                </c:pt>
                <c:pt idx="1">
                  <c:v>2071</c:v>
                </c:pt>
                <c:pt idx="2">
                  <c:v>219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CD2-453F-87A4-E0B1C899381A}"/>
            </c:ext>
          </c:extLst>
        </c:ser>
        <c:ser>
          <c:idx val="3"/>
          <c:order val="3"/>
          <c:spPr>
            <a:noFill/>
          </c:spPr>
          <c:invertIfNegative val="0"/>
          <c:val>
            <c:numRef>
              <c:f>Лист3!$A$4:$C$4</c:f>
              <c:numCache>
                <c:formatCode>General</c:formatCode>
                <c:ptCount val="3"/>
                <c:pt idx="2">
                  <c:v>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CD2-453F-87A4-E0B1C899381A}"/>
            </c:ext>
          </c:extLst>
        </c:ser>
        <c:ser>
          <c:idx val="4"/>
          <c:order val="4"/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1.2673011554593338E-2"/>
                  <c:y val="-5.985783058254395E-3"/>
                </c:manualLayout>
              </c:layout>
              <c:tx>
                <c:rich>
                  <a:bodyPr/>
                  <a:lstStyle/>
                  <a:p>
                    <a:r>
                      <a:rPr lang="en-US" sz="1600" b="1" smtClean="0">
                        <a:latin typeface="Times New Roman" pitchFamily="18" charset="0"/>
                        <a:cs typeface="Times New Roman" pitchFamily="18" charset="0"/>
                      </a:rPr>
                      <a:t>5 550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CCD2-453F-87A4-E0B1C899381A}"/>
                </c:ext>
              </c:extLst>
            </c:dLbl>
            <c:dLbl>
              <c:idx val="1"/>
              <c:layout>
                <c:manualLayout>
                  <c:x val="1.5207613865512006E-2"/>
                  <c:y val="-1.7957349174763184E-2"/>
                </c:manualLayout>
              </c:layout>
              <c:tx>
                <c:rich>
                  <a:bodyPr/>
                  <a:lstStyle/>
                  <a:p>
                    <a:r>
                      <a:rPr lang="en-US" sz="1600" b="1" smtClean="0">
                        <a:latin typeface="Times New Roman" pitchFamily="18" charset="0"/>
                        <a:cs typeface="Times New Roman" pitchFamily="18" charset="0"/>
                      </a:rPr>
                      <a:t>5 310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CCD2-453F-87A4-E0B1C899381A}"/>
                </c:ext>
              </c:extLst>
            </c:dLbl>
            <c:dLbl>
              <c:idx val="2"/>
              <c:layout>
                <c:manualLayout>
                  <c:x val="1.7742216176430674E-2"/>
                  <c:y val="-2.9928915291271976E-2"/>
                </c:manualLayout>
              </c:layout>
              <c:tx>
                <c:rich>
                  <a:bodyPr/>
                  <a:lstStyle/>
                  <a:p>
                    <a:r>
                      <a:rPr lang="en-US" sz="1600" b="1" smtClean="0">
                        <a:latin typeface="Times New Roman" pitchFamily="18" charset="0"/>
                        <a:cs typeface="Times New Roman" pitchFamily="18" charset="0"/>
                      </a:rPr>
                      <a:t>-240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CCD2-453F-87A4-E0B1C899381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Лист3!$A$5:$C$5</c:f>
              <c:numCache>
                <c:formatCode>General</c:formatCode>
                <c:ptCount val="3"/>
                <c:pt idx="0">
                  <c:v>5550</c:v>
                </c:pt>
                <c:pt idx="1">
                  <c:v>5310</c:v>
                </c:pt>
                <c:pt idx="2">
                  <c:v>240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CCD2-453F-87A4-E0B1C89938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3149312"/>
        <c:axId val="33150848"/>
        <c:axId val="0"/>
      </c:bar3DChart>
      <c:catAx>
        <c:axId val="33149312"/>
        <c:scaling>
          <c:orientation val="minMax"/>
        </c:scaling>
        <c:delete val="1"/>
        <c:axPos val="b"/>
        <c:majorTickMark val="out"/>
        <c:minorTickMark val="none"/>
        <c:tickLblPos val="nextTo"/>
        <c:crossAx val="33150848"/>
        <c:crosses val="autoZero"/>
        <c:auto val="1"/>
        <c:lblAlgn val="ctr"/>
        <c:lblOffset val="100"/>
        <c:noMultiLvlLbl val="0"/>
      </c:catAx>
      <c:valAx>
        <c:axId val="331508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14931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2.559999947095825E-2"/>
          <c:y val="0.1038869235104401"/>
          <c:w val="0.63967131958882872"/>
          <c:h val="0.83386303365592351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1-3062-4E4E-B4D8-D5FDF71048BC}"/>
              </c:ext>
            </c:extLst>
          </c:dPt>
          <c:dPt>
            <c:idx val="1"/>
            <c:bubble3D val="0"/>
            <c:explosion val="5"/>
            <c:spPr>
              <a:solidFill>
                <a:srgbClr val="FFFFFF">
                  <a:lumMod val="50000"/>
                </a:srgbClr>
              </a:solidFill>
            </c:spPr>
            <c:extLst>
              <c:ext xmlns:c16="http://schemas.microsoft.com/office/drawing/2014/chart" uri="{C3380CC4-5D6E-409C-BE32-E72D297353CC}">
                <c16:uniqueId val="{00000003-3062-4E4E-B4D8-D5FDF71048BC}"/>
              </c:ext>
            </c:extLst>
          </c:dPt>
          <c:dPt>
            <c:idx val="2"/>
            <c:bubble3D val="0"/>
            <c:spPr>
              <a:solidFill>
                <a:srgbClr val="0A96FF">
                  <a:lumMod val="60000"/>
                  <a:lumOff val="40000"/>
                </a:srgbClr>
              </a:solidFill>
            </c:spPr>
            <c:extLst>
              <c:ext xmlns:c16="http://schemas.microsoft.com/office/drawing/2014/chart" uri="{C3380CC4-5D6E-409C-BE32-E72D297353CC}">
                <c16:uniqueId val="{00000005-3062-4E4E-B4D8-D5FDF71048BC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7-3062-4E4E-B4D8-D5FDF71048BC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9-3062-4E4E-B4D8-D5FDF71048BC}"/>
              </c:ext>
            </c:extLst>
          </c:dPt>
          <c:dPt>
            <c:idx val="6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B-3062-4E4E-B4D8-D5FDF71048BC}"/>
              </c:ext>
            </c:extLst>
          </c:dPt>
          <c:dPt>
            <c:idx val="7"/>
            <c:bubble3D val="0"/>
            <c:spPr>
              <a:solidFill>
                <a:srgbClr val="4E9CD6">
                  <a:lumMod val="75000"/>
                </a:srgbClr>
              </a:solidFill>
            </c:spPr>
            <c:extLst>
              <c:ext xmlns:c16="http://schemas.microsoft.com/office/drawing/2014/chart" uri="{C3380CC4-5D6E-409C-BE32-E72D297353CC}">
                <c16:uniqueId val="{0000000D-3062-4E4E-B4D8-D5FDF71048BC}"/>
              </c:ext>
            </c:extLst>
          </c:dPt>
          <c:dPt>
            <c:idx val="8"/>
            <c:bubble3D val="0"/>
            <c:spPr>
              <a:solidFill>
                <a:srgbClr val="FFCC99"/>
              </a:solidFill>
            </c:spPr>
            <c:extLst>
              <c:ext xmlns:c16="http://schemas.microsoft.com/office/drawing/2014/chart" uri="{C3380CC4-5D6E-409C-BE32-E72D297353CC}">
                <c16:uniqueId val="{0000000F-3062-4E4E-B4D8-D5FDF71048BC}"/>
              </c:ext>
            </c:extLst>
          </c:dPt>
          <c:dPt>
            <c:idx val="9"/>
            <c:bubble3D val="0"/>
            <c:spPr>
              <a:solidFill>
                <a:srgbClr val="00FFFF"/>
              </a:solidFill>
            </c:spPr>
            <c:extLst>
              <c:ext xmlns:c16="http://schemas.microsoft.com/office/drawing/2014/chart" uri="{C3380CC4-5D6E-409C-BE32-E72D297353CC}">
                <c16:uniqueId val="{00000011-3062-4E4E-B4D8-D5FDF71048BC}"/>
              </c:ext>
            </c:extLst>
          </c:dPt>
          <c:dLbls>
            <c:dLbl>
              <c:idx val="2"/>
              <c:layout>
                <c:manualLayout>
                  <c:x val="0.11009338305350956"/>
                  <c:y val="-0.206039827269085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062-4E4E-B4D8-D5FDF71048BC}"/>
                </c:ext>
              </c:extLst>
            </c:dLbl>
            <c:dLbl>
              <c:idx val="4"/>
              <c:layout>
                <c:manualLayout>
                  <c:x val="2.0997258757044768E-2"/>
                  <c:y val="4.18587346681795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3062-4E4E-B4D8-D5FDF71048BC}"/>
                </c:ext>
              </c:extLst>
            </c:dLbl>
            <c:dLbl>
              <c:idx val="9"/>
              <c:layout>
                <c:manualLayout>
                  <c:x val="3.2655845779040425E-2"/>
                  <c:y val="-1.12766147742101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3062-4E4E-B4D8-D5FDF71048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val>
            <c:numRef>
              <c:f>Лист2!$A$1:$A$11</c:f>
              <c:numCache>
                <c:formatCode>#,##0</c:formatCode>
                <c:ptCount val="11"/>
                <c:pt idx="0">
                  <c:v>2434</c:v>
                </c:pt>
                <c:pt idx="1">
                  <c:v>5</c:v>
                </c:pt>
                <c:pt idx="2">
                  <c:v>4052</c:v>
                </c:pt>
                <c:pt idx="3" formatCode="General">
                  <c:v>79</c:v>
                </c:pt>
                <c:pt idx="4" formatCode="General">
                  <c:v>46</c:v>
                </c:pt>
                <c:pt idx="5" formatCode="General">
                  <c:v>451</c:v>
                </c:pt>
                <c:pt idx="6" formatCode="General">
                  <c:v>26</c:v>
                </c:pt>
                <c:pt idx="7" formatCode="General">
                  <c:v>201</c:v>
                </c:pt>
                <c:pt idx="8" formatCode="General">
                  <c:v>76</c:v>
                </c:pt>
                <c:pt idx="9" formatCode="General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3062-4E4E-B4D8-D5FDF71048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spPr>
            <a:solidFill>
              <a:srgbClr val="D29B2E"/>
            </a:solidFill>
          </c:spPr>
          <c:invertIfNegative val="0"/>
          <c:dLbls>
            <c:dLbl>
              <c:idx val="0"/>
              <c:layout>
                <c:manualLayout>
                  <c:x val="7.5973409306742644E-3"/>
                  <c:y val="-2.95967340120540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43D-4B47-AFFA-6A95504BB418}"/>
                </c:ext>
              </c:extLst>
            </c:dLbl>
            <c:dLbl>
              <c:idx val="2"/>
              <c:layout>
                <c:manualLayout>
                  <c:x val="1.8993352326685659E-2"/>
                  <c:y val="8.879020203616208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-35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43D-4B47-AFFA-6A95504BB4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'[Диаграмма в Microsoft PowerPoint]Лист1'!$B$3:$D$3</c:f>
              <c:numCache>
                <c:formatCode>General</c:formatCode>
                <c:ptCount val="3"/>
                <c:pt idx="0" formatCode="#,##0">
                  <c:v>35</c:v>
                </c:pt>
                <c:pt idx="2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43D-4B47-AFFA-6A95504BB418}"/>
            </c:ext>
          </c:extLst>
        </c:ser>
        <c:ser>
          <c:idx val="1"/>
          <c:order val="1"/>
          <c:invertIfNegative val="0"/>
          <c:dPt>
            <c:idx val="2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4-B43D-4B47-AFFA-6A95504BB418}"/>
              </c:ext>
            </c:extLst>
          </c:dPt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43D-4B47-AFFA-6A95504BB41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'[Диаграмма в Microsoft PowerPoint]Лист1'!$B$4:$D$4</c:f>
              <c:numCache>
                <c:formatCode>General</c:formatCode>
                <c:ptCount val="3"/>
                <c:pt idx="2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43D-4B47-AFFA-6A95504BB418}"/>
            </c:ext>
          </c:extLst>
        </c:ser>
        <c:ser>
          <c:idx val="2"/>
          <c:order val="2"/>
          <c:spPr>
            <a:solidFill>
              <a:srgbClr val="92D050"/>
            </a:solidFill>
          </c:spPr>
          <c:invertIfNegative val="0"/>
          <c:dLbls>
            <c:dLbl>
              <c:idx val="0"/>
              <c:layout>
                <c:manualLayout>
                  <c:x val="1.0129787907565685E-2"/>
                  <c:y val="5.91934680241080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B43D-4B47-AFFA-6A95504BB418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43D-4B47-AFFA-6A95504BB418}"/>
                </c:ext>
              </c:extLst>
            </c:dLbl>
            <c:dLbl>
              <c:idx val="2"/>
              <c:layout>
                <c:manualLayout>
                  <c:x val="1.8993352326685659E-2"/>
                  <c:y val="-8.879020203616099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+92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B43D-4B47-AFFA-6A95504BB4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'[Диаграмма в Microsoft PowerPoint]Лист1'!$B$5:$D$5</c:f>
              <c:numCache>
                <c:formatCode>General</c:formatCode>
                <c:ptCount val="3"/>
                <c:pt idx="0">
                  <c:v>496</c:v>
                </c:pt>
                <c:pt idx="1">
                  <c:v>588</c:v>
                </c:pt>
                <c:pt idx="2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43D-4B47-AFFA-6A95504BB418}"/>
            </c:ext>
          </c:extLst>
        </c:ser>
        <c:ser>
          <c:idx val="3"/>
          <c:order val="3"/>
          <c:spPr>
            <a:noFill/>
          </c:spPr>
          <c:invertIfNegative val="0"/>
          <c:val>
            <c:numRef>
              <c:f>'[Диаграмма в Microsoft PowerPoint]Лист1'!$B$6:$D$6</c:f>
              <c:numCache>
                <c:formatCode>General</c:formatCode>
                <c:ptCount val="3"/>
                <c:pt idx="0">
                  <c:v>80</c:v>
                </c:pt>
                <c:pt idx="2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43D-4B47-AFFA-6A95504BB418}"/>
            </c:ext>
          </c:extLst>
        </c:ser>
        <c:ser>
          <c:idx val="4"/>
          <c:order val="4"/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1.0129787907565685E-2"/>
                  <c:y val="5.426005220534578E-1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1 121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B43D-4B47-AFFA-6A95504BB418}"/>
                </c:ext>
              </c:extLst>
            </c:dLbl>
            <c:dLbl>
              <c:idx val="2"/>
              <c:layout>
                <c:manualLayout>
                  <c:x val="1.139601139601139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-1 121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B43D-4B47-AFFA-6A95504BB4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'[Диаграмма в Microsoft PowerPoint]Лист1'!$B$7:$D$7</c:f>
              <c:numCache>
                <c:formatCode>General</c:formatCode>
                <c:ptCount val="3"/>
                <c:pt idx="0">
                  <c:v>1121</c:v>
                </c:pt>
                <c:pt idx="2">
                  <c:v>1121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B43D-4B47-AFFA-6A95504BB4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3010048"/>
        <c:axId val="33011584"/>
        <c:axId val="0"/>
      </c:bar3DChart>
      <c:catAx>
        <c:axId val="33010048"/>
        <c:scaling>
          <c:orientation val="minMax"/>
        </c:scaling>
        <c:delete val="1"/>
        <c:axPos val="b"/>
        <c:majorTickMark val="out"/>
        <c:minorTickMark val="none"/>
        <c:tickLblPos val="nextTo"/>
        <c:crossAx val="33011584"/>
        <c:crosses val="autoZero"/>
        <c:auto val="1"/>
        <c:lblAlgn val="ctr"/>
        <c:lblOffset val="100"/>
        <c:noMultiLvlLbl val="0"/>
      </c:catAx>
      <c:valAx>
        <c:axId val="3301158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3301004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CC9900"/>
              </a:solidFill>
            </c:spPr>
            <c:extLst>
              <c:ext xmlns:c16="http://schemas.microsoft.com/office/drawing/2014/chart" uri="{C3380CC4-5D6E-409C-BE32-E72D297353CC}">
                <c16:uniqueId val="{00000001-F22A-4C3B-9905-AE34514CCFE2}"/>
              </c:ext>
            </c:extLst>
          </c:dPt>
          <c:dPt>
            <c:idx val="1"/>
            <c:bubble3D val="0"/>
            <c:spPr>
              <a:solidFill>
                <a:srgbClr val="FF7C80"/>
              </a:solidFill>
            </c:spPr>
            <c:extLst>
              <c:ext xmlns:c16="http://schemas.microsoft.com/office/drawing/2014/chart" uri="{C3380CC4-5D6E-409C-BE32-E72D297353CC}">
                <c16:uniqueId val="{00000003-F22A-4C3B-9905-AE34514CCFE2}"/>
              </c:ext>
            </c:extLst>
          </c:dPt>
          <c:dLbls>
            <c:dLbl>
              <c:idx val="0"/>
              <c:layout>
                <c:manualLayout>
                  <c:x val="-0.18870007755886284"/>
                  <c:y val="-0.1350490039620224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22A-4C3B-9905-AE34514CCFE2}"/>
                </c:ext>
              </c:extLst>
            </c:dLbl>
            <c:dLbl>
              <c:idx val="1"/>
              <c:layout>
                <c:manualLayout>
                  <c:x val="0.19318289756022408"/>
                  <c:y val="-8.7179814538196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22A-4C3B-9905-AE34514CCFE2}"/>
                </c:ext>
              </c:extLst>
            </c:dLbl>
            <c:dLbl>
              <c:idx val="2"/>
              <c:layout>
                <c:manualLayout>
                  <c:x val="6.3636224252065554E-2"/>
                  <c:y val="0.1226503419425400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22A-4C3B-9905-AE34514CCFE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val>
            <c:numRef>
              <c:f>Лист4!$A$1:$A$4</c:f>
              <c:numCache>
                <c:formatCode>General</c:formatCode>
                <c:ptCount val="4"/>
                <c:pt idx="0">
                  <c:v>358</c:v>
                </c:pt>
                <c:pt idx="1">
                  <c:v>151</c:v>
                </c:pt>
                <c:pt idx="2">
                  <c:v>61</c:v>
                </c:pt>
                <c:pt idx="3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22A-4C3B-9905-AE34514CCF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noFill/>
  </c:spPr>
  <c:externalData r:id="rId2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405074365704292E-2"/>
          <c:y val="4.214129483814523E-2"/>
          <c:w val="0.88144356955380576"/>
          <c:h val="0.8006178915135607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'физ. культ. и спорт'!$D$50</c:f>
              <c:strCache>
                <c:ptCount val="1"/>
                <c:pt idx="0">
                  <c:v>Район</c:v>
                </c:pt>
              </c:strCache>
            </c:strRef>
          </c:tx>
          <c:spPr>
            <a:solidFill>
              <a:srgbClr val="D29B2E"/>
            </a:solidFill>
          </c:spPr>
          <c:invertIfNegative val="0"/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993-4767-8E81-F28D2ABEF165}"/>
              </c:ext>
            </c:extLst>
          </c:dPt>
          <c:dLbls>
            <c:dLbl>
              <c:idx val="0"/>
              <c:layout>
                <c:manualLayout>
                  <c:x val="7.1864528008492466E-3"/>
                  <c:y val="3.00155158946337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993-4767-8E81-F28D2ABEF165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993-4767-8E81-F28D2ABEF165}"/>
                </c:ext>
              </c:extLst>
            </c:dLbl>
            <c:dLbl>
              <c:idx val="2"/>
              <c:layout>
                <c:manualLayout>
                  <c:x val="1.1977421334748831E-2"/>
                  <c:y val="3.0015515894633721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-6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993-4767-8E81-F28D2ABEF1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'физ. культ. и спорт'!$E$49:$G$49</c:f>
              <c:strCache>
                <c:ptCount val="3"/>
                <c:pt idx="0">
                  <c:v>2015</c:v>
                </c:pt>
                <c:pt idx="1">
                  <c:v>2016</c:v>
                </c:pt>
                <c:pt idx="2">
                  <c:v>Рост/снижение расходов</c:v>
                </c:pt>
              </c:strCache>
            </c:strRef>
          </c:cat>
          <c:val>
            <c:numRef>
              <c:f>'физ. культ. и спорт'!$E$50:$G$50</c:f>
              <c:numCache>
                <c:formatCode>General</c:formatCode>
                <c:ptCount val="3"/>
                <c:pt idx="0">
                  <c:v>6</c:v>
                </c:pt>
                <c:pt idx="1">
                  <c:v>0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993-4767-8E81-F28D2ABEF165}"/>
            </c:ext>
          </c:extLst>
        </c:ser>
        <c:ser>
          <c:idx val="1"/>
          <c:order val="1"/>
          <c:tx>
            <c:strRef>
              <c:f>'физ. культ. и спорт'!$D$51</c:f>
              <c:strCache>
                <c:ptCount val="1"/>
              </c:strCache>
            </c:strRef>
          </c:tx>
          <c:spPr>
            <a:noFill/>
          </c:spPr>
          <c:invertIfNegative val="0"/>
          <c:cat>
            <c:strRef>
              <c:f>'физ. культ. и спорт'!$E$49:$G$49</c:f>
              <c:strCache>
                <c:ptCount val="3"/>
                <c:pt idx="0">
                  <c:v>2015</c:v>
                </c:pt>
                <c:pt idx="1">
                  <c:v>2016</c:v>
                </c:pt>
                <c:pt idx="2">
                  <c:v>Рост/снижение расходов</c:v>
                </c:pt>
              </c:strCache>
            </c:strRef>
          </c:cat>
          <c:val>
            <c:numRef>
              <c:f>'физ. культ. и спорт'!$E$51:$G$51</c:f>
              <c:numCache>
                <c:formatCode>General</c:formatCode>
                <c:ptCount val="3"/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993-4767-8E81-F28D2ABEF165}"/>
            </c:ext>
          </c:extLst>
        </c:ser>
        <c:ser>
          <c:idx val="2"/>
          <c:order val="2"/>
          <c:tx>
            <c:strRef>
              <c:f>'физ. культ. и спорт'!$D$52</c:f>
              <c:strCache>
                <c:ptCount val="1"/>
                <c:pt idx="0">
                  <c:v>Поселения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0993-4767-8E81-F28D2ABEF165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0993-4767-8E81-F28D2ABEF165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0993-4767-8E81-F28D2ABEF165}"/>
              </c:ext>
            </c:extLst>
          </c:dPt>
          <c:dLbls>
            <c:dLbl>
              <c:idx val="0"/>
              <c:layout>
                <c:manualLayout>
                  <c:x val="1.5570647735173367E-2"/>
                  <c:y val="-1.20062063578534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993-4767-8E81-F28D2ABEF165}"/>
                </c:ext>
              </c:extLst>
            </c:dLbl>
            <c:dLbl>
              <c:idx val="1"/>
              <c:layout>
                <c:manualLayout>
                  <c:x val="1.9163874135597989E-2"/>
                  <c:y val="-4.80248254314140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0993-4767-8E81-F28D2ABEF165}"/>
                </c:ext>
              </c:extLst>
            </c:dLbl>
            <c:dLbl>
              <c:idx val="2"/>
              <c:layout>
                <c:manualLayout>
                  <c:x val="5.9887106673744599E-3"/>
                  <c:y val="-6.0031031789267442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+5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0993-4767-8E81-F28D2ABEF1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'физ. культ. и спорт'!$E$49:$G$49</c:f>
              <c:strCache>
                <c:ptCount val="3"/>
                <c:pt idx="0">
                  <c:v>2015</c:v>
                </c:pt>
                <c:pt idx="1">
                  <c:v>2016</c:v>
                </c:pt>
                <c:pt idx="2">
                  <c:v>Рост/снижение расходов</c:v>
                </c:pt>
              </c:strCache>
            </c:strRef>
          </c:cat>
          <c:val>
            <c:numRef>
              <c:f>'физ. культ. и спорт'!$E$52:$G$52</c:f>
              <c:numCache>
                <c:formatCode>General</c:formatCode>
                <c:ptCount val="3"/>
                <c:pt idx="0">
                  <c:v>506</c:v>
                </c:pt>
                <c:pt idx="1">
                  <c:v>511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993-4767-8E81-F28D2ABEF165}"/>
            </c:ext>
          </c:extLst>
        </c:ser>
        <c:ser>
          <c:idx val="3"/>
          <c:order val="3"/>
          <c:tx>
            <c:strRef>
              <c:f>'физ. культ. и спорт'!$D$53</c:f>
              <c:strCache>
                <c:ptCount val="1"/>
              </c:strCache>
            </c:strRef>
          </c:tx>
          <c:spPr>
            <a:noFill/>
          </c:spPr>
          <c:invertIfNegative val="0"/>
          <c:cat>
            <c:strRef>
              <c:f>'физ. культ. и спорт'!$E$49:$G$49</c:f>
              <c:strCache>
                <c:ptCount val="3"/>
                <c:pt idx="0">
                  <c:v>2015</c:v>
                </c:pt>
                <c:pt idx="1">
                  <c:v>2016</c:v>
                </c:pt>
                <c:pt idx="2">
                  <c:v>Рост/снижение расходов</c:v>
                </c:pt>
              </c:strCache>
            </c:strRef>
          </c:cat>
          <c:val>
            <c:numRef>
              <c:f>'физ. культ. и спорт'!$E$53:$G$53</c:f>
              <c:numCache>
                <c:formatCode>General</c:formatCode>
                <c:ptCount val="3"/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993-4767-8E81-F28D2ABEF165}"/>
            </c:ext>
          </c:extLst>
        </c:ser>
        <c:ser>
          <c:idx val="4"/>
          <c:order val="4"/>
          <c:tx>
            <c:strRef>
              <c:f>'физ. культ. и спорт'!$D$54</c:f>
              <c:strCache>
                <c:ptCount val="1"/>
                <c:pt idx="0">
                  <c:v>Московская область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0993-4767-8E81-F28D2ABEF165}"/>
              </c:ext>
            </c:extLst>
          </c:dPt>
          <c:dPt>
            <c:idx val="1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C-0993-4767-8E81-F28D2ABEF165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0993-4767-8E81-F28D2ABEF165}"/>
              </c:ext>
            </c:extLst>
          </c:dPt>
          <c:dLbls>
            <c:dLbl>
              <c:idx val="0"/>
              <c:layout>
                <c:manualLayout>
                  <c:x val="1.5570647735173367E-2"/>
                  <c:y val="-3.60186190735604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0993-4767-8E81-F28D2ABEF165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993-4767-8E81-F28D2ABEF165}"/>
                </c:ext>
              </c:extLst>
            </c:dLbl>
            <c:dLbl>
              <c:idx val="2"/>
              <c:layout>
                <c:manualLayout>
                  <c:x val="8.3841949343242093E-3"/>
                  <c:y val="-2.101086112624360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-36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0993-4767-8E81-F28D2ABEF1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'физ. культ. и спорт'!$E$49:$G$49</c:f>
              <c:strCache>
                <c:ptCount val="3"/>
                <c:pt idx="0">
                  <c:v>2015</c:v>
                </c:pt>
                <c:pt idx="1">
                  <c:v>2016</c:v>
                </c:pt>
                <c:pt idx="2">
                  <c:v>Рост/снижение расходов</c:v>
                </c:pt>
              </c:strCache>
            </c:strRef>
          </c:cat>
          <c:val>
            <c:numRef>
              <c:f>'физ. культ. и спорт'!$E$54:$G$54</c:f>
              <c:numCache>
                <c:formatCode>General</c:formatCode>
                <c:ptCount val="3"/>
                <c:pt idx="0">
                  <c:v>36</c:v>
                </c:pt>
                <c:pt idx="1">
                  <c:v>0</c:v>
                </c:pt>
                <c:pt idx="2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993-4767-8E81-F28D2ABEF1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1648384"/>
        <c:axId val="32858496"/>
        <c:axId val="0"/>
      </c:bar3DChart>
      <c:catAx>
        <c:axId val="3164838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32858496"/>
        <c:crosses val="autoZero"/>
        <c:auto val="1"/>
        <c:lblAlgn val="ctr"/>
        <c:lblOffset val="100"/>
        <c:noMultiLvlLbl val="0"/>
      </c:catAx>
      <c:valAx>
        <c:axId val="328584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164838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0581401851126964E-2"/>
          <c:y val="1.810005987969289E-2"/>
          <c:w val="0.8506412803609672"/>
          <c:h val="0.89226666293753887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A0E4-4F6C-ADE4-BD7125E4A5BE}"/>
              </c:ext>
            </c:extLst>
          </c:dPt>
          <c:dPt>
            <c:idx val="1"/>
            <c:bubble3D val="0"/>
            <c:spPr>
              <a:solidFill>
                <a:srgbClr val="CC9900"/>
              </a:solidFill>
            </c:spPr>
            <c:extLst>
              <c:ext xmlns:c16="http://schemas.microsoft.com/office/drawing/2014/chart" uri="{C3380CC4-5D6E-409C-BE32-E72D297353CC}">
                <c16:uniqueId val="{00000003-A0E4-4F6C-ADE4-BD7125E4A5BE}"/>
              </c:ext>
            </c:extLst>
          </c:dPt>
          <c:dPt>
            <c:idx val="2"/>
            <c:bubble3D val="0"/>
            <c:spPr>
              <a:solidFill>
                <a:srgbClr val="FF7C80"/>
              </a:solidFill>
            </c:spPr>
            <c:extLst>
              <c:ext xmlns:c16="http://schemas.microsoft.com/office/drawing/2014/chart" uri="{C3380CC4-5D6E-409C-BE32-E72D297353CC}">
                <c16:uniqueId val="{00000005-A0E4-4F6C-ADE4-BD7125E4A5BE}"/>
              </c:ext>
            </c:extLst>
          </c:dPt>
          <c:dPt>
            <c:idx val="3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7-A0E4-4F6C-ADE4-BD7125E4A5BE}"/>
              </c:ext>
            </c:extLst>
          </c:dPt>
          <c:dLbls>
            <c:dLbl>
              <c:idx val="0"/>
              <c:layout>
                <c:manualLayout>
                  <c:x val="-0.22448515924706172"/>
                  <c:y val="-0.26150858369473817"/>
                </c:manualLayout>
              </c:layout>
              <c:spPr/>
              <c:txPr>
                <a:bodyPr/>
                <a:lstStyle/>
                <a:p>
                  <a:pPr>
                    <a:defRPr sz="2000" b="1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0E4-4F6C-ADE4-BD7125E4A5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val>
            <c:numRef>
              <c:f>Лист1!$B$22:$B$25</c:f>
              <c:numCache>
                <c:formatCode>General</c:formatCode>
                <c:ptCount val="4"/>
                <c:pt idx="0">
                  <c:v>465</c:v>
                </c:pt>
                <c:pt idx="1">
                  <c:v>17</c:v>
                </c:pt>
                <c:pt idx="2">
                  <c:v>14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0E4-4F6C-ADE4-BD7125E4A5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17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611111111111108E-2"/>
          <c:y val="8.5648148148148154E-2"/>
          <c:w val="0.81388888888888888"/>
          <c:h val="0.77314814814814814"/>
        </c:manualLayout>
      </c:layout>
      <c:pie3DChart>
        <c:varyColors val="1"/>
        <c:ser>
          <c:idx val="0"/>
          <c:order val="0"/>
          <c:spPr>
            <a:solidFill>
              <a:srgbClr val="D29B2E"/>
            </a:solidFill>
          </c:spPr>
          <c:dPt>
            <c:idx val="1"/>
            <c:bubble3D val="0"/>
            <c:spPr>
              <a:solidFill>
                <a:srgbClr val="99CC00"/>
              </a:solidFill>
            </c:spPr>
            <c:extLst>
              <c:ext xmlns:c16="http://schemas.microsoft.com/office/drawing/2014/chart" uri="{C3380CC4-5D6E-409C-BE32-E72D297353CC}">
                <c16:uniqueId val="{00000001-158F-4213-8A96-82C2E9449610}"/>
              </c:ext>
            </c:extLst>
          </c:dPt>
          <c:dPt>
            <c:idx val="2"/>
            <c:bubble3D val="0"/>
            <c:spPr>
              <a:solidFill>
                <a:schemeClr val="accent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158F-4213-8A96-82C2E9449610}"/>
              </c:ext>
            </c:extLst>
          </c:dPt>
          <c:dLbls>
            <c:dLbl>
              <c:idx val="0"/>
              <c:layout>
                <c:manualLayout>
                  <c:x val="0.25763888888888886"/>
                  <c:y val="-8.3909303003791187E-3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4 101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158F-4213-8A96-82C2E9449610}"/>
                </c:ext>
              </c:extLst>
            </c:dLbl>
            <c:dLbl>
              <c:idx val="1"/>
              <c:layout>
                <c:manualLayout>
                  <c:x val="-8.4041557305336828E-2"/>
                  <c:y val="0.108923884514435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58F-4213-8A96-82C2E9449610}"/>
                </c:ext>
              </c:extLst>
            </c:dLbl>
            <c:dLbl>
              <c:idx val="2"/>
              <c:layout>
                <c:manualLayout>
                  <c:x val="-0.20347222222222222"/>
                  <c:y val="-0.146104913969087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2 555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158F-4213-8A96-82C2E94496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Ref>
              <c:f>Лист4!$A$6:$A$8</c:f>
              <c:numCache>
                <c:formatCode>General</c:formatCode>
                <c:ptCount val="3"/>
                <c:pt idx="0">
                  <c:v>4101</c:v>
                </c:pt>
                <c:pt idx="1">
                  <c:v>437</c:v>
                </c:pt>
                <c:pt idx="2">
                  <c:v>2555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58F-4213-8A96-82C2E94496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scene3d>
          <a:camera prst="orthographicFront"/>
          <a:lightRig rig="threePt" dir="t"/>
        </a:scene3d>
      </c:spPr>
    </c:plotArea>
    <c:plotVisOnly val="1"/>
    <c:dispBlanksAs val="gap"/>
    <c:showDLblsOverMax val="0"/>
  </c:chart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50"/>
      <c:rotY val="7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7892388451443569E-2"/>
          <c:y val="9.8650661614087653E-3"/>
          <c:w val="0.93105118110236218"/>
          <c:h val="0.99013493383859119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77239151356080493"/>
          <c:y val="0.39428300359982443"/>
          <c:w val="7.4830708661417319E-2"/>
          <c:h val="0.57549183727812792"/>
        </c:manualLayout>
      </c:layout>
      <c:overlay val="0"/>
      <c:txPr>
        <a:bodyPr/>
        <a:lstStyle/>
        <a:p>
          <a:pPr rtl="0">
            <a:defRPr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26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5.5150565051110309E-2"/>
          <c:w val="0.9450726786854422"/>
          <c:h val="0.94484943494888973"/>
        </c:manualLayout>
      </c:layout>
      <c:pie3DChart>
        <c:varyColors val="1"/>
        <c:ser>
          <c:idx val="1"/>
          <c:order val="1"/>
          <c:spPr>
            <a:scene3d>
              <a:camera prst="orthographicFront"/>
              <a:lightRig rig="threePt" dir="t"/>
            </a:scene3d>
            <a:sp3d>
              <a:bevelT w="762000" h="762000"/>
              <a:bevelB w="762000" h="762000"/>
            </a:sp3d>
          </c:spPr>
          <c:explosion val="17"/>
          <c:dPt>
            <c:idx val="0"/>
            <c:bubble3D val="0"/>
            <c:spPr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762000" h="762000"/>
                <a:bevelB w="762000" h="762000"/>
              </a:sp3d>
            </c:spPr>
            <c:extLst>
              <c:ext xmlns:c16="http://schemas.microsoft.com/office/drawing/2014/chart" uri="{C3380CC4-5D6E-409C-BE32-E72D297353CC}">
                <c16:uniqueId val="{00000001-5C46-46DF-AB11-53047A647845}"/>
              </c:ext>
            </c:extLst>
          </c:dPt>
          <c:dPt>
            <c:idx val="1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 w="762000" h="762000"/>
                <a:bevelB w="762000" h="762000"/>
              </a:sp3d>
            </c:spPr>
            <c:extLst>
              <c:ext xmlns:c16="http://schemas.microsoft.com/office/drawing/2014/chart" uri="{C3380CC4-5D6E-409C-BE32-E72D297353CC}">
                <c16:uniqueId val="{00000003-5C46-46DF-AB11-53047A647845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scene3d>
                <a:camera prst="orthographicFront"/>
                <a:lightRig rig="threePt" dir="t"/>
              </a:scene3d>
              <a:sp3d>
                <a:bevelT w="762000" h="762000"/>
                <a:bevelB w="762000" h="762000"/>
              </a:sp3d>
            </c:spPr>
            <c:extLst>
              <c:ext xmlns:c16="http://schemas.microsoft.com/office/drawing/2014/chart" uri="{C3380CC4-5D6E-409C-BE32-E72D297353CC}">
                <c16:uniqueId val="{00000005-5C46-46DF-AB11-53047A647845}"/>
              </c:ext>
            </c:extLst>
          </c:dPt>
          <c:dPt>
            <c:idx val="4"/>
            <c:bubble3D val="0"/>
            <c:spPr>
              <a:solidFill>
                <a:srgbClr val="A679FF"/>
              </a:solidFill>
              <a:scene3d>
                <a:camera prst="orthographicFront"/>
                <a:lightRig rig="threePt" dir="t"/>
              </a:scene3d>
              <a:sp3d>
                <a:bevelT w="762000" h="762000"/>
                <a:bevelB w="762000" h="762000"/>
              </a:sp3d>
            </c:spPr>
            <c:extLst>
              <c:ext xmlns:c16="http://schemas.microsoft.com/office/drawing/2014/chart" uri="{C3380CC4-5D6E-409C-BE32-E72D297353CC}">
                <c16:uniqueId val="{00000011-5C46-46DF-AB11-53047A647845}"/>
              </c:ext>
            </c:extLst>
          </c:dPt>
          <c:dPt>
            <c:idx val="5"/>
            <c:bubble3D val="0"/>
            <c:spPr>
              <a:solidFill>
                <a:srgbClr val="CC3300"/>
              </a:solidFill>
              <a:scene3d>
                <a:camera prst="orthographicFront"/>
                <a:lightRig rig="threePt" dir="t"/>
              </a:scene3d>
              <a:sp3d>
                <a:bevelT w="762000" h="762000"/>
                <a:bevelB w="762000" h="762000"/>
              </a:sp3d>
            </c:spPr>
            <c:extLst>
              <c:ext xmlns:c16="http://schemas.microsoft.com/office/drawing/2014/chart" uri="{C3380CC4-5D6E-409C-BE32-E72D297353CC}">
                <c16:uniqueId val="{00000012-5C46-46DF-AB11-53047A647845}"/>
              </c:ext>
            </c:extLst>
          </c:dPt>
          <c:dPt>
            <c:idx val="6"/>
            <c:bubble3D val="0"/>
            <c:spPr>
              <a:solidFill>
                <a:srgbClr val="008000"/>
              </a:solidFill>
              <a:scene3d>
                <a:camera prst="orthographicFront"/>
                <a:lightRig rig="threePt" dir="t"/>
              </a:scene3d>
              <a:sp3d>
                <a:bevelT w="762000" h="762000"/>
                <a:bevelB w="762000" h="762000"/>
              </a:sp3d>
            </c:spPr>
            <c:extLst>
              <c:ext xmlns:c16="http://schemas.microsoft.com/office/drawing/2014/chart" uri="{C3380CC4-5D6E-409C-BE32-E72D297353CC}">
                <c16:uniqueId val="{00000013-5C46-46DF-AB11-53047A647845}"/>
              </c:ext>
            </c:extLst>
          </c:dPt>
          <c:dPt>
            <c:idx val="8"/>
            <c:bubble3D val="0"/>
            <c:spPr>
              <a:solidFill>
                <a:srgbClr val="CCCC00"/>
              </a:solidFill>
              <a:scene3d>
                <a:camera prst="orthographicFront"/>
                <a:lightRig rig="threePt" dir="t"/>
              </a:scene3d>
              <a:sp3d>
                <a:bevelT w="762000" h="762000"/>
                <a:bevelB w="762000" h="762000"/>
              </a:sp3d>
            </c:spPr>
            <c:extLst>
              <c:ext xmlns:c16="http://schemas.microsoft.com/office/drawing/2014/chart" uri="{C3380CC4-5D6E-409C-BE32-E72D297353CC}">
                <c16:uniqueId val="{00000007-5C46-46DF-AB11-53047A647845}"/>
              </c:ext>
            </c:extLst>
          </c:dPt>
          <c:dPt>
            <c:idx val="9"/>
            <c:bubble3D val="0"/>
            <c:spPr>
              <a:solidFill>
                <a:srgbClr val="002060"/>
              </a:solidFill>
              <a:scene3d>
                <a:camera prst="orthographicFront"/>
                <a:lightRig rig="threePt" dir="t"/>
              </a:scene3d>
              <a:sp3d>
                <a:bevelT w="762000" h="762000"/>
                <a:bevelB w="762000" h="762000"/>
              </a:sp3d>
            </c:spPr>
            <c:extLst>
              <c:ext xmlns:c16="http://schemas.microsoft.com/office/drawing/2014/chart" uri="{C3380CC4-5D6E-409C-BE32-E72D297353CC}">
                <c16:uniqueId val="{00000009-5C46-46DF-AB11-53047A647845}"/>
              </c:ext>
            </c:extLst>
          </c:dPt>
          <c:dPt>
            <c:idx val="10"/>
            <c:bubble3D val="0"/>
            <c:spPr>
              <a:solidFill>
                <a:srgbClr val="66FF33"/>
              </a:solidFill>
              <a:scene3d>
                <a:camera prst="orthographicFront"/>
                <a:lightRig rig="threePt" dir="t"/>
              </a:scene3d>
              <a:sp3d>
                <a:bevelT w="762000" h="762000"/>
                <a:bevelB w="762000" h="762000"/>
              </a:sp3d>
            </c:spPr>
            <c:extLst>
              <c:ext xmlns:c16="http://schemas.microsoft.com/office/drawing/2014/chart" uri="{C3380CC4-5D6E-409C-BE32-E72D297353CC}">
                <c16:uniqueId val="{00000015-5C46-46DF-AB11-53047A647845}"/>
              </c:ext>
            </c:extLst>
          </c:dPt>
          <c:dPt>
            <c:idx val="11"/>
            <c:bubble3D val="0"/>
            <c:spPr>
              <a:solidFill>
                <a:srgbClr val="FFCC99"/>
              </a:solidFill>
              <a:scene3d>
                <a:camera prst="orthographicFront"/>
                <a:lightRig rig="threePt" dir="t"/>
              </a:scene3d>
              <a:sp3d>
                <a:bevelT w="762000" h="762000"/>
                <a:bevelB w="762000" h="762000"/>
              </a:sp3d>
            </c:spPr>
            <c:extLst>
              <c:ext xmlns:c16="http://schemas.microsoft.com/office/drawing/2014/chart" uri="{C3380CC4-5D6E-409C-BE32-E72D297353CC}">
                <c16:uniqueId val="{0000000B-5C46-46DF-AB11-53047A647845}"/>
              </c:ext>
            </c:extLst>
          </c:dPt>
          <c:dPt>
            <c:idx val="13"/>
            <c:bubble3D val="0"/>
            <c:spPr>
              <a:solidFill>
                <a:srgbClr val="00FFFF"/>
              </a:solidFill>
              <a:scene3d>
                <a:camera prst="orthographicFront"/>
                <a:lightRig rig="threePt" dir="t"/>
              </a:scene3d>
              <a:sp3d>
                <a:bevelT w="762000" h="762000"/>
                <a:bevelB w="762000" h="762000"/>
              </a:sp3d>
            </c:spPr>
            <c:extLst>
              <c:ext xmlns:c16="http://schemas.microsoft.com/office/drawing/2014/chart" uri="{C3380CC4-5D6E-409C-BE32-E72D297353CC}">
                <c16:uniqueId val="{0000000D-5C46-46DF-AB11-53047A647845}"/>
              </c:ext>
            </c:extLst>
          </c:dPt>
          <c:dPt>
            <c:idx val="14"/>
            <c:bubble3D val="0"/>
            <c:spPr>
              <a:noFill/>
              <a:scene3d>
                <a:camera prst="orthographicFront"/>
                <a:lightRig rig="threePt" dir="t"/>
              </a:scene3d>
              <a:sp3d>
                <a:bevelT w="762000" h="762000"/>
                <a:bevelB w="762000" h="762000"/>
              </a:sp3d>
            </c:spPr>
            <c:extLst>
              <c:ext xmlns:c16="http://schemas.microsoft.com/office/drawing/2014/chart" uri="{C3380CC4-5D6E-409C-BE32-E72D297353CC}">
                <c16:uniqueId val="{0000000F-5C46-46DF-AB11-53047A647845}"/>
              </c:ext>
            </c:extLst>
          </c:dPt>
          <c:dLbls>
            <c:dLbl>
              <c:idx val="0"/>
              <c:layout>
                <c:manualLayout>
                  <c:x val="-9.7977870849072224E-2"/>
                  <c:y val="7.91978482260458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C46-46DF-AB11-53047A647845}"/>
                </c:ext>
              </c:extLst>
            </c:dLbl>
            <c:dLbl>
              <c:idx val="1"/>
              <c:layout>
                <c:manualLayout>
                  <c:x val="-5.5715910415845595E-2"/>
                  <c:y val="-7.46049185218045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C46-46DF-AB11-53047A647845}"/>
                </c:ext>
              </c:extLst>
            </c:dLbl>
            <c:dLbl>
              <c:idx val="2"/>
              <c:layout>
                <c:manualLayout>
                  <c:x val="-3.4339847663183071E-2"/>
                  <c:y val="-2.4460494858571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2689854718316367E-2"/>
                      <c:h val="5.451421237744365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0-5C46-46DF-AB11-53047A647845}"/>
                </c:ext>
              </c:extLst>
            </c:dLbl>
            <c:dLbl>
              <c:idx val="3"/>
              <c:layout>
                <c:manualLayout>
                  <c:x val="-5.4485632126427985E-2"/>
                  <c:y val="-9.84671416541094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5C46-46DF-AB11-53047A647845}"/>
                </c:ext>
              </c:extLst>
            </c:dLbl>
            <c:dLbl>
              <c:idx val="4"/>
              <c:layout>
                <c:manualLayout>
                  <c:x val="-3.8092133373195287E-2"/>
                  <c:y val="-8.85552389195299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5C46-46DF-AB11-53047A647845}"/>
                </c:ext>
              </c:extLst>
            </c:dLbl>
            <c:dLbl>
              <c:idx val="5"/>
              <c:layout>
                <c:manualLayout>
                  <c:x val="-4.1614473997914278E-2"/>
                  <c:y val="-0.106292776344917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5C46-46DF-AB11-53047A647845}"/>
                </c:ext>
              </c:extLst>
            </c:dLbl>
            <c:dLbl>
              <c:idx val="6"/>
              <c:layout>
                <c:manualLayout>
                  <c:x val="1.1139361678930705E-2"/>
                  <c:y val="2.2346250680195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1246662777783488E-2"/>
                      <c:h val="7.996831932410994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5C46-46DF-AB11-53047A647845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5C46-46DF-AB11-53047A647845}"/>
                </c:ext>
              </c:extLst>
            </c:dLbl>
            <c:dLbl>
              <c:idx val="8"/>
              <c:layout>
                <c:manualLayout>
                  <c:x val="-9.7953723010961499E-3"/>
                  <c:y val="-4.925135863801153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871032343506241"/>
                      <c:h val="4.899915587233261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5C46-46DF-AB11-53047A647845}"/>
                </c:ext>
              </c:extLst>
            </c:dLbl>
            <c:dLbl>
              <c:idx val="9"/>
              <c:layout>
                <c:manualLayout>
                  <c:x val="-3.6366103571519322E-2"/>
                  <c:y val="2.76399199231165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5C46-46DF-AB11-53047A647845}"/>
                </c:ext>
              </c:extLst>
            </c:dLbl>
            <c:dLbl>
              <c:idx val="10"/>
              <c:layout>
                <c:manualLayout>
                  <c:x val="6.1239998695295072E-3"/>
                  <c:y val="-2.70683716687104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5C46-46DF-AB11-53047A647845}"/>
                </c:ext>
              </c:extLst>
            </c:dLbl>
            <c:dLbl>
              <c:idx val="11"/>
              <c:layout>
                <c:manualLayout>
                  <c:x val="5.6217248368263903E-2"/>
                  <c:y val="-0.1322018504000002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5C46-46DF-AB11-53047A647845}"/>
                </c:ext>
              </c:extLst>
            </c:dLbl>
            <c:dLbl>
              <c:idx val="12"/>
              <c:layout>
                <c:manualLayout>
                  <c:x val="3.9653273086279348E-2"/>
                  <c:y val="-5.1023458865728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5C46-46DF-AB11-53047A647845}"/>
                </c:ext>
              </c:extLst>
            </c:dLbl>
            <c:dLbl>
              <c:idx val="13"/>
              <c:layout>
                <c:manualLayout>
                  <c:x val="8.4679620359943336E-2"/>
                  <c:y val="-7.71777207751276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5C46-46DF-AB11-53047A647845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C46-46DF-AB11-53047A647845}"/>
                </c:ext>
              </c:extLst>
            </c:dLbl>
            <c:dLbl>
              <c:idx val="15"/>
              <c:layout>
                <c:manualLayout>
                  <c:x val="-2.477514127836853E-2"/>
                  <c:y val="5.59577809229819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5C46-46DF-AB11-53047A64784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'Программная структура расходов'!$A$6:$A$20</c:f>
              <c:strCache>
                <c:ptCount val="15"/>
                <c:pt idx="0">
                  <c:v>Развитие образования </c:v>
                </c:pt>
                <c:pt idx="1">
                  <c:v>Развитие культуры </c:v>
                </c:pt>
                <c:pt idx="2">
                  <c:v>Молодежь </c:v>
                </c:pt>
                <c:pt idx="3">
                  <c:v>Физическая культура и спорт </c:v>
                </c:pt>
                <c:pt idx="4">
                  <c:v>Управление муниципальными финансами  </c:v>
                </c:pt>
                <c:pt idx="5">
                  <c:v>Снижение административных барьеров, повышение качества предоставления государственных и муниципальных услуг  </c:v>
                </c:pt>
                <c:pt idx="6">
                  <c:v>Развитие земельно-имущественного комплекса </c:v>
                </c:pt>
                <c:pt idx="7">
                  <c:v>Развитие инженерной инфраструктуры и энергоэффетивности</c:v>
                </c:pt>
                <c:pt idx="8">
                  <c:v>Охрана окружающей среды </c:v>
                </c:pt>
                <c:pt idx="9">
                  <c:v>Предпринимательство </c:v>
                </c:pt>
                <c:pt idx="10">
                  <c:v>Развитие дорожно-транспортной системы </c:v>
                </c:pt>
                <c:pt idx="11">
                  <c:v>Жилище</c:v>
                </c:pt>
                <c:pt idx="12">
                  <c:v>Безопасность </c:v>
                </c:pt>
                <c:pt idx="13">
                  <c:v>Муниципальное управление </c:v>
                </c:pt>
                <c:pt idx="14">
                  <c:v>Сельское хозяйство </c:v>
                </c:pt>
              </c:strCache>
            </c:strRef>
          </c:cat>
          <c:val>
            <c:numRef>
              <c:f>'Программная структура расходов'!$C$6:$C$20</c:f>
              <c:numCache>
                <c:formatCode>0.0</c:formatCode>
                <c:ptCount val="15"/>
                <c:pt idx="0">
                  <c:v>60.9</c:v>
                </c:pt>
                <c:pt idx="1">
                  <c:v>4.8</c:v>
                </c:pt>
                <c:pt idx="2">
                  <c:v>0.1</c:v>
                </c:pt>
                <c:pt idx="3">
                  <c:v>4.2</c:v>
                </c:pt>
                <c:pt idx="4">
                  <c:v>3.3</c:v>
                </c:pt>
                <c:pt idx="5">
                  <c:v>2.4</c:v>
                </c:pt>
                <c:pt idx="6">
                  <c:v>1</c:v>
                </c:pt>
                <c:pt idx="7" formatCode="0.000">
                  <c:v>0</c:v>
                </c:pt>
                <c:pt idx="8" formatCode="0.000">
                  <c:v>0.2</c:v>
                </c:pt>
                <c:pt idx="9">
                  <c:v>0.7</c:v>
                </c:pt>
                <c:pt idx="10">
                  <c:v>3.8</c:v>
                </c:pt>
                <c:pt idx="11">
                  <c:v>6</c:v>
                </c:pt>
                <c:pt idx="12">
                  <c:v>0.5</c:v>
                </c:pt>
                <c:pt idx="13">
                  <c:v>12.1</c:v>
                </c:pt>
                <c:pt idx="1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5C46-46DF-AB11-53047A647845}"/>
            </c:ext>
          </c:extLst>
        </c:ser>
        <c:ser>
          <c:idx val="0"/>
          <c:order val="0"/>
          <c:explosion val="25"/>
          <c:cat>
            <c:strRef>
              <c:f>'Программная структура расходов'!$A$6:$A$20</c:f>
              <c:strCache>
                <c:ptCount val="15"/>
                <c:pt idx="0">
                  <c:v>Развитие образования </c:v>
                </c:pt>
                <c:pt idx="1">
                  <c:v>Развитие культуры </c:v>
                </c:pt>
                <c:pt idx="2">
                  <c:v>Молодежь </c:v>
                </c:pt>
                <c:pt idx="3">
                  <c:v>Физическая культура и спорт </c:v>
                </c:pt>
                <c:pt idx="4">
                  <c:v>Управление муниципальными финансами  </c:v>
                </c:pt>
                <c:pt idx="5">
                  <c:v>Снижение административных барьеров, повышение качества предоставления государственных и муниципальных услуг  </c:v>
                </c:pt>
                <c:pt idx="6">
                  <c:v>Развитие земельно-имущественного комплекса </c:v>
                </c:pt>
                <c:pt idx="7">
                  <c:v>Развитие инженерной инфраструктуры и энергоэффетивности</c:v>
                </c:pt>
                <c:pt idx="8">
                  <c:v>Охрана окружающей среды </c:v>
                </c:pt>
                <c:pt idx="9">
                  <c:v>Предпринимательство </c:v>
                </c:pt>
                <c:pt idx="10">
                  <c:v>Развитие дорожно-транспортной системы </c:v>
                </c:pt>
                <c:pt idx="11">
                  <c:v>Жилище</c:v>
                </c:pt>
                <c:pt idx="12">
                  <c:v>Безопасность </c:v>
                </c:pt>
                <c:pt idx="13">
                  <c:v>Муниципальное управление </c:v>
                </c:pt>
                <c:pt idx="14">
                  <c:v>Сельское хозяйство </c:v>
                </c:pt>
              </c:strCache>
            </c:strRef>
          </c:cat>
          <c:val>
            <c:numRef>
              <c:f>'Программная структура расходов'!$B$6:$B$20</c:f>
            </c:numRef>
          </c:val>
          <c:extLst>
            <c:ext xmlns:c16="http://schemas.microsoft.com/office/drawing/2014/chart" uri="{C3380CC4-5D6E-409C-BE32-E72D297353CC}">
              <c16:uniqueId val="{00000019-5C46-46DF-AB11-53047A6478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spPr>
            <a:solidFill>
              <a:srgbClr val="CCFFCC"/>
            </a:solidFill>
          </c:spPr>
          <c:invertIfNegative val="0"/>
          <c:dPt>
            <c:idx val="0"/>
            <c:invertIfNegative val="0"/>
            <c:bubble3D val="0"/>
            <c:spPr>
              <a:pattFill prst="wdUpDiag">
                <a:fgClr>
                  <a:srgbClr val="99CC00"/>
                </a:fgClr>
                <a:bgClr>
                  <a:sysClr val="window" lastClr="FFFFFF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1-0C5A-43E7-9475-6A68F187B790}"/>
              </c:ext>
            </c:extLst>
          </c:dPt>
          <c:dPt>
            <c:idx val="1"/>
            <c:invertIfNegative val="0"/>
            <c:bubble3D val="0"/>
            <c:spPr>
              <a:pattFill prst="wdUpDiag">
                <a:fgClr>
                  <a:srgbClr val="00B0F0"/>
                </a:fgClr>
                <a:bgClr>
                  <a:sysClr val="window" lastClr="FFFFFF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3-0C5A-43E7-9475-6A68F187B790}"/>
              </c:ext>
            </c:extLst>
          </c:dPt>
          <c:dPt>
            <c:idx val="4"/>
            <c:invertIfNegative val="0"/>
            <c:bubble3D val="0"/>
            <c:spPr>
              <a:pattFill prst="wdUpDiag">
                <a:fgClr>
                  <a:srgbClr val="99CC00"/>
                </a:fgClr>
                <a:bgClr>
                  <a:sysClr val="window" lastClr="FFFFFF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5-0C5A-43E7-9475-6A68F187B790}"/>
              </c:ext>
            </c:extLst>
          </c:dPt>
          <c:dPt>
            <c:idx val="5"/>
            <c:invertIfNegative val="0"/>
            <c:bubble3D val="0"/>
            <c:spPr>
              <a:pattFill prst="wdUpDiag">
                <a:fgClr>
                  <a:srgbClr val="00B0F0"/>
                </a:fgClr>
                <a:bgClr>
                  <a:sysClr val="window" lastClr="FFFFFF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7-0C5A-43E7-9475-6A68F187B790}"/>
              </c:ext>
            </c:extLst>
          </c:dPt>
          <c:dPt>
            <c:idx val="8"/>
            <c:invertIfNegative val="0"/>
            <c:bubble3D val="0"/>
            <c:spPr>
              <a:pattFill prst="wdUpDiag">
                <a:fgClr>
                  <a:srgbClr val="99CC00"/>
                </a:fgClr>
                <a:bgClr>
                  <a:sysClr val="window" lastClr="FFFFFF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9-0C5A-43E7-9475-6A68F187B790}"/>
              </c:ext>
            </c:extLst>
          </c:dPt>
          <c:dPt>
            <c:idx val="9"/>
            <c:invertIfNegative val="0"/>
            <c:bubble3D val="0"/>
            <c:spPr>
              <a:pattFill prst="wdUpDiag">
                <a:fgClr>
                  <a:srgbClr val="00B0F0"/>
                </a:fgClr>
                <a:bgClr>
                  <a:sysClr val="window" lastClr="FFFFFF"/>
                </a:bgClr>
              </a:pattFill>
            </c:spPr>
            <c:extLst>
              <c:ext xmlns:c16="http://schemas.microsoft.com/office/drawing/2014/chart" uri="{C3380CC4-5D6E-409C-BE32-E72D297353CC}">
                <c16:uniqueId val="{0000000B-0C5A-43E7-9475-6A68F187B790}"/>
              </c:ext>
            </c:extLst>
          </c:dPt>
          <c:dLbls>
            <c:dLbl>
              <c:idx val="0"/>
              <c:layout>
                <c:manualLayout>
                  <c:x val="8.5143796283171595E-3"/>
                  <c:y val="-2.6521698090354205E-3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6 661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C5A-43E7-9475-6A68F187B790}"/>
                </c:ext>
              </c:extLst>
            </c:dLbl>
            <c:dLbl>
              <c:idx val="1"/>
              <c:layout>
                <c:manualLayout>
                  <c:x val="8.5143796283171595E-3"/>
                  <c:y val="-5.304339618070841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 7 165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C5A-43E7-9475-6A68F187B790}"/>
                </c:ext>
              </c:extLst>
            </c:dLbl>
            <c:dLbl>
              <c:idx val="4"/>
              <c:layout>
                <c:manualLayout>
                  <c:x val="9.730719575219612E-3"/>
                  <c:y val="-1.856518866324784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 6 526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C5A-43E7-9475-6A68F187B790}"/>
                </c:ext>
              </c:extLst>
            </c:dLbl>
            <c:dLbl>
              <c:idx val="5"/>
              <c:layout>
                <c:manualLayout>
                  <c:x val="1.0947059522122063E-2"/>
                  <c:y val="-1.8565188663247943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5 869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0C5A-43E7-9475-6A68F187B790}"/>
                </c:ext>
              </c:extLst>
            </c:dLbl>
            <c:dLbl>
              <c:idx val="8"/>
              <c:layout>
                <c:manualLayout>
                  <c:x val="8.5143796283171595E-3"/>
                  <c:y val="-1.856518866324794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 6 605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0C5A-43E7-9475-6A68F187B790}"/>
                </c:ext>
              </c:extLst>
            </c:dLbl>
            <c:dLbl>
              <c:idx val="9"/>
              <c:layout>
                <c:manualLayout>
                  <c:x val="1.4596079362829417E-2"/>
                  <c:y val="-2.386952828131878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 5 599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0C5A-43E7-9475-6A68F187B7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'Расходы 2014-2016'!$C$51:$C$61</c:f>
              <c:numCache>
                <c:formatCode>0</c:formatCode>
                <c:ptCount val="11"/>
                <c:pt idx="0">
                  <c:v>6661</c:v>
                </c:pt>
                <c:pt idx="1">
                  <c:v>7165</c:v>
                </c:pt>
                <c:pt idx="4">
                  <c:v>6526</c:v>
                </c:pt>
                <c:pt idx="5">
                  <c:v>5869</c:v>
                </c:pt>
                <c:pt idx="8">
                  <c:v>6605</c:v>
                </c:pt>
                <c:pt idx="9">
                  <c:v>5599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C5A-43E7-9475-6A68F187B790}"/>
            </c:ext>
          </c:extLst>
        </c:ser>
        <c:ser>
          <c:idx val="1"/>
          <c:order val="1"/>
          <c:spPr>
            <a:solidFill>
              <a:srgbClr val="CCFFCC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99CC00"/>
              </a:solidFill>
              <a:ln w="139700"/>
            </c:spPr>
            <c:extLst>
              <c:ext xmlns:c16="http://schemas.microsoft.com/office/drawing/2014/chart" uri="{C3380CC4-5D6E-409C-BE32-E72D297353CC}">
                <c16:uniqueId val="{0000000E-0C5A-43E7-9475-6A68F187B790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10-0C5A-43E7-9475-6A68F187B790}"/>
              </c:ext>
            </c:extLst>
          </c:dPt>
          <c:dPt>
            <c:idx val="4"/>
            <c:invertIfNegative val="0"/>
            <c:bubble3D val="0"/>
            <c:spPr>
              <a:solidFill>
                <a:srgbClr val="99CC00"/>
              </a:solidFill>
            </c:spPr>
            <c:extLst>
              <c:ext xmlns:c16="http://schemas.microsoft.com/office/drawing/2014/chart" uri="{C3380CC4-5D6E-409C-BE32-E72D297353CC}">
                <c16:uniqueId val="{00000012-0C5A-43E7-9475-6A68F187B790}"/>
              </c:ext>
            </c:extLst>
          </c:dPt>
          <c:dPt>
            <c:idx val="5"/>
            <c:invertIfNegative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14-0C5A-43E7-9475-6A68F187B790}"/>
              </c:ext>
            </c:extLst>
          </c:dPt>
          <c:dPt>
            <c:idx val="8"/>
            <c:invertIfNegative val="0"/>
            <c:bubble3D val="0"/>
            <c:spPr>
              <a:solidFill>
                <a:srgbClr val="99CC00"/>
              </a:solidFill>
            </c:spPr>
            <c:extLst>
              <c:ext xmlns:c16="http://schemas.microsoft.com/office/drawing/2014/chart" uri="{C3380CC4-5D6E-409C-BE32-E72D297353CC}">
                <c16:uniqueId val="{00000016-0C5A-43E7-9475-6A68F187B790}"/>
              </c:ext>
            </c:extLst>
          </c:dPt>
          <c:dPt>
            <c:idx val="9"/>
            <c:invertIfNegative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18-0C5A-43E7-9475-6A68F187B790}"/>
              </c:ext>
            </c:extLst>
          </c:dPt>
          <c:dLbls>
            <c:dLbl>
              <c:idx val="0"/>
              <c:layout>
                <c:manualLayout>
                  <c:x val="8.5143796283171595E-3"/>
                  <c:y val="-5.304339618070841E-3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11 650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0C5A-43E7-9475-6A68F187B790}"/>
                </c:ext>
              </c:extLst>
            </c:dLbl>
            <c:dLbl>
              <c:idx val="1"/>
              <c:layout>
                <c:manualLayout>
                  <c:x val="9.730719575219612E-3"/>
                  <c:y val="-2.6521698090354205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 12 220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0C5A-43E7-9475-6A68F187B790}"/>
                </c:ext>
              </c:extLst>
            </c:dLbl>
            <c:dLbl>
              <c:idx val="4"/>
              <c:layout>
                <c:manualLayout>
                  <c:x val="4.865359787609806E-3"/>
                  <c:y val="-1.5913018854212521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10 554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0C5A-43E7-9475-6A68F187B790}"/>
                </c:ext>
              </c:extLst>
            </c:dLbl>
            <c:dLbl>
              <c:idx val="5"/>
              <c:layout>
                <c:manualLayout>
                  <c:x val="8.5143796283171595E-3"/>
                  <c:y val="-7.956509427106260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 10 890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0C5A-43E7-9475-6A68F187B790}"/>
                </c:ext>
              </c:extLst>
            </c:dLbl>
            <c:dLbl>
              <c:idx val="8"/>
              <c:layout>
                <c:manualLayout>
                  <c:x val="1.0947059522122063E-2"/>
                  <c:y val="-1.0608679236141682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10 738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0C5A-43E7-9475-6A68F187B790}"/>
                </c:ext>
              </c:extLst>
            </c:dLbl>
            <c:dLbl>
              <c:idx val="9"/>
              <c:layout>
                <c:manualLayout>
                  <c:x val="1.0947059522122063E-2"/>
                  <c:y val="-1.591301885421252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 10 964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8-0C5A-43E7-9475-6A68F187B7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'Расходы 2014-2016'!$D$51:$D$61</c:f>
              <c:numCache>
                <c:formatCode>0</c:formatCode>
                <c:ptCount val="11"/>
                <c:pt idx="0">
                  <c:v>11650</c:v>
                </c:pt>
                <c:pt idx="1">
                  <c:v>12220</c:v>
                </c:pt>
                <c:pt idx="4">
                  <c:v>10554</c:v>
                </c:pt>
                <c:pt idx="5">
                  <c:v>10890</c:v>
                </c:pt>
                <c:pt idx="8">
                  <c:v>10738</c:v>
                </c:pt>
                <c:pt idx="9">
                  <c:v>10964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0C5A-43E7-9475-6A68F187B790}"/>
            </c:ext>
          </c:extLst>
        </c:ser>
        <c:ser>
          <c:idx val="2"/>
          <c:order val="2"/>
          <c:spPr>
            <a:solidFill>
              <a:srgbClr val="00B050"/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rgbClr val="FF7C80"/>
              </a:solidFill>
            </c:spPr>
            <c:extLst>
              <c:ext xmlns:c16="http://schemas.microsoft.com/office/drawing/2014/chart" uri="{C3380CC4-5D6E-409C-BE32-E72D297353CC}">
                <c16:uniqueId val="{0000001B-0C5A-43E7-9475-6A68F187B790}"/>
              </c:ext>
            </c:extLst>
          </c:dPt>
          <c:dPt>
            <c:idx val="6"/>
            <c:invertIfNegative val="0"/>
            <c:bubble3D val="0"/>
            <c:spPr>
              <a:solidFill>
                <a:srgbClr val="008000"/>
              </a:solidFill>
            </c:spPr>
            <c:extLst>
              <c:ext xmlns:c16="http://schemas.microsoft.com/office/drawing/2014/chart" uri="{C3380CC4-5D6E-409C-BE32-E72D297353CC}">
                <c16:uniqueId val="{0000001D-0C5A-43E7-9475-6A68F187B790}"/>
              </c:ext>
            </c:extLst>
          </c:dPt>
          <c:dPt>
            <c:idx val="10"/>
            <c:invertIfNegative val="0"/>
            <c:bubble3D val="0"/>
            <c:spPr>
              <a:solidFill>
                <a:srgbClr val="008000"/>
              </a:solidFill>
            </c:spPr>
            <c:extLst>
              <c:ext xmlns:c16="http://schemas.microsoft.com/office/drawing/2014/chart" uri="{C3380CC4-5D6E-409C-BE32-E72D297353CC}">
                <c16:uniqueId val="{0000001F-0C5A-43E7-9475-6A68F187B790}"/>
              </c:ext>
            </c:extLst>
          </c:dPt>
          <c:dLbls>
            <c:dLbl>
              <c:idx val="2"/>
              <c:layout>
                <c:manualLayout>
                  <c:x val="1.2163399469024514E-2"/>
                  <c:y val="-9.017356467493586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 -1 074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B-0C5A-43E7-9475-6A68F187B790}"/>
                </c:ext>
              </c:extLst>
            </c:dLbl>
            <c:dLbl>
              <c:idx val="6"/>
              <c:layout>
                <c:manualLayout>
                  <c:x val="1.2163399469024514E-2"/>
                  <c:y val="-8.221726408009803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+321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D-0C5A-43E7-9475-6A68F187B790}"/>
                </c:ext>
              </c:extLst>
            </c:dLbl>
            <c:dLbl>
              <c:idx val="10"/>
              <c:layout>
                <c:manualLayout>
                  <c:x val="1.7028759256634319E-2"/>
                  <c:y val="-9.2825943316239723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+780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F-0C5A-43E7-9475-6A68F187B7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'Расходы 2014-2016'!$E$51:$E$61</c:f>
              <c:numCache>
                <c:formatCode>General</c:formatCode>
                <c:ptCount val="11"/>
                <c:pt idx="2" formatCode="0">
                  <c:v>1074</c:v>
                </c:pt>
                <c:pt idx="6" formatCode="0">
                  <c:v>321</c:v>
                </c:pt>
                <c:pt idx="10" formatCode="0">
                  <c:v>780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0C5A-43E7-9475-6A68F187B7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gapDepth val="154"/>
        <c:shape val="cylinder"/>
        <c:axId val="93550080"/>
        <c:axId val="93552000"/>
        <c:axId val="0"/>
      </c:bar3DChart>
      <c:catAx>
        <c:axId val="93550080"/>
        <c:scaling>
          <c:orientation val="minMax"/>
        </c:scaling>
        <c:delete val="1"/>
        <c:axPos val="b"/>
        <c:majorTickMark val="out"/>
        <c:minorTickMark val="none"/>
        <c:tickLblPos val="nextTo"/>
        <c:crossAx val="93552000"/>
        <c:crosses val="autoZero"/>
        <c:auto val="1"/>
        <c:lblAlgn val="ctr"/>
        <c:lblOffset val="100"/>
        <c:noMultiLvlLbl val="0"/>
      </c:catAx>
      <c:valAx>
        <c:axId val="93552000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935500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spPr>
            <a:pattFill prst="dkUpDiag">
              <a:fgClr>
                <a:srgbClr val="92D050"/>
              </a:fgClr>
              <a:bgClr>
                <a:sysClr val="window" lastClr="FFFFFF"/>
              </a:bgClr>
            </a:pattFill>
          </c:spPr>
          <c:invertIfNegative val="0"/>
          <c:dLbls>
            <c:dLbl>
              <c:idx val="0"/>
              <c:layout>
                <c:manualLayout>
                  <c:x val="2.0476352963662573E-2"/>
                  <c:y val="-1.13698828812536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1 520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D2F-4A8B-BC04-F13B46C0D07F}"/>
                </c:ext>
              </c:extLst>
            </c:dLbl>
            <c:dLbl>
              <c:idx val="1"/>
              <c:layout>
                <c:manualLayout>
                  <c:x val="2.2337839596722846E-2"/>
                  <c:y val="-1.042227224217088E-16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1 286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D2F-4A8B-BC04-F13B46C0D0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Лист3!$A$1:$B$1</c:f>
              <c:numCache>
                <c:formatCode>General</c:formatCode>
                <c:ptCount val="2"/>
                <c:pt idx="0">
                  <c:v>1520</c:v>
                </c:pt>
                <c:pt idx="1">
                  <c:v>1286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D2F-4A8B-BC04-F13B46C0D07F}"/>
            </c:ext>
          </c:extLst>
        </c:ser>
        <c:ser>
          <c:idx val="1"/>
          <c:order val="1"/>
          <c:spPr>
            <a:solidFill>
              <a:srgbClr val="92D050"/>
            </a:solidFill>
          </c:spPr>
          <c:invertIfNegative val="0"/>
          <c:dLbls>
            <c:dLbl>
              <c:idx val="0"/>
              <c:layout>
                <c:manualLayout>
                  <c:x val="9.3074331653011516E-3"/>
                  <c:y val="2.842470720313415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2 609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D2F-4A8B-BC04-F13B46C0D07F}"/>
                </c:ext>
              </c:extLst>
            </c:dLbl>
            <c:dLbl>
              <c:idx val="1"/>
              <c:layout>
                <c:manualLayout>
                  <c:x val="2.2337839596722846E-2"/>
                  <c:y val="-5.6849414406267779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2 945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AD2F-4A8B-BC04-F13B46C0D0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Лист3!$A$2:$B$2</c:f>
              <c:numCache>
                <c:formatCode>General</c:formatCode>
                <c:ptCount val="2"/>
                <c:pt idx="0">
                  <c:v>2609</c:v>
                </c:pt>
                <c:pt idx="1">
                  <c:v>2945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D2F-4A8B-BC04-F13B46C0D0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9868800"/>
        <c:axId val="29870336"/>
        <c:axId val="0"/>
      </c:bar3DChart>
      <c:catAx>
        <c:axId val="29868800"/>
        <c:scaling>
          <c:orientation val="minMax"/>
        </c:scaling>
        <c:delete val="1"/>
        <c:axPos val="b"/>
        <c:majorTickMark val="out"/>
        <c:minorTickMark val="none"/>
        <c:tickLblPos val="nextTo"/>
        <c:crossAx val="29870336"/>
        <c:crosses val="autoZero"/>
        <c:auto val="1"/>
        <c:lblAlgn val="ctr"/>
        <c:lblOffset val="100"/>
        <c:noMultiLvlLbl val="0"/>
      </c:catAx>
      <c:valAx>
        <c:axId val="298703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986880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view3D>
      <c:rotX val="30"/>
      <c:rotY val="16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8402149305814836E-2"/>
          <c:y val="8.7138660225129172E-2"/>
          <c:w val="0.8431957013883703"/>
          <c:h val="0.82079491112847258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soft" dir="b">
                <a:rot lat="0" lon="0" rev="0"/>
              </a:lightRig>
            </a:scene3d>
            <a:sp3d prstMaterial="dkEdge">
              <a:bevelT w="762000" h="762000" prst="cross"/>
              <a:bevelB w="762000" h="762000"/>
              <a:contourClr>
                <a:srgbClr val="000000"/>
              </a:contourClr>
            </a:sp3d>
          </c:spPr>
          <c:dPt>
            <c:idx val="0"/>
            <c:bubble3D val="0"/>
            <c:spPr>
              <a:solidFill>
                <a:srgbClr val="FF7C80"/>
              </a:solidFill>
              <a:scene3d>
                <a:camera prst="orthographicFront"/>
                <a:lightRig rig="soft" dir="b">
                  <a:rot lat="0" lon="0" rev="0"/>
                </a:lightRig>
              </a:scene3d>
              <a:sp3d prstMaterial="dkEdge">
                <a:bevelT w="762000" h="762000" prst="cross"/>
                <a:bevelB w="762000" h="7620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4CD-4CF9-804F-34685618709F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scene3d>
                <a:camera prst="orthographicFront"/>
                <a:lightRig rig="soft" dir="b">
                  <a:rot lat="0" lon="0" rev="0"/>
                </a:lightRig>
              </a:scene3d>
              <a:sp3d prstMaterial="dkEdge">
                <a:bevelT w="762000" h="762000" prst="cross"/>
                <a:bevelB w="762000" h="7620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4CD-4CF9-804F-34685618709F}"/>
              </c:ext>
            </c:extLst>
          </c:dPt>
          <c:dPt>
            <c:idx val="2"/>
            <c:bubble3D val="0"/>
            <c:spPr>
              <a:solidFill>
                <a:srgbClr val="33CCCC"/>
              </a:solidFill>
              <a:scene3d>
                <a:camera prst="orthographicFront"/>
                <a:lightRig rig="soft" dir="b">
                  <a:rot lat="0" lon="0" rev="0"/>
                </a:lightRig>
              </a:scene3d>
              <a:sp3d prstMaterial="dkEdge">
                <a:bevelT w="762000" h="762000" prst="cross"/>
                <a:bevelB w="762000" h="7620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74CD-4CF9-804F-34685618709F}"/>
              </c:ext>
            </c:extLst>
          </c:dPt>
          <c:dPt>
            <c:idx val="3"/>
            <c:bubble3D val="0"/>
            <c:spPr>
              <a:solidFill>
                <a:srgbClr val="99CCFF"/>
              </a:solidFill>
              <a:scene3d>
                <a:camera prst="orthographicFront"/>
                <a:lightRig rig="soft" dir="b">
                  <a:rot lat="0" lon="0" rev="0"/>
                </a:lightRig>
              </a:scene3d>
              <a:sp3d prstMaterial="dkEdge">
                <a:bevelT w="762000" h="762000" prst="cross"/>
                <a:bevelB w="762000" h="7620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74CD-4CF9-804F-34685618709F}"/>
              </c:ext>
            </c:extLst>
          </c:dPt>
          <c:dPt>
            <c:idx val="4"/>
            <c:bubble3D val="0"/>
            <c:spPr>
              <a:solidFill>
                <a:srgbClr val="FFCCFF"/>
              </a:solidFill>
              <a:scene3d>
                <a:camera prst="orthographicFront"/>
                <a:lightRig rig="soft" dir="b">
                  <a:rot lat="0" lon="0" rev="0"/>
                </a:lightRig>
              </a:scene3d>
              <a:sp3d prstMaterial="dkEdge">
                <a:bevelT w="762000" h="762000" prst="cross"/>
                <a:bevelB w="762000" h="7620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74CD-4CF9-804F-34685618709F}"/>
              </c:ext>
            </c:extLst>
          </c:dPt>
          <c:dPt>
            <c:idx val="6"/>
            <c:bubble3D val="0"/>
            <c:spPr>
              <a:solidFill>
                <a:srgbClr val="92D050"/>
              </a:solidFill>
              <a:scene3d>
                <a:camera prst="orthographicFront"/>
                <a:lightRig rig="soft" dir="b">
                  <a:rot lat="0" lon="0" rev="0"/>
                </a:lightRig>
              </a:scene3d>
              <a:sp3d prstMaterial="dkEdge">
                <a:bevelT w="762000" h="762000" prst="cross"/>
                <a:bevelB w="762000" h="7620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74CD-4CF9-804F-34685618709F}"/>
              </c:ext>
            </c:extLst>
          </c:dPt>
          <c:dPt>
            <c:idx val="7"/>
            <c:bubble3D val="0"/>
            <c:spPr>
              <a:solidFill>
                <a:srgbClr val="FFCC99"/>
              </a:solidFill>
              <a:scene3d>
                <a:camera prst="orthographicFront"/>
                <a:lightRig rig="soft" dir="b">
                  <a:rot lat="0" lon="0" rev="0"/>
                </a:lightRig>
              </a:scene3d>
              <a:sp3d prstMaterial="dkEdge">
                <a:bevelT w="762000" h="762000" prst="cross"/>
                <a:bevelB w="762000" h="7620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74CD-4CF9-804F-34685618709F}"/>
              </c:ext>
            </c:extLst>
          </c:dPt>
          <c:dPt>
            <c:idx val="8"/>
            <c:bubble3D val="0"/>
            <c:spPr>
              <a:solidFill>
                <a:srgbClr val="FFFF00"/>
              </a:solidFill>
              <a:scene3d>
                <a:camera prst="orthographicFront"/>
                <a:lightRig rig="soft" dir="b">
                  <a:rot lat="0" lon="0" rev="0"/>
                </a:lightRig>
              </a:scene3d>
              <a:sp3d prstMaterial="dkEdge">
                <a:bevelT w="762000" h="762000" prst="cross"/>
                <a:bevelB w="762000" h="76200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74CD-4CF9-804F-34685618709F}"/>
              </c:ext>
            </c:extLst>
          </c:dPt>
          <c:dLbls>
            <c:dLbl>
              <c:idx val="0"/>
              <c:layout>
                <c:manualLayout>
                  <c:x val="0.21066101944956936"/>
                  <c:y val="-0.3107493447911062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30,1%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4CD-4CF9-804F-34685618709F}"/>
                </c:ext>
              </c:extLst>
            </c:dLbl>
            <c:dLbl>
              <c:idx val="1"/>
              <c:layout>
                <c:manualLayout>
                  <c:x val="8.5542635517729358E-3"/>
                  <c:y val="2.3284869830281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4CD-4CF9-804F-34685618709F}"/>
                </c:ext>
              </c:extLst>
            </c:dLbl>
            <c:dLbl>
              <c:idx val="2"/>
              <c:layout>
                <c:manualLayout>
                  <c:x val="4.2341037698907756E-2"/>
                  <c:y val="-2.675254434846074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1,8%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74CD-4CF9-804F-34685618709F}"/>
                </c:ext>
              </c:extLst>
            </c:dLbl>
            <c:dLbl>
              <c:idx val="3"/>
              <c:layout>
                <c:manualLayout>
                  <c:x val="8.6494146369893332E-2"/>
                  <c:y val="0.21042133778048266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36,9%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74CD-4CF9-804F-34685618709F}"/>
                </c:ext>
              </c:extLst>
            </c:dLbl>
            <c:dLbl>
              <c:idx val="4"/>
              <c:layout>
                <c:manualLayout>
                  <c:x val="-4.0444276683282911E-2"/>
                  <c:y val="-2.650848400696639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1,7%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74CD-4CF9-804F-34685618709F}"/>
                </c:ext>
              </c:extLst>
            </c:dLbl>
            <c:dLbl>
              <c:idx val="5"/>
              <c:layout>
                <c:manualLayout>
                  <c:x val="-1.9057081089350621E-2"/>
                  <c:y val="6.004117208717959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3,1%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74CD-4CF9-804F-34685618709F}"/>
                </c:ext>
              </c:extLst>
            </c:dLbl>
            <c:dLbl>
              <c:idx val="6"/>
              <c:layout>
                <c:manualLayout>
                  <c:x val="-0.15385801850796177"/>
                  <c:y val="-0.1311680770625378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15,6%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74CD-4CF9-804F-34685618709F}"/>
                </c:ext>
              </c:extLst>
            </c:dLbl>
            <c:dLbl>
              <c:idx val="7"/>
              <c:layout>
                <c:manualLayout>
                  <c:x val="5.8429300205259523E-4"/>
                  <c:y val="-3.980666851231632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3,6%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74CD-4CF9-804F-34685618709F}"/>
                </c:ext>
              </c:extLst>
            </c:dLbl>
            <c:dLbl>
              <c:idx val="8"/>
              <c:layout>
                <c:manualLayout>
                  <c:x val="-2.5760685060494188E-2"/>
                  <c:y val="-8.2483859133338361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4,9%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74CD-4CF9-804F-3468561870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>
                  <a:solidFill>
                    <a:srgbClr val="000000"/>
                  </a:solidFill>
                </a:ln>
              </c:spPr>
            </c:leaderLines>
            <c:extLst>
              <c:ext xmlns:c15="http://schemas.microsoft.com/office/drawing/2012/chart" uri="{CE6537A1-D6FC-4f65-9D91-7224C49458BB}"/>
            </c:extLst>
          </c:dLbls>
          <c:val>
            <c:numRef>
              <c:f>Лист2!$A$1:$A$10</c:f>
              <c:numCache>
                <c:formatCode>General</c:formatCode>
                <c:ptCount val="10"/>
                <c:pt idx="0">
                  <c:v>30.1</c:v>
                </c:pt>
                <c:pt idx="1">
                  <c:v>2.2999999999999998</c:v>
                </c:pt>
                <c:pt idx="2">
                  <c:v>1.8</c:v>
                </c:pt>
                <c:pt idx="3">
                  <c:v>36.9</c:v>
                </c:pt>
                <c:pt idx="4">
                  <c:v>1.7</c:v>
                </c:pt>
                <c:pt idx="5">
                  <c:v>3.1</c:v>
                </c:pt>
                <c:pt idx="6">
                  <c:v>15.6</c:v>
                </c:pt>
                <c:pt idx="7">
                  <c:v>3.6</c:v>
                </c:pt>
                <c:pt idx="8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74CD-4CF9-804F-3468561870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spPr>
            <a:solidFill>
              <a:srgbClr val="CC66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D29B2E"/>
              </a:solidFill>
            </c:spPr>
            <c:extLst>
              <c:ext xmlns:c16="http://schemas.microsoft.com/office/drawing/2014/chart" uri="{C3380CC4-5D6E-409C-BE32-E72D297353CC}">
                <c16:uniqueId val="{00000001-06BF-4CAD-8F82-A24533C60892}"/>
              </c:ext>
            </c:extLst>
          </c:dPt>
          <c:dPt>
            <c:idx val="1"/>
            <c:invertIfNegative val="0"/>
            <c:bubble3D val="0"/>
            <c:spPr>
              <a:solidFill>
                <a:srgbClr val="D29B2E"/>
              </a:solidFill>
            </c:spPr>
            <c:extLst>
              <c:ext xmlns:c16="http://schemas.microsoft.com/office/drawing/2014/chart" uri="{C3380CC4-5D6E-409C-BE32-E72D297353CC}">
                <c16:uniqueId val="{00000003-06BF-4CAD-8F82-A24533C60892}"/>
              </c:ext>
            </c:extLst>
          </c:dPt>
          <c:dPt>
            <c:idx val="2"/>
            <c:invertIfNegative val="0"/>
            <c:bubble3D val="0"/>
            <c:spPr>
              <a:solidFill>
                <a:srgbClr val="D29B2E"/>
              </a:solidFill>
            </c:spPr>
            <c:extLst>
              <c:ext xmlns:c16="http://schemas.microsoft.com/office/drawing/2014/chart" uri="{C3380CC4-5D6E-409C-BE32-E72D297353CC}">
                <c16:uniqueId val="{00000005-06BF-4CAD-8F82-A24533C60892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1 446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6BF-4CAD-8F82-A24533C60892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6BF-4CAD-8F82-A24533C608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Лист1!$A$1:$C$1</c:f>
              <c:numCache>
                <c:formatCode>General</c:formatCode>
                <c:ptCount val="3"/>
                <c:pt idx="0">
                  <c:v>1446</c:v>
                </c:pt>
                <c:pt idx="1">
                  <c:v>600</c:v>
                </c:pt>
                <c:pt idx="2">
                  <c:v>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6BF-4CAD-8F82-A24533C60892}"/>
            </c:ext>
          </c:extLst>
        </c:ser>
        <c:ser>
          <c:idx val="1"/>
          <c:order val="1"/>
          <c:spPr>
            <a:noFill/>
          </c:spPr>
          <c:invertIfNegative val="0"/>
          <c:val>
            <c:numRef>
              <c:f>Лист1!$A$2:$C$2</c:f>
              <c:numCache>
                <c:formatCode>General</c:formatCode>
                <c:ptCount val="3"/>
                <c:pt idx="2">
                  <c:v>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6BF-4CAD-8F82-A24533C60892}"/>
            </c:ext>
          </c:extLst>
        </c:ser>
        <c:ser>
          <c:idx val="2"/>
          <c:order val="2"/>
          <c:spPr>
            <a:solidFill>
              <a:srgbClr val="92D050"/>
            </a:solidFill>
          </c:spPr>
          <c:invertIfNegative val="0"/>
          <c:dLbls>
            <c:dLbl>
              <c:idx val="0"/>
              <c:layout>
                <c:manualLayout>
                  <c:x val="2.0987654320987655E-2"/>
                  <c:y val="-0.4162047006142501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 7 738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06BF-4CAD-8F82-A24533C60892}"/>
                </c:ext>
              </c:extLst>
            </c:dLbl>
            <c:dLbl>
              <c:idx val="1"/>
              <c:layout>
                <c:manualLayout>
                  <c:x val="1.6049382716049384E-2"/>
                  <c:y val="-0.39851600083814448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6 191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06BF-4CAD-8F82-A24533C60892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6BF-4CAD-8F82-A24533C608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Лист1!$A$3:$C$3</c:f>
              <c:numCache>
                <c:formatCode>General</c:formatCode>
                <c:ptCount val="3"/>
                <c:pt idx="0">
                  <c:v>4697</c:v>
                </c:pt>
                <c:pt idx="1">
                  <c:v>5429</c:v>
                </c:pt>
                <c:pt idx="2">
                  <c:v>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6BF-4CAD-8F82-A24533C60892}"/>
            </c:ext>
          </c:extLst>
        </c:ser>
        <c:ser>
          <c:idx val="3"/>
          <c:order val="3"/>
          <c:spPr>
            <a:noFill/>
          </c:spPr>
          <c:invertIfNegative val="0"/>
          <c:val>
            <c:numRef>
              <c:f>Лист1!$A$4:$C$4</c:f>
              <c:numCache>
                <c:formatCode>General</c:formatCode>
                <c:ptCount val="3"/>
                <c:pt idx="2">
                  <c:v>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6BF-4CAD-8F82-A24533C60892}"/>
            </c:ext>
          </c:extLst>
        </c:ser>
        <c:ser>
          <c:idx val="4"/>
          <c:order val="4"/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8.6419753086419745E-3"/>
                  <c:y val="0.3194373125465849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 4 697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06BF-4CAD-8F82-A24533C60892}"/>
                </c:ext>
              </c:extLst>
            </c:dLbl>
            <c:dLbl>
              <c:idx val="1"/>
              <c:layout>
                <c:manualLayout>
                  <c:x val="1.8518518518518517E-2"/>
                  <c:y val="0.2783366887106318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 5 429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06BF-4CAD-8F82-A24533C60892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6BF-4CAD-8F82-A24533C608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Лист1!$A$5:$C$5</c:f>
              <c:numCache>
                <c:formatCode>General</c:formatCode>
                <c:ptCount val="3"/>
                <c:pt idx="0">
                  <c:v>7738</c:v>
                </c:pt>
                <c:pt idx="1">
                  <c:v>6191</c:v>
                </c:pt>
                <c:pt idx="2">
                  <c:v>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06BF-4CAD-8F82-A24533C608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2146176"/>
        <c:axId val="32147712"/>
        <c:axId val="0"/>
      </c:bar3DChart>
      <c:catAx>
        <c:axId val="32146176"/>
        <c:scaling>
          <c:orientation val="minMax"/>
        </c:scaling>
        <c:delete val="1"/>
        <c:axPos val="b"/>
        <c:majorTickMark val="out"/>
        <c:minorTickMark val="none"/>
        <c:tickLblPos val="nextTo"/>
        <c:crossAx val="32147712"/>
        <c:crosses val="autoZero"/>
        <c:auto val="1"/>
        <c:lblAlgn val="ctr"/>
        <c:lblOffset val="100"/>
        <c:noMultiLvlLbl val="0"/>
      </c:catAx>
      <c:valAx>
        <c:axId val="321477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214617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"/>
          <c:w val="1"/>
          <c:h val="1"/>
        </c:manualLayout>
      </c:layout>
      <c:pie3DChart>
        <c:varyColors val="1"/>
        <c:ser>
          <c:idx val="0"/>
          <c:order val="0"/>
          <c:spPr>
            <a:solidFill>
              <a:srgbClr val="FFFF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solidFill>
                <a:srgbClr val="00B7ED">
                  <a:lumMod val="75000"/>
                </a:srgb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2BE2-416A-9212-2A7E740EA923}"/>
              </c:ext>
            </c:extLst>
          </c:dPt>
          <c:dPt>
            <c:idx val="1"/>
            <c:bubble3D val="0"/>
            <c:spPr>
              <a:solidFill>
                <a:srgbClr val="4E9CD6">
                  <a:lumMod val="40000"/>
                  <a:lumOff val="60000"/>
                </a:srgb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2BE2-416A-9212-2A7E740EA923}"/>
              </c:ext>
            </c:extLst>
          </c:dPt>
          <c:dLbls>
            <c:dLbl>
              <c:idx val="0"/>
              <c:layout>
                <c:manualLayout>
                  <c:x val="-2.2389216972878389E-2"/>
                  <c:y val="-0.44295241355700105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12 </a:t>
                    </a:r>
                    <a:r>
                      <a:rPr lang="en-US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128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BE2-416A-9212-2A7E740EA923}"/>
                </c:ext>
              </c:extLst>
            </c:dLbl>
            <c:dLbl>
              <c:idx val="1"/>
              <c:layout>
                <c:manualLayout>
                  <c:x val="3.0409011373578303E-3"/>
                  <c:y val="1.1594202898550725E-2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92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BE2-416A-9212-2A7E740EA92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'[Диаграмма в Microsoft PowerPoint]Лист2'!$A$19:$A$20</c:f>
              <c:strCache>
                <c:ptCount val="2"/>
                <c:pt idx="0">
                  <c:v>ПРОГРАММНЫЕ РАСХОДЫ</c:v>
                </c:pt>
                <c:pt idx="1">
                  <c:v>НЕПРОГРАММНЫЕ РАСХОДЫ</c:v>
                </c:pt>
              </c:strCache>
            </c:strRef>
          </c:cat>
          <c:val>
            <c:numRef>
              <c:f>'[Диаграмма в Microsoft PowerPoint]Лист2'!$B$19:$B$20</c:f>
              <c:numCache>
                <c:formatCode>#,##0.0_ ;[Red]\-#,##0.0\ </c:formatCode>
                <c:ptCount val="2"/>
                <c:pt idx="0">
                  <c:v>12128</c:v>
                </c:pt>
                <c:pt idx="1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BE2-416A-9212-2A7E740EA9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50"/>
      <c:rotY val="7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7892388451443569E-2"/>
          <c:y val="9.8650661614087653E-3"/>
          <c:w val="0.93105118110236218"/>
          <c:h val="0.99013493383859119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77239151356080493"/>
          <c:y val="0.39428300359982443"/>
          <c:w val="7.4830708661417319E-2"/>
          <c:h val="0.57549183727812792"/>
        </c:manualLayout>
      </c:layout>
      <c:overlay val="0"/>
      <c:txPr>
        <a:bodyPr/>
        <a:lstStyle/>
        <a:p>
          <a:pPr rtl="0">
            <a:defRPr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26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5.5150565051110309E-2"/>
          <c:w val="0.9450726786854422"/>
          <c:h val="0.94484943494888973"/>
        </c:manualLayout>
      </c:layout>
      <c:pie3DChart>
        <c:varyColors val="1"/>
        <c:ser>
          <c:idx val="1"/>
          <c:order val="1"/>
          <c:spPr>
            <a:scene3d>
              <a:camera prst="orthographicFront"/>
              <a:lightRig rig="threePt" dir="t"/>
            </a:scene3d>
            <a:sp3d>
              <a:bevelT w="762000" h="762000"/>
              <a:bevelB w="762000" h="762000"/>
            </a:sp3d>
          </c:spPr>
          <c:explosion val="17"/>
          <c:dPt>
            <c:idx val="0"/>
            <c:bubble3D val="0"/>
            <c:spPr>
              <a:solidFill>
                <a:schemeClr val="bg2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762000" h="762000"/>
                <a:bevelB w="762000" h="762000"/>
              </a:sp3d>
            </c:spPr>
            <c:extLst>
              <c:ext xmlns:c16="http://schemas.microsoft.com/office/drawing/2014/chart" uri="{C3380CC4-5D6E-409C-BE32-E72D297353CC}">
                <c16:uniqueId val="{00000001-5C46-46DF-AB11-53047A647845}"/>
              </c:ext>
            </c:extLst>
          </c:dPt>
          <c:dPt>
            <c:idx val="1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 w="762000" h="762000"/>
                <a:bevelB w="762000" h="762000"/>
              </a:sp3d>
            </c:spPr>
            <c:extLst>
              <c:ext xmlns:c16="http://schemas.microsoft.com/office/drawing/2014/chart" uri="{C3380CC4-5D6E-409C-BE32-E72D297353CC}">
                <c16:uniqueId val="{00000003-5C46-46DF-AB11-53047A647845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scene3d>
                <a:camera prst="orthographicFront"/>
                <a:lightRig rig="threePt" dir="t"/>
              </a:scene3d>
              <a:sp3d>
                <a:bevelT w="762000" h="762000"/>
                <a:bevelB w="762000" h="762000"/>
              </a:sp3d>
            </c:spPr>
            <c:extLst>
              <c:ext xmlns:c16="http://schemas.microsoft.com/office/drawing/2014/chart" uri="{C3380CC4-5D6E-409C-BE32-E72D297353CC}">
                <c16:uniqueId val="{00000005-5C46-46DF-AB11-53047A647845}"/>
              </c:ext>
            </c:extLst>
          </c:dPt>
          <c:dPt>
            <c:idx val="4"/>
            <c:bubble3D val="0"/>
            <c:spPr>
              <a:solidFill>
                <a:srgbClr val="A679FF"/>
              </a:solidFill>
              <a:scene3d>
                <a:camera prst="orthographicFront"/>
                <a:lightRig rig="threePt" dir="t"/>
              </a:scene3d>
              <a:sp3d>
                <a:bevelT w="762000" h="762000"/>
                <a:bevelB w="762000" h="762000"/>
              </a:sp3d>
            </c:spPr>
            <c:extLst>
              <c:ext xmlns:c16="http://schemas.microsoft.com/office/drawing/2014/chart" uri="{C3380CC4-5D6E-409C-BE32-E72D297353CC}">
                <c16:uniqueId val="{00000011-5C46-46DF-AB11-53047A647845}"/>
              </c:ext>
            </c:extLst>
          </c:dPt>
          <c:dPt>
            <c:idx val="5"/>
            <c:bubble3D val="0"/>
            <c:spPr>
              <a:solidFill>
                <a:srgbClr val="CC3300"/>
              </a:solidFill>
              <a:scene3d>
                <a:camera prst="orthographicFront"/>
                <a:lightRig rig="threePt" dir="t"/>
              </a:scene3d>
              <a:sp3d>
                <a:bevelT w="762000" h="762000"/>
                <a:bevelB w="762000" h="762000"/>
              </a:sp3d>
            </c:spPr>
            <c:extLst>
              <c:ext xmlns:c16="http://schemas.microsoft.com/office/drawing/2014/chart" uri="{C3380CC4-5D6E-409C-BE32-E72D297353CC}">
                <c16:uniqueId val="{00000012-5C46-46DF-AB11-53047A647845}"/>
              </c:ext>
            </c:extLst>
          </c:dPt>
          <c:dPt>
            <c:idx val="6"/>
            <c:bubble3D val="0"/>
            <c:spPr>
              <a:solidFill>
                <a:srgbClr val="008000"/>
              </a:solidFill>
              <a:scene3d>
                <a:camera prst="orthographicFront"/>
                <a:lightRig rig="threePt" dir="t"/>
              </a:scene3d>
              <a:sp3d>
                <a:bevelT w="762000" h="762000"/>
                <a:bevelB w="762000" h="762000"/>
              </a:sp3d>
            </c:spPr>
            <c:extLst>
              <c:ext xmlns:c16="http://schemas.microsoft.com/office/drawing/2014/chart" uri="{C3380CC4-5D6E-409C-BE32-E72D297353CC}">
                <c16:uniqueId val="{00000013-5C46-46DF-AB11-53047A647845}"/>
              </c:ext>
            </c:extLst>
          </c:dPt>
          <c:dPt>
            <c:idx val="8"/>
            <c:bubble3D val="0"/>
            <c:spPr>
              <a:solidFill>
                <a:srgbClr val="CCCC00"/>
              </a:solidFill>
              <a:scene3d>
                <a:camera prst="orthographicFront"/>
                <a:lightRig rig="threePt" dir="t"/>
              </a:scene3d>
              <a:sp3d>
                <a:bevelT w="762000" h="762000"/>
                <a:bevelB w="762000" h="762000"/>
              </a:sp3d>
            </c:spPr>
            <c:extLst>
              <c:ext xmlns:c16="http://schemas.microsoft.com/office/drawing/2014/chart" uri="{C3380CC4-5D6E-409C-BE32-E72D297353CC}">
                <c16:uniqueId val="{00000007-5C46-46DF-AB11-53047A647845}"/>
              </c:ext>
            </c:extLst>
          </c:dPt>
          <c:dPt>
            <c:idx val="9"/>
            <c:bubble3D val="0"/>
            <c:spPr>
              <a:solidFill>
                <a:srgbClr val="002060"/>
              </a:solidFill>
              <a:scene3d>
                <a:camera prst="orthographicFront"/>
                <a:lightRig rig="threePt" dir="t"/>
              </a:scene3d>
              <a:sp3d>
                <a:bevelT w="762000" h="762000"/>
                <a:bevelB w="762000" h="762000"/>
              </a:sp3d>
            </c:spPr>
            <c:extLst>
              <c:ext xmlns:c16="http://schemas.microsoft.com/office/drawing/2014/chart" uri="{C3380CC4-5D6E-409C-BE32-E72D297353CC}">
                <c16:uniqueId val="{00000009-5C46-46DF-AB11-53047A647845}"/>
              </c:ext>
            </c:extLst>
          </c:dPt>
          <c:dPt>
            <c:idx val="10"/>
            <c:bubble3D val="0"/>
            <c:spPr>
              <a:solidFill>
                <a:srgbClr val="66FF33"/>
              </a:solidFill>
              <a:scene3d>
                <a:camera prst="orthographicFront"/>
                <a:lightRig rig="threePt" dir="t"/>
              </a:scene3d>
              <a:sp3d>
                <a:bevelT w="762000" h="762000"/>
                <a:bevelB w="762000" h="762000"/>
              </a:sp3d>
            </c:spPr>
            <c:extLst>
              <c:ext xmlns:c16="http://schemas.microsoft.com/office/drawing/2014/chart" uri="{C3380CC4-5D6E-409C-BE32-E72D297353CC}">
                <c16:uniqueId val="{00000015-5C46-46DF-AB11-53047A647845}"/>
              </c:ext>
            </c:extLst>
          </c:dPt>
          <c:dPt>
            <c:idx val="11"/>
            <c:bubble3D val="0"/>
            <c:spPr>
              <a:solidFill>
                <a:srgbClr val="FFCC99"/>
              </a:solidFill>
              <a:scene3d>
                <a:camera prst="orthographicFront"/>
                <a:lightRig rig="threePt" dir="t"/>
              </a:scene3d>
              <a:sp3d>
                <a:bevelT w="762000" h="762000"/>
                <a:bevelB w="762000" h="762000"/>
              </a:sp3d>
            </c:spPr>
            <c:extLst>
              <c:ext xmlns:c16="http://schemas.microsoft.com/office/drawing/2014/chart" uri="{C3380CC4-5D6E-409C-BE32-E72D297353CC}">
                <c16:uniqueId val="{0000000B-5C46-46DF-AB11-53047A647845}"/>
              </c:ext>
            </c:extLst>
          </c:dPt>
          <c:dPt>
            <c:idx val="13"/>
            <c:bubble3D val="0"/>
            <c:spPr>
              <a:solidFill>
                <a:srgbClr val="00FFFF"/>
              </a:solidFill>
              <a:scene3d>
                <a:camera prst="orthographicFront"/>
                <a:lightRig rig="threePt" dir="t"/>
              </a:scene3d>
              <a:sp3d>
                <a:bevelT w="762000" h="762000"/>
                <a:bevelB w="762000" h="762000"/>
              </a:sp3d>
            </c:spPr>
            <c:extLst>
              <c:ext xmlns:c16="http://schemas.microsoft.com/office/drawing/2014/chart" uri="{C3380CC4-5D6E-409C-BE32-E72D297353CC}">
                <c16:uniqueId val="{0000000D-5C46-46DF-AB11-53047A647845}"/>
              </c:ext>
            </c:extLst>
          </c:dPt>
          <c:dPt>
            <c:idx val="14"/>
            <c:bubble3D val="0"/>
            <c:spPr>
              <a:noFill/>
              <a:scene3d>
                <a:camera prst="orthographicFront"/>
                <a:lightRig rig="threePt" dir="t"/>
              </a:scene3d>
              <a:sp3d>
                <a:bevelT w="762000" h="762000"/>
                <a:bevelB w="762000" h="762000"/>
              </a:sp3d>
            </c:spPr>
            <c:extLst>
              <c:ext xmlns:c16="http://schemas.microsoft.com/office/drawing/2014/chart" uri="{C3380CC4-5D6E-409C-BE32-E72D297353CC}">
                <c16:uniqueId val="{0000000F-5C46-46DF-AB11-53047A647845}"/>
              </c:ext>
            </c:extLst>
          </c:dPt>
          <c:dLbls>
            <c:dLbl>
              <c:idx val="0"/>
              <c:layout>
                <c:manualLayout>
                  <c:x val="-9.7977870849072224E-2"/>
                  <c:y val="7.91978482260458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C46-46DF-AB11-53047A647845}"/>
                </c:ext>
              </c:extLst>
            </c:dLbl>
            <c:dLbl>
              <c:idx val="1"/>
              <c:layout>
                <c:manualLayout>
                  <c:x val="-5.5715910415845595E-2"/>
                  <c:y val="-7.46049185218045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C46-46DF-AB11-53047A647845}"/>
                </c:ext>
              </c:extLst>
            </c:dLbl>
            <c:dLbl>
              <c:idx val="2"/>
              <c:layout>
                <c:manualLayout>
                  <c:x val="-3.4339847663183071E-2"/>
                  <c:y val="-2.4460494858571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2689854718316367E-2"/>
                      <c:h val="5.451421237744365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0-5C46-46DF-AB11-53047A647845}"/>
                </c:ext>
              </c:extLst>
            </c:dLbl>
            <c:dLbl>
              <c:idx val="3"/>
              <c:layout>
                <c:manualLayout>
                  <c:x val="-5.4485632126427985E-2"/>
                  <c:y val="-9.84671416541094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5C46-46DF-AB11-53047A647845}"/>
                </c:ext>
              </c:extLst>
            </c:dLbl>
            <c:dLbl>
              <c:idx val="4"/>
              <c:layout>
                <c:manualLayout>
                  <c:x val="-3.8092133373195287E-2"/>
                  <c:y val="-8.85552389195299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5C46-46DF-AB11-53047A647845}"/>
                </c:ext>
              </c:extLst>
            </c:dLbl>
            <c:dLbl>
              <c:idx val="5"/>
              <c:layout>
                <c:manualLayout>
                  <c:x val="-4.1614473997914278E-2"/>
                  <c:y val="-0.106292776344917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5C46-46DF-AB11-53047A647845}"/>
                </c:ext>
              </c:extLst>
            </c:dLbl>
            <c:dLbl>
              <c:idx val="6"/>
              <c:layout>
                <c:manualLayout>
                  <c:x val="1.1139361678930705E-2"/>
                  <c:y val="2.2346250680195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1246662777783488E-2"/>
                      <c:h val="7.996831932410994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5C46-46DF-AB11-53047A647845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5C46-46DF-AB11-53047A647845}"/>
                </c:ext>
              </c:extLst>
            </c:dLbl>
            <c:dLbl>
              <c:idx val="8"/>
              <c:layout>
                <c:manualLayout>
                  <c:x val="-9.7953723010961499E-3"/>
                  <c:y val="-4.925135863801153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871032343506241"/>
                      <c:h val="4.899915587233261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5C46-46DF-AB11-53047A647845}"/>
                </c:ext>
              </c:extLst>
            </c:dLbl>
            <c:dLbl>
              <c:idx val="9"/>
              <c:layout>
                <c:manualLayout>
                  <c:x val="-3.6366103571519322E-2"/>
                  <c:y val="2.76399199231165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5C46-46DF-AB11-53047A647845}"/>
                </c:ext>
              </c:extLst>
            </c:dLbl>
            <c:dLbl>
              <c:idx val="10"/>
              <c:layout>
                <c:manualLayout>
                  <c:x val="6.1239998695295072E-3"/>
                  <c:y val="-2.70683716687104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5C46-46DF-AB11-53047A647845}"/>
                </c:ext>
              </c:extLst>
            </c:dLbl>
            <c:dLbl>
              <c:idx val="11"/>
              <c:layout>
                <c:manualLayout>
                  <c:x val="5.6217248368263903E-2"/>
                  <c:y val="-0.1322018504000002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5C46-46DF-AB11-53047A647845}"/>
                </c:ext>
              </c:extLst>
            </c:dLbl>
            <c:dLbl>
              <c:idx val="12"/>
              <c:layout>
                <c:manualLayout>
                  <c:x val="3.9653273086279348E-2"/>
                  <c:y val="-5.1023458865728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5C46-46DF-AB11-53047A647845}"/>
                </c:ext>
              </c:extLst>
            </c:dLbl>
            <c:dLbl>
              <c:idx val="13"/>
              <c:layout>
                <c:manualLayout>
                  <c:x val="8.4679620359943336E-2"/>
                  <c:y val="-7.71777207751276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5C46-46DF-AB11-53047A647845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C46-46DF-AB11-53047A647845}"/>
                </c:ext>
              </c:extLst>
            </c:dLbl>
            <c:dLbl>
              <c:idx val="15"/>
              <c:layout>
                <c:manualLayout>
                  <c:x val="-2.477514127836853E-2"/>
                  <c:y val="5.59577809229819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5C46-46DF-AB11-53047A64784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'Программная структура расходов'!$A$6:$A$20</c:f>
              <c:strCache>
                <c:ptCount val="15"/>
                <c:pt idx="0">
                  <c:v>Развитие образования </c:v>
                </c:pt>
                <c:pt idx="1">
                  <c:v>Развитие культуры </c:v>
                </c:pt>
                <c:pt idx="2">
                  <c:v>Молодежь </c:v>
                </c:pt>
                <c:pt idx="3">
                  <c:v>Физическая культура и спорт </c:v>
                </c:pt>
                <c:pt idx="4">
                  <c:v>Управление муниципальными финансами  </c:v>
                </c:pt>
                <c:pt idx="5">
                  <c:v>Снижение административных барьеров, повышение качества предоставления государственных и муниципальных услуг  </c:v>
                </c:pt>
                <c:pt idx="6">
                  <c:v>Развитие земельно-имущественного комплекса </c:v>
                </c:pt>
                <c:pt idx="7">
                  <c:v>Развитие инженерной инфраструктуры и энергоэффетивности</c:v>
                </c:pt>
                <c:pt idx="8">
                  <c:v>Охрана окружающей среды </c:v>
                </c:pt>
                <c:pt idx="9">
                  <c:v>Предпринимательство </c:v>
                </c:pt>
                <c:pt idx="10">
                  <c:v>Развитие дорожно-транспортной системы </c:v>
                </c:pt>
                <c:pt idx="11">
                  <c:v>Жилище</c:v>
                </c:pt>
                <c:pt idx="12">
                  <c:v>Безопасность </c:v>
                </c:pt>
                <c:pt idx="13">
                  <c:v>Муниципальное управление </c:v>
                </c:pt>
                <c:pt idx="14">
                  <c:v>Сельское хозяйство </c:v>
                </c:pt>
              </c:strCache>
            </c:strRef>
          </c:cat>
          <c:val>
            <c:numRef>
              <c:f>'Программная структура расходов'!$C$6:$C$20</c:f>
              <c:numCache>
                <c:formatCode>0.0</c:formatCode>
                <c:ptCount val="15"/>
                <c:pt idx="0">
                  <c:v>60.9</c:v>
                </c:pt>
                <c:pt idx="1">
                  <c:v>4.8</c:v>
                </c:pt>
                <c:pt idx="2">
                  <c:v>0.1</c:v>
                </c:pt>
                <c:pt idx="3">
                  <c:v>4.2</c:v>
                </c:pt>
                <c:pt idx="4">
                  <c:v>3.3</c:v>
                </c:pt>
                <c:pt idx="5">
                  <c:v>2.4</c:v>
                </c:pt>
                <c:pt idx="6">
                  <c:v>1</c:v>
                </c:pt>
                <c:pt idx="7" formatCode="0.000">
                  <c:v>0</c:v>
                </c:pt>
                <c:pt idx="8" formatCode="0.000">
                  <c:v>0.2</c:v>
                </c:pt>
                <c:pt idx="9">
                  <c:v>0.7</c:v>
                </c:pt>
                <c:pt idx="10">
                  <c:v>3.8</c:v>
                </c:pt>
                <c:pt idx="11">
                  <c:v>6</c:v>
                </c:pt>
                <c:pt idx="12">
                  <c:v>0.5</c:v>
                </c:pt>
                <c:pt idx="13">
                  <c:v>12.1</c:v>
                </c:pt>
                <c:pt idx="1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5C46-46DF-AB11-53047A647845}"/>
            </c:ext>
          </c:extLst>
        </c:ser>
        <c:ser>
          <c:idx val="0"/>
          <c:order val="0"/>
          <c:explosion val="25"/>
          <c:cat>
            <c:strRef>
              <c:f>'Программная структура расходов'!$A$6:$A$20</c:f>
              <c:strCache>
                <c:ptCount val="15"/>
                <c:pt idx="0">
                  <c:v>Развитие образования </c:v>
                </c:pt>
                <c:pt idx="1">
                  <c:v>Развитие культуры </c:v>
                </c:pt>
                <c:pt idx="2">
                  <c:v>Молодежь </c:v>
                </c:pt>
                <c:pt idx="3">
                  <c:v>Физическая культура и спорт </c:v>
                </c:pt>
                <c:pt idx="4">
                  <c:v>Управление муниципальными финансами  </c:v>
                </c:pt>
                <c:pt idx="5">
                  <c:v>Снижение административных барьеров, повышение качества предоставления государственных и муниципальных услуг  </c:v>
                </c:pt>
                <c:pt idx="6">
                  <c:v>Развитие земельно-имущественного комплекса </c:v>
                </c:pt>
                <c:pt idx="7">
                  <c:v>Развитие инженерной инфраструктуры и энергоэффетивности</c:v>
                </c:pt>
                <c:pt idx="8">
                  <c:v>Охрана окружающей среды </c:v>
                </c:pt>
                <c:pt idx="9">
                  <c:v>Предпринимательство </c:v>
                </c:pt>
                <c:pt idx="10">
                  <c:v>Развитие дорожно-транспортной системы </c:v>
                </c:pt>
                <c:pt idx="11">
                  <c:v>Жилище</c:v>
                </c:pt>
                <c:pt idx="12">
                  <c:v>Безопасность </c:v>
                </c:pt>
                <c:pt idx="13">
                  <c:v>Муниципальное управление </c:v>
                </c:pt>
                <c:pt idx="14">
                  <c:v>Сельское хозяйство </c:v>
                </c:pt>
              </c:strCache>
            </c:strRef>
          </c:cat>
          <c:val>
            <c:numRef>
              <c:f>'Программная структура расходов'!$B$6:$B$20</c:f>
            </c:numRef>
          </c:val>
          <c:extLst>
            <c:ext xmlns:c16="http://schemas.microsoft.com/office/drawing/2014/chart" uri="{C3380CC4-5D6E-409C-BE32-E72D297353CC}">
              <c16:uniqueId val="{00000019-5C46-46DF-AB11-53047A6478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3.0555555555555555E-2"/>
          <c:y val="0.15209119403962196"/>
          <c:w val="0.66520222915813931"/>
          <c:h val="0.44233228852138617"/>
        </c:manualLayout>
      </c:layout>
      <c:bar3DChart>
        <c:barDir val="bar"/>
        <c:grouping val="clustered"/>
        <c:varyColors val="0"/>
        <c:ser>
          <c:idx val="0"/>
          <c:order val="0"/>
          <c:spPr>
            <a:solidFill>
              <a:srgbClr val="00B0F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F4CF-4804-8AE6-97527A331910}"/>
              </c:ext>
            </c:extLst>
          </c:dPt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4CF-4804-8AE6-97527A3319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'обеспечение учреждений'!$A$8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CF-4804-8AE6-97527A331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1585792"/>
        <c:axId val="31587328"/>
        <c:axId val="0"/>
      </c:bar3DChart>
      <c:catAx>
        <c:axId val="31585792"/>
        <c:scaling>
          <c:orientation val="minMax"/>
        </c:scaling>
        <c:delete val="1"/>
        <c:axPos val="l"/>
        <c:majorTickMark val="out"/>
        <c:minorTickMark val="none"/>
        <c:tickLblPos val="nextTo"/>
        <c:crossAx val="31587328"/>
        <c:crosses val="autoZero"/>
        <c:auto val="1"/>
        <c:lblAlgn val="ctr"/>
        <c:lblOffset val="100"/>
        <c:noMultiLvlLbl val="0"/>
      </c:catAx>
      <c:valAx>
        <c:axId val="315873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158579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0.4528</cdr:x>
      <cdr:y>0.26449</cdr:y>
    </cdr:from>
    <cdr:to>
      <cdr:x>0.52652</cdr:x>
      <cdr:y>0.4725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616289" y="116268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4 697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0.45685</cdr:x>
      <cdr:y>0.54046</cdr:y>
    </cdr:from>
    <cdr:to>
      <cdr:x>0.53057</cdr:x>
      <cdr:y>0.74847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666566" y="237580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9 184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0.47459</cdr:x>
      <cdr:y>0.13242</cdr:y>
    </cdr:from>
    <cdr:to>
      <cdr:x>0.57867</cdr:x>
      <cdr:y>0.30981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69246" y="682550"/>
          <a:ext cx="914340" cy="9143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Налоги на </a:t>
          </a:r>
        </a:p>
        <a:p xmlns:a="http://schemas.openxmlformats.org/drawingml/2006/main">
          <a:pPr algn="ctr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совокупный доход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0.8207</cdr:x>
      <cdr:y>0.0509</cdr:y>
    </cdr:from>
    <cdr:to>
      <cdr:x>0.91794</cdr:x>
      <cdr:y>0.12654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8442491" y="248513"/>
          <a:ext cx="1000308" cy="3692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91392" tIns="45696" rIns="91392" bIns="45696">
          <a:spAutoFit/>
        </a:bodyPr>
        <a:lstStyle xmlns:a="http://schemas.openxmlformats.org/drawingml/2006/main">
          <a:defPPr>
            <a:defRPr lang="ru-RU"/>
          </a:defPPr>
          <a:lvl1pPr marL="0" algn="l" defTabSz="99516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97581" algn="l" defTabSz="99516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95163" algn="l" defTabSz="99516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492744" algn="l" defTabSz="99516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990326" algn="l" defTabSz="99516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487908" algn="l" defTabSz="99516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985489" algn="l" defTabSz="99516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483072" algn="l" defTabSz="99516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980654" algn="l" defTabSz="99516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defTabSz="913915" fontAlgn="base">
            <a:spcBef>
              <a:spcPct val="0"/>
            </a:spcBef>
            <a:spcAft>
              <a:spcPct val="0"/>
            </a:spcAft>
            <a:defRPr/>
          </a:pPr>
          <a:r>
            <a:rPr lang="ru-RU" sz="1800" i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млн.руб.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0.9</cdr:x>
      <cdr:y>0.16504</cdr:y>
    </cdr:from>
    <cdr:to>
      <cdr:x>1</cdr:x>
      <cdr:y>0.35313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14800" y="258806"/>
          <a:ext cx="457200" cy="2949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defPPr>
            <a:defRPr lang="ru-RU"/>
          </a:defPPr>
          <a:lvl1pPr marL="0" algn="l" defTabSz="99516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97581" algn="l" defTabSz="99516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95163" algn="l" defTabSz="99516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492744" algn="l" defTabSz="99516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990326" algn="l" defTabSz="99516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487908" algn="l" defTabSz="99516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985489" algn="l" defTabSz="99516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483072" algn="l" defTabSz="99516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980654" algn="l" defTabSz="995163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defTabSz="995690"/>
          <a:r>
            <a:rPr lang="ru-RU" sz="14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115</a:t>
          </a:r>
        </a:p>
        <a:p xmlns:a="http://schemas.openxmlformats.org/drawingml/2006/main">
          <a:pPr defTabSz="995690"/>
          <a:endParaRPr lang="ru-RU" sz="1400" b="1" dirty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0.41867</cdr:x>
      <cdr:y>0.10612</cdr:y>
    </cdr:from>
    <cdr:to>
      <cdr:x>0.76837</cdr:x>
      <cdr:y>0.38176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94757" y="171086"/>
          <a:ext cx="914400" cy="4443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1 929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0.36827</cdr:x>
      <cdr:y>0.37166</cdr:y>
    </cdr:from>
    <cdr:to>
      <cdr:x>0.79689</cdr:x>
      <cdr:y>0.82441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85656" y="75063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454</a:t>
          </a:r>
          <a:endParaRPr lang="ru-RU" sz="1800" b="1" dirty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0.34251</cdr:x>
      <cdr:y>0.3501</cdr:y>
    </cdr:from>
    <cdr:to>
      <cdr:x>0.56917</cdr:x>
      <cdr:y>0.59012</cdr:y>
    </cdr:to>
    <cdr:sp macro="" textlink="">
      <cdr:nvSpPr>
        <cdr:cNvPr id="2" name="Овал 1"/>
        <cdr:cNvSpPr/>
      </cdr:nvSpPr>
      <cdr:spPr>
        <a:xfrm xmlns:a="http://schemas.openxmlformats.org/drawingml/2006/main">
          <a:off x="1849734" y="1802545"/>
          <a:ext cx="1224100" cy="1235780"/>
        </a:xfrm>
        <a:prstGeom xmlns:a="http://schemas.openxmlformats.org/drawingml/2006/main" prst="ellipse">
          <a:avLst/>
        </a:prstGeom>
        <a:solidFill xmlns:a="http://schemas.openxmlformats.org/drawingml/2006/main">
          <a:schemeClr val="tx2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anchor="ctr"/>
        <a:lstStyle xmlns:a="http://schemas.openxmlformats.org/drawingml/2006/main"/>
        <a:p xmlns:a="http://schemas.openxmlformats.org/drawingml/2006/main">
          <a:pPr algn="ctr"/>
          <a:r>
            <a:rPr lang="ru-RU" sz="28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511</a:t>
          </a:r>
          <a:endParaRPr lang="ru-RU" sz="2800" b="1" dirty="0">
            <a:solidFill>
              <a:srgbClr val="0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1" y="1"/>
            <a:ext cx="2918830" cy="489983"/>
          </a:xfrm>
          <a:prstGeom prst="rect">
            <a:avLst/>
          </a:prstGeom>
        </p:spPr>
        <p:txBody>
          <a:bodyPr vert="horz" lIns="89727" tIns="44863" rIns="89727" bIns="44863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84" y="1"/>
            <a:ext cx="2918830" cy="489983"/>
          </a:xfrm>
          <a:prstGeom prst="rect">
            <a:avLst/>
          </a:prstGeom>
        </p:spPr>
        <p:txBody>
          <a:bodyPr vert="horz" lIns="89727" tIns="44863" rIns="89727" bIns="44863" rtlCol="0"/>
          <a:lstStyle>
            <a:lvl1pPr algn="r">
              <a:defRPr sz="1200"/>
            </a:lvl1pPr>
          </a:lstStyle>
          <a:p>
            <a:fld id="{98664F25-28E8-8843-A91B-7FDEB613CB97}" type="datetimeFigureOut">
              <a:rPr lang="ru-RU" smtClean="0"/>
              <a:t>21.11.2018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1" y="9307959"/>
            <a:ext cx="2918830" cy="489983"/>
          </a:xfrm>
          <a:prstGeom prst="rect">
            <a:avLst/>
          </a:prstGeom>
        </p:spPr>
        <p:txBody>
          <a:bodyPr vert="horz" lIns="89727" tIns="44863" rIns="89727" bIns="44863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84" y="9307959"/>
            <a:ext cx="2918830" cy="489983"/>
          </a:xfrm>
          <a:prstGeom prst="rect">
            <a:avLst/>
          </a:prstGeom>
        </p:spPr>
        <p:txBody>
          <a:bodyPr vert="horz" lIns="89727" tIns="44863" rIns="89727" bIns="44863" rtlCol="0" anchor="b"/>
          <a:lstStyle>
            <a:lvl1pPr algn="r">
              <a:defRPr sz="1200"/>
            </a:lvl1pPr>
          </a:lstStyle>
          <a:p>
            <a:fld id="{5903C26E-9D6E-604C-9D4A-96AE9881428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20394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1" y="1"/>
            <a:ext cx="2918830" cy="489983"/>
          </a:xfrm>
          <a:prstGeom prst="rect">
            <a:avLst/>
          </a:prstGeom>
        </p:spPr>
        <p:txBody>
          <a:bodyPr vert="horz" lIns="89727" tIns="44863" rIns="89727" bIns="44863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84" y="1"/>
            <a:ext cx="2918830" cy="489983"/>
          </a:xfrm>
          <a:prstGeom prst="rect">
            <a:avLst/>
          </a:prstGeom>
        </p:spPr>
        <p:txBody>
          <a:bodyPr vert="horz" lIns="89727" tIns="44863" rIns="89727" bIns="44863" rtlCol="0"/>
          <a:lstStyle>
            <a:lvl1pPr algn="r">
              <a:defRPr sz="1200"/>
            </a:lvl1pPr>
          </a:lstStyle>
          <a:p>
            <a:fld id="{F1352738-61C2-4EE9-8CC0-2AD83197C127}" type="datetimeFigureOut">
              <a:rPr lang="ru-RU" smtClean="0"/>
              <a:t>21.11.2018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69938" y="736600"/>
            <a:ext cx="5195887" cy="36734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727" tIns="44863" rIns="89727" bIns="44863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54838"/>
            <a:ext cx="5388610" cy="4409838"/>
          </a:xfrm>
          <a:prstGeom prst="rect">
            <a:avLst/>
          </a:prstGeom>
        </p:spPr>
        <p:txBody>
          <a:bodyPr vert="horz" lIns="89727" tIns="44863" rIns="89727" bIns="44863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1" y="9307959"/>
            <a:ext cx="2918830" cy="489983"/>
          </a:xfrm>
          <a:prstGeom prst="rect">
            <a:avLst/>
          </a:prstGeom>
        </p:spPr>
        <p:txBody>
          <a:bodyPr vert="horz" lIns="89727" tIns="44863" rIns="89727" bIns="44863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84" y="9307959"/>
            <a:ext cx="2918830" cy="489983"/>
          </a:xfrm>
          <a:prstGeom prst="rect">
            <a:avLst/>
          </a:prstGeom>
        </p:spPr>
        <p:txBody>
          <a:bodyPr vert="horz" lIns="89727" tIns="44863" rIns="89727" bIns="44863" rtlCol="0" anchor="b"/>
          <a:lstStyle>
            <a:lvl1pPr algn="r">
              <a:defRPr sz="1200"/>
            </a:lvl1pPr>
          </a:lstStyle>
          <a:p>
            <a:fld id="{17F3B564-F6E7-447A-883C-516408C429A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47536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391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6960" algn="l" defTabSz="91391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3915" algn="l" defTabSz="91391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0874" algn="l" defTabSz="91391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7831" algn="l" defTabSz="91391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4791" algn="l" defTabSz="91391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1749" algn="l" defTabSz="91391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8706" algn="l" defTabSz="91391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5664" algn="l" defTabSz="91391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9938" y="736600"/>
            <a:ext cx="5195887" cy="36734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3B564-F6E7-447A-883C-516408C429A3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5389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3B564-F6E7-447A-883C-516408C429A3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62312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3B564-F6E7-447A-883C-516408C429A3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8725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9938" y="736600"/>
            <a:ext cx="5195887" cy="36734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3B564-F6E7-447A-883C-516408C429A3}" type="slidenum">
              <a:rPr lang="ru-RU" smtClean="0">
                <a:solidFill>
                  <a:prstClr val="black"/>
                </a:solidFill>
              </a:rPr>
              <a:pPr/>
              <a:t>15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718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897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19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1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2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03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7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54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3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0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34671" y="7008176"/>
            <a:ext cx="2495127" cy="402567"/>
          </a:xfrm>
          <a:prstGeom prst="rect">
            <a:avLst/>
          </a:prstGeom>
        </p:spPr>
        <p:txBody>
          <a:bodyPr lIns="91392" tIns="45696" rIns="91392" bIns="45696"/>
          <a:lstStyle/>
          <a:p>
            <a:fld id="{EA7EC05D-F10B-47E6-A58E-C2D515E578C0}" type="datetime1">
              <a:rPr lang="ru-RU" smtClean="0"/>
              <a:t>21.11.2018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653582" y="7008176"/>
            <a:ext cx="3386243" cy="402567"/>
          </a:xfrm>
          <a:prstGeom prst="rect">
            <a:avLst/>
          </a:prstGeom>
        </p:spPr>
        <p:txBody>
          <a:bodyPr lIns="91392" tIns="45696" rIns="91392" bIns="45696"/>
          <a:lstStyle/>
          <a:p>
            <a:r>
              <a:rPr lang="ru-RU" smtClean="0"/>
              <a:t>2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34671" y="7008176"/>
            <a:ext cx="2495127" cy="402567"/>
          </a:xfrm>
          <a:prstGeom prst="rect">
            <a:avLst/>
          </a:prstGeom>
        </p:spPr>
        <p:txBody>
          <a:bodyPr lIns="91392" tIns="45696" rIns="91392" bIns="45696"/>
          <a:lstStyle/>
          <a:p>
            <a:fld id="{C962CADA-64EC-4FFD-A317-F6FCEE096848}" type="datetime1">
              <a:rPr lang="ru-RU" smtClean="0"/>
              <a:t>21.11.2018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653582" y="7008176"/>
            <a:ext cx="3386243" cy="402567"/>
          </a:xfrm>
          <a:prstGeom prst="rect">
            <a:avLst/>
          </a:prstGeom>
        </p:spPr>
        <p:txBody>
          <a:bodyPr lIns="91392" tIns="45696" rIns="91392" bIns="45696"/>
          <a:lstStyle/>
          <a:p>
            <a:r>
              <a:rPr lang="ru-RU" smtClean="0"/>
              <a:t>2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6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6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34671" y="7008176"/>
            <a:ext cx="2495127" cy="402567"/>
          </a:xfrm>
          <a:prstGeom prst="rect">
            <a:avLst/>
          </a:prstGeom>
        </p:spPr>
        <p:txBody>
          <a:bodyPr lIns="91392" tIns="45696" rIns="91392" bIns="45696"/>
          <a:lstStyle/>
          <a:p>
            <a:fld id="{F825C9EA-21D7-4037-B5E7-16AD6044E9A5}" type="datetime1">
              <a:rPr lang="ru-RU" smtClean="0"/>
              <a:t>21.11.2018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653582" y="7008176"/>
            <a:ext cx="3386243" cy="402567"/>
          </a:xfrm>
          <a:prstGeom prst="rect">
            <a:avLst/>
          </a:prstGeom>
        </p:spPr>
        <p:txBody>
          <a:bodyPr lIns="91392" tIns="45696" rIns="91392" bIns="45696"/>
          <a:lstStyle/>
          <a:p>
            <a:r>
              <a:rPr lang="ru-RU" smtClean="0"/>
              <a:t>2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894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1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9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7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4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27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34670" y="7008172"/>
            <a:ext cx="2495127" cy="402567"/>
          </a:xfrm>
          <a:prstGeom prst="rect">
            <a:avLst/>
          </a:prstGeom>
        </p:spPr>
        <p:txBody>
          <a:bodyPr/>
          <a:lstStyle/>
          <a:p>
            <a:pPr defTabSz="995690"/>
            <a:fld id="{12AA1226-0C41-4F44-AD86-05076D38CB5F}" type="datetime1">
              <a:rPr lang="ru-RU" sz="2000" smtClean="0">
                <a:solidFill>
                  <a:srgbClr val="FFFFFF"/>
                </a:solidFill>
              </a:rPr>
              <a:t>21.11.2018</a:t>
            </a:fld>
            <a:endParaRPr lang="ru-RU" sz="2000" dirty="0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653579" y="7008172"/>
            <a:ext cx="3386243" cy="402567"/>
          </a:xfrm>
          <a:prstGeom prst="rect">
            <a:avLst/>
          </a:prstGeom>
        </p:spPr>
        <p:txBody>
          <a:bodyPr/>
          <a:lstStyle/>
          <a:p>
            <a:pPr defTabSz="995690"/>
            <a:r>
              <a:rPr lang="ru-RU" sz="2000" smtClean="0">
                <a:solidFill>
                  <a:srgbClr val="FFFFFF"/>
                </a:solidFill>
              </a:rPr>
              <a:t>2</a:t>
            </a:r>
            <a:endParaRPr lang="ru-RU" sz="2000" dirty="0">
              <a:solidFill>
                <a:srgbClr val="FFFF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>
                <a:solidFill>
                  <a:srgbClr val="00B7ED">
                    <a:lumMod val="5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0B7E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756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34670" y="7008172"/>
            <a:ext cx="2495127" cy="402567"/>
          </a:xfrm>
          <a:prstGeom prst="rect">
            <a:avLst/>
          </a:prstGeom>
        </p:spPr>
        <p:txBody>
          <a:bodyPr/>
          <a:lstStyle/>
          <a:p>
            <a:pPr defTabSz="995690"/>
            <a:fld id="{9057CED0-7253-4224-A33A-03CA031F2B3A}" type="datetime1">
              <a:rPr lang="ru-RU" sz="2000" smtClean="0">
                <a:solidFill>
                  <a:srgbClr val="FFFFFF"/>
                </a:solidFill>
              </a:rPr>
              <a:t>21.11.2018</a:t>
            </a:fld>
            <a:endParaRPr lang="ru-RU" sz="2000" dirty="0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653579" y="7008172"/>
            <a:ext cx="3386243" cy="402567"/>
          </a:xfrm>
          <a:prstGeom prst="rect">
            <a:avLst/>
          </a:prstGeom>
        </p:spPr>
        <p:txBody>
          <a:bodyPr/>
          <a:lstStyle/>
          <a:p>
            <a:pPr defTabSz="995690"/>
            <a:r>
              <a:rPr lang="ru-RU" sz="2000" smtClean="0">
                <a:solidFill>
                  <a:srgbClr val="FFFFFF"/>
                </a:solidFill>
              </a:rPr>
              <a:t>2</a:t>
            </a:r>
            <a:endParaRPr lang="ru-RU" sz="2000" dirty="0">
              <a:solidFill>
                <a:srgbClr val="FFFF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>
                <a:solidFill>
                  <a:srgbClr val="00B7ED">
                    <a:lumMod val="5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0B7E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4921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84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69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53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138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922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70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49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276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34670" y="7008172"/>
            <a:ext cx="2495127" cy="402567"/>
          </a:xfrm>
          <a:prstGeom prst="rect">
            <a:avLst/>
          </a:prstGeom>
        </p:spPr>
        <p:txBody>
          <a:bodyPr/>
          <a:lstStyle/>
          <a:p>
            <a:pPr defTabSz="995690"/>
            <a:fld id="{1860E13C-82F4-4E03-A442-DBC9386E5F7D}" type="datetime1">
              <a:rPr lang="ru-RU" sz="2000" smtClean="0">
                <a:solidFill>
                  <a:srgbClr val="FFFFFF"/>
                </a:solidFill>
              </a:rPr>
              <a:t>21.11.2018</a:t>
            </a:fld>
            <a:endParaRPr lang="ru-RU" sz="2000" dirty="0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653579" y="7008172"/>
            <a:ext cx="3386243" cy="402567"/>
          </a:xfrm>
          <a:prstGeom prst="rect">
            <a:avLst/>
          </a:prstGeom>
        </p:spPr>
        <p:txBody>
          <a:bodyPr/>
          <a:lstStyle/>
          <a:p>
            <a:pPr defTabSz="995690"/>
            <a:r>
              <a:rPr lang="ru-RU" sz="2000" smtClean="0">
                <a:solidFill>
                  <a:srgbClr val="FFFFFF"/>
                </a:solidFill>
              </a:rPr>
              <a:t>2</a:t>
            </a:r>
            <a:endParaRPr lang="ru-RU" sz="2000" dirty="0">
              <a:solidFill>
                <a:srgbClr val="FFFF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>
                <a:solidFill>
                  <a:srgbClr val="00B7ED">
                    <a:lumMod val="5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0B7E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357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34670" y="7008172"/>
            <a:ext cx="2495127" cy="402567"/>
          </a:xfrm>
          <a:prstGeom prst="rect">
            <a:avLst/>
          </a:prstGeom>
        </p:spPr>
        <p:txBody>
          <a:bodyPr/>
          <a:lstStyle/>
          <a:p>
            <a:pPr defTabSz="995690"/>
            <a:fld id="{3BD0AF90-6575-48DF-ABE1-9D006C85FB50}" type="datetime1">
              <a:rPr lang="ru-RU" sz="2000" smtClean="0">
                <a:solidFill>
                  <a:srgbClr val="FFFFFF"/>
                </a:solidFill>
              </a:rPr>
              <a:t>21.11.2018</a:t>
            </a:fld>
            <a:endParaRPr lang="ru-RU" sz="2000" dirty="0">
              <a:solidFill>
                <a:srgbClr val="FFFFFF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653579" y="7008172"/>
            <a:ext cx="3386243" cy="402567"/>
          </a:xfrm>
          <a:prstGeom prst="rect">
            <a:avLst/>
          </a:prstGeom>
        </p:spPr>
        <p:txBody>
          <a:bodyPr/>
          <a:lstStyle/>
          <a:p>
            <a:pPr defTabSz="995690"/>
            <a:r>
              <a:rPr lang="ru-RU" sz="2000" smtClean="0">
                <a:solidFill>
                  <a:srgbClr val="FFFFFF"/>
                </a:solidFill>
              </a:rPr>
              <a:t>2</a:t>
            </a:r>
            <a:endParaRPr lang="ru-RU" sz="2000" dirty="0">
              <a:solidFill>
                <a:srgbClr val="FFFFFF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>
                <a:solidFill>
                  <a:srgbClr val="00B7ED">
                    <a:lumMod val="5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0B7E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6160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845" indent="0">
              <a:buNone/>
              <a:defRPr sz="2200" b="1"/>
            </a:lvl2pPr>
            <a:lvl3pPr marL="995690" indent="0">
              <a:buNone/>
              <a:defRPr sz="2000" b="1"/>
            </a:lvl3pPr>
            <a:lvl4pPr marL="1493535" indent="0">
              <a:buNone/>
              <a:defRPr sz="1700" b="1"/>
            </a:lvl4pPr>
            <a:lvl5pPr marL="1991380" indent="0">
              <a:buNone/>
              <a:defRPr sz="1700" b="1"/>
            </a:lvl5pPr>
            <a:lvl6pPr marL="2489225" indent="0">
              <a:buNone/>
              <a:defRPr sz="1700" b="1"/>
            </a:lvl6pPr>
            <a:lvl7pPr marL="2987070" indent="0">
              <a:buNone/>
              <a:defRPr sz="1700" b="1"/>
            </a:lvl7pPr>
            <a:lvl8pPr marL="3484916" indent="0">
              <a:buNone/>
              <a:defRPr sz="1700" b="1"/>
            </a:lvl8pPr>
            <a:lvl9pPr marL="3982761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2" cy="705367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845" indent="0">
              <a:buNone/>
              <a:defRPr sz="2200" b="1"/>
            </a:lvl2pPr>
            <a:lvl3pPr marL="995690" indent="0">
              <a:buNone/>
              <a:defRPr sz="2000" b="1"/>
            </a:lvl3pPr>
            <a:lvl4pPr marL="1493535" indent="0">
              <a:buNone/>
              <a:defRPr sz="1700" b="1"/>
            </a:lvl4pPr>
            <a:lvl5pPr marL="1991380" indent="0">
              <a:buNone/>
              <a:defRPr sz="1700" b="1"/>
            </a:lvl5pPr>
            <a:lvl6pPr marL="2489225" indent="0">
              <a:buNone/>
              <a:defRPr sz="1700" b="1"/>
            </a:lvl6pPr>
            <a:lvl7pPr marL="2987070" indent="0">
              <a:buNone/>
              <a:defRPr sz="1700" b="1"/>
            </a:lvl7pPr>
            <a:lvl8pPr marL="3484916" indent="0">
              <a:buNone/>
              <a:defRPr sz="1700" b="1"/>
            </a:lvl8pPr>
            <a:lvl9pPr marL="3982761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2" cy="435647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534670" y="7008172"/>
            <a:ext cx="2495127" cy="402567"/>
          </a:xfrm>
          <a:prstGeom prst="rect">
            <a:avLst/>
          </a:prstGeom>
        </p:spPr>
        <p:txBody>
          <a:bodyPr/>
          <a:lstStyle/>
          <a:p>
            <a:pPr defTabSz="995690"/>
            <a:fld id="{73EA6373-F27C-4F8C-82BC-381985FA48B0}" type="datetime1">
              <a:rPr lang="ru-RU" sz="2000" smtClean="0">
                <a:solidFill>
                  <a:srgbClr val="FFFFFF"/>
                </a:solidFill>
              </a:rPr>
              <a:t>21.11.2018</a:t>
            </a:fld>
            <a:endParaRPr lang="ru-RU" sz="2000" dirty="0">
              <a:solidFill>
                <a:srgbClr val="FFFFFF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653579" y="7008172"/>
            <a:ext cx="3386243" cy="402567"/>
          </a:xfrm>
          <a:prstGeom prst="rect">
            <a:avLst/>
          </a:prstGeom>
        </p:spPr>
        <p:txBody>
          <a:bodyPr/>
          <a:lstStyle/>
          <a:p>
            <a:pPr defTabSz="995690"/>
            <a:r>
              <a:rPr lang="ru-RU" sz="2000" smtClean="0">
                <a:solidFill>
                  <a:srgbClr val="FFFFFF"/>
                </a:solidFill>
              </a:rPr>
              <a:t>2</a:t>
            </a:r>
            <a:endParaRPr lang="ru-RU" sz="2000" dirty="0">
              <a:solidFill>
                <a:srgbClr val="FFFFFF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>
                <a:solidFill>
                  <a:srgbClr val="00B7ED">
                    <a:lumMod val="5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0B7E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5645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534670" y="7008172"/>
            <a:ext cx="2495127" cy="402567"/>
          </a:xfrm>
          <a:prstGeom prst="rect">
            <a:avLst/>
          </a:prstGeom>
        </p:spPr>
        <p:txBody>
          <a:bodyPr/>
          <a:lstStyle/>
          <a:p>
            <a:pPr defTabSz="995690"/>
            <a:fld id="{FD40D2D1-7070-47F1-B594-28C1B7EAD629}" type="datetime1">
              <a:rPr lang="ru-RU" sz="2000" smtClean="0">
                <a:solidFill>
                  <a:srgbClr val="FFFFFF"/>
                </a:solidFill>
              </a:rPr>
              <a:t>21.11.2018</a:t>
            </a:fld>
            <a:endParaRPr lang="ru-RU" sz="2000" dirty="0">
              <a:solidFill>
                <a:srgbClr val="FFFFFF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653579" y="7008172"/>
            <a:ext cx="3386243" cy="402567"/>
          </a:xfrm>
          <a:prstGeom prst="rect">
            <a:avLst/>
          </a:prstGeom>
        </p:spPr>
        <p:txBody>
          <a:bodyPr/>
          <a:lstStyle/>
          <a:p>
            <a:pPr defTabSz="995690"/>
            <a:r>
              <a:rPr lang="ru-RU" sz="2000" smtClean="0">
                <a:solidFill>
                  <a:srgbClr val="FFFFFF"/>
                </a:solidFill>
              </a:rPr>
              <a:t>2</a:t>
            </a:r>
            <a:endParaRPr lang="ru-RU" sz="2000" dirty="0">
              <a:solidFill>
                <a:srgbClr val="FFFFFF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>
                <a:solidFill>
                  <a:srgbClr val="00B7ED">
                    <a:lumMod val="5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0B7E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064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534670" y="7008172"/>
            <a:ext cx="2495127" cy="402567"/>
          </a:xfrm>
          <a:prstGeom prst="rect">
            <a:avLst/>
          </a:prstGeom>
        </p:spPr>
        <p:txBody>
          <a:bodyPr/>
          <a:lstStyle/>
          <a:p>
            <a:pPr defTabSz="995690"/>
            <a:fld id="{98F4B982-C8DB-4168-A982-B302126B66ED}" type="datetime1">
              <a:rPr lang="ru-RU" sz="2000" smtClean="0">
                <a:solidFill>
                  <a:srgbClr val="FFFFFF"/>
                </a:solidFill>
              </a:rPr>
              <a:t>21.11.2018</a:t>
            </a:fld>
            <a:endParaRPr lang="ru-RU" sz="2000" dirty="0">
              <a:solidFill>
                <a:srgbClr val="FFFFFF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653579" y="7008172"/>
            <a:ext cx="3386243" cy="402567"/>
          </a:xfrm>
          <a:prstGeom prst="rect">
            <a:avLst/>
          </a:prstGeom>
        </p:spPr>
        <p:txBody>
          <a:bodyPr/>
          <a:lstStyle/>
          <a:p>
            <a:pPr defTabSz="995690"/>
            <a:r>
              <a:rPr lang="ru-RU" sz="2000" smtClean="0">
                <a:solidFill>
                  <a:srgbClr val="FFFFFF"/>
                </a:solidFill>
              </a:rPr>
              <a:t>2</a:t>
            </a:r>
            <a:endParaRPr lang="ru-RU" sz="2000" dirty="0">
              <a:solidFill>
                <a:srgbClr val="FFFFFF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>
                <a:solidFill>
                  <a:srgbClr val="00B7ED">
                    <a:lumMod val="5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0B7E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6404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0" y="301050"/>
            <a:ext cx="3518055" cy="128121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3" y="301052"/>
            <a:ext cx="5977907" cy="6453328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0" y="1582266"/>
            <a:ext cx="3518055" cy="5172114"/>
          </a:xfrm>
        </p:spPr>
        <p:txBody>
          <a:bodyPr/>
          <a:lstStyle>
            <a:lvl1pPr marL="0" indent="0">
              <a:buNone/>
              <a:defRPr sz="1500"/>
            </a:lvl1pPr>
            <a:lvl2pPr marL="497845" indent="0">
              <a:buNone/>
              <a:defRPr sz="1300"/>
            </a:lvl2pPr>
            <a:lvl3pPr marL="995690" indent="0">
              <a:buNone/>
              <a:defRPr sz="1100"/>
            </a:lvl3pPr>
            <a:lvl4pPr marL="1493535" indent="0">
              <a:buNone/>
              <a:defRPr sz="1000"/>
            </a:lvl4pPr>
            <a:lvl5pPr marL="1991380" indent="0">
              <a:buNone/>
              <a:defRPr sz="1000"/>
            </a:lvl5pPr>
            <a:lvl6pPr marL="2489225" indent="0">
              <a:buNone/>
              <a:defRPr sz="1000"/>
            </a:lvl6pPr>
            <a:lvl7pPr marL="2987070" indent="0">
              <a:buNone/>
              <a:defRPr sz="1000"/>
            </a:lvl7pPr>
            <a:lvl8pPr marL="3484916" indent="0">
              <a:buNone/>
              <a:defRPr sz="1000"/>
            </a:lvl8pPr>
            <a:lvl9pPr marL="398276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34670" y="7008172"/>
            <a:ext cx="2495127" cy="402567"/>
          </a:xfrm>
          <a:prstGeom prst="rect">
            <a:avLst/>
          </a:prstGeom>
        </p:spPr>
        <p:txBody>
          <a:bodyPr/>
          <a:lstStyle/>
          <a:p>
            <a:pPr defTabSz="995690"/>
            <a:fld id="{18EB631A-87DE-4E23-9942-1105978B77D7}" type="datetime1">
              <a:rPr lang="ru-RU" sz="2000" smtClean="0">
                <a:solidFill>
                  <a:srgbClr val="FFFFFF"/>
                </a:solidFill>
              </a:rPr>
              <a:t>21.11.2018</a:t>
            </a:fld>
            <a:endParaRPr lang="ru-RU" sz="2000" dirty="0">
              <a:solidFill>
                <a:srgbClr val="FFFFFF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653579" y="7008172"/>
            <a:ext cx="3386243" cy="402567"/>
          </a:xfrm>
          <a:prstGeom prst="rect">
            <a:avLst/>
          </a:prstGeom>
        </p:spPr>
        <p:txBody>
          <a:bodyPr/>
          <a:lstStyle/>
          <a:p>
            <a:pPr defTabSz="995690"/>
            <a:r>
              <a:rPr lang="ru-RU" sz="2000" smtClean="0">
                <a:solidFill>
                  <a:srgbClr val="FFFFFF"/>
                </a:solidFill>
              </a:rPr>
              <a:t>2</a:t>
            </a:r>
            <a:endParaRPr lang="ru-RU" sz="2000" dirty="0">
              <a:solidFill>
                <a:srgbClr val="FFFFFF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>
                <a:solidFill>
                  <a:srgbClr val="00B7ED">
                    <a:lumMod val="5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0B7E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913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34671" y="7008176"/>
            <a:ext cx="2495127" cy="402567"/>
          </a:xfrm>
          <a:prstGeom prst="rect">
            <a:avLst/>
          </a:prstGeom>
        </p:spPr>
        <p:txBody>
          <a:bodyPr lIns="91392" tIns="45696" rIns="91392" bIns="45696"/>
          <a:lstStyle/>
          <a:p>
            <a:fld id="{2CB147B5-D3AB-4FAD-8341-4EAC7CC5B325}" type="datetime1">
              <a:rPr lang="ru-RU" smtClean="0"/>
              <a:t>21.11.2018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653582" y="7008176"/>
            <a:ext cx="3386243" cy="402567"/>
          </a:xfrm>
          <a:prstGeom prst="rect">
            <a:avLst/>
          </a:prstGeom>
        </p:spPr>
        <p:txBody>
          <a:bodyPr lIns="91392" tIns="45696" rIns="91392" bIns="45696"/>
          <a:lstStyle/>
          <a:p>
            <a:r>
              <a:rPr lang="ru-RU" smtClean="0"/>
              <a:t>2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500"/>
            </a:lvl1pPr>
            <a:lvl2pPr marL="497845" indent="0">
              <a:buNone/>
              <a:defRPr sz="3000"/>
            </a:lvl2pPr>
            <a:lvl3pPr marL="995690" indent="0">
              <a:buNone/>
              <a:defRPr sz="2600"/>
            </a:lvl3pPr>
            <a:lvl4pPr marL="1493535" indent="0">
              <a:buNone/>
              <a:defRPr sz="2200"/>
            </a:lvl4pPr>
            <a:lvl5pPr marL="1991380" indent="0">
              <a:buNone/>
              <a:defRPr sz="2200"/>
            </a:lvl5pPr>
            <a:lvl6pPr marL="2489225" indent="0">
              <a:buNone/>
              <a:defRPr sz="2200"/>
            </a:lvl6pPr>
            <a:lvl7pPr marL="2987070" indent="0">
              <a:buNone/>
              <a:defRPr sz="2200"/>
            </a:lvl7pPr>
            <a:lvl8pPr marL="3484916" indent="0">
              <a:buNone/>
              <a:defRPr sz="2200"/>
            </a:lvl8pPr>
            <a:lvl9pPr marL="3982761" indent="0">
              <a:buNone/>
              <a:defRPr sz="22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500"/>
            </a:lvl1pPr>
            <a:lvl2pPr marL="497845" indent="0">
              <a:buNone/>
              <a:defRPr sz="1300"/>
            </a:lvl2pPr>
            <a:lvl3pPr marL="995690" indent="0">
              <a:buNone/>
              <a:defRPr sz="1100"/>
            </a:lvl3pPr>
            <a:lvl4pPr marL="1493535" indent="0">
              <a:buNone/>
              <a:defRPr sz="1000"/>
            </a:lvl4pPr>
            <a:lvl5pPr marL="1991380" indent="0">
              <a:buNone/>
              <a:defRPr sz="1000"/>
            </a:lvl5pPr>
            <a:lvl6pPr marL="2489225" indent="0">
              <a:buNone/>
              <a:defRPr sz="1000"/>
            </a:lvl6pPr>
            <a:lvl7pPr marL="2987070" indent="0">
              <a:buNone/>
              <a:defRPr sz="1000"/>
            </a:lvl7pPr>
            <a:lvl8pPr marL="3484916" indent="0">
              <a:buNone/>
              <a:defRPr sz="1000"/>
            </a:lvl8pPr>
            <a:lvl9pPr marL="398276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34670" y="7008172"/>
            <a:ext cx="2495127" cy="402567"/>
          </a:xfrm>
          <a:prstGeom prst="rect">
            <a:avLst/>
          </a:prstGeom>
        </p:spPr>
        <p:txBody>
          <a:bodyPr/>
          <a:lstStyle/>
          <a:p>
            <a:pPr defTabSz="995690"/>
            <a:fld id="{A901F6BF-E42A-4CF1-A58D-246F8B6A7BCD}" type="datetime1">
              <a:rPr lang="ru-RU" sz="2000" smtClean="0">
                <a:solidFill>
                  <a:srgbClr val="FFFFFF"/>
                </a:solidFill>
              </a:rPr>
              <a:t>21.11.2018</a:t>
            </a:fld>
            <a:endParaRPr lang="ru-RU" sz="2000" dirty="0">
              <a:solidFill>
                <a:srgbClr val="FFFFFF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653579" y="7008172"/>
            <a:ext cx="3386243" cy="402567"/>
          </a:xfrm>
          <a:prstGeom prst="rect">
            <a:avLst/>
          </a:prstGeom>
        </p:spPr>
        <p:txBody>
          <a:bodyPr/>
          <a:lstStyle/>
          <a:p>
            <a:pPr defTabSz="995690"/>
            <a:r>
              <a:rPr lang="ru-RU" sz="2000" smtClean="0">
                <a:solidFill>
                  <a:srgbClr val="FFFFFF"/>
                </a:solidFill>
              </a:rPr>
              <a:t>2</a:t>
            </a:r>
            <a:endParaRPr lang="ru-RU" sz="2000" dirty="0">
              <a:solidFill>
                <a:srgbClr val="FFFFFF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>
                <a:solidFill>
                  <a:srgbClr val="00B7ED">
                    <a:lumMod val="5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0B7E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8331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34670" y="7008172"/>
            <a:ext cx="2495127" cy="402567"/>
          </a:xfrm>
          <a:prstGeom prst="rect">
            <a:avLst/>
          </a:prstGeom>
        </p:spPr>
        <p:txBody>
          <a:bodyPr/>
          <a:lstStyle/>
          <a:p>
            <a:pPr defTabSz="995690"/>
            <a:fld id="{C4F19F69-8A70-4ABA-8254-3BC2E128EB84}" type="datetime1">
              <a:rPr lang="ru-RU" sz="2000" smtClean="0">
                <a:solidFill>
                  <a:srgbClr val="FFFFFF"/>
                </a:solidFill>
              </a:rPr>
              <a:t>21.11.2018</a:t>
            </a:fld>
            <a:endParaRPr lang="ru-RU" sz="2000" dirty="0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653579" y="7008172"/>
            <a:ext cx="3386243" cy="402567"/>
          </a:xfrm>
          <a:prstGeom prst="rect">
            <a:avLst/>
          </a:prstGeom>
        </p:spPr>
        <p:txBody>
          <a:bodyPr/>
          <a:lstStyle/>
          <a:p>
            <a:pPr defTabSz="995690"/>
            <a:r>
              <a:rPr lang="ru-RU" sz="2000" smtClean="0">
                <a:solidFill>
                  <a:srgbClr val="FFFFFF"/>
                </a:solidFill>
              </a:rPr>
              <a:t>2</a:t>
            </a:r>
            <a:endParaRPr lang="ru-RU" sz="2000" dirty="0">
              <a:solidFill>
                <a:srgbClr val="FFFF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>
                <a:solidFill>
                  <a:srgbClr val="00B7ED">
                    <a:lumMod val="5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0B7E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4348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3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3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34670" y="7008172"/>
            <a:ext cx="2495127" cy="402567"/>
          </a:xfrm>
          <a:prstGeom prst="rect">
            <a:avLst/>
          </a:prstGeom>
        </p:spPr>
        <p:txBody>
          <a:bodyPr/>
          <a:lstStyle/>
          <a:p>
            <a:pPr defTabSz="995690"/>
            <a:fld id="{7293A5CC-BDA0-46C4-8109-B2FA9FCD379C}" type="datetime1">
              <a:rPr lang="ru-RU" sz="2000" smtClean="0">
                <a:solidFill>
                  <a:srgbClr val="FFFFFF"/>
                </a:solidFill>
              </a:rPr>
              <a:t>21.11.2018</a:t>
            </a:fld>
            <a:endParaRPr lang="ru-RU" sz="2000" dirty="0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653579" y="7008172"/>
            <a:ext cx="3386243" cy="402567"/>
          </a:xfrm>
          <a:prstGeom prst="rect">
            <a:avLst/>
          </a:prstGeom>
        </p:spPr>
        <p:txBody>
          <a:bodyPr/>
          <a:lstStyle/>
          <a:p>
            <a:pPr defTabSz="995690"/>
            <a:r>
              <a:rPr lang="ru-RU" sz="2000" smtClean="0">
                <a:solidFill>
                  <a:srgbClr val="FFFFFF"/>
                </a:solidFill>
              </a:rPr>
              <a:t>2</a:t>
            </a:r>
            <a:endParaRPr lang="ru-RU" sz="2000" dirty="0">
              <a:solidFill>
                <a:srgbClr val="FFFF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>
                <a:solidFill>
                  <a:srgbClr val="00B7ED">
                    <a:lumMod val="50000"/>
                  </a:srgbClr>
                </a:solidFill>
              </a:rPr>
              <a:pPr/>
              <a:t>‹#›</a:t>
            </a:fld>
            <a:endParaRPr lang="ru-RU" dirty="0">
              <a:solidFill>
                <a:srgbClr val="00B7E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3817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894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1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9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7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4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27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34670" y="7008172"/>
            <a:ext cx="2495127" cy="402567"/>
          </a:xfrm>
          <a:prstGeom prst="rect">
            <a:avLst/>
          </a:prstGeom>
        </p:spPr>
        <p:txBody>
          <a:bodyPr/>
          <a:lstStyle/>
          <a:p>
            <a:pPr defTabSz="995690"/>
            <a:fld id="{B1106E70-1E84-4EB9-A848-8E3691325C9C}" type="datetime1">
              <a:rPr lang="ru-RU" sz="2000" smtClean="0">
                <a:solidFill>
                  <a:srgbClr val="FFFFFF"/>
                </a:solidFill>
              </a:rPr>
              <a:t>21.11.2018</a:t>
            </a:fld>
            <a:endParaRPr lang="ru-RU" sz="2000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653579" y="7008172"/>
            <a:ext cx="3386243" cy="402567"/>
          </a:xfrm>
          <a:prstGeom prst="rect">
            <a:avLst/>
          </a:prstGeom>
        </p:spPr>
        <p:txBody>
          <a:bodyPr/>
          <a:lstStyle/>
          <a:p>
            <a:pPr defTabSz="995690"/>
            <a:r>
              <a:rPr lang="ru-RU" sz="2000" smtClean="0">
                <a:solidFill>
                  <a:srgbClr val="FFFFFF"/>
                </a:solidFill>
              </a:rPr>
              <a:t>2</a:t>
            </a:r>
            <a:endParaRPr lang="ru-RU" sz="2000">
              <a:solidFill>
                <a:srgbClr val="FFFF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>
                <a:solidFill>
                  <a:srgbClr val="00B7ED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00B7E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8882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34670" y="7008172"/>
            <a:ext cx="2495127" cy="402567"/>
          </a:xfrm>
          <a:prstGeom prst="rect">
            <a:avLst/>
          </a:prstGeom>
        </p:spPr>
        <p:txBody>
          <a:bodyPr/>
          <a:lstStyle/>
          <a:p>
            <a:pPr defTabSz="995690"/>
            <a:fld id="{BDDD6C9E-95FA-4639-AA97-B433D6D9EFD3}" type="datetime1">
              <a:rPr lang="ru-RU" sz="2000" smtClean="0">
                <a:solidFill>
                  <a:srgbClr val="FFFFFF"/>
                </a:solidFill>
              </a:rPr>
              <a:t>21.11.2018</a:t>
            </a:fld>
            <a:endParaRPr lang="ru-RU" sz="2000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653579" y="7008172"/>
            <a:ext cx="3386243" cy="402567"/>
          </a:xfrm>
          <a:prstGeom prst="rect">
            <a:avLst/>
          </a:prstGeom>
        </p:spPr>
        <p:txBody>
          <a:bodyPr/>
          <a:lstStyle/>
          <a:p>
            <a:pPr defTabSz="995690"/>
            <a:r>
              <a:rPr lang="ru-RU" sz="2000" smtClean="0">
                <a:solidFill>
                  <a:srgbClr val="FFFFFF"/>
                </a:solidFill>
              </a:rPr>
              <a:t>2</a:t>
            </a:r>
            <a:endParaRPr lang="ru-RU" sz="2000">
              <a:solidFill>
                <a:srgbClr val="FFFF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>
                <a:solidFill>
                  <a:srgbClr val="00B7ED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00B7E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7722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84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69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53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138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922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70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49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276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34670" y="7008172"/>
            <a:ext cx="2495127" cy="402567"/>
          </a:xfrm>
          <a:prstGeom prst="rect">
            <a:avLst/>
          </a:prstGeom>
        </p:spPr>
        <p:txBody>
          <a:bodyPr/>
          <a:lstStyle/>
          <a:p>
            <a:pPr defTabSz="995690"/>
            <a:fld id="{2EBB30D8-56D1-4252-8E35-1C03D4E0A173}" type="datetime1">
              <a:rPr lang="ru-RU" sz="2000" smtClean="0">
                <a:solidFill>
                  <a:srgbClr val="FFFFFF"/>
                </a:solidFill>
              </a:rPr>
              <a:t>21.11.2018</a:t>
            </a:fld>
            <a:endParaRPr lang="ru-RU" sz="2000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653579" y="7008172"/>
            <a:ext cx="3386243" cy="402567"/>
          </a:xfrm>
          <a:prstGeom prst="rect">
            <a:avLst/>
          </a:prstGeom>
        </p:spPr>
        <p:txBody>
          <a:bodyPr/>
          <a:lstStyle/>
          <a:p>
            <a:pPr defTabSz="995690"/>
            <a:r>
              <a:rPr lang="ru-RU" sz="2000" smtClean="0">
                <a:solidFill>
                  <a:srgbClr val="FFFFFF"/>
                </a:solidFill>
              </a:rPr>
              <a:t>2</a:t>
            </a:r>
            <a:endParaRPr lang="ru-RU" sz="2000">
              <a:solidFill>
                <a:srgbClr val="FFFF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>
                <a:solidFill>
                  <a:srgbClr val="00B7ED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00B7E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6037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34670" y="7008172"/>
            <a:ext cx="2495127" cy="402567"/>
          </a:xfrm>
          <a:prstGeom prst="rect">
            <a:avLst/>
          </a:prstGeom>
        </p:spPr>
        <p:txBody>
          <a:bodyPr/>
          <a:lstStyle/>
          <a:p>
            <a:pPr defTabSz="995690"/>
            <a:fld id="{42837164-2699-403C-AF3C-ED5906795B18}" type="datetime1">
              <a:rPr lang="ru-RU" sz="2000" smtClean="0">
                <a:solidFill>
                  <a:srgbClr val="FFFFFF"/>
                </a:solidFill>
              </a:rPr>
              <a:t>21.11.2018</a:t>
            </a:fld>
            <a:endParaRPr lang="ru-RU" sz="2000">
              <a:solidFill>
                <a:srgbClr val="FFFFFF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653579" y="7008172"/>
            <a:ext cx="3386243" cy="402567"/>
          </a:xfrm>
          <a:prstGeom prst="rect">
            <a:avLst/>
          </a:prstGeom>
        </p:spPr>
        <p:txBody>
          <a:bodyPr/>
          <a:lstStyle/>
          <a:p>
            <a:pPr defTabSz="995690"/>
            <a:r>
              <a:rPr lang="ru-RU" sz="2000" smtClean="0">
                <a:solidFill>
                  <a:srgbClr val="FFFFFF"/>
                </a:solidFill>
              </a:rPr>
              <a:t>2</a:t>
            </a:r>
            <a:endParaRPr lang="ru-RU" sz="2000">
              <a:solidFill>
                <a:srgbClr val="FFFFFF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>
                <a:solidFill>
                  <a:srgbClr val="00B7ED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00B7E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1122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845" indent="0">
              <a:buNone/>
              <a:defRPr sz="2200" b="1"/>
            </a:lvl2pPr>
            <a:lvl3pPr marL="995690" indent="0">
              <a:buNone/>
              <a:defRPr sz="2000" b="1"/>
            </a:lvl3pPr>
            <a:lvl4pPr marL="1493535" indent="0">
              <a:buNone/>
              <a:defRPr sz="1700" b="1"/>
            </a:lvl4pPr>
            <a:lvl5pPr marL="1991380" indent="0">
              <a:buNone/>
              <a:defRPr sz="1700" b="1"/>
            </a:lvl5pPr>
            <a:lvl6pPr marL="2489225" indent="0">
              <a:buNone/>
              <a:defRPr sz="1700" b="1"/>
            </a:lvl6pPr>
            <a:lvl7pPr marL="2987070" indent="0">
              <a:buNone/>
              <a:defRPr sz="1700" b="1"/>
            </a:lvl7pPr>
            <a:lvl8pPr marL="3484916" indent="0">
              <a:buNone/>
              <a:defRPr sz="1700" b="1"/>
            </a:lvl8pPr>
            <a:lvl9pPr marL="3982761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2" cy="705367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845" indent="0">
              <a:buNone/>
              <a:defRPr sz="2200" b="1"/>
            </a:lvl2pPr>
            <a:lvl3pPr marL="995690" indent="0">
              <a:buNone/>
              <a:defRPr sz="2000" b="1"/>
            </a:lvl3pPr>
            <a:lvl4pPr marL="1493535" indent="0">
              <a:buNone/>
              <a:defRPr sz="1700" b="1"/>
            </a:lvl4pPr>
            <a:lvl5pPr marL="1991380" indent="0">
              <a:buNone/>
              <a:defRPr sz="1700" b="1"/>
            </a:lvl5pPr>
            <a:lvl6pPr marL="2489225" indent="0">
              <a:buNone/>
              <a:defRPr sz="1700" b="1"/>
            </a:lvl6pPr>
            <a:lvl7pPr marL="2987070" indent="0">
              <a:buNone/>
              <a:defRPr sz="1700" b="1"/>
            </a:lvl7pPr>
            <a:lvl8pPr marL="3484916" indent="0">
              <a:buNone/>
              <a:defRPr sz="1700" b="1"/>
            </a:lvl8pPr>
            <a:lvl9pPr marL="3982761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2" cy="435647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534670" y="7008172"/>
            <a:ext cx="2495127" cy="402567"/>
          </a:xfrm>
          <a:prstGeom prst="rect">
            <a:avLst/>
          </a:prstGeom>
        </p:spPr>
        <p:txBody>
          <a:bodyPr/>
          <a:lstStyle/>
          <a:p>
            <a:pPr defTabSz="995690"/>
            <a:fld id="{947B5F42-A0A6-4E6D-995E-EDBD8DDC0179}" type="datetime1">
              <a:rPr lang="ru-RU" sz="2000" smtClean="0">
                <a:solidFill>
                  <a:srgbClr val="FFFFFF"/>
                </a:solidFill>
              </a:rPr>
              <a:t>21.11.2018</a:t>
            </a:fld>
            <a:endParaRPr lang="ru-RU" sz="2000">
              <a:solidFill>
                <a:srgbClr val="FFFFFF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653579" y="7008172"/>
            <a:ext cx="3386243" cy="402567"/>
          </a:xfrm>
          <a:prstGeom prst="rect">
            <a:avLst/>
          </a:prstGeom>
        </p:spPr>
        <p:txBody>
          <a:bodyPr/>
          <a:lstStyle/>
          <a:p>
            <a:pPr defTabSz="995690"/>
            <a:r>
              <a:rPr lang="ru-RU" sz="2000" smtClean="0">
                <a:solidFill>
                  <a:srgbClr val="FFFFFF"/>
                </a:solidFill>
              </a:rPr>
              <a:t>2</a:t>
            </a:r>
            <a:endParaRPr lang="ru-RU" sz="2000">
              <a:solidFill>
                <a:srgbClr val="FFFFFF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>
                <a:solidFill>
                  <a:srgbClr val="00B7ED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00B7E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0017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534670" y="7008172"/>
            <a:ext cx="2495127" cy="402567"/>
          </a:xfrm>
          <a:prstGeom prst="rect">
            <a:avLst/>
          </a:prstGeom>
        </p:spPr>
        <p:txBody>
          <a:bodyPr/>
          <a:lstStyle/>
          <a:p>
            <a:pPr defTabSz="995690"/>
            <a:fld id="{55B684F1-22BE-49B4-B190-A9A610D49F8B}" type="datetime1">
              <a:rPr lang="ru-RU" sz="2000" smtClean="0">
                <a:solidFill>
                  <a:srgbClr val="FFFFFF"/>
                </a:solidFill>
              </a:rPr>
              <a:t>21.11.2018</a:t>
            </a:fld>
            <a:endParaRPr lang="ru-RU" sz="2000">
              <a:solidFill>
                <a:srgbClr val="FFFFFF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653579" y="7008172"/>
            <a:ext cx="3386243" cy="402567"/>
          </a:xfrm>
          <a:prstGeom prst="rect">
            <a:avLst/>
          </a:prstGeom>
        </p:spPr>
        <p:txBody>
          <a:bodyPr/>
          <a:lstStyle/>
          <a:p>
            <a:pPr defTabSz="995690"/>
            <a:r>
              <a:rPr lang="ru-RU" sz="2000" smtClean="0">
                <a:solidFill>
                  <a:srgbClr val="FFFFFF"/>
                </a:solidFill>
              </a:rPr>
              <a:t>2</a:t>
            </a:r>
            <a:endParaRPr lang="ru-RU" sz="2000">
              <a:solidFill>
                <a:srgbClr val="FFFFFF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>
                <a:solidFill>
                  <a:srgbClr val="00B7ED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00B7E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9442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534670" y="7008172"/>
            <a:ext cx="2495127" cy="402567"/>
          </a:xfrm>
          <a:prstGeom prst="rect">
            <a:avLst/>
          </a:prstGeom>
        </p:spPr>
        <p:txBody>
          <a:bodyPr/>
          <a:lstStyle/>
          <a:p>
            <a:pPr defTabSz="995690"/>
            <a:fld id="{525776BB-3C2B-4082-948C-9BEC24F1BC75}" type="datetime1">
              <a:rPr lang="ru-RU" sz="2000" smtClean="0">
                <a:solidFill>
                  <a:srgbClr val="FFFFFF"/>
                </a:solidFill>
              </a:rPr>
              <a:t>21.11.2018</a:t>
            </a:fld>
            <a:endParaRPr lang="ru-RU" sz="2000">
              <a:solidFill>
                <a:srgbClr val="FFFFFF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653579" y="7008172"/>
            <a:ext cx="3386243" cy="402567"/>
          </a:xfrm>
          <a:prstGeom prst="rect">
            <a:avLst/>
          </a:prstGeom>
        </p:spPr>
        <p:txBody>
          <a:bodyPr/>
          <a:lstStyle/>
          <a:p>
            <a:pPr defTabSz="995690"/>
            <a:r>
              <a:rPr lang="ru-RU" sz="2000" smtClean="0">
                <a:solidFill>
                  <a:srgbClr val="FFFFFF"/>
                </a:solidFill>
              </a:rPr>
              <a:t>2</a:t>
            </a:r>
            <a:endParaRPr lang="ru-RU" sz="2000">
              <a:solidFill>
                <a:srgbClr val="FFFFFF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>
                <a:solidFill>
                  <a:srgbClr val="00B7ED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00B7E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814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16"/>
            <a:ext cx="9089390" cy="1501751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58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9516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274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032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790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548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307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06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34671" y="7008176"/>
            <a:ext cx="2495127" cy="402567"/>
          </a:xfrm>
          <a:prstGeom prst="rect">
            <a:avLst/>
          </a:prstGeom>
        </p:spPr>
        <p:txBody>
          <a:bodyPr lIns="91392" tIns="45696" rIns="91392" bIns="45696"/>
          <a:lstStyle/>
          <a:p>
            <a:fld id="{B21FB711-8852-4072-B569-E1AECEEB2F24}" type="datetime1">
              <a:rPr lang="ru-RU" smtClean="0"/>
              <a:t>21.11.2018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653582" y="7008176"/>
            <a:ext cx="3386243" cy="402567"/>
          </a:xfrm>
          <a:prstGeom prst="rect">
            <a:avLst/>
          </a:prstGeom>
        </p:spPr>
        <p:txBody>
          <a:bodyPr lIns="91392" tIns="45696" rIns="91392" bIns="45696"/>
          <a:lstStyle/>
          <a:p>
            <a:r>
              <a:rPr lang="ru-RU" smtClean="0"/>
              <a:t>2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0" y="301050"/>
            <a:ext cx="3518055" cy="128121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3" y="301052"/>
            <a:ext cx="5977907" cy="6453328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0" y="1582266"/>
            <a:ext cx="3518055" cy="5172114"/>
          </a:xfrm>
        </p:spPr>
        <p:txBody>
          <a:bodyPr/>
          <a:lstStyle>
            <a:lvl1pPr marL="0" indent="0">
              <a:buNone/>
              <a:defRPr sz="1500"/>
            </a:lvl1pPr>
            <a:lvl2pPr marL="497845" indent="0">
              <a:buNone/>
              <a:defRPr sz="1300"/>
            </a:lvl2pPr>
            <a:lvl3pPr marL="995690" indent="0">
              <a:buNone/>
              <a:defRPr sz="1100"/>
            </a:lvl3pPr>
            <a:lvl4pPr marL="1493535" indent="0">
              <a:buNone/>
              <a:defRPr sz="1000"/>
            </a:lvl4pPr>
            <a:lvl5pPr marL="1991380" indent="0">
              <a:buNone/>
              <a:defRPr sz="1000"/>
            </a:lvl5pPr>
            <a:lvl6pPr marL="2489225" indent="0">
              <a:buNone/>
              <a:defRPr sz="1000"/>
            </a:lvl6pPr>
            <a:lvl7pPr marL="2987070" indent="0">
              <a:buNone/>
              <a:defRPr sz="1000"/>
            </a:lvl7pPr>
            <a:lvl8pPr marL="3484916" indent="0">
              <a:buNone/>
              <a:defRPr sz="1000"/>
            </a:lvl8pPr>
            <a:lvl9pPr marL="398276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34670" y="7008172"/>
            <a:ext cx="2495127" cy="402567"/>
          </a:xfrm>
          <a:prstGeom prst="rect">
            <a:avLst/>
          </a:prstGeom>
        </p:spPr>
        <p:txBody>
          <a:bodyPr/>
          <a:lstStyle/>
          <a:p>
            <a:pPr defTabSz="995690"/>
            <a:fld id="{CD129BF7-3677-49D4-B83E-2B6BBD4DFA8C}" type="datetime1">
              <a:rPr lang="ru-RU" sz="2000" smtClean="0">
                <a:solidFill>
                  <a:srgbClr val="FFFFFF"/>
                </a:solidFill>
              </a:rPr>
              <a:t>21.11.2018</a:t>
            </a:fld>
            <a:endParaRPr lang="ru-RU" sz="2000">
              <a:solidFill>
                <a:srgbClr val="FFFFFF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653579" y="7008172"/>
            <a:ext cx="3386243" cy="402567"/>
          </a:xfrm>
          <a:prstGeom prst="rect">
            <a:avLst/>
          </a:prstGeom>
        </p:spPr>
        <p:txBody>
          <a:bodyPr/>
          <a:lstStyle/>
          <a:p>
            <a:pPr defTabSz="995690"/>
            <a:r>
              <a:rPr lang="ru-RU" sz="2000" smtClean="0">
                <a:solidFill>
                  <a:srgbClr val="FFFFFF"/>
                </a:solidFill>
              </a:rPr>
              <a:t>2</a:t>
            </a:r>
            <a:endParaRPr lang="ru-RU" sz="2000">
              <a:solidFill>
                <a:srgbClr val="FFFFFF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>
                <a:solidFill>
                  <a:srgbClr val="00B7ED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00B7E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0760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500"/>
            </a:lvl1pPr>
            <a:lvl2pPr marL="497845" indent="0">
              <a:buNone/>
              <a:defRPr sz="3000"/>
            </a:lvl2pPr>
            <a:lvl3pPr marL="995690" indent="0">
              <a:buNone/>
              <a:defRPr sz="2600"/>
            </a:lvl3pPr>
            <a:lvl4pPr marL="1493535" indent="0">
              <a:buNone/>
              <a:defRPr sz="2200"/>
            </a:lvl4pPr>
            <a:lvl5pPr marL="1991380" indent="0">
              <a:buNone/>
              <a:defRPr sz="2200"/>
            </a:lvl5pPr>
            <a:lvl6pPr marL="2489225" indent="0">
              <a:buNone/>
              <a:defRPr sz="2200"/>
            </a:lvl6pPr>
            <a:lvl7pPr marL="2987070" indent="0">
              <a:buNone/>
              <a:defRPr sz="2200"/>
            </a:lvl7pPr>
            <a:lvl8pPr marL="3484916" indent="0">
              <a:buNone/>
              <a:defRPr sz="2200"/>
            </a:lvl8pPr>
            <a:lvl9pPr marL="3982761" indent="0">
              <a:buNone/>
              <a:defRPr sz="22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500"/>
            </a:lvl1pPr>
            <a:lvl2pPr marL="497845" indent="0">
              <a:buNone/>
              <a:defRPr sz="1300"/>
            </a:lvl2pPr>
            <a:lvl3pPr marL="995690" indent="0">
              <a:buNone/>
              <a:defRPr sz="1100"/>
            </a:lvl3pPr>
            <a:lvl4pPr marL="1493535" indent="0">
              <a:buNone/>
              <a:defRPr sz="1000"/>
            </a:lvl4pPr>
            <a:lvl5pPr marL="1991380" indent="0">
              <a:buNone/>
              <a:defRPr sz="1000"/>
            </a:lvl5pPr>
            <a:lvl6pPr marL="2489225" indent="0">
              <a:buNone/>
              <a:defRPr sz="1000"/>
            </a:lvl6pPr>
            <a:lvl7pPr marL="2987070" indent="0">
              <a:buNone/>
              <a:defRPr sz="1000"/>
            </a:lvl7pPr>
            <a:lvl8pPr marL="3484916" indent="0">
              <a:buNone/>
              <a:defRPr sz="1000"/>
            </a:lvl8pPr>
            <a:lvl9pPr marL="398276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34670" y="7008172"/>
            <a:ext cx="2495127" cy="402567"/>
          </a:xfrm>
          <a:prstGeom prst="rect">
            <a:avLst/>
          </a:prstGeom>
        </p:spPr>
        <p:txBody>
          <a:bodyPr/>
          <a:lstStyle/>
          <a:p>
            <a:pPr defTabSz="995690"/>
            <a:fld id="{3926DAB8-8527-43D3-BE34-383E7126485A}" type="datetime1">
              <a:rPr lang="ru-RU" sz="2000" smtClean="0">
                <a:solidFill>
                  <a:srgbClr val="FFFFFF"/>
                </a:solidFill>
              </a:rPr>
              <a:t>21.11.2018</a:t>
            </a:fld>
            <a:endParaRPr lang="ru-RU" sz="2000">
              <a:solidFill>
                <a:srgbClr val="FFFFFF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653579" y="7008172"/>
            <a:ext cx="3386243" cy="402567"/>
          </a:xfrm>
          <a:prstGeom prst="rect">
            <a:avLst/>
          </a:prstGeom>
        </p:spPr>
        <p:txBody>
          <a:bodyPr/>
          <a:lstStyle/>
          <a:p>
            <a:pPr defTabSz="995690"/>
            <a:r>
              <a:rPr lang="ru-RU" sz="2000" smtClean="0">
                <a:solidFill>
                  <a:srgbClr val="FFFFFF"/>
                </a:solidFill>
              </a:rPr>
              <a:t>2</a:t>
            </a:r>
            <a:endParaRPr lang="ru-RU" sz="2000">
              <a:solidFill>
                <a:srgbClr val="FFFFFF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>
                <a:solidFill>
                  <a:srgbClr val="00B7ED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00B7E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045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34670" y="7008172"/>
            <a:ext cx="2495127" cy="402567"/>
          </a:xfrm>
          <a:prstGeom prst="rect">
            <a:avLst/>
          </a:prstGeom>
        </p:spPr>
        <p:txBody>
          <a:bodyPr/>
          <a:lstStyle/>
          <a:p>
            <a:pPr defTabSz="995690"/>
            <a:fld id="{F7BFE85D-57C8-4CF2-BEFE-AA9E70711B6F}" type="datetime1">
              <a:rPr lang="ru-RU" sz="2000" smtClean="0">
                <a:solidFill>
                  <a:srgbClr val="FFFFFF"/>
                </a:solidFill>
              </a:rPr>
              <a:t>21.11.2018</a:t>
            </a:fld>
            <a:endParaRPr lang="ru-RU" sz="2000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653579" y="7008172"/>
            <a:ext cx="3386243" cy="402567"/>
          </a:xfrm>
          <a:prstGeom prst="rect">
            <a:avLst/>
          </a:prstGeom>
        </p:spPr>
        <p:txBody>
          <a:bodyPr/>
          <a:lstStyle/>
          <a:p>
            <a:pPr defTabSz="995690"/>
            <a:r>
              <a:rPr lang="ru-RU" sz="2000" smtClean="0">
                <a:solidFill>
                  <a:srgbClr val="FFFFFF"/>
                </a:solidFill>
              </a:rPr>
              <a:t>2</a:t>
            </a:r>
            <a:endParaRPr lang="ru-RU" sz="2000">
              <a:solidFill>
                <a:srgbClr val="FFFF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>
                <a:solidFill>
                  <a:srgbClr val="00B7ED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00B7E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5833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3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3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34670" y="7008172"/>
            <a:ext cx="2495127" cy="402567"/>
          </a:xfrm>
          <a:prstGeom prst="rect">
            <a:avLst/>
          </a:prstGeom>
        </p:spPr>
        <p:txBody>
          <a:bodyPr/>
          <a:lstStyle/>
          <a:p>
            <a:pPr defTabSz="995690"/>
            <a:fld id="{1509A555-FD99-4C98-A580-FA538F467B3F}" type="datetime1">
              <a:rPr lang="ru-RU" sz="2000" smtClean="0">
                <a:solidFill>
                  <a:srgbClr val="FFFFFF"/>
                </a:solidFill>
              </a:rPr>
              <a:t>21.11.2018</a:t>
            </a:fld>
            <a:endParaRPr lang="ru-RU" sz="2000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653579" y="7008172"/>
            <a:ext cx="3386243" cy="402567"/>
          </a:xfrm>
          <a:prstGeom prst="rect">
            <a:avLst/>
          </a:prstGeom>
        </p:spPr>
        <p:txBody>
          <a:bodyPr/>
          <a:lstStyle/>
          <a:p>
            <a:pPr defTabSz="995690"/>
            <a:r>
              <a:rPr lang="ru-RU" sz="2000" smtClean="0">
                <a:solidFill>
                  <a:srgbClr val="FFFFFF"/>
                </a:solidFill>
              </a:rPr>
              <a:t>2</a:t>
            </a:r>
            <a:endParaRPr lang="ru-RU" sz="2000">
              <a:solidFill>
                <a:srgbClr val="FFFF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>
                <a:solidFill>
                  <a:srgbClr val="00B7ED">
                    <a:lumMod val="50000"/>
                  </a:srgbClr>
                </a:solidFill>
              </a:rPr>
              <a:pPr/>
              <a:t>‹#›</a:t>
            </a:fld>
            <a:endParaRPr lang="ru-RU">
              <a:solidFill>
                <a:srgbClr val="00B7E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485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34671" y="7008176"/>
            <a:ext cx="2495127" cy="402567"/>
          </a:xfrm>
          <a:prstGeom prst="rect">
            <a:avLst/>
          </a:prstGeom>
        </p:spPr>
        <p:txBody>
          <a:bodyPr lIns="91392" tIns="45696" rIns="91392" bIns="45696"/>
          <a:lstStyle/>
          <a:p>
            <a:fld id="{33674EBA-B5FF-4D65-92A5-1B9016C30C14}" type="datetime1">
              <a:rPr lang="ru-RU" smtClean="0"/>
              <a:t>21.11.2018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653582" y="7008176"/>
            <a:ext cx="3386243" cy="402567"/>
          </a:xfrm>
          <a:prstGeom prst="rect">
            <a:avLst/>
          </a:prstGeom>
        </p:spPr>
        <p:txBody>
          <a:bodyPr lIns="91392" tIns="45696" rIns="91392" bIns="45696"/>
          <a:lstStyle/>
          <a:p>
            <a:r>
              <a:rPr lang="ru-RU" smtClean="0"/>
              <a:t>2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581" indent="0">
              <a:buNone/>
              <a:defRPr sz="2200" b="1"/>
            </a:lvl2pPr>
            <a:lvl3pPr marL="995163" indent="0">
              <a:buNone/>
              <a:defRPr sz="2100" b="1"/>
            </a:lvl3pPr>
            <a:lvl4pPr marL="1492744" indent="0">
              <a:buNone/>
              <a:defRPr sz="1700" b="1"/>
            </a:lvl4pPr>
            <a:lvl5pPr marL="1990326" indent="0">
              <a:buNone/>
              <a:defRPr sz="1700" b="1"/>
            </a:lvl5pPr>
            <a:lvl6pPr marL="2487908" indent="0">
              <a:buNone/>
              <a:defRPr sz="1700" b="1"/>
            </a:lvl6pPr>
            <a:lvl7pPr marL="2985489" indent="0">
              <a:buNone/>
              <a:defRPr sz="1700" b="1"/>
            </a:lvl7pPr>
            <a:lvl8pPr marL="3483072" indent="0">
              <a:buNone/>
              <a:defRPr sz="1700" b="1"/>
            </a:lvl8pPr>
            <a:lvl9pPr marL="3980654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1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2" cy="705367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581" indent="0">
              <a:buNone/>
              <a:defRPr sz="2200" b="1"/>
            </a:lvl2pPr>
            <a:lvl3pPr marL="995163" indent="0">
              <a:buNone/>
              <a:defRPr sz="2100" b="1"/>
            </a:lvl3pPr>
            <a:lvl4pPr marL="1492744" indent="0">
              <a:buNone/>
              <a:defRPr sz="1700" b="1"/>
            </a:lvl4pPr>
            <a:lvl5pPr marL="1990326" indent="0">
              <a:buNone/>
              <a:defRPr sz="1700" b="1"/>
            </a:lvl5pPr>
            <a:lvl6pPr marL="2487908" indent="0">
              <a:buNone/>
              <a:defRPr sz="1700" b="1"/>
            </a:lvl6pPr>
            <a:lvl7pPr marL="2985489" indent="0">
              <a:buNone/>
              <a:defRPr sz="1700" b="1"/>
            </a:lvl7pPr>
            <a:lvl8pPr marL="3483072" indent="0">
              <a:buNone/>
              <a:defRPr sz="1700" b="1"/>
            </a:lvl8pPr>
            <a:lvl9pPr marL="3980654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2" cy="435647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1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534671" y="7008176"/>
            <a:ext cx="2495127" cy="402567"/>
          </a:xfrm>
          <a:prstGeom prst="rect">
            <a:avLst/>
          </a:prstGeom>
        </p:spPr>
        <p:txBody>
          <a:bodyPr lIns="91392" tIns="45696" rIns="91392" bIns="45696"/>
          <a:lstStyle/>
          <a:p>
            <a:fld id="{0DB77CE9-74E9-466F-B87D-82730C997A7F}" type="datetime1">
              <a:rPr lang="ru-RU" smtClean="0"/>
              <a:t>21.11.2018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653582" y="7008176"/>
            <a:ext cx="3386243" cy="402567"/>
          </a:xfrm>
          <a:prstGeom prst="rect">
            <a:avLst/>
          </a:prstGeom>
        </p:spPr>
        <p:txBody>
          <a:bodyPr lIns="91392" tIns="45696" rIns="91392" bIns="45696"/>
          <a:lstStyle/>
          <a:p>
            <a:r>
              <a:rPr lang="ru-RU" smtClean="0"/>
              <a:t>2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534671" y="7008176"/>
            <a:ext cx="2495127" cy="402567"/>
          </a:xfrm>
          <a:prstGeom prst="rect">
            <a:avLst/>
          </a:prstGeom>
        </p:spPr>
        <p:txBody>
          <a:bodyPr lIns="91392" tIns="45696" rIns="91392" bIns="45696"/>
          <a:lstStyle/>
          <a:p>
            <a:fld id="{2ABEFA0E-8376-4F38-967F-4C062C553621}" type="datetime1">
              <a:rPr lang="ru-RU" smtClean="0"/>
              <a:t>21.11.2018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653582" y="7008176"/>
            <a:ext cx="3386243" cy="402567"/>
          </a:xfrm>
          <a:prstGeom prst="rect">
            <a:avLst/>
          </a:prstGeom>
        </p:spPr>
        <p:txBody>
          <a:bodyPr lIns="91392" tIns="45696" rIns="91392" bIns="45696"/>
          <a:lstStyle/>
          <a:p>
            <a:r>
              <a:rPr lang="ru-RU" smtClean="0"/>
              <a:t>2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534671" y="7008176"/>
            <a:ext cx="2495127" cy="402567"/>
          </a:xfrm>
          <a:prstGeom prst="rect">
            <a:avLst/>
          </a:prstGeom>
        </p:spPr>
        <p:txBody>
          <a:bodyPr lIns="91392" tIns="45696" rIns="91392" bIns="45696"/>
          <a:lstStyle/>
          <a:p>
            <a:fld id="{A485588A-3A37-44D7-8113-136C92444635}" type="datetime1">
              <a:rPr lang="ru-RU" smtClean="0"/>
              <a:t>21.11.2018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653582" y="7008176"/>
            <a:ext cx="3386243" cy="402567"/>
          </a:xfrm>
          <a:prstGeom prst="rect">
            <a:avLst/>
          </a:prstGeom>
        </p:spPr>
        <p:txBody>
          <a:bodyPr lIns="91392" tIns="45696" rIns="91392" bIns="45696"/>
          <a:lstStyle/>
          <a:p>
            <a:r>
              <a:rPr lang="ru-RU" smtClean="0"/>
              <a:t>2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3" y="301050"/>
            <a:ext cx="3518055" cy="128121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4" y="301052"/>
            <a:ext cx="5977906" cy="6453328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3" y="1582266"/>
            <a:ext cx="3518055" cy="5172114"/>
          </a:xfrm>
        </p:spPr>
        <p:txBody>
          <a:bodyPr/>
          <a:lstStyle>
            <a:lvl1pPr marL="0" indent="0">
              <a:buNone/>
              <a:defRPr sz="1500"/>
            </a:lvl1pPr>
            <a:lvl2pPr marL="497581" indent="0">
              <a:buNone/>
              <a:defRPr sz="1300"/>
            </a:lvl2pPr>
            <a:lvl3pPr marL="995163" indent="0">
              <a:buNone/>
              <a:defRPr sz="1100"/>
            </a:lvl3pPr>
            <a:lvl4pPr marL="1492744" indent="0">
              <a:buNone/>
              <a:defRPr sz="1000"/>
            </a:lvl4pPr>
            <a:lvl5pPr marL="1990326" indent="0">
              <a:buNone/>
              <a:defRPr sz="1000"/>
            </a:lvl5pPr>
            <a:lvl6pPr marL="2487908" indent="0">
              <a:buNone/>
              <a:defRPr sz="1000"/>
            </a:lvl6pPr>
            <a:lvl7pPr marL="2985489" indent="0">
              <a:buNone/>
              <a:defRPr sz="1000"/>
            </a:lvl7pPr>
            <a:lvl8pPr marL="3483072" indent="0">
              <a:buNone/>
              <a:defRPr sz="1000"/>
            </a:lvl8pPr>
            <a:lvl9pPr marL="398065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34671" y="7008176"/>
            <a:ext cx="2495127" cy="402567"/>
          </a:xfrm>
          <a:prstGeom prst="rect">
            <a:avLst/>
          </a:prstGeom>
        </p:spPr>
        <p:txBody>
          <a:bodyPr lIns="91392" tIns="45696" rIns="91392" bIns="45696"/>
          <a:lstStyle/>
          <a:p>
            <a:fld id="{3DC2D5BC-678A-4503-94AF-1859B5400B6B}" type="datetime1">
              <a:rPr lang="ru-RU" smtClean="0"/>
              <a:t>21.11.2018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653582" y="7008176"/>
            <a:ext cx="3386243" cy="402567"/>
          </a:xfrm>
          <a:prstGeom prst="rect">
            <a:avLst/>
          </a:prstGeom>
        </p:spPr>
        <p:txBody>
          <a:bodyPr lIns="91392" tIns="45696" rIns="91392" bIns="45696"/>
          <a:lstStyle/>
          <a:p>
            <a:r>
              <a:rPr lang="ru-RU" smtClean="0"/>
              <a:t>2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500"/>
            </a:lvl1pPr>
            <a:lvl2pPr marL="497581" indent="0">
              <a:buNone/>
              <a:defRPr sz="3000"/>
            </a:lvl2pPr>
            <a:lvl3pPr marL="995163" indent="0">
              <a:buNone/>
              <a:defRPr sz="2600"/>
            </a:lvl3pPr>
            <a:lvl4pPr marL="1492744" indent="0">
              <a:buNone/>
              <a:defRPr sz="2200"/>
            </a:lvl4pPr>
            <a:lvl5pPr marL="1990326" indent="0">
              <a:buNone/>
              <a:defRPr sz="2200"/>
            </a:lvl5pPr>
            <a:lvl6pPr marL="2487908" indent="0">
              <a:buNone/>
              <a:defRPr sz="2200"/>
            </a:lvl6pPr>
            <a:lvl7pPr marL="2985489" indent="0">
              <a:buNone/>
              <a:defRPr sz="2200"/>
            </a:lvl7pPr>
            <a:lvl8pPr marL="3483072" indent="0">
              <a:buNone/>
              <a:defRPr sz="2200"/>
            </a:lvl8pPr>
            <a:lvl9pPr marL="3980654" indent="0">
              <a:buNone/>
              <a:defRPr sz="22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500"/>
            </a:lvl1pPr>
            <a:lvl2pPr marL="497581" indent="0">
              <a:buNone/>
              <a:defRPr sz="1300"/>
            </a:lvl2pPr>
            <a:lvl3pPr marL="995163" indent="0">
              <a:buNone/>
              <a:defRPr sz="1100"/>
            </a:lvl3pPr>
            <a:lvl4pPr marL="1492744" indent="0">
              <a:buNone/>
              <a:defRPr sz="1000"/>
            </a:lvl4pPr>
            <a:lvl5pPr marL="1990326" indent="0">
              <a:buNone/>
              <a:defRPr sz="1000"/>
            </a:lvl5pPr>
            <a:lvl6pPr marL="2487908" indent="0">
              <a:buNone/>
              <a:defRPr sz="1000"/>
            </a:lvl6pPr>
            <a:lvl7pPr marL="2985489" indent="0">
              <a:buNone/>
              <a:defRPr sz="1000"/>
            </a:lvl7pPr>
            <a:lvl8pPr marL="3483072" indent="0">
              <a:buNone/>
              <a:defRPr sz="1000"/>
            </a:lvl8pPr>
            <a:lvl9pPr marL="398065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34671" y="7008176"/>
            <a:ext cx="2495127" cy="402567"/>
          </a:xfrm>
          <a:prstGeom prst="rect">
            <a:avLst/>
          </a:prstGeom>
        </p:spPr>
        <p:txBody>
          <a:bodyPr lIns="91392" tIns="45696" rIns="91392" bIns="45696"/>
          <a:lstStyle/>
          <a:p>
            <a:fld id="{D288A80B-408B-4145-87B2-3085A703E853}" type="datetime1">
              <a:rPr lang="ru-RU" smtClean="0"/>
              <a:t>21.11.2018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653582" y="7008176"/>
            <a:ext cx="3386243" cy="402567"/>
          </a:xfrm>
          <a:prstGeom prst="rect">
            <a:avLst/>
          </a:prstGeom>
        </p:spPr>
        <p:txBody>
          <a:bodyPr lIns="91392" tIns="45696" rIns="91392" bIns="45696"/>
          <a:lstStyle/>
          <a:p>
            <a:r>
              <a:rPr lang="ru-RU" smtClean="0"/>
              <a:t>2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7" descr="Untitled-1-02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509" y="1112"/>
            <a:ext cx="10692384" cy="755904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0" y="302802"/>
            <a:ext cx="9624060" cy="1260211"/>
          </a:xfrm>
          <a:prstGeom prst="rect">
            <a:avLst/>
          </a:prstGeom>
        </p:spPr>
        <p:txBody>
          <a:bodyPr vert="horz" lIns="99516" tIns="49761" rIns="99516" bIns="49761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764296"/>
            <a:ext cx="9624060" cy="4990084"/>
          </a:xfrm>
          <a:prstGeom prst="rect">
            <a:avLst/>
          </a:prstGeom>
        </p:spPr>
        <p:txBody>
          <a:bodyPr vert="horz" lIns="99516" tIns="49761" rIns="99516" bIns="49761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667180" y="6834451"/>
            <a:ext cx="648072" cy="402567"/>
          </a:xfrm>
          <a:prstGeom prst="rect">
            <a:avLst/>
          </a:prstGeom>
        </p:spPr>
        <p:txBody>
          <a:bodyPr vert="horz" lIns="99516" tIns="49761" rIns="99516" bIns="49761" rtlCol="0" anchor="ctr"/>
          <a:lstStyle>
            <a:lvl1pPr algn="r">
              <a:defRPr sz="1600" b="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fld id="{10181F9E-76D0-446F-A865-7ED60D87A84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95163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186" indent="-373186" algn="l" defTabSz="995163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570" indent="-310989" algn="l" defTabSz="995163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3954" indent="-248791" algn="l" defTabSz="995163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1535" indent="-248791" algn="l" defTabSz="995163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39117" indent="-248791" algn="l" defTabSz="995163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6699" indent="-248791" algn="l" defTabSz="99516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4280" indent="-248791" algn="l" defTabSz="99516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1862" indent="-248791" algn="l" defTabSz="99516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29443" indent="-248791" algn="l" defTabSz="99516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9516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97581" algn="l" defTabSz="99516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95163" algn="l" defTabSz="99516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492744" algn="l" defTabSz="99516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990326" algn="l" defTabSz="99516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487908" algn="l" defTabSz="99516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985489" algn="l" defTabSz="99516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483072" algn="l" defTabSz="99516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3980654" algn="l" defTabSz="99516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7" descr="Untitled-1-02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508" y="1111"/>
            <a:ext cx="10692384" cy="755904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99569" tIns="49785" rIns="99569" bIns="49785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764296"/>
            <a:ext cx="9624060" cy="4990084"/>
          </a:xfrm>
          <a:prstGeom prst="rect">
            <a:avLst/>
          </a:prstGeom>
        </p:spPr>
        <p:txBody>
          <a:bodyPr vert="horz" lIns="99569" tIns="49785" rIns="99569" bIns="4978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667180" y="6834448"/>
            <a:ext cx="648072" cy="402567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r">
              <a:defRPr sz="1600" b="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defTabSz="995690"/>
            <a:fld id="{10181F9E-76D0-446F-A865-7ED60D87A84D}" type="slidenum">
              <a:rPr lang="ru-RU" smtClean="0">
                <a:solidFill>
                  <a:srgbClr val="00B7ED">
                    <a:lumMod val="50000"/>
                  </a:srgbClr>
                </a:solidFill>
              </a:rPr>
              <a:pPr defTabSz="995690"/>
              <a:t>‹#›</a:t>
            </a:fld>
            <a:endParaRPr lang="ru-RU" dirty="0">
              <a:solidFill>
                <a:srgbClr val="00B7E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857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9569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384" indent="-373384" algn="l" defTabSz="995690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998" indent="-311153" algn="l" defTabSz="995690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613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2458" indent="-248923" algn="l" defTabSz="99569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40303" indent="-248923" algn="l" defTabSz="995690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8148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993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838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1683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84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69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53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38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922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707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916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761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7" descr="Untitled-1-02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508" y="1111"/>
            <a:ext cx="10692384" cy="755904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99569" tIns="49785" rIns="99569" bIns="49785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764296"/>
            <a:ext cx="9624060" cy="4990084"/>
          </a:xfrm>
          <a:prstGeom prst="rect">
            <a:avLst/>
          </a:prstGeom>
        </p:spPr>
        <p:txBody>
          <a:bodyPr vert="horz" lIns="99569" tIns="49785" rIns="99569" bIns="4978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667180" y="6834448"/>
            <a:ext cx="648072" cy="402567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r">
              <a:defRPr sz="1600" b="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defTabSz="995690"/>
            <a:fld id="{10181F9E-76D0-446F-A865-7ED60D87A84D}" type="slidenum">
              <a:rPr lang="ru-RU" smtClean="0">
                <a:solidFill>
                  <a:srgbClr val="00B7ED">
                    <a:lumMod val="50000"/>
                  </a:srgbClr>
                </a:solidFill>
              </a:rPr>
              <a:pPr defTabSz="995690"/>
              <a:t>‹#›</a:t>
            </a:fld>
            <a:endParaRPr lang="ru-RU" dirty="0">
              <a:solidFill>
                <a:srgbClr val="00B7E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40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ctr" defTabSz="99569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384" indent="-373384" algn="l" defTabSz="995690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998" indent="-311153" algn="l" defTabSz="995690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613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2458" indent="-248923" algn="l" defTabSz="99569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40303" indent="-248923" algn="l" defTabSz="995690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8148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993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838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1683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84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69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53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38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922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707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916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761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4.xml"/><Relationship Id="rId13" Type="http://schemas.openxmlformats.org/officeDocument/2006/relationships/chart" Target="../charts/chart19.xml"/><Relationship Id="rId3" Type="http://schemas.openxmlformats.org/officeDocument/2006/relationships/chart" Target="../charts/chart9.xml"/><Relationship Id="rId7" Type="http://schemas.openxmlformats.org/officeDocument/2006/relationships/chart" Target="../charts/chart13.xml"/><Relationship Id="rId12" Type="http://schemas.openxmlformats.org/officeDocument/2006/relationships/chart" Target="../charts/chart1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12.xml"/><Relationship Id="rId11" Type="http://schemas.openxmlformats.org/officeDocument/2006/relationships/chart" Target="../charts/chart17.xml"/><Relationship Id="rId5" Type="http://schemas.openxmlformats.org/officeDocument/2006/relationships/chart" Target="../charts/chart11.xml"/><Relationship Id="rId10" Type="http://schemas.openxmlformats.org/officeDocument/2006/relationships/chart" Target="../charts/chart16.xml"/><Relationship Id="rId4" Type="http://schemas.openxmlformats.org/officeDocument/2006/relationships/chart" Target="../charts/chart10.xml"/><Relationship Id="rId9" Type="http://schemas.openxmlformats.org/officeDocument/2006/relationships/chart" Target="../charts/char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0149" y="1404367"/>
            <a:ext cx="10020913" cy="2544454"/>
          </a:xfrm>
          <a:prstGeom prst="rect">
            <a:avLst/>
          </a:prstGeom>
        </p:spPr>
        <p:txBody>
          <a:bodyPr wrap="square" lIns="104306" tIns="52153" rIns="104306" bIns="52153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7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ПРОЕКТ БЮДЖЕТА </a:t>
            </a:r>
          </a:p>
          <a:p>
            <a:pPr>
              <a:spcBef>
                <a:spcPct val="50000"/>
              </a:spcBef>
              <a:defRPr/>
            </a:pPr>
            <a:r>
              <a:rPr lang="ru-RU" sz="27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ОДИНЦОВСКОГО МУНИЦИПАЛЬНОГО РАЙОНА</a:t>
            </a:r>
          </a:p>
          <a:p>
            <a:pPr>
              <a:spcBef>
                <a:spcPct val="50000"/>
              </a:spcBef>
              <a:defRPr/>
            </a:pPr>
            <a:r>
              <a:rPr lang="ru-RU" sz="27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МОСКОВСКОЙ ОБЛАСТИ </a:t>
            </a:r>
          </a:p>
          <a:p>
            <a:pPr>
              <a:spcBef>
                <a:spcPct val="50000"/>
              </a:spcBef>
              <a:defRPr/>
            </a:pPr>
            <a:r>
              <a:rPr lang="ru-RU" sz="27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на 20</a:t>
            </a:r>
            <a:r>
              <a:rPr lang="en-US" sz="27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</a:t>
            </a:r>
            <a:r>
              <a:rPr lang="ru-RU" sz="27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9 год </a:t>
            </a:r>
            <a:r>
              <a:rPr lang="ru-RU" sz="27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и плановый период </a:t>
            </a:r>
            <a:r>
              <a:rPr lang="ru-RU" sz="27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2020 </a:t>
            </a:r>
            <a:r>
              <a:rPr lang="ru-RU" sz="27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и </a:t>
            </a:r>
            <a:r>
              <a:rPr lang="ru-RU" sz="27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2021 </a:t>
            </a:r>
            <a:r>
              <a:rPr lang="ru-RU" sz="27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годов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37901" y="4572719"/>
            <a:ext cx="9852495" cy="2013539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wrap="square" lIns="104306" tIns="52153" rIns="104306" bIns="52153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ru-RU" sz="3200" dirty="0">
                <a:solidFill>
                  <a:srgbClr val="DBF5F9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Докладчик: </a:t>
            </a:r>
            <a:r>
              <a:rPr lang="ru-RU" sz="3200" dirty="0" smtClean="0">
                <a:solidFill>
                  <a:srgbClr val="DBF5F9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Заместитель руководителя Администрации, начальник ФКУ </a:t>
            </a:r>
          </a:p>
          <a:p>
            <a:pPr algn="r">
              <a:spcBef>
                <a:spcPct val="50000"/>
              </a:spcBef>
              <a:defRPr/>
            </a:pPr>
            <a:r>
              <a:rPr lang="ru-RU" sz="4000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Тарасова </a:t>
            </a:r>
            <a:r>
              <a:rPr lang="ru-RU" sz="4000" dirty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Людмила Владимировна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378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" name="Диаграмма 7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2331236"/>
              </p:ext>
            </p:extLst>
          </p:nvPr>
        </p:nvGraphicFramePr>
        <p:xfrm>
          <a:off x="1523558" y="4864842"/>
          <a:ext cx="3867469" cy="1252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5" name="Диаграмма 7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3760330"/>
              </p:ext>
            </p:extLst>
          </p:nvPr>
        </p:nvGraphicFramePr>
        <p:xfrm>
          <a:off x="1816524" y="2892608"/>
          <a:ext cx="4572000" cy="22284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5" name="Диаграмма 6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7532276"/>
              </p:ext>
            </p:extLst>
          </p:nvPr>
        </p:nvGraphicFramePr>
        <p:xfrm>
          <a:off x="6344925" y="2945438"/>
          <a:ext cx="2133371" cy="2019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59" name="Диаграмма 5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3325542"/>
              </p:ext>
            </p:extLst>
          </p:nvPr>
        </p:nvGraphicFramePr>
        <p:xfrm>
          <a:off x="1458268" y="2347317"/>
          <a:ext cx="5567294" cy="1181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67" name="Диаграмма 6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0785536"/>
              </p:ext>
            </p:extLst>
          </p:nvPr>
        </p:nvGraphicFramePr>
        <p:xfrm>
          <a:off x="6114136" y="2196454"/>
          <a:ext cx="2843464" cy="1209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62" name="Диаграмма 6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3369858"/>
              </p:ext>
            </p:extLst>
          </p:nvPr>
        </p:nvGraphicFramePr>
        <p:xfrm>
          <a:off x="740103" y="5933038"/>
          <a:ext cx="6724842" cy="7489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124" y="324247"/>
            <a:ext cx="6408712" cy="936104"/>
          </a:xfrm>
        </p:spPr>
        <p:txBody>
          <a:bodyPr>
            <a:noAutofit/>
          </a:bodyPr>
          <a:lstStyle/>
          <a:p>
            <a:pPr algn="l"/>
            <a:r>
              <a:rPr lang="ru-RU" sz="18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Финансовое обеспечение деятельности муниципальных учреждений Одинцовского муниципального района за счет бюджетных средств на 2019 год</a:t>
            </a:r>
            <a:endParaRPr lang="ru-RU" sz="1800" b="1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074" y="1351873"/>
            <a:ext cx="1512168" cy="831241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95690"/>
            <a:r>
              <a:rPr 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образования </a:t>
            </a:r>
          </a:p>
          <a:p>
            <a:pPr algn="ctr" defTabSz="995690"/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126 учреждений</a:t>
            </a:r>
          </a:p>
          <a:p>
            <a:pPr algn="ctr" defTabSz="995690"/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6 781 млн.руб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34132" y="2379624"/>
            <a:ext cx="1512168" cy="1131629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95690"/>
            <a:r>
              <a:rPr 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 по делам культуры, туризму и молодежной политике </a:t>
            </a:r>
          </a:p>
          <a:p>
            <a:pPr algn="ctr" defTabSz="995690"/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учреждений 454 млн.руб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34132" y="3705967"/>
            <a:ext cx="1512168" cy="1002269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95690"/>
            <a:r>
              <a:rPr 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 физической культуры и спорта </a:t>
            </a: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учреждений</a:t>
            </a:r>
          </a:p>
          <a:p>
            <a:pPr algn="ctr" defTabSz="995690"/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479 млн.руб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34132" y="4881638"/>
            <a:ext cx="1529110" cy="681064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95690"/>
            <a:r>
              <a:rPr 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</a:t>
            </a:r>
          </a:p>
          <a:p>
            <a:pPr algn="ctr" defTabSz="995690"/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учреждений</a:t>
            </a:r>
          </a:p>
          <a:p>
            <a:pPr algn="ctr" defTabSz="995690"/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636 млн.руб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34132" y="5958745"/>
            <a:ext cx="1529110" cy="652771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95690"/>
            <a:r>
              <a:rPr 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ФКУ</a:t>
            </a:r>
          </a:p>
          <a:p>
            <a:pPr algn="ctr" defTabSz="995690"/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учреждение</a:t>
            </a:r>
          </a:p>
          <a:p>
            <a:pPr algn="ctr" defTabSz="995690"/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214 млн.руб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2429510" y="6601372"/>
            <a:ext cx="3024336" cy="5537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95690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155 учреждений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4102524" y="5723941"/>
            <a:ext cx="288032" cy="256472"/>
          </a:xfrm>
          <a:prstGeom prst="rect">
            <a:avLst/>
          </a:prstGeom>
          <a:solidFill>
            <a:srgbClr val="CC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95690"/>
            <a:endParaRPr lang="ru-RU" sz="20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102524" y="6044694"/>
            <a:ext cx="288032" cy="25647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95690"/>
            <a:endParaRPr lang="ru-RU" sz="20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102524" y="6378559"/>
            <a:ext cx="288032" cy="25647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95690"/>
            <a:endParaRPr lang="ru-RU" sz="20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424677" y="5686493"/>
            <a:ext cx="18213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95690"/>
            <a:r>
              <a:rPr lang="ru-RU" sz="11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Бюджетные учреждения  </a:t>
            </a:r>
          </a:p>
          <a:p>
            <a:pPr algn="ctr" defTabSz="995690"/>
            <a:r>
              <a:rPr lang="ru-RU" sz="11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129</a:t>
            </a:r>
            <a:endParaRPr lang="ru-RU" sz="11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392962" y="6044694"/>
            <a:ext cx="188224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95690"/>
            <a:r>
              <a:rPr lang="ru-RU" sz="11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Автономные учреждения  </a:t>
            </a:r>
          </a:p>
          <a:p>
            <a:pPr algn="ctr" defTabSz="995690"/>
            <a:r>
              <a:rPr lang="ru-RU" sz="11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11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434477" y="6364650"/>
            <a:ext cx="16530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95690"/>
            <a:r>
              <a:rPr lang="ru-RU" sz="11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Казенные учреждения </a:t>
            </a:r>
          </a:p>
          <a:p>
            <a:pPr algn="ctr" defTabSz="995690"/>
            <a:r>
              <a:rPr lang="ru-RU" sz="11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</a:t>
            </a:r>
            <a:endParaRPr lang="ru-RU" sz="11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6993603" y="3596950"/>
            <a:ext cx="995689" cy="5537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95690"/>
            <a:r>
              <a:rPr lang="ru-RU" sz="1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479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8472853" y="5551938"/>
            <a:ext cx="286383" cy="276872"/>
          </a:xfrm>
          <a:prstGeom prst="rect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95690"/>
            <a:endParaRPr lang="ru-RU" sz="20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8576500" y="5514622"/>
            <a:ext cx="2248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95690"/>
            <a:r>
              <a:rPr 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Московской </a:t>
            </a:r>
          </a:p>
          <a:p>
            <a:pPr algn="ctr" defTabSz="995690"/>
            <a:r>
              <a:rPr lang="ru-RU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бласти  4 855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837585" y="1536041"/>
            <a:ext cx="1441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95690"/>
            <a:r>
              <a:rPr lang="ru-RU" sz="1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14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лн.руб.</a:t>
            </a:r>
            <a:endParaRPr lang="ru-RU" sz="1400" b="1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8472852" y="5131176"/>
            <a:ext cx="286383" cy="276872"/>
          </a:xfrm>
          <a:prstGeom prst="rect">
            <a:avLst/>
          </a:prstGeom>
          <a:solidFill>
            <a:srgbClr val="CC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95690"/>
            <a:endParaRPr lang="ru-RU" sz="20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8942219" y="5121051"/>
            <a:ext cx="12153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95690"/>
            <a:r>
              <a:rPr lang="ru-RU" sz="11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района </a:t>
            </a:r>
          </a:p>
          <a:p>
            <a:pPr algn="ctr" defTabSz="995690"/>
            <a:r>
              <a:rPr lang="ru-RU" sz="11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3 610</a:t>
            </a:r>
            <a:endParaRPr lang="ru-RU" sz="11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8472853" y="6016431"/>
            <a:ext cx="286383" cy="223382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95690"/>
            <a:endParaRPr lang="ru-RU" sz="20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8950529" y="5980413"/>
            <a:ext cx="153599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95690"/>
            <a:r>
              <a:rPr lang="ru-RU" sz="11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Бюджеты поселений </a:t>
            </a:r>
          </a:p>
          <a:p>
            <a:pPr algn="ctr" defTabSz="995690"/>
            <a:r>
              <a:rPr lang="ru-RU" sz="11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</a:t>
            </a:r>
            <a:endParaRPr lang="ru-RU" sz="11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4" name="Диаграмма 5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595791"/>
              </p:ext>
            </p:extLst>
          </p:nvPr>
        </p:nvGraphicFramePr>
        <p:xfrm>
          <a:off x="1634256" y="1039283"/>
          <a:ext cx="4572000" cy="1568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71828" y="6678188"/>
            <a:ext cx="5032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95690"/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Финансовое обеспечение всего 8 564 </a:t>
            </a:r>
            <a:endParaRPr 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6" name="Диаграмма 7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0031584"/>
              </p:ext>
            </p:extLst>
          </p:nvPr>
        </p:nvGraphicFramePr>
        <p:xfrm>
          <a:off x="6335714" y="1300216"/>
          <a:ext cx="2614815" cy="16122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993603" y="1781022"/>
            <a:ext cx="6463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4 851</a:t>
            </a:r>
            <a:endParaRPr lang="ru-RU" sz="1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TextBox 1"/>
          <p:cNvSpPr txBox="1"/>
          <p:nvPr/>
        </p:nvSpPr>
        <p:spPr>
          <a:xfrm>
            <a:off x="7074892" y="1225048"/>
            <a:ext cx="914400" cy="225748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1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8" name="Диаграмма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8532965"/>
              </p:ext>
            </p:extLst>
          </p:nvPr>
        </p:nvGraphicFramePr>
        <p:xfrm>
          <a:off x="6380979" y="1852946"/>
          <a:ext cx="2133371" cy="2019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graphicFrame>
        <p:nvGraphicFramePr>
          <p:cNvPr id="79" name="Диаграмма 7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1665595"/>
              </p:ext>
            </p:extLst>
          </p:nvPr>
        </p:nvGraphicFramePr>
        <p:xfrm>
          <a:off x="6275209" y="4222119"/>
          <a:ext cx="2088232" cy="14799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graphicFrame>
        <p:nvGraphicFramePr>
          <p:cNvPr id="80" name="Диаграмма 7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5597001"/>
              </p:ext>
            </p:extLst>
          </p:nvPr>
        </p:nvGraphicFramePr>
        <p:xfrm>
          <a:off x="6432387" y="5418215"/>
          <a:ext cx="1997968" cy="15552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95690"/>
            <a:r>
              <a:rPr lang="ru-RU" sz="2000" smtClean="0">
                <a:solidFill>
                  <a:srgbClr val="FFFFFF"/>
                </a:solidFill>
              </a:rPr>
              <a:t>2</a:t>
            </a:r>
            <a:endParaRPr lang="ru-RU" sz="2000" dirty="0">
              <a:solidFill>
                <a:srgbClr val="FFFFFF"/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7ED">
                    <a:lumMod val="50000"/>
                  </a:srgbClr>
                </a:solidFill>
              </a:rPr>
              <a:t>9</a:t>
            </a:r>
            <a:endParaRPr lang="ru-RU" dirty="0">
              <a:solidFill>
                <a:srgbClr val="00B7E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9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Диаграмма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9646944"/>
              </p:ext>
            </p:extLst>
          </p:nvPr>
        </p:nvGraphicFramePr>
        <p:xfrm>
          <a:off x="299693" y="1784841"/>
          <a:ext cx="10021296" cy="4243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8271" y="337723"/>
            <a:ext cx="6914613" cy="1015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>
            <a:defPPr>
              <a:defRPr lang="ru-RU"/>
            </a:defPPr>
            <a:lvl1pPr>
              <a:defRPr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ru-RU" sz="1800" dirty="0"/>
              <a:t>Расходы бюджета района на реализацию муниципальной программы «Развитие образования </a:t>
            </a:r>
            <a:r>
              <a:rPr lang="ru-RU" sz="1800" dirty="0" smtClean="0"/>
              <a:t>в </a:t>
            </a:r>
            <a:r>
              <a:rPr lang="ru-RU" sz="1800" dirty="0"/>
              <a:t>Одинцовском муниципальном районе» в </a:t>
            </a:r>
            <a:r>
              <a:rPr lang="ru-RU" sz="1800" dirty="0" smtClean="0"/>
              <a:t>2018-2019 </a:t>
            </a:r>
            <a:r>
              <a:rPr lang="ru-RU" sz="1800" dirty="0"/>
              <a:t>годах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99693" y="6553646"/>
            <a:ext cx="288032" cy="28803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685787" y="6583188"/>
            <a:ext cx="288032" cy="288033"/>
          </a:xfrm>
          <a:prstGeom prst="rect">
            <a:avLst/>
          </a:prstGeom>
          <a:solidFill>
            <a:srgbClr val="D29B2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93956" y="6947484"/>
            <a:ext cx="288032" cy="288033"/>
          </a:xfrm>
          <a:prstGeom prst="rect">
            <a:avLst/>
          </a:prstGeom>
          <a:solidFill>
            <a:srgbClr val="99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98569" y="6922023"/>
            <a:ext cx="2250840" cy="307728"/>
          </a:xfrm>
          <a:prstGeom prst="rect">
            <a:avLst/>
          </a:prstGeom>
          <a:noFill/>
        </p:spPr>
        <p:txBody>
          <a:bodyPr wrap="none" lIns="91392" tIns="45696" rIns="91392" bIns="45696" rtlCol="0">
            <a:spAutoFit/>
          </a:bodyPr>
          <a:lstStyle/>
          <a:p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бюджета района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07975" y="6563493"/>
            <a:ext cx="2611067" cy="307728"/>
          </a:xfrm>
          <a:prstGeom prst="rect">
            <a:avLst/>
          </a:prstGeom>
          <a:noFill/>
        </p:spPr>
        <p:txBody>
          <a:bodyPr wrap="none" lIns="91392" tIns="45696" rIns="91392" bIns="45696" rtlCol="0">
            <a:spAutoFit/>
          </a:bodyPr>
          <a:lstStyle/>
          <a:p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бюджетов поселений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172" y="6573341"/>
            <a:ext cx="3355822" cy="307728"/>
          </a:xfrm>
          <a:prstGeom prst="rect">
            <a:avLst/>
          </a:prstGeom>
          <a:noFill/>
        </p:spPr>
        <p:txBody>
          <a:bodyPr wrap="none" lIns="91392" tIns="45696" rIns="91392" bIns="45696" rtlCol="0">
            <a:spAutoFit/>
          </a:bodyPr>
          <a:lstStyle/>
          <a:p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бюджета Московской области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46376" y="1894706"/>
            <a:ext cx="877066" cy="461616"/>
          </a:xfrm>
          <a:prstGeom prst="rect">
            <a:avLst/>
          </a:prstGeom>
          <a:noFill/>
        </p:spPr>
        <p:txBody>
          <a:bodyPr wrap="none" lIns="91392" tIns="45696" rIns="91392" bIns="45696" rtlCol="0">
            <a:spAutoFit/>
          </a:bodyPr>
          <a:lstStyle/>
          <a:p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384</a:t>
            </a:r>
            <a:endParaRPr lang="ru-RU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837108" y="1494303"/>
            <a:ext cx="1441285" cy="338506"/>
          </a:xfrm>
          <a:prstGeom prst="rect">
            <a:avLst/>
          </a:prstGeom>
          <a:noFill/>
        </p:spPr>
        <p:txBody>
          <a:bodyPr wrap="square" lIns="91392" tIns="45696" rIns="91392" bIns="45696" rtlCol="0">
            <a:spAutoFit/>
          </a:bodyPr>
          <a:lstStyle/>
          <a:p>
            <a:pPr algn="ctr"/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723989" y="5862281"/>
            <a:ext cx="2006748" cy="523172"/>
          </a:xfrm>
          <a:prstGeom prst="rect">
            <a:avLst/>
          </a:prstGeom>
          <a:noFill/>
        </p:spPr>
        <p:txBody>
          <a:bodyPr wrap="square" lIns="91392" tIns="45696" rIns="91392" bIns="45696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Ожидаемое исполнение </a:t>
            </a: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34230" y="1791078"/>
            <a:ext cx="877066" cy="461616"/>
          </a:xfrm>
          <a:prstGeom prst="rect">
            <a:avLst/>
          </a:prstGeom>
          <a:noFill/>
        </p:spPr>
        <p:txBody>
          <a:bodyPr wrap="none" lIns="91392" tIns="45696" rIns="91392" bIns="45696" rtlCol="0">
            <a:spAutoFit/>
          </a:bodyPr>
          <a:lstStyle/>
          <a:p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909</a:t>
            </a:r>
            <a:endParaRPr lang="ru-RU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420123">
            <a:off x="3506996" y="1347797"/>
            <a:ext cx="1441285" cy="692449"/>
          </a:xfrm>
          <a:prstGeom prst="rect">
            <a:avLst/>
          </a:prstGeom>
          <a:noFill/>
        </p:spPr>
        <p:txBody>
          <a:bodyPr wrap="square" lIns="91392" tIns="45696" rIns="91392" bIns="45696" rtlCol="0">
            <a:spAutoFit/>
          </a:bodyPr>
          <a:lstStyle/>
          <a:p>
            <a:pPr algn="ctr"/>
            <a:r>
              <a:rPr lang="ru-RU" sz="1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</a:t>
            </a:r>
          </a:p>
          <a:p>
            <a:pPr algn="ctr"/>
            <a:r>
              <a:rPr lang="ru-RU" sz="1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3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525 </a:t>
            </a:r>
            <a:r>
              <a:rPr lang="ru-RU" sz="1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млн.руб. или на </a:t>
            </a:r>
            <a:r>
              <a:rPr lang="ru-RU" sz="13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6,6%</a:t>
            </a:r>
            <a:endParaRPr lang="ru-RU" sz="13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Выгнутая вверх стрелка 1"/>
          <p:cNvSpPr/>
          <p:nvPr/>
        </p:nvSpPr>
        <p:spPr>
          <a:xfrm rot="459145">
            <a:off x="3203852" y="1302460"/>
            <a:ext cx="2132797" cy="62528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56769" y="5921422"/>
            <a:ext cx="1726594" cy="307728"/>
          </a:xfrm>
          <a:prstGeom prst="rect">
            <a:avLst/>
          </a:prstGeom>
          <a:noFill/>
        </p:spPr>
        <p:txBody>
          <a:bodyPr wrap="none" lIns="91392" tIns="45696" rIns="91392" bIns="45696" rtlCol="0">
            <a:spAutoFit/>
          </a:bodyPr>
          <a:lstStyle/>
          <a:p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на </a:t>
            </a: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217064" y="5927141"/>
            <a:ext cx="2664296" cy="307728"/>
          </a:xfrm>
          <a:prstGeom prst="rect">
            <a:avLst/>
          </a:prstGeom>
          <a:noFill/>
        </p:spPr>
        <p:txBody>
          <a:bodyPr wrap="square" lIns="91392" tIns="45696" rIns="91392" bIns="45696" rtlCol="0">
            <a:spAutoFit/>
          </a:bodyPr>
          <a:lstStyle/>
          <a:p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Рост/снижение расходов</a:t>
            </a:r>
          </a:p>
        </p:txBody>
      </p:sp>
      <p:cxnSp>
        <p:nvCxnSpPr>
          <p:cNvPr id="23" name="Прямая со стрелкой 22"/>
          <p:cNvCxnSpPr/>
          <p:nvPr/>
        </p:nvCxnSpPr>
        <p:spPr>
          <a:xfrm flipH="1">
            <a:off x="8736639" y="5482533"/>
            <a:ext cx="9707" cy="275913"/>
          </a:xfrm>
          <a:prstGeom prst="straightConnector1">
            <a:avLst/>
          </a:prstGeom>
          <a:ln>
            <a:solidFill>
              <a:schemeClr val="tx2">
                <a:lumMod val="65000"/>
              </a:schemeClr>
            </a:solidFill>
            <a:tailEnd type="arrow"/>
          </a:ln>
          <a:effectLst>
            <a:glow rad="127000">
              <a:srgbClr val="D29B2E"/>
            </a:glow>
            <a:outerShdw blurRad="50800" dist="25400" dir="5400000" rotWithShape="0">
              <a:srgbClr val="000000">
                <a:alpha val="4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8731551" y="5055439"/>
            <a:ext cx="10177" cy="261743"/>
          </a:xfrm>
          <a:prstGeom prst="straightConnector1">
            <a:avLst/>
          </a:prstGeom>
          <a:ln w="25400">
            <a:solidFill>
              <a:schemeClr val="accent4">
                <a:lumMod val="20000"/>
                <a:lumOff val="80000"/>
              </a:schemeClr>
            </a:solidFill>
            <a:tailEnd type="arrow"/>
          </a:ln>
          <a:effectLst>
            <a:glow rad="127000">
              <a:srgbClr val="669900"/>
            </a:glow>
            <a:outerShdw blurRad="50800" dist="25400" dir="5400000" rotWithShape="0">
              <a:srgbClr val="000000">
                <a:alpha val="4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650956" y="4415806"/>
            <a:ext cx="748826" cy="461616"/>
          </a:xfrm>
          <a:prstGeom prst="rect">
            <a:avLst/>
          </a:prstGeom>
          <a:noFill/>
        </p:spPr>
        <p:txBody>
          <a:bodyPr wrap="none" lIns="91392" tIns="45696" rIns="91392" bIns="45696" rtlCol="0">
            <a:spAutoFit/>
          </a:bodyPr>
          <a:lstStyle/>
          <a:p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-525</a:t>
            </a:r>
            <a:endParaRPr lang="ru-RU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8746346" y="4755166"/>
            <a:ext cx="0" cy="244511"/>
          </a:xfrm>
          <a:prstGeom prst="straightConnector1">
            <a:avLst/>
          </a:prstGeom>
          <a:ln>
            <a:solidFill>
              <a:srgbClr val="FFCC99"/>
            </a:solidFill>
            <a:tailEnd type="arrow"/>
          </a:ln>
          <a:effectLst>
            <a:glow rad="127000">
              <a:srgbClr val="00B0F0"/>
            </a:glow>
            <a:outerShdw blurRad="50800" dist="25400" dir="5400000" rotWithShape="0">
              <a:srgbClr val="00B0F0">
                <a:alpha val="4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0027220" y="6947484"/>
            <a:ext cx="47961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10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17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Диаграмма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9239092"/>
              </p:ext>
            </p:extLst>
          </p:nvPr>
        </p:nvGraphicFramePr>
        <p:xfrm>
          <a:off x="54896" y="1655136"/>
          <a:ext cx="6371927" cy="4969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90118" y="468263"/>
            <a:ext cx="7560837" cy="864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на реализацию муниципальной программы </a:t>
            </a:r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образования в </a:t>
            </a:r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Одинцовском </a:t>
            </a:r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муниципальном </a:t>
            </a:r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районе</a:t>
            </a:r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на 2019 год</a:t>
            </a:r>
            <a:endParaRPr lang="ru-RU" b="1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0242923"/>
              </p:ext>
            </p:extLst>
          </p:nvPr>
        </p:nvGraphicFramePr>
        <p:xfrm>
          <a:off x="4657648" y="1261118"/>
          <a:ext cx="5896108" cy="56150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7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8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0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584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направлений расходов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2019 год</a:t>
                      </a:r>
                      <a:endParaRPr lang="ru-RU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Удель-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ный вес 2019 год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5771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 муниципальное учреждение дошкольного образования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2 434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205">
                <a:tc>
                  <a:txBody>
                    <a:bodyPr/>
                    <a:lstStyle/>
                    <a:p>
                      <a:r>
                        <a:rPr lang="ru-RU" sz="145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муниципальных общеобразовательных учреждений</a:t>
                      </a:r>
                      <a:endParaRPr lang="ru-RU" sz="145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4 052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54,9%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586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учреждения дополнительного образования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2586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прочих учреждения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0,6%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8750">
                <a:tc>
                  <a:txBody>
                    <a:bodyPr/>
                    <a:lstStyle/>
                    <a:p>
                      <a:pPr marL="0" marR="0" indent="0" algn="l" defTabSz="9956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частных образовательных учреждений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451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6,1%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7868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отдыха,</a:t>
                      </a:r>
                      <a:r>
                        <a:rPr lang="ru-RU" sz="15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оздоровления и занятости детей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7868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Строительство и ремонт образовательных учреждений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2586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Управления образования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7868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Комиссии по делам несовершеннолетних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7197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МКУ ЦБ (расчет компенсации родительской платы)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3819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7 384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4378735" y="2200926"/>
            <a:ext cx="216024" cy="21602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378735" y="2600672"/>
            <a:ext cx="216024" cy="21602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404529" y="4607060"/>
            <a:ext cx="216024" cy="216024"/>
          </a:xfrm>
          <a:prstGeom prst="rect">
            <a:avLst/>
          </a:prstGeom>
          <a:solidFill>
            <a:srgbClr val="4D9C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384652" y="3024547"/>
            <a:ext cx="216024" cy="21602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413904" y="3744627"/>
            <a:ext cx="216024" cy="216024"/>
          </a:xfrm>
          <a:prstGeom prst="rect">
            <a:avLst/>
          </a:prstGeom>
          <a:solidFill>
            <a:srgbClr val="CC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402725" y="3446573"/>
            <a:ext cx="216024" cy="21602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402725" y="4129583"/>
            <a:ext cx="216024" cy="21602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429496" y="5517715"/>
            <a:ext cx="216024" cy="216024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413754" y="5157489"/>
            <a:ext cx="216024" cy="216024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429496" y="6015669"/>
            <a:ext cx="216024" cy="216024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3042447" y="1876890"/>
            <a:ext cx="1224136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r>
              <a:rPr lang="ru-RU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Овал 2"/>
          <p:cNvSpPr/>
          <p:nvPr/>
        </p:nvSpPr>
        <p:spPr>
          <a:xfrm>
            <a:off x="1645121" y="3554585"/>
            <a:ext cx="1397325" cy="124458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7 384</a:t>
            </a:r>
            <a:endParaRPr lang="ru-RU" sz="2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/>
              <a:t>11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649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Диаграмма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284258"/>
              </p:ext>
            </p:extLst>
          </p:nvPr>
        </p:nvGraphicFramePr>
        <p:xfrm>
          <a:off x="309097" y="1784951"/>
          <a:ext cx="10029825" cy="4291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90117" y="540271"/>
            <a:ext cx="7056784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бюджета на реализацию муниципальной программы «Развитие культуры в Одинцовском муниципальном районе» в 2018– 2019 годах</a:t>
            </a:r>
            <a:endParaRPr lang="ru-RU" b="1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94306" y="6836083"/>
            <a:ext cx="180020" cy="19802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755906" y="6826351"/>
            <a:ext cx="180020" cy="207754"/>
          </a:xfrm>
          <a:prstGeom prst="rect">
            <a:avLst/>
          </a:prstGeom>
          <a:solidFill>
            <a:srgbClr val="D29B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910757" y="6710069"/>
            <a:ext cx="2659629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бюджета района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938047" y="6721595"/>
            <a:ext cx="2978720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бюджетов поселений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8765020" y="1482245"/>
            <a:ext cx="936104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362738" y="1798805"/>
            <a:ext cx="977575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1 652</a:t>
            </a:r>
            <a:endParaRPr lang="ru-RU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403372" y="4017502"/>
            <a:ext cx="756084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588</a:t>
            </a:r>
            <a:endParaRPr lang="ru-RU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Выгнутая вверх стрелка 14"/>
          <p:cNvSpPr/>
          <p:nvPr/>
        </p:nvSpPr>
        <p:spPr>
          <a:xfrm rot="21127716">
            <a:off x="3469544" y="3660038"/>
            <a:ext cx="1907314" cy="664659"/>
          </a:xfrm>
          <a:prstGeom prst="curvedDownArrow">
            <a:avLst>
              <a:gd name="adj1" fmla="val 23692"/>
              <a:gd name="adj2" fmla="val 50000"/>
              <a:gd name="adj3" fmla="val 17265"/>
            </a:avLst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 rot="20804267">
            <a:off x="3482289" y="3998005"/>
            <a:ext cx="1693868" cy="6757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 за счет средств района </a:t>
            </a:r>
          </a:p>
          <a:p>
            <a:pPr algn="ctr"/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92  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млн.руб. </a:t>
            </a:r>
          </a:p>
          <a:p>
            <a:pPr algn="ctr"/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на </a:t>
            </a: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19%</a:t>
            </a:r>
            <a:endParaRPr lang="ru-RU" sz="1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23989" y="6006042"/>
            <a:ext cx="2006748" cy="523172"/>
          </a:xfrm>
          <a:prstGeom prst="rect">
            <a:avLst/>
          </a:prstGeom>
          <a:noFill/>
        </p:spPr>
        <p:txBody>
          <a:bodyPr wrap="square" lIns="91392" tIns="45696" rIns="91392" bIns="45696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Ожидаемое исполнение </a:t>
            </a: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5769" y="6169330"/>
            <a:ext cx="1726594" cy="307728"/>
          </a:xfrm>
          <a:prstGeom prst="rect">
            <a:avLst/>
          </a:prstGeom>
          <a:noFill/>
        </p:spPr>
        <p:txBody>
          <a:bodyPr wrap="none" lIns="91392" tIns="45696" rIns="91392" bIns="45696" rtlCol="0">
            <a:spAutoFit/>
          </a:bodyPr>
          <a:lstStyle/>
          <a:p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на </a:t>
            </a: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95259" y="6169330"/>
            <a:ext cx="2664296" cy="307728"/>
          </a:xfrm>
          <a:prstGeom prst="rect">
            <a:avLst/>
          </a:prstGeom>
          <a:noFill/>
        </p:spPr>
        <p:txBody>
          <a:bodyPr wrap="square" lIns="91392" tIns="45696" rIns="91392" bIns="45696" rtlCol="0">
            <a:spAutoFit/>
          </a:bodyPr>
          <a:lstStyle/>
          <a:p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Рост/Снижение 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расходов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312311" y="6822732"/>
            <a:ext cx="180020" cy="2077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510546" y="6831148"/>
            <a:ext cx="3241620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редства бюджета Московской области</a:t>
            </a: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794972" y="2476434"/>
            <a:ext cx="880272" cy="415450"/>
          </a:xfrm>
          <a:prstGeom prst="rect">
            <a:avLst/>
          </a:prstGeom>
          <a:noFill/>
        </p:spPr>
        <p:txBody>
          <a:bodyPr wrap="none" lIns="91392" tIns="45696" rIns="91392" bIns="45696" rtlCol="0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-1 064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9091114" y="3532565"/>
            <a:ext cx="1" cy="1116176"/>
          </a:xfrm>
          <a:prstGeom prst="straightConnector1">
            <a:avLst/>
          </a:prstGeom>
          <a:ln>
            <a:solidFill>
              <a:srgbClr val="D29B2E"/>
            </a:solidFill>
            <a:tailEnd type="arrow"/>
          </a:ln>
          <a:effectLst>
            <a:glow rad="127000">
              <a:srgbClr val="00B0F0"/>
            </a:glow>
            <a:outerShdw blurRad="50800" dist="25400" dir="5400000" rotWithShape="0">
              <a:srgbClr val="CCFF99">
                <a:alpha val="4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 flipV="1">
            <a:off x="9091115" y="4982616"/>
            <a:ext cx="1" cy="333750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  <a:effectLst>
            <a:glow rad="127000">
              <a:srgbClr val="92D050"/>
            </a:glow>
            <a:outerShdw blurRad="50800" dist="25400" dir="5400000" rotWithShape="0">
              <a:srgbClr val="000000">
                <a:alpha val="4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9085347" y="5436815"/>
            <a:ext cx="0" cy="202879"/>
          </a:xfrm>
          <a:prstGeom prst="straightConnector1">
            <a:avLst/>
          </a:prstGeom>
          <a:ln w="25400">
            <a:solidFill>
              <a:srgbClr val="CC9900"/>
            </a:solidFill>
            <a:tailEnd type="arrow"/>
          </a:ln>
          <a:effectLst>
            <a:glow rad="127000">
              <a:srgbClr val="CC9900"/>
            </a:glow>
            <a:outerShdw blurRad="50800" dist="25400" dir="5400000" rotWithShape="0">
              <a:srgbClr val="000000">
                <a:alpha val="4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/>
              <a:t>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554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379243"/>
              </p:ext>
            </p:extLst>
          </p:nvPr>
        </p:nvGraphicFramePr>
        <p:xfrm>
          <a:off x="6282804" y="1532576"/>
          <a:ext cx="4210298" cy="50069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4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831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направлений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показателей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на 2019 год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Удельный вес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год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643">
                <a:tc>
                  <a:txBody>
                    <a:bodyPr/>
                    <a:lstStyle/>
                    <a:p>
                      <a:pPr algn="l"/>
                      <a:r>
                        <a:rPr lang="ru-RU" sz="15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музыкальных школ и школ искусств, в </a:t>
                      </a:r>
                      <a:r>
                        <a:rPr lang="ru-RU" sz="150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sz="15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.: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358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60,9%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6690">
                <a:tc>
                  <a:txBody>
                    <a:bodyPr/>
                    <a:lstStyle/>
                    <a:p>
                      <a:pPr algn="l"/>
                      <a:r>
                        <a:rPr lang="ru-RU" sz="1400" i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400" i="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расходы на увеличение контингента обучающихся за счет бюджета с 01.01.2019 (60 мест)</a:t>
                      </a:r>
                      <a:endParaRPr lang="ru-RU" sz="1400" i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b="1" i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600" b="1" i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5439">
                <a:tc>
                  <a:txBody>
                    <a:bodyPr/>
                    <a:lstStyle/>
                    <a:p>
                      <a:pPr marL="0" marR="0" indent="0" algn="just" defTabSz="9951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400" i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400" i="1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расходы на текущий ремонт учреждений и обеспечение доступной среды</a:t>
                      </a:r>
                      <a:endParaRPr lang="ru-RU" sz="1400" i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600" b="1" i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  <a:endParaRPr lang="ru-RU" sz="1600" b="1" i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2497">
                <a:tc>
                  <a:txBody>
                    <a:bodyPr/>
                    <a:lstStyle/>
                    <a:p>
                      <a:pPr algn="l"/>
                      <a:r>
                        <a:rPr lang="ru-RU" sz="15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«Культурно-спортивный центр»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151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25,7%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2497">
                <a:tc>
                  <a:txBody>
                    <a:bodyPr/>
                    <a:lstStyle/>
                    <a:p>
                      <a:pPr algn="l"/>
                      <a:r>
                        <a:rPr lang="ru-RU" sz="15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 в сфере культуры</a:t>
                      </a:r>
                      <a:endParaRPr lang="ru-RU" sz="15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10,4%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1115"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ru-R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Комитета по делам культуры, туризму и молодежной политике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3%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1920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588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62124" y="540271"/>
            <a:ext cx="6120680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на муниципальную программу </a:t>
            </a:r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«Развитие культуры в Одинцовском муниципальном районе» на 2019 год</a:t>
            </a:r>
            <a:endParaRPr lang="ru-RU" b="1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843523" y="2304467"/>
            <a:ext cx="360040" cy="360040"/>
          </a:xfrm>
          <a:prstGeom prst="rect">
            <a:avLst/>
          </a:prstGeom>
          <a:solidFill>
            <a:srgbClr val="CC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853986" y="4536715"/>
            <a:ext cx="360040" cy="360040"/>
          </a:xfrm>
          <a:prstGeom prst="rect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890047" y="5580831"/>
            <a:ext cx="360040" cy="360040"/>
          </a:xfrm>
          <a:prstGeom prst="rect">
            <a:avLst/>
          </a:prstGeom>
          <a:solidFill>
            <a:srgbClr val="A67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876779" y="5076775"/>
            <a:ext cx="360040" cy="36004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260873" y="1562103"/>
            <a:ext cx="1283258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r>
              <a:rPr lang="ru-RU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млн.руб.</a:t>
            </a:r>
          </a:p>
        </p:txBody>
      </p:sp>
      <p:graphicFrame>
        <p:nvGraphicFramePr>
          <p:cNvPr id="16" name="Диаграмма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2335822"/>
              </p:ext>
            </p:extLst>
          </p:nvPr>
        </p:nvGraphicFramePr>
        <p:xfrm>
          <a:off x="-40248" y="1561151"/>
          <a:ext cx="5917027" cy="5350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Овал 1"/>
          <p:cNvSpPr/>
          <p:nvPr/>
        </p:nvSpPr>
        <p:spPr>
          <a:xfrm>
            <a:off x="2250356" y="3506413"/>
            <a:ext cx="1440160" cy="1329705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588</a:t>
            </a:r>
            <a:endParaRPr lang="ru-RU" sz="2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/>
              <a:t>13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568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Диаграмма 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5298343"/>
              </p:ext>
            </p:extLst>
          </p:nvPr>
        </p:nvGraphicFramePr>
        <p:xfrm>
          <a:off x="0" y="1865228"/>
          <a:ext cx="10603284" cy="46517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60139" y="424108"/>
            <a:ext cx="6158669" cy="81440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lIns="91392" tIns="45696" rIns="91392" bIns="45696" rtlCol="0" anchor="ctr"/>
          <a:lstStyle/>
          <a:p>
            <a:pPr defTabSz="913915">
              <a:defRPr/>
            </a:pPr>
            <a:r>
              <a:rPr lang="ru-RU" sz="1800" b="1" i="1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бюджета на реализацию муниципальной </a:t>
            </a:r>
          </a:p>
          <a:p>
            <a:pPr defTabSz="913915">
              <a:defRPr/>
            </a:pPr>
            <a:r>
              <a:rPr lang="ru-RU" sz="1800" b="1" i="1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«Физическая культура и спорт в </a:t>
            </a:r>
          </a:p>
          <a:p>
            <a:pPr defTabSz="913915">
              <a:defRPr/>
            </a:pPr>
            <a:r>
              <a:rPr lang="ru-RU" sz="18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Одинцовском </a:t>
            </a:r>
            <a:r>
              <a:rPr lang="ru-RU" sz="1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муниципальном районе</a:t>
            </a:r>
            <a:r>
              <a:rPr lang="ru-RU" sz="1800" b="1" i="1" kern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в 2018 – 2019 годах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9163124" y="1354672"/>
            <a:ext cx="1160512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555235" y="6665059"/>
            <a:ext cx="241226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бюджета района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219038" y="6737067"/>
            <a:ext cx="360040" cy="36004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sz="1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1265982">
            <a:off x="3735986" y="1818230"/>
            <a:ext cx="1269073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r>
              <a:rPr lang="ru-RU" sz="13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</a:t>
            </a:r>
            <a:r>
              <a:rPr lang="ru-RU" sz="1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3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 </a:t>
            </a:r>
            <a:r>
              <a:rPr lang="ru-RU" sz="1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млн.руб. или </a:t>
            </a:r>
            <a:r>
              <a:rPr lang="ru-RU" sz="13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7%</a:t>
            </a:r>
            <a:endParaRPr lang="ru-RU" sz="13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34332" y="5743998"/>
            <a:ext cx="2006748" cy="523172"/>
          </a:xfrm>
          <a:prstGeom prst="rect">
            <a:avLst/>
          </a:prstGeom>
          <a:noFill/>
        </p:spPr>
        <p:txBody>
          <a:bodyPr wrap="square" lIns="91392" tIns="45696" rIns="91392" bIns="45696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Ожидаемое исполнение </a:t>
            </a: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36434" y="5851720"/>
            <a:ext cx="1726594" cy="307728"/>
          </a:xfrm>
          <a:prstGeom prst="rect">
            <a:avLst/>
          </a:prstGeom>
          <a:noFill/>
        </p:spPr>
        <p:txBody>
          <a:bodyPr wrap="none" lIns="91392" tIns="45696" rIns="91392" bIns="45696" rtlCol="0">
            <a:spAutoFit/>
          </a:bodyPr>
          <a:lstStyle/>
          <a:p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на </a:t>
            </a: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274124" y="5851720"/>
            <a:ext cx="2321048" cy="307728"/>
          </a:xfrm>
          <a:prstGeom prst="rect">
            <a:avLst/>
          </a:prstGeom>
          <a:noFill/>
        </p:spPr>
        <p:txBody>
          <a:bodyPr wrap="square" lIns="91392" tIns="45696" rIns="91392" bIns="45696" rtlCol="0">
            <a:spAutoFit/>
          </a:bodyPr>
          <a:lstStyle/>
          <a:p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Рост/Снижение 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расходов</a:t>
            </a:r>
          </a:p>
        </p:txBody>
      </p:sp>
      <p:sp>
        <p:nvSpPr>
          <p:cNvPr id="25" name="Выгнутая вверх стрелка 24"/>
          <p:cNvSpPr/>
          <p:nvPr/>
        </p:nvSpPr>
        <p:spPr>
          <a:xfrm rot="918875">
            <a:off x="3239462" y="1606422"/>
            <a:ext cx="2379692" cy="62421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12243" y="2073957"/>
            <a:ext cx="569290" cy="400061"/>
          </a:xfrm>
          <a:prstGeom prst="rect">
            <a:avLst/>
          </a:prstGeom>
          <a:noFill/>
        </p:spPr>
        <p:txBody>
          <a:bodyPr wrap="none" lIns="91392" tIns="45696" rIns="91392" bIns="45696" rtlCol="0">
            <a:spAutoFit/>
          </a:bodyPr>
          <a:lstStyle/>
          <a:p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548</a:t>
            </a: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06140" y="6737067"/>
            <a:ext cx="360040" cy="36004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sz="1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66180" y="6665059"/>
            <a:ext cx="1863059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</a:t>
            </a: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областного бюджета</a:t>
            </a:r>
            <a:endParaRPr lang="ru-RU" sz="1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138788" y="6737067"/>
            <a:ext cx="360040" cy="360040"/>
          </a:xfrm>
          <a:prstGeom prst="rect">
            <a:avLst/>
          </a:prstGeom>
          <a:solidFill>
            <a:srgbClr val="D29B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sz="1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505377" y="6665059"/>
            <a:ext cx="2052228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</a:t>
            </a: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бюджетов поселений</a:t>
            </a:r>
            <a:endParaRPr lang="ru-RU" sz="1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53152" y="2290700"/>
            <a:ext cx="555120" cy="400061"/>
          </a:xfrm>
          <a:prstGeom prst="rect">
            <a:avLst/>
          </a:prstGeom>
          <a:noFill/>
        </p:spPr>
        <p:txBody>
          <a:bodyPr wrap="none" lIns="91392" tIns="45696" rIns="91392" bIns="45696" rtlCol="0">
            <a:spAutoFit/>
          </a:bodyPr>
          <a:lstStyle/>
          <a:p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511</a:t>
            </a: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8886024" y="4787027"/>
            <a:ext cx="0" cy="193165"/>
          </a:xfrm>
          <a:prstGeom prst="straightConnector1">
            <a:avLst/>
          </a:prstGeom>
          <a:ln w="25400">
            <a:solidFill>
              <a:schemeClr val="accent4">
                <a:lumMod val="20000"/>
                <a:lumOff val="80000"/>
              </a:schemeClr>
            </a:solidFill>
            <a:tailEnd type="arrow"/>
          </a:ln>
          <a:effectLst>
            <a:glow rad="127000">
              <a:srgbClr val="00B0F0"/>
            </a:glow>
            <a:outerShdw blurRad="50800" dist="25400" dir="5400000" rotWithShape="0">
              <a:srgbClr val="000000">
                <a:alpha val="4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V="1">
            <a:off x="8898495" y="5076775"/>
            <a:ext cx="0" cy="193164"/>
          </a:xfrm>
          <a:prstGeom prst="straightConnector1">
            <a:avLst/>
          </a:prstGeom>
          <a:ln>
            <a:solidFill>
              <a:schemeClr val="tx2">
                <a:lumMod val="65000"/>
              </a:schemeClr>
            </a:solidFill>
            <a:tailEnd type="arrow"/>
          </a:ln>
          <a:effectLst>
            <a:glow rad="127000">
              <a:srgbClr val="92D050"/>
            </a:glow>
            <a:outerShdw blurRad="50800" dist="25400" dir="5400000" rotWithShape="0">
              <a:srgbClr val="000000">
                <a:alpha val="45000"/>
              </a:srgb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8888460" y="5364807"/>
            <a:ext cx="1" cy="243047"/>
          </a:xfrm>
          <a:prstGeom prst="straightConnector1">
            <a:avLst/>
          </a:prstGeom>
          <a:ln>
            <a:solidFill>
              <a:srgbClr val="FFCC99"/>
            </a:solidFill>
            <a:tailEnd type="arrow"/>
          </a:ln>
          <a:effectLst>
            <a:glow rad="127000">
              <a:srgbClr val="D29B2E"/>
            </a:glow>
            <a:outerShdw blurRad="50800" dist="25400" dir="5400000" rotWithShape="0">
              <a:srgbClr val="CCFF99">
                <a:alpha val="4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980203" y="4356695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-37</a:t>
            </a:r>
            <a:endParaRPr lang="ru-RU" sz="1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83827" y="6889358"/>
            <a:ext cx="47961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14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56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2008484"/>
              </p:ext>
            </p:extLst>
          </p:nvPr>
        </p:nvGraphicFramePr>
        <p:xfrm>
          <a:off x="162124" y="1764407"/>
          <a:ext cx="5400602" cy="51486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95575" y="460191"/>
            <a:ext cx="6120680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r>
              <a:rPr lang="ru-RU" sz="19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на </a:t>
            </a:r>
            <a:r>
              <a:rPr lang="ru-RU" sz="19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реализацию муниципальной программы «Физическая культура и спорт в </a:t>
            </a:r>
            <a:r>
              <a:rPr lang="ru-RU" sz="19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Одинцовском муниципальном районе» </a:t>
            </a:r>
            <a:r>
              <a:rPr lang="ru-RU" sz="19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2019 год</a:t>
            </a:r>
            <a:endParaRPr lang="ru-RU" sz="1900" b="1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080633"/>
              </p:ext>
            </p:extLst>
          </p:nvPr>
        </p:nvGraphicFramePr>
        <p:xfrm>
          <a:off x="5850756" y="1476375"/>
          <a:ext cx="4752528" cy="5522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1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25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336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направлений расходов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на 2019 год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Удельный вес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год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4722">
                <a:tc>
                  <a:txBody>
                    <a:bodyPr/>
                    <a:lstStyle/>
                    <a:p>
                      <a:pPr algn="l"/>
                      <a:r>
                        <a:rPr lang="ru-RU" sz="17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ru-RU" sz="17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спортивных школ, в </a:t>
                      </a:r>
                      <a:r>
                        <a:rPr lang="ru-RU" sz="1700" baseline="0" dirty="0" err="1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sz="17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7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465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91,0%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3170">
                <a:tc>
                  <a:txBody>
                    <a:bodyPr/>
                    <a:lstStyle/>
                    <a:p>
                      <a:pPr algn="l"/>
                      <a:r>
                        <a:rPr lang="ru-RU" sz="1400" i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расходы на текущий ремонт учреждений и обеспечение доступной среды</a:t>
                      </a:r>
                      <a:endParaRPr lang="ru-RU" sz="1400" i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 i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8721">
                <a:tc>
                  <a:txBody>
                    <a:bodyPr/>
                    <a:lstStyle/>
                    <a:p>
                      <a:pPr algn="l"/>
                      <a:r>
                        <a:rPr lang="ru-RU" sz="17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 в сфере физической культуры и спорта</a:t>
                      </a:r>
                      <a:endParaRPr lang="ru-RU" sz="17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3,3%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88670">
                <a:tc>
                  <a:txBody>
                    <a:bodyPr/>
                    <a:lstStyle/>
                    <a:p>
                      <a:pPr algn="l"/>
                      <a:r>
                        <a:rPr lang="ru-RU" sz="17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Физкультурно-оздоровительный</a:t>
                      </a:r>
                      <a:r>
                        <a:rPr lang="ru-RU" sz="17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клуб спорта для инвалидов «Одинец»</a:t>
                      </a:r>
                      <a:endParaRPr lang="ru-RU" sz="17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2,8%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6280">
                <a:tc>
                  <a:txBody>
                    <a:bodyPr/>
                    <a:lstStyle/>
                    <a:p>
                      <a:pPr algn="l"/>
                      <a:r>
                        <a:rPr lang="ru-RU" sz="17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Комитета Физической культуры</a:t>
                      </a:r>
                      <a:r>
                        <a:rPr lang="ru-RU" sz="1700" baseline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спорта</a:t>
                      </a:r>
                      <a:endParaRPr lang="ru-RU" sz="17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2,9%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7356">
                <a:tc>
                  <a:txBody>
                    <a:bodyPr/>
                    <a:lstStyle/>
                    <a:p>
                      <a:pPr algn="l"/>
                      <a:r>
                        <a:rPr lang="ru-RU" sz="170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7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511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382706" y="2376475"/>
            <a:ext cx="360040" cy="3600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82706" y="3854899"/>
            <a:ext cx="360040" cy="360040"/>
          </a:xfrm>
          <a:prstGeom prst="rect">
            <a:avLst/>
          </a:prstGeom>
          <a:solidFill>
            <a:srgbClr val="CC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82706" y="5004767"/>
            <a:ext cx="360040" cy="360040"/>
          </a:xfrm>
          <a:prstGeom prst="rect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382706" y="6012879"/>
            <a:ext cx="360040" cy="36004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122564" y="1404282"/>
            <a:ext cx="1080120" cy="4680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млн.руб.</a:t>
            </a: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>
          <a:xfrm>
            <a:off x="9739188" y="6948983"/>
            <a:ext cx="648072" cy="402567"/>
          </a:xfrm>
        </p:spPr>
        <p:txBody>
          <a:bodyPr/>
          <a:lstStyle/>
          <a:p>
            <a:r>
              <a:rPr lang="ru-RU" dirty="0" smtClean="0"/>
              <a:t>15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91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81F9E-76D0-446F-A865-7ED60D87A84D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5" name="Заголовок 1"/>
          <p:cNvSpPr txBox="1">
            <a:spLocks noGrp="1"/>
          </p:cNvSpPr>
          <p:nvPr>
            <p:ph type="title"/>
          </p:nvPr>
        </p:nvSpPr>
        <p:spPr>
          <a:xfrm>
            <a:off x="94305" y="359693"/>
            <a:ext cx="6604289" cy="1260211"/>
          </a:xfrm>
          <a:prstGeom prst="rect">
            <a:avLst/>
          </a:prstGeom>
        </p:spPr>
        <p:txBody>
          <a:bodyPr vert="horz" lIns="102737" tIns="51368" rIns="102737" bIns="51368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800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Расходы бюджета Одинцовского </a:t>
            </a:r>
            <a:r>
              <a:rPr lang="ru-RU" sz="1800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муниципального</a:t>
            </a:r>
            <a:br>
              <a:rPr lang="ru-RU" sz="1800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района на 1 обучающегося в образовательных организациях </a:t>
            </a:r>
            <a:br>
              <a:rPr lang="ru-RU" sz="1800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(без расходов капитального характера, строек и </a:t>
            </a:r>
            <a:br>
              <a:rPr lang="ru-RU" sz="1800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обеспечивающих расходов) на 2019 </a:t>
            </a:r>
            <a:r>
              <a:rPr lang="ru-RU" sz="1800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948999" y="1547846"/>
            <a:ext cx="1010512" cy="350237"/>
          </a:xfrm>
          <a:prstGeom prst="rect">
            <a:avLst/>
          </a:prstGeom>
        </p:spPr>
        <p:txBody>
          <a:bodyPr wrap="square" lIns="102737" tIns="51368" rIns="102737" bIns="51368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27345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>
                <a:solidFill>
                  <a:srgbClr val="0F6FC6">
                    <a:lumMod val="50000"/>
                  </a:srgbClr>
                </a:solidFill>
                <a:latin typeface="Times New Roman"/>
              </a:rPr>
              <a:t>млн.руб.</a:t>
            </a:r>
            <a:endParaRPr lang="ru-RU" sz="1600" b="1" dirty="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66619" y="1898083"/>
            <a:ext cx="1431559" cy="4221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2737" tIns="51368" rIns="102737" bIns="51368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27345"/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Дошкольное образование</a:t>
            </a:r>
            <a:endParaRPr lang="ru-RU" sz="1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52428" y="3557834"/>
            <a:ext cx="5212654" cy="5557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2737" tIns="51368" rIns="102737" bIns="51368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27345"/>
            <a:r>
              <a:rPr lang="ru-RU" sz="2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Расходы на </a:t>
            </a:r>
            <a:r>
              <a:rPr lang="ru-RU" sz="27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 ребёнка</a:t>
            </a:r>
          </a:p>
        </p:txBody>
      </p:sp>
      <p:grpSp>
        <p:nvGrpSpPr>
          <p:cNvPr id="10" name="Группа 9"/>
          <p:cNvGrpSpPr/>
          <p:nvPr/>
        </p:nvGrpSpPr>
        <p:grpSpPr>
          <a:xfrm>
            <a:off x="516968" y="4738150"/>
            <a:ext cx="9802787" cy="788916"/>
            <a:chOff x="466072" y="4076868"/>
            <a:chExt cx="8382431" cy="739151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466072" y="4076868"/>
              <a:ext cx="1873680" cy="723897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27345"/>
              <a:r>
                <a:rPr lang="ru-RU" sz="32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2 </a:t>
              </a:r>
              <a:r>
                <a:rPr lang="ru-RU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555</a:t>
              </a:r>
              <a:endPara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727822" y="4222955"/>
              <a:ext cx="504056" cy="50405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27345"/>
              <a:r>
                <a:rPr lang="ru-RU" sz="5000" dirty="0">
                  <a:solidFill>
                    <a:prstClr val="black"/>
                  </a:solidFill>
                </a:rPr>
                <a:t>÷</a:t>
              </a: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6688263" y="4095125"/>
              <a:ext cx="2160240" cy="70564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27345"/>
              <a:r>
                <a:rPr lang="ru-RU" sz="23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157,7</a:t>
              </a:r>
              <a:endParaRPr lang="ru-RU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1027345"/>
              <a:r>
                <a:rPr lang="ru-RU" sz="23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на 1 ребёнка</a:t>
              </a: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3635896" y="4077596"/>
              <a:ext cx="1872208" cy="738423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27345"/>
              <a:r>
                <a:rPr lang="ru-RU" sz="25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16 201</a:t>
              </a:r>
              <a:endParaRPr lang="ru-RU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1027345"/>
              <a:r>
                <a:rPr lang="ru-RU" sz="25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детей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837178" y="4202892"/>
              <a:ext cx="504056" cy="50405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27345"/>
              <a:r>
                <a:rPr lang="ru-RU" sz="5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</a:p>
          </p:txBody>
        </p:sp>
      </p:grpSp>
      <p:sp>
        <p:nvSpPr>
          <p:cNvPr id="16" name="Прямоугольник 15"/>
          <p:cNvSpPr/>
          <p:nvPr/>
        </p:nvSpPr>
        <p:spPr>
          <a:xfrm>
            <a:off x="411669" y="4222882"/>
            <a:ext cx="2392363" cy="431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37" tIns="51368" rIns="102737" bIns="51368" rtlCol="0" anchor="ctr"/>
          <a:lstStyle/>
          <a:p>
            <a:pPr algn="ctr" defTabSz="1027345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Расходы бюджета </a:t>
            </a:r>
            <a:endPara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1027345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млн. руб.)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158109" y="4222977"/>
            <a:ext cx="2300228" cy="3572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37" tIns="51368" rIns="102737" bIns="51368" rtlCol="0" anchor="ctr"/>
          <a:lstStyle/>
          <a:p>
            <a:pPr algn="ctr" defTabSz="1027345"/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Плановый контингент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578249" y="4159207"/>
            <a:ext cx="2958241" cy="4210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37" tIns="51368" rIns="102737" bIns="51368" rtlCol="0" anchor="ctr"/>
          <a:lstStyle/>
          <a:p>
            <a:pPr algn="ctr" defTabSz="1027345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Расходы на 1 ребёнка в год </a:t>
            </a:r>
          </a:p>
          <a:p>
            <a:pPr algn="ctr" defTabSz="1027345"/>
            <a:r>
              <a:rPr lang="ru-RU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(тыс. руб.)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94140" y="4177592"/>
            <a:ext cx="2694699" cy="3255079"/>
          </a:xfrm>
          <a:prstGeom prst="roundRect">
            <a:avLst/>
          </a:prstGeom>
          <a:noFill/>
          <a:ln w="3175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37" tIns="51368" rIns="102737" bIns="51368" rtlCol="0" anchor="ctr"/>
          <a:lstStyle/>
          <a:p>
            <a:pPr algn="ctr" defTabSz="1027345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552824" y="4071925"/>
            <a:ext cx="3064316" cy="3255079"/>
          </a:xfrm>
          <a:prstGeom prst="roundRect">
            <a:avLst/>
          </a:prstGeom>
          <a:noFill/>
          <a:ln w="3175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37" tIns="51368" rIns="102737" bIns="51368" rtlCol="0" anchor="ctr"/>
          <a:lstStyle/>
          <a:p>
            <a:pPr algn="ctr" defTabSz="1027345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957247" y="4144412"/>
            <a:ext cx="2694699" cy="3255079"/>
          </a:xfrm>
          <a:prstGeom prst="roundRect">
            <a:avLst/>
          </a:prstGeom>
          <a:noFill/>
          <a:ln w="3175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37" tIns="51368" rIns="102737" bIns="51368" rtlCol="0" anchor="ctr"/>
          <a:lstStyle/>
          <a:p>
            <a:pPr algn="ctr" defTabSz="1027345"/>
            <a:endParaRPr lang="ru-RU" dirty="0">
              <a:solidFill>
                <a:prstClr val="white"/>
              </a:solidFill>
            </a:endParaRPr>
          </a:p>
        </p:txBody>
      </p:sp>
      <p:grpSp>
        <p:nvGrpSpPr>
          <p:cNvPr id="22" name="Группа 21"/>
          <p:cNvGrpSpPr/>
          <p:nvPr/>
        </p:nvGrpSpPr>
        <p:grpSpPr>
          <a:xfrm>
            <a:off x="506569" y="5623184"/>
            <a:ext cx="9808484" cy="772635"/>
            <a:chOff x="466072" y="4076868"/>
            <a:chExt cx="8387302" cy="723897"/>
          </a:xfrm>
          <a:solidFill>
            <a:srgbClr val="FFCC99"/>
          </a:solidFill>
        </p:grpSpPr>
        <p:sp>
          <p:nvSpPr>
            <p:cNvPr id="23" name="Скругленный прямоугольник 22"/>
            <p:cNvSpPr/>
            <p:nvPr/>
          </p:nvSpPr>
          <p:spPr>
            <a:xfrm>
              <a:off x="466072" y="4076868"/>
              <a:ext cx="1873680" cy="723897"/>
            </a:xfrm>
            <a:prstGeom prst="roundRect">
              <a:avLst/>
            </a:prstGeom>
            <a:solidFill>
              <a:srgbClr val="CC9900"/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1027345"/>
              <a:r>
                <a:rPr lang="ru-RU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4 101</a:t>
              </a:r>
              <a:endPara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2727822" y="4222955"/>
              <a:ext cx="504056" cy="50405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27345"/>
              <a:r>
                <a:rPr lang="ru-RU" sz="5000" dirty="0">
                  <a:solidFill>
                    <a:prstClr val="black"/>
                  </a:solidFill>
                </a:rPr>
                <a:t>÷</a:t>
              </a:r>
            </a:p>
          </p:txBody>
        </p:sp>
        <p:sp>
          <p:nvSpPr>
            <p:cNvPr id="25" name="Скругленный прямоугольник 24"/>
            <p:cNvSpPr/>
            <p:nvPr/>
          </p:nvSpPr>
          <p:spPr>
            <a:xfrm>
              <a:off x="6693134" y="4077597"/>
              <a:ext cx="2160240" cy="705640"/>
            </a:xfrm>
            <a:prstGeom prst="roundRect">
              <a:avLst/>
            </a:prstGeom>
            <a:solidFill>
              <a:srgbClr val="CC9900"/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1027345"/>
              <a:r>
                <a:rPr lang="ru-RU" sz="23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100,0 </a:t>
              </a:r>
              <a:endParaRPr lang="ru-RU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1027345"/>
              <a:r>
                <a:rPr lang="ru-RU" sz="23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на 1 учащегося</a:t>
              </a:r>
            </a:p>
          </p:txBody>
        </p:sp>
        <p:sp>
          <p:nvSpPr>
            <p:cNvPr id="26" name="Скругленный прямоугольник 25"/>
            <p:cNvSpPr/>
            <p:nvPr/>
          </p:nvSpPr>
          <p:spPr>
            <a:xfrm>
              <a:off x="3635896" y="4077597"/>
              <a:ext cx="1872208" cy="723168"/>
            </a:xfrm>
            <a:prstGeom prst="roundRect">
              <a:avLst/>
            </a:prstGeom>
            <a:solidFill>
              <a:srgbClr val="D29B2E"/>
            </a:soli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1027345"/>
              <a:r>
                <a:rPr lang="ru-RU" sz="25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41 014</a:t>
              </a:r>
              <a:endParaRPr lang="ru-RU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1027345"/>
              <a:r>
                <a:rPr lang="ru-RU" sz="25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учащийся</a:t>
              </a: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5837178" y="4202892"/>
              <a:ext cx="504056" cy="50405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27345"/>
              <a:r>
                <a:rPr lang="ru-RU" sz="5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</a:p>
          </p:txBody>
        </p:sp>
      </p:grpSp>
      <p:grpSp>
        <p:nvGrpSpPr>
          <p:cNvPr id="28" name="Группа 27"/>
          <p:cNvGrpSpPr/>
          <p:nvPr/>
        </p:nvGrpSpPr>
        <p:grpSpPr>
          <a:xfrm>
            <a:off x="512367" y="6506160"/>
            <a:ext cx="9802787" cy="772635"/>
            <a:chOff x="466072" y="4076868"/>
            <a:chExt cx="8382431" cy="723897"/>
          </a:xfrm>
          <a:solidFill>
            <a:srgbClr val="00FFCC"/>
          </a:solidFill>
        </p:grpSpPr>
        <p:sp>
          <p:nvSpPr>
            <p:cNvPr id="29" name="Скругленный прямоугольник 28"/>
            <p:cNvSpPr/>
            <p:nvPr/>
          </p:nvSpPr>
          <p:spPr>
            <a:xfrm>
              <a:off x="466072" y="4076868"/>
              <a:ext cx="1873680" cy="723897"/>
            </a:xfrm>
            <a:prstGeom prst="roundRect">
              <a:avLst/>
            </a:prstGeom>
            <a:solidFill>
              <a:srgbClr val="92D050"/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1027345"/>
              <a:r>
                <a:rPr lang="ru-RU" sz="32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437</a:t>
              </a:r>
              <a:endPara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2727822" y="4222955"/>
              <a:ext cx="504056" cy="50405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27345"/>
              <a:r>
                <a:rPr lang="ru-RU" sz="5000" dirty="0">
                  <a:solidFill>
                    <a:prstClr val="black"/>
                  </a:solidFill>
                </a:rPr>
                <a:t>÷</a:t>
              </a:r>
            </a:p>
          </p:txBody>
        </p:sp>
        <p:sp>
          <p:nvSpPr>
            <p:cNvPr id="31" name="Скругленный прямоугольник 30"/>
            <p:cNvSpPr/>
            <p:nvPr/>
          </p:nvSpPr>
          <p:spPr>
            <a:xfrm>
              <a:off x="6688263" y="4095125"/>
              <a:ext cx="2160240" cy="705640"/>
            </a:xfrm>
            <a:prstGeom prst="roundRect">
              <a:avLst/>
            </a:prstGeom>
            <a:solidFill>
              <a:srgbClr val="92D050"/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1027345"/>
              <a:r>
                <a:rPr lang="ru-RU" sz="23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76,4 </a:t>
              </a:r>
              <a:endParaRPr lang="ru-RU" sz="23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1027345"/>
              <a:r>
                <a:rPr lang="ru-RU" sz="23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на 1 учащегося</a:t>
              </a:r>
            </a:p>
          </p:txBody>
        </p:sp>
        <p:sp>
          <p:nvSpPr>
            <p:cNvPr id="32" name="Скругленный прямоугольник 31"/>
            <p:cNvSpPr/>
            <p:nvPr/>
          </p:nvSpPr>
          <p:spPr>
            <a:xfrm>
              <a:off x="3635896" y="4077596"/>
              <a:ext cx="1872208" cy="723168"/>
            </a:xfrm>
            <a:prstGeom prst="roundRect">
              <a:avLst/>
            </a:prstGeom>
            <a:solidFill>
              <a:srgbClr val="92D050"/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1027345"/>
              <a:r>
                <a:rPr lang="ru-RU" sz="25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  <a:r>
                <a:rPr lang="ru-RU" sz="25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718</a:t>
              </a:r>
              <a:endParaRPr lang="ru-RU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 defTabSz="1027345"/>
              <a:r>
                <a:rPr lang="ru-RU" sz="25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учащихся</a:t>
              </a:r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837178" y="4202892"/>
              <a:ext cx="504056" cy="50405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027345"/>
              <a:r>
                <a:rPr lang="ru-RU" sz="50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</a:p>
          </p:txBody>
        </p:sp>
      </p:grpSp>
      <p:sp>
        <p:nvSpPr>
          <p:cNvPr id="34" name="Прямоугольник 33"/>
          <p:cNvSpPr/>
          <p:nvPr/>
        </p:nvSpPr>
        <p:spPr>
          <a:xfrm>
            <a:off x="6551403" y="1384850"/>
            <a:ext cx="1567196" cy="3367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37" tIns="51368" rIns="102737" bIns="51368" rtlCol="0" anchor="ctr"/>
          <a:lstStyle/>
          <a:p>
            <a:pPr algn="ctr" defTabSz="1027345"/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Кол-во организаций, всего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6978140" y="1914915"/>
            <a:ext cx="574249" cy="3969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37" tIns="51368" rIns="102737" bIns="51368" rtlCol="0" anchor="ctr"/>
          <a:lstStyle/>
          <a:p>
            <a:pPr algn="ctr" defTabSz="1027345"/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79</a:t>
            </a:r>
            <a:endParaRPr lang="ru-RU" sz="1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970383" y="2510355"/>
            <a:ext cx="556686" cy="3969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37" tIns="51368" rIns="102737" bIns="51368" rtlCol="0" anchor="ctr"/>
          <a:lstStyle/>
          <a:p>
            <a:pPr algn="ctr" defTabSz="1027345"/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endParaRPr lang="ru-RU" sz="1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073197" y="3119834"/>
            <a:ext cx="523608" cy="3969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37" tIns="51368" rIns="102737" bIns="51368" rtlCol="0" anchor="ctr"/>
          <a:lstStyle/>
          <a:p>
            <a:pPr algn="ctr" defTabSz="1027345"/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1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8378094" y="1220458"/>
            <a:ext cx="1736070" cy="276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37" tIns="51368" rIns="102737" bIns="51368" rtlCol="0" anchor="ctr"/>
          <a:lstStyle/>
          <a:p>
            <a:pPr algn="ctr" defTabSz="1027345"/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 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числе:</a:t>
            </a:r>
            <a:endParaRPr lang="ru-RU" sz="1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7938988" y="1446432"/>
            <a:ext cx="1706996" cy="276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37" tIns="51368" rIns="102737" bIns="51368" rtlCol="0" anchor="ctr"/>
          <a:lstStyle/>
          <a:p>
            <a:pPr algn="ctr" defTabSz="1027345"/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Муниципальные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9374253" y="1432992"/>
            <a:ext cx="1342061" cy="276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37" tIns="51368" rIns="102737" bIns="51368" rtlCol="0" anchor="ctr"/>
          <a:lstStyle/>
          <a:p>
            <a:pPr algn="ctr" defTabSz="1027345"/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Частные</a:t>
            </a:r>
            <a:endParaRPr lang="ru-RU" sz="1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3" name="Диаграмма 4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185650"/>
              </p:ext>
            </p:extLst>
          </p:nvPr>
        </p:nvGraphicFramePr>
        <p:xfrm>
          <a:off x="162124" y="138504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4" name="Прямоугольник 43"/>
          <p:cNvSpPr/>
          <p:nvPr/>
        </p:nvSpPr>
        <p:spPr>
          <a:xfrm>
            <a:off x="5024310" y="2064850"/>
            <a:ext cx="207842" cy="24702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5024310" y="2585322"/>
            <a:ext cx="207842" cy="247026"/>
          </a:xfrm>
          <a:prstGeom prst="rect">
            <a:avLst/>
          </a:prstGeom>
          <a:solidFill>
            <a:srgbClr val="D29B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5028091" y="3093956"/>
            <a:ext cx="207842" cy="247026"/>
          </a:xfrm>
          <a:prstGeom prst="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5366619" y="2473982"/>
            <a:ext cx="1431559" cy="4221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2737" tIns="51368" rIns="102737" bIns="51368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27345"/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Общее  образование</a:t>
            </a:r>
            <a:endParaRPr lang="ru-RU" sz="1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5366619" y="3002866"/>
            <a:ext cx="2262412" cy="4221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2737" tIns="51368" rIns="102737" bIns="51368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27345"/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ополнительное  образование</a:t>
            </a:r>
            <a:endParaRPr lang="ru-RU" sz="1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9771178" y="2510355"/>
            <a:ext cx="574249" cy="3969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37" tIns="51368" rIns="102737" bIns="51368" rtlCol="0" anchor="ctr"/>
          <a:lstStyle/>
          <a:p>
            <a:pPr algn="ctr" defTabSz="1027345"/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1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8505361" y="2499192"/>
            <a:ext cx="574249" cy="3969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37" tIns="51368" rIns="102737" bIns="51368" rtlCol="0" anchor="ctr"/>
          <a:lstStyle/>
          <a:p>
            <a:pPr algn="ctr" defTabSz="1027345"/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endParaRPr lang="ru-RU" sz="1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8476757" y="1914915"/>
            <a:ext cx="574249" cy="3969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37" tIns="51368" rIns="102737" bIns="51368" rtlCol="0" anchor="ctr"/>
          <a:lstStyle/>
          <a:p>
            <a:pPr algn="ctr" defTabSz="1027345"/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71</a:t>
            </a:r>
            <a:endParaRPr lang="ru-RU" sz="1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9772455" y="1932052"/>
            <a:ext cx="574249" cy="3969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37" tIns="51368" rIns="102737" bIns="51368" rtlCol="0" anchor="ctr"/>
          <a:lstStyle/>
          <a:p>
            <a:pPr algn="ctr" defTabSz="1027345"/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1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8565082" y="3127690"/>
            <a:ext cx="574249" cy="3969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37" tIns="51368" rIns="102737" bIns="51368" rtlCol="0" anchor="ctr"/>
          <a:lstStyle/>
          <a:p>
            <a:pPr algn="ctr" defTabSz="1027345"/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1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9758158" y="3127690"/>
            <a:ext cx="574249" cy="3969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737" tIns="51368" rIns="102737" bIns="51368" rtlCol="0" anchor="ctr"/>
          <a:lstStyle/>
          <a:p>
            <a:pPr algn="ctr" defTabSz="1027345"/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1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95690"/>
            <a:r>
              <a:rPr lang="ru-RU" sz="2000" smtClean="0">
                <a:solidFill>
                  <a:srgbClr val="FFFFFF"/>
                </a:solidFill>
              </a:rPr>
              <a:t>2</a:t>
            </a:r>
            <a:endParaRPr lang="ru-RU" sz="2000" dirty="0">
              <a:solidFill>
                <a:srgbClr val="FF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236696" y="7178662"/>
            <a:ext cx="47961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16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92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246918" y="398419"/>
            <a:ext cx="4968551" cy="1397930"/>
          </a:xfrm>
          <a:prstGeom prst="rect">
            <a:avLst/>
          </a:prstGeom>
          <a:noFill/>
        </p:spPr>
        <p:txBody>
          <a:bodyPr wrap="square" lIns="104251" tIns="52125" rIns="104251" bIns="52125" rtlCol="0">
            <a:spAutoFit/>
          </a:bodyPr>
          <a:lstStyle/>
          <a:p>
            <a:pPr marL="0" marR="0" lvl="0" indent="0" algn="l" defTabSz="9951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100" b="1" i="1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25000"/>
                  </a:srgb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Структура </a:t>
            </a:r>
            <a:r>
              <a:rPr kumimoji="0" lang="ru-RU" sz="21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FF">
                    <a:lumMod val="25000"/>
                  </a:srgb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программных расходов бюджета Одинцовского муниципального района </a:t>
            </a:r>
          </a:p>
          <a:p>
            <a:pPr marL="0" marR="0" lvl="0" indent="0" algn="l" defTabSz="9951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1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FF">
                    <a:lumMod val="25000"/>
                  </a:srgb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на 2019 год</a:t>
            </a:r>
            <a:endParaRPr kumimoji="0" lang="ru-RU" sz="2100" b="1" i="1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25000"/>
                </a:srgb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26" name="Диаграмма 25"/>
          <p:cNvGraphicFramePr>
            <a:graphicFrameLocks/>
          </p:cNvGraphicFramePr>
          <p:nvPr>
            <p:extLst/>
          </p:nvPr>
        </p:nvGraphicFramePr>
        <p:xfrm>
          <a:off x="57844" y="868433"/>
          <a:ext cx="5346700" cy="6384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7" name="Диаграмма 26"/>
          <p:cNvGraphicFramePr>
            <a:graphicFrameLocks/>
          </p:cNvGraphicFramePr>
          <p:nvPr>
            <p:extLst/>
          </p:nvPr>
        </p:nvGraphicFramePr>
        <p:xfrm>
          <a:off x="15134" y="591157"/>
          <a:ext cx="5549151" cy="59872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/>
          </p:nvPr>
        </p:nvGraphicFramePr>
        <p:xfrm>
          <a:off x="5848983" y="813204"/>
          <a:ext cx="4551588" cy="63660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53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6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93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32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lang="ru-RU" sz="13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Прогноз на 2019 год</a:t>
                      </a:r>
                      <a:endParaRPr lang="ru-RU" sz="13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Удельный вес</a:t>
                      </a:r>
                      <a:endParaRPr lang="ru-RU" sz="13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3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</a:t>
                      </a:r>
                      <a:r>
                        <a:rPr lang="ru-RU" sz="13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образования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7 384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60,9%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13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</a:t>
                      </a:r>
                      <a:r>
                        <a:rPr lang="ru-RU" sz="13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культуры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588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4,8%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3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Молодежь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0,1%</a:t>
                      </a: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3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 </a:t>
                      </a:r>
                      <a:r>
                        <a:rPr lang="ru-RU" sz="13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 и спорт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511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4,2%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51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Управление </a:t>
                      </a:r>
                      <a:r>
                        <a:rPr lang="ru-RU" sz="13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муниципальными финансами 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396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3,3%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5622">
                <a:tc>
                  <a:txBody>
                    <a:bodyPr/>
                    <a:lstStyle/>
                    <a:p>
                      <a:pPr marL="0" indent="0"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Снижение </a:t>
                      </a:r>
                      <a:r>
                        <a:rPr lang="ru-RU" sz="13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административных барьеров, </a:t>
                      </a:r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повышение </a:t>
                      </a:r>
                      <a:r>
                        <a:rPr lang="ru-RU" sz="13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качества предоставления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государственных </a:t>
                      </a:r>
                      <a:r>
                        <a:rPr lang="ru-RU" sz="13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муниципальных услуг 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296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2,4%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51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земельно-имущественного </a:t>
                      </a:r>
                      <a:r>
                        <a:rPr lang="ru-RU" sz="13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комплекса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119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1,0%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512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инженерной инфраструктуры и энергоэффективности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0,2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56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</a:t>
                      </a:r>
                      <a:r>
                        <a:rPr lang="ru-RU" sz="13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окружающей среды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0,2%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03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Предпринимательство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81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0,7%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51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</a:t>
                      </a:r>
                      <a:r>
                        <a:rPr lang="ru-RU" sz="13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дорожно-транспортной системы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461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3,8%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90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Жилище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726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6,0%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16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Безопасность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55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0,5%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061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Муниципальное </a:t>
                      </a:r>
                      <a:r>
                        <a:rPr lang="ru-RU" sz="13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управление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1 472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12,1%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65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Сельское </a:t>
                      </a:r>
                      <a:r>
                        <a:rPr lang="ru-RU" sz="13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хозяйство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0513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современной городской среды</a:t>
                      </a:r>
                      <a:endParaRPr lang="ru-RU" sz="13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591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С Е Г О  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12 128</a:t>
                      </a:r>
                      <a:endParaRPr lang="ru-RU" sz="15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5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grpSp>
        <p:nvGrpSpPr>
          <p:cNvPr id="29" name="Группа 28"/>
          <p:cNvGrpSpPr/>
          <p:nvPr/>
        </p:nvGrpSpPr>
        <p:grpSpPr>
          <a:xfrm>
            <a:off x="5510306" y="1362412"/>
            <a:ext cx="303622" cy="4959890"/>
            <a:chOff x="4613044" y="1178417"/>
            <a:chExt cx="302949" cy="3830065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4654429" y="2217071"/>
              <a:ext cx="240132" cy="174270"/>
            </a:xfrm>
            <a:prstGeom prst="rect">
              <a:avLst/>
            </a:prstGeom>
            <a:solidFill>
              <a:srgbClr val="CC3300"/>
            </a:solidFill>
            <a:ln w="3175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951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4625665" y="1403675"/>
              <a:ext cx="247206" cy="182633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175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951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4613044" y="1178417"/>
              <a:ext cx="237102" cy="188017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3175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951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4635744" y="1586111"/>
              <a:ext cx="247206" cy="185402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3175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951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4658048" y="1801447"/>
              <a:ext cx="210375" cy="160556"/>
            </a:xfrm>
            <a:prstGeom prst="rect">
              <a:avLst/>
            </a:prstGeom>
            <a:solidFill>
              <a:srgbClr val="FFFF00"/>
            </a:solidFill>
            <a:ln w="3175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951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4639812" y="1970332"/>
              <a:ext cx="228611" cy="181545"/>
            </a:xfrm>
            <a:prstGeom prst="rect">
              <a:avLst/>
            </a:prstGeom>
            <a:solidFill>
              <a:srgbClr val="A679FF"/>
            </a:solidFill>
            <a:ln w="3175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951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4638534" y="3636887"/>
              <a:ext cx="256677" cy="167680"/>
            </a:xfrm>
            <a:prstGeom prst="rect">
              <a:avLst/>
            </a:prstGeom>
            <a:solidFill>
              <a:srgbClr val="D29B2E"/>
            </a:solidFill>
            <a:ln w="3175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951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4646515" y="4348543"/>
              <a:ext cx="242587" cy="175105"/>
            </a:xfrm>
            <a:prstGeom prst="rect">
              <a:avLst/>
            </a:prstGeom>
            <a:solidFill>
              <a:srgbClr val="FFCC99"/>
            </a:solidFill>
            <a:ln w="3175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951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4654429" y="4609600"/>
              <a:ext cx="253268" cy="15212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175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951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4667265" y="4820232"/>
              <a:ext cx="248728" cy="188250"/>
            </a:xfrm>
            <a:prstGeom prst="rect">
              <a:avLst/>
            </a:prstGeom>
            <a:solidFill>
              <a:srgbClr val="00FFFF"/>
            </a:solidFill>
            <a:ln w="3175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951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4639233" y="4083037"/>
              <a:ext cx="240501" cy="162141"/>
            </a:xfrm>
            <a:prstGeom prst="rect">
              <a:avLst/>
            </a:prstGeom>
            <a:solidFill>
              <a:srgbClr val="66FF33"/>
            </a:solidFill>
            <a:ln w="3175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951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sp>
        <p:nvSpPr>
          <p:cNvPr id="30" name="Прямоугольник 29"/>
          <p:cNvSpPr/>
          <p:nvPr/>
        </p:nvSpPr>
        <p:spPr>
          <a:xfrm>
            <a:off x="9501317" y="581708"/>
            <a:ext cx="1000302" cy="338555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391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млн.руб.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5539735" y="3548408"/>
            <a:ext cx="226517" cy="216024"/>
          </a:xfrm>
          <a:prstGeom prst="rect">
            <a:avLst/>
          </a:prstGeom>
          <a:solidFill>
            <a:srgbClr val="008000"/>
          </a:solidFill>
          <a:ln w="3175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951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951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2</a:t>
            </a:r>
            <a:endParaRPr kumimoji="0" lang="ru-RU" sz="2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8149" y="6833596"/>
            <a:ext cx="33214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951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7</a:t>
            </a:r>
            <a:endParaRPr kumimoji="0" lang="ru-RU" sz="21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539508" y="4844152"/>
            <a:ext cx="257247" cy="217144"/>
          </a:xfrm>
          <a:prstGeom prst="rect">
            <a:avLst/>
          </a:prstGeom>
          <a:solidFill>
            <a:srgbClr val="002060"/>
          </a:solidFill>
          <a:ln w="3175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951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020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670565"/>
              </p:ext>
            </p:extLst>
          </p:nvPr>
        </p:nvGraphicFramePr>
        <p:xfrm>
          <a:off x="306140" y="1044327"/>
          <a:ext cx="10153128" cy="614992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10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</a:t>
                      </a:r>
                    </a:p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(тыс.руб)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8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ВСЕГО, в том числе: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526 956</a:t>
                      </a:r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rgbClr val="FF7C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56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Горячие завтраки для обучающихся льготных категорий общеобразовательных учреждений и всех учащихся первых классов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164 821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56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Обеды детям из многодетных семей и 17,5% детей льготной категории, посещающих группы продленного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дня СОШ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75 663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56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Бесплатное и льготное питание детей с ограниченными возможностями здоровья, сирот и детей из многодетных семей в ДОУ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36 425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56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Компенсаци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я родительской платы за присмотр и уход за детьми, осваивающими образовательные программы дошкольного образования в ДОУ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125 717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47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Субсидия на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оплату жилого помещения и коммунальных услуг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59 341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56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Субвенция на питание беременных женщин, кормящих матерей, детей до 3-х лет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52 707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56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Ежемесячная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выплата одиноким матерям, имеющим детей в возрасте от 1,5 до 6,5 лет, не обеспеченных местом в ДОУ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1 188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56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Ежемесячная выплата семьям с детьми, получающим субсидию на оплату коммунальных услуг и имеющим доход ниже прожиточного минимума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044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56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Компенсация расходов льготным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категориям граждан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района (федеральным и региональным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) за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приобретенные лекарственные препараты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5 890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56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Иные</a:t>
                      </a:r>
                      <a:r>
                        <a:rPr lang="ru-RU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дополнительные выплаты социальной поддержки для отдельных категорий граждан Одинцовского муниципального района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4 160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62124" y="302802"/>
            <a:ext cx="7128792" cy="885541"/>
          </a:xfrm>
        </p:spPr>
        <p:txBody>
          <a:bodyPr>
            <a:normAutofit/>
          </a:bodyPr>
          <a:lstStyle/>
          <a:p>
            <a:pPr algn="l"/>
            <a:r>
              <a:rPr lang="ru-RU" sz="21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Меры социальной поддержки в Одинцовском муниципальной районе </a:t>
            </a:r>
            <a:r>
              <a:rPr lang="ru-RU" sz="2100" b="1" i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2019 год</a:t>
            </a:r>
            <a:endParaRPr lang="ru-RU" sz="2100" b="1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204" y="7092999"/>
            <a:ext cx="648072" cy="402567"/>
          </a:xfrm>
        </p:spPr>
        <p:txBody>
          <a:bodyPr/>
          <a:lstStyle/>
          <a:p>
            <a:r>
              <a:rPr lang="ru-RU" dirty="0" smtClean="0">
                <a:solidFill>
                  <a:srgbClr val="00B7ED">
                    <a:lumMod val="50000"/>
                  </a:srgbClr>
                </a:solidFill>
              </a:rPr>
              <a:t>17</a:t>
            </a:r>
            <a:endParaRPr lang="ru-RU" dirty="0">
              <a:solidFill>
                <a:srgbClr val="00B7E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40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Диаграмма 4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6438465"/>
              </p:ext>
            </p:extLst>
          </p:nvPr>
        </p:nvGraphicFramePr>
        <p:xfrm>
          <a:off x="330627" y="1407879"/>
          <a:ext cx="10128644" cy="5160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" name="Группа 3"/>
          <p:cNvGrpSpPr/>
          <p:nvPr/>
        </p:nvGrpSpPr>
        <p:grpSpPr>
          <a:xfrm>
            <a:off x="587690" y="6329432"/>
            <a:ext cx="10535127" cy="969983"/>
            <a:chOff x="589479" y="5958253"/>
            <a:chExt cx="7362588" cy="607053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767178" y="6019466"/>
              <a:ext cx="995033" cy="212371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913915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600" b="1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Доходы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598231" y="6075517"/>
              <a:ext cx="123973" cy="123825"/>
            </a:xfrm>
            <a:prstGeom prst="rect">
              <a:avLst/>
            </a:prstGeom>
            <a:solidFill>
              <a:srgbClr val="92D050"/>
            </a:solidFill>
            <a:ln w="158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915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1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90313" y="6231423"/>
              <a:ext cx="123973" cy="123825"/>
            </a:xfrm>
            <a:prstGeom prst="rect">
              <a:avLst/>
            </a:prstGeom>
            <a:solidFill>
              <a:srgbClr val="00B0F0"/>
            </a:solidFill>
            <a:ln w="158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915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1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577726" y="6160068"/>
              <a:ext cx="123973" cy="123825"/>
            </a:xfrm>
            <a:prstGeom prst="rect">
              <a:avLst/>
            </a:prstGeom>
            <a:pattFill prst="wdDnDiag">
              <a:fgClr>
                <a:srgbClr val="92D050"/>
              </a:fgClr>
              <a:bgClr>
                <a:schemeClr val="bg1"/>
              </a:bgClr>
            </a:pattFill>
            <a:ln w="158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915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1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2308467" y="6358086"/>
              <a:ext cx="123973" cy="123825"/>
            </a:xfrm>
            <a:prstGeom prst="rect">
              <a:avLst/>
            </a:prstGeom>
            <a:solidFill>
              <a:srgbClr val="CCFF99"/>
            </a:solidFill>
            <a:ln w="158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915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1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785684" y="6194152"/>
              <a:ext cx="1147433" cy="212371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913915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600" b="1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Расходы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719036" y="6352935"/>
              <a:ext cx="1600788" cy="212371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913915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600" b="1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(-) Дефицит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4217306" y="5958253"/>
              <a:ext cx="3734761" cy="192619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913915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400" b="1" kern="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Безвозмездные поступления из других уровней бюджета:</a:t>
              </a:r>
            </a:p>
          </p:txBody>
        </p:sp>
        <p:sp>
          <p:nvSpPr>
            <p:cNvPr id="13" name="Прямоугольник 12"/>
            <p:cNvSpPr/>
            <p:nvPr/>
          </p:nvSpPr>
          <p:spPr>
            <a:xfrm flipV="1">
              <a:off x="589479" y="6387329"/>
              <a:ext cx="123973" cy="123276"/>
            </a:xfrm>
            <a:prstGeom prst="rect">
              <a:avLst/>
            </a:prstGeom>
            <a:solidFill>
              <a:srgbClr val="FF7C80"/>
            </a:solidFill>
            <a:ln w="1587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915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1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7" name="Прямоугольник 16"/>
          <p:cNvSpPr/>
          <p:nvPr/>
        </p:nvSpPr>
        <p:spPr>
          <a:xfrm>
            <a:off x="1140354" y="1853959"/>
            <a:ext cx="989801" cy="415450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91391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1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11 650</a:t>
            </a:r>
            <a:endParaRPr lang="ru-RU" sz="21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143178" y="1726267"/>
            <a:ext cx="984121" cy="415450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91391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1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12 220</a:t>
            </a:r>
            <a:endParaRPr lang="ru-RU" sz="21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266065" y="2158447"/>
            <a:ext cx="949633" cy="415450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91391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1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10 554</a:t>
            </a:r>
            <a:endParaRPr lang="ru-RU" sz="21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138487" y="2060824"/>
            <a:ext cx="946417" cy="415450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91391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1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10 890</a:t>
            </a:r>
            <a:endParaRPr lang="ru-RU" sz="21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352827" y="2182372"/>
            <a:ext cx="952647" cy="415450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91391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1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10 738</a:t>
            </a:r>
            <a:endParaRPr lang="ru-RU" sz="21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8227020" y="2141717"/>
            <a:ext cx="951724" cy="415450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91391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1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10 964</a:t>
            </a:r>
            <a:endParaRPr lang="ru-RU" sz="21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9178744" y="1508313"/>
            <a:ext cx="1000302" cy="338555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91391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млн.руб.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1838794" y="5895736"/>
            <a:ext cx="1198490" cy="415450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91391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1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</a:t>
            </a:r>
            <a:r>
              <a:rPr lang="ru-RU" sz="21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4903812" y="5874387"/>
            <a:ext cx="1198490" cy="415450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91391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1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</a:t>
            </a:r>
            <a:r>
              <a:rPr lang="ru-RU" sz="21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7980254" y="5882341"/>
            <a:ext cx="1198490" cy="415450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91391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1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sz="21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114174" y="468266"/>
            <a:ext cx="6312647" cy="1061781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913915" fontAlgn="base">
              <a:spcBef>
                <a:spcPct val="0"/>
              </a:spcBef>
              <a:spcAft>
                <a:spcPct val="0"/>
              </a:spcAft>
            </a:pPr>
            <a:r>
              <a:rPr lang="ru-RU" sz="21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бюджета Одинцовского муниципального района на </a:t>
            </a:r>
            <a:r>
              <a:rPr lang="ru-RU" sz="21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</a:t>
            </a:r>
            <a:r>
              <a:rPr lang="ru-RU" sz="21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и плановый период </a:t>
            </a:r>
            <a:r>
              <a:rPr lang="ru-RU" sz="21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и 2021 </a:t>
            </a:r>
            <a:r>
              <a:rPr lang="ru-RU" sz="21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6889408" y="6933644"/>
            <a:ext cx="2952327" cy="307728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91391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из бюджетов поселений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6675882" y="6987537"/>
            <a:ext cx="161388" cy="153777"/>
          </a:xfrm>
          <a:prstGeom prst="rect">
            <a:avLst/>
          </a:prstGeom>
          <a:pattFill prst="dkHorz">
            <a:fgClr>
              <a:schemeClr val="accent5">
                <a:lumMod val="40000"/>
                <a:lumOff val="60000"/>
              </a:schemeClr>
            </a:fgClr>
            <a:bgClr>
              <a:schemeClr val="bg1"/>
            </a:bgClr>
          </a:pattFill>
          <a:ln w="15875" cap="flat" cmpd="sng" algn="ctr">
            <a:noFill/>
            <a:prstDash val="solid"/>
          </a:ln>
          <a:effectLst/>
        </p:spPr>
        <p:txBody>
          <a:bodyPr lIns="91392" tIns="45696" rIns="91392" bIns="45696" rtlCol="0" anchor="ctr"/>
          <a:lstStyle/>
          <a:p>
            <a:pPr algn="ctr" defTabSz="913915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6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6294474" y="6996039"/>
            <a:ext cx="177393" cy="163358"/>
          </a:xfrm>
          <a:prstGeom prst="rect">
            <a:avLst/>
          </a:prstGeom>
          <a:pattFill prst="dkHorz">
            <a:fgClr>
              <a:srgbClr val="92D050"/>
            </a:fgClr>
            <a:bgClr>
              <a:schemeClr val="bg1"/>
            </a:bgClr>
          </a:pattFill>
          <a:ln w="15875" cap="flat" cmpd="sng" algn="ctr">
            <a:noFill/>
            <a:prstDash val="solid"/>
          </a:ln>
          <a:effectLst/>
        </p:spPr>
        <p:txBody>
          <a:bodyPr lIns="91392" tIns="45696" rIns="91392" bIns="45696" rtlCol="0" anchor="ctr"/>
          <a:lstStyle/>
          <a:p>
            <a:pPr algn="ctr" defTabSz="913915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6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авая фигурная скобка 14"/>
          <p:cNvSpPr/>
          <p:nvPr/>
        </p:nvSpPr>
        <p:spPr>
          <a:xfrm>
            <a:off x="2890709" y="3780632"/>
            <a:ext cx="77724" cy="182016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33" name="Прямоугольник 32"/>
          <p:cNvSpPr/>
          <p:nvPr/>
        </p:nvSpPr>
        <p:spPr>
          <a:xfrm rot="16200000">
            <a:off x="2692834" y="4507434"/>
            <a:ext cx="816773" cy="346593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91391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ru-RU" sz="16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791</a:t>
            </a:r>
            <a:endParaRPr lang="ru-RU" sz="16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Левая фигурная скобка 15"/>
          <p:cNvSpPr/>
          <p:nvPr/>
        </p:nvSpPr>
        <p:spPr>
          <a:xfrm>
            <a:off x="1198230" y="3852639"/>
            <a:ext cx="153123" cy="1800199"/>
          </a:xfrm>
          <a:prstGeom prst="lef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 rot="16200000">
            <a:off x="767749" y="4435428"/>
            <a:ext cx="816773" cy="346593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91391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ru-RU" sz="16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791</a:t>
            </a:r>
            <a:endParaRPr lang="ru-RU" sz="16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Левая фигурная скобка 34"/>
          <p:cNvSpPr/>
          <p:nvPr/>
        </p:nvSpPr>
        <p:spPr>
          <a:xfrm>
            <a:off x="4296417" y="4029711"/>
            <a:ext cx="77966" cy="1623127"/>
          </a:xfrm>
          <a:prstGeom prst="lef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36" name="Правая фигурная скобка 35"/>
          <p:cNvSpPr/>
          <p:nvPr/>
        </p:nvSpPr>
        <p:spPr>
          <a:xfrm>
            <a:off x="5985590" y="4029711"/>
            <a:ext cx="70739" cy="162312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37" name="Правая фигурная скобка 36"/>
          <p:cNvSpPr/>
          <p:nvPr/>
        </p:nvSpPr>
        <p:spPr>
          <a:xfrm>
            <a:off x="9053211" y="4029711"/>
            <a:ext cx="45719" cy="160783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 rot="16200000">
            <a:off x="6831789" y="4709652"/>
            <a:ext cx="816773" cy="346593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91391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6 071</a:t>
            </a:r>
            <a:endParaRPr lang="ru-RU" sz="16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 rot="16200000">
            <a:off x="8814098" y="4627531"/>
            <a:ext cx="816773" cy="346593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91391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6 071</a:t>
            </a:r>
            <a:endParaRPr lang="ru-RU" sz="16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Левая фигурная скобка 39"/>
          <p:cNvSpPr/>
          <p:nvPr/>
        </p:nvSpPr>
        <p:spPr>
          <a:xfrm>
            <a:off x="7352827" y="4029711"/>
            <a:ext cx="153431" cy="1607837"/>
          </a:xfrm>
          <a:prstGeom prst="lef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41" name="Прямоугольник 40"/>
          <p:cNvSpPr/>
          <p:nvPr/>
        </p:nvSpPr>
        <p:spPr>
          <a:xfrm rot="16200000">
            <a:off x="5840005" y="4579441"/>
            <a:ext cx="816773" cy="346593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91391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6 070</a:t>
            </a:r>
            <a:endParaRPr lang="ru-RU" sz="16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 rot="16200000">
            <a:off x="3792700" y="4729267"/>
            <a:ext cx="816773" cy="346593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91391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6 070</a:t>
            </a:r>
            <a:endParaRPr lang="ru-RU" sz="16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3231580" y="6829297"/>
            <a:ext cx="2789379" cy="461616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91391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безвозмездные поступления от юридических лиц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6650620" y="6650363"/>
            <a:ext cx="177393" cy="197854"/>
          </a:xfrm>
          <a:prstGeom prst="rect">
            <a:avLst/>
          </a:prstGeom>
          <a:pattFill prst="wdDnDiag">
            <a:fgClr>
              <a:srgbClr val="00B0F0"/>
            </a:fgClr>
            <a:bgClr>
              <a:schemeClr val="bg1"/>
            </a:bgClr>
          </a:pattFill>
          <a:ln w="15875" cap="flat" cmpd="sng" algn="ctr">
            <a:noFill/>
            <a:prstDash val="solid"/>
          </a:ln>
          <a:effectLst/>
        </p:spPr>
        <p:txBody>
          <a:bodyPr lIns="91392" tIns="45696" rIns="91392" bIns="45696" rtlCol="0" anchor="ctr"/>
          <a:lstStyle/>
          <a:p>
            <a:pPr algn="ctr" defTabSz="913915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6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6889809" y="6603283"/>
            <a:ext cx="3283844" cy="307728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91391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вышестоящих бюджетов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2979648" y="6329432"/>
            <a:ext cx="4919688" cy="338555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91391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числе: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3262069" y="6611738"/>
            <a:ext cx="2789379" cy="276950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91391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и неналоговые доходы</a:t>
            </a:r>
          </a:p>
        </p:txBody>
      </p:sp>
      <p:sp>
        <p:nvSpPr>
          <p:cNvPr id="50" name="Левая фигурная скобка 49"/>
          <p:cNvSpPr/>
          <p:nvPr/>
        </p:nvSpPr>
        <p:spPr>
          <a:xfrm>
            <a:off x="1195905" y="2476274"/>
            <a:ext cx="155448" cy="1376364"/>
          </a:xfrm>
          <a:prstGeom prst="leftBrac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51" name="Прямоугольник 50"/>
          <p:cNvSpPr/>
          <p:nvPr/>
        </p:nvSpPr>
        <p:spPr>
          <a:xfrm rot="16200000">
            <a:off x="769670" y="2784850"/>
            <a:ext cx="816773" cy="346593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91391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16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859</a:t>
            </a:r>
            <a:endParaRPr lang="ru-RU" sz="16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3047393" y="6669200"/>
            <a:ext cx="177393" cy="197854"/>
          </a:xfrm>
          <a:prstGeom prst="rect">
            <a:avLst/>
          </a:prstGeom>
          <a:solidFill>
            <a:srgbClr val="92D050"/>
          </a:solidFill>
          <a:ln w="158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3915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6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Номер слайда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9730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316198"/>
              </p:ext>
            </p:extLst>
          </p:nvPr>
        </p:nvGraphicFramePr>
        <p:xfrm>
          <a:off x="162124" y="1512379"/>
          <a:ext cx="10441160" cy="4788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90116" y="468263"/>
            <a:ext cx="6408712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95690"/>
            <a:r>
              <a:rPr lang="ru-RU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Консолидированный бюджет </a:t>
            </a:r>
          </a:p>
          <a:p>
            <a:pPr defTabSz="995690"/>
            <a:r>
              <a:rPr lang="ru-RU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Одинцовского муниципального района </a:t>
            </a:r>
          </a:p>
          <a:p>
            <a:pPr defTabSz="995690"/>
            <a:r>
              <a:rPr lang="ru-RU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2019 год и плановый период 2020-2021 годов</a:t>
            </a:r>
            <a:endParaRPr lang="ru-RU" sz="2000" b="1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3048" y="6602413"/>
            <a:ext cx="216024" cy="216024"/>
          </a:xfrm>
          <a:prstGeom prst="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95690"/>
            <a:endParaRPr lang="ru-RU" sz="2000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30276" y="6198595"/>
            <a:ext cx="1186575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95690"/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год</a:t>
            </a: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05794" y="6163659"/>
            <a:ext cx="1186575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95690"/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год</a:t>
            </a: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938987" y="6167047"/>
            <a:ext cx="1186575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95690"/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год</a:t>
            </a: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9877" y="6523699"/>
            <a:ext cx="1590479" cy="2947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95690"/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района</a:t>
            </a: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8744" y="6956860"/>
            <a:ext cx="216024" cy="216024"/>
          </a:xfrm>
          <a:prstGeom prst="rect">
            <a:avLst/>
          </a:prstGeom>
          <a:pattFill prst="wdUpDiag">
            <a:fgClr>
              <a:srgbClr val="99CC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95690"/>
            <a:endParaRPr lang="ru-RU" sz="200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44767" y="6878146"/>
            <a:ext cx="1972091" cy="2947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95690"/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поселений</a:t>
            </a: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122564" y="6602413"/>
            <a:ext cx="216024" cy="21602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95690"/>
            <a:endParaRPr lang="ru-RU" sz="2000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338588" y="6527087"/>
            <a:ext cx="1860116" cy="2947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95690"/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района</a:t>
            </a: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122564" y="6940741"/>
            <a:ext cx="216024" cy="216024"/>
          </a:xfrm>
          <a:prstGeom prst="rect">
            <a:avLst/>
          </a:prstGeom>
          <a:pattFill prst="wdUpDiag">
            <a:fgClr>
              <a:srgbClr val="00B0F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95690"/>
            <a:endParaRPr lang="ru-RU" sz="2000">
              <a:solidFill>
                <a:prstClr val="white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338588" y="6878146"/>
            <a:ext cx="1972091" cy="2947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95690"/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поселений</a:t>
            </a: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826112" y="6553769"/>
            <a:ext cx="216024" cy="216024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95690"/>
            <a:endParaRPr lang="ru-RU" sz="2000">
              <a:solidFill>
                <a:prstClr val="white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092498" y="6514412"/>
            <a:ext cx="1224136" cy="2947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95690"/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Профицит</a:t>
            </a: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68412" y="1805840"/>
            <a:ext cx="924800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95690"/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17 704</a:t>
            </a: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149633" y="1686721"/>
            <a:ext cx="924800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95690"/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18 778 </a:t>
            </a: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243394" y="2111982"/>
            <a:ext cx="924800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95690"/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16 521</a:t>
            </a: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130676" y="2174030"/>
            <a:ext cx="924800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95690"/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16 200</a:t>
            </a: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389732" y="1994010"/>
            <a:ext cx="924800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95690"/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17 079</a:t>
            </a: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8314532" y="2165880"/>
            <a:ext cx="924800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95690"/>
            <a:r>
              <a:rPr lang="ru-RU" sz="20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16 299</a:t>
            </a: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242244" y="1249463"/>
            <a:ext cx="2197156" cy="50296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95690"/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Внутренние обороты </a:t>
            </a:r>
          </a:p>
          <a:p>
            <a:pPr algn="ctr" defTabSz="995690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607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338588" y="1412751"/>
            <a:ext cx="2197156" cy="50296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95690"/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Внутренние обороты </a:t>
            </a:r>
          </a:p>
          <a:p>
            <a:pPr algn="ctr" defTabSz="995690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559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462072" y="1435240"/>
            <a:ext cx="2197156" cy="50296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95690"/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Внутренние обороты </a:t>
            </a:r>
          </a:p>
          <a:p>
            <a:pPr algn="ctr" defTabSz="995690"/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264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9607628" y="1188343"/>
            <a:ext cx="1085772" cy="2947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95690"/>
            <a:r>
              <a:rPr lang="ru-RU" sz="1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18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лн.руб.</a:t>
            </a:r>
            <a:endParaRPr lang="ru-RU" sz="18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830975" y="6917503"/>
            <a:ext cx="216024" cy="216024"/>
          </a:xfrm>
          <a:prstGeom prst="rect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95690"/>
            <a:endParaRPr lang="ru-RU" sz="2000">
              <a:solidFill>
                <a:prstClr val="white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8092498" y="6862027"/>
            <a:ext cx="1224136" cy="2947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95690"/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</a:t>
            </a: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Нижний колонтитул 3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95690"/>
            <a:r>
              <a:rPr lang="ru-RU" sz="2000" smtClean="0">
                <a:solidFill>
                  <a:srgbClr val="FFFFFF"/>
                </a:solidFill>
              </a:rPr>
              <a:t>2</a:t>
            </a:r>
            <a:endParaRPr lang="ru-RU" sz="2000">
              <a:solidFill>
                <a:srgbClr val="FFFFFF"/>
              </a:solidFill>
            </a:endParaRPr>
          </a:p>
        </p:txBody>
      </p:sp>
      <p:sp>
        <p:nvSpPr>
          <p:cNvPr id="32" name="Номер слайда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7ED">
                    <a:lumMod val="50000"/>
                  </a:srgbClr>
                </a:solidFill>
              </a:rPr>
              <a:t>18</a:t>
            </a:r>
            <a:endParaRPr lang="ru-RU" dirty="0">
              <a:solidFill>
                <a:srgbClr val="00B7E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58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95690"/>
            <a:r>
              <a:rPr lang="ru-RU" sz="2000" smtClean="0">
                <a:solidFill>
                  <a:srgbClr val="FFFFFF"/>
                </a:solidFill>
              </a:rPr>
              <a:t>2</a:t>
            </a:r>
            <a:endParaRPr lang="ru-RU" sz="2000">
              <a:solidFill>
                <a:srgbClr val="FFFF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30276" y="2988543"/>
            <a:ext cx="749955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74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Диаграмма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849338"/>
              </p:ext>
            </p:extLst>
          </p:nvPr>
        </p:nvGraphicFramePr>
        <p:xfrm>
          <a:off x="130130" y="1625599"/>
          <a:ext cx="12285233" cy="43959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 rot="1289381">
            <a:off x="2006423" y="1444545"/>
            <a:ext cx="1679300" cy="751655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Снижение  </a:t>
            </a:r>
          </a:p>
          <a:p>
            <a:pPr algn="ctr"/>
            <a:r>
              <a:rPr lang="ru-RU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1 975 </a:t>
            </a:r>
            <a:r>
              <a:rPr lang="ru-RU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млн.руб</a:t>
            </a:r>
          </a:p>
          <a:p>
            <a:pPr algn="ctr"/>
            <a:r>
              <a:rPr lang="ru-RU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или на </a:t>
            </a: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14,5 </a:t>
            </a:r>
            <a:r>
              <a:rPr lang="ru-RU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6" name="Выгнутая вверх стрелка 5"/>
          <p:cNvSpPr/>
          <p:nvPr/>
        </p:nvSpPr>
        <p:spPr>
          <a:xfrm rot="901768">
            <a:off x="1979448" y="1369133"/>
            <a:ext cx="1876190" cy="651122"/>
          </a:xfrm>
          <a:prstGeom prst="curvedDownArrow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5145" y="407097"/>
            <a:ext cx="6264696" cy="1074821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r>
              <a:rPr lang="ru-RU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Динамика доходов и расходов бюджета </a:t>
            </a:r>
          </a:p>
          <a:p>
            <a:r>
              <a:rPr lang="ru-RU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Одинцовского муниципального района </a:t>
            </a:r>
            <a:endParaRPr lang="ru-RU" b="1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2018-2019 </a:t>
            </a:r>
            <a:r>
              <a:rPr lang="ru-RU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годах</a:t>
            </a:r>
          </a:p>
        </p:txBody>
      </p:sp>
      <p:sp>
        <p:nvSpPr>
          <p:cNvPr id="8" name="Левая фигурная скобка 7"/>
          <p:cNvSpPr/>
          <p:nvPr/>
        </p:nvSpPr>
        <p:spPr>
          <a:xfrm rot="10800000">
            <a:off x="3765031" y="2608162"/>
            <a:ext cx="142939" cy="1120072"/>
          </a:xfrm>
          <a:prstGeom prst="leftBrac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9" name="TextBox 1"/>
          <p:cNvSpPr txBox="1"/>
          <p:nvPr/>
        </p:nvSpPr>
        <p:spPr>
          <a:xfrm rot="10800000">
            <a:off x="4051988" y="2825071"/>
            <a:ext cx="381595" cy="914400"/>
          </a:xfrm>
          <a:prstGeom prst="rect">
            <a:avLst/>
          </a:prstGeom>
        </p:spPr>
        <p:txBody>
          <a:bodyPr vert="vert"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4 859</a:t>
            </a:r>
            <a:endParaRPr lang="ru-RU" sz="2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 rot="21167727">
            <a:off x="2384780" y="2712286"/>
            <a:ext cx="575280" cy="288379"/>
          </a:xfrm>
          <a:prstGeom prst="rightArrow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11" name="Стрелка вправо 10"/>
          <p:cNvSpPr/>
          <p:nvPr/>
        </p:nvSpPr>
        <p:spPr>
          <a:xfrm rot="1486508">
            <a:off x="2369741" y="4157359"/>
            <a:ext cx="522463" cy="288379"/>
          </a:xfrm>
          <a:prstGeom prst="rightArrow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464487" y="1791485"/>
            <a:ext cx="92525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13 625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75872" y="2229060"/>
            <a:ext cx="91037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11 650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64588" y="1770321"/>
            <a:ext cx="92525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13 881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82220" y="2036095"/>
            <a:ext cx="92525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12 220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трелка вправо 17"/>
          <p:cNvSpPr/>
          <p:nvPr/>
        </p:nvSpPr>
        <p:spPr>
          <a:xfrm rot="20944432">
            <a:off x="6512279" y="2871358"/>
            <a:ext cx="515991" cy="288379"/>
          </a:xfrm>
          <a:prstGeom prst="rightArrow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19" name="Стрелка вправо 18"/>
          <p:cNvSpPr/>
          <p:nvPr/>
        </p:nvSpPr>
        <p:spPr>
          <a:xfrm rot="1486508">
            <a:off x="6552679" y="4263718"/>
            <a:ext cx="512143" cy="288379"/>
          </a:xfrm>
          <a:prstGeom prst="rightArrow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 rot="20940972">
            <a:off x="6465500" y="2642087"/>
            <a:ext cx="6094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+732</a:t>
            </a:r>
            <a:endParaRPr lang="ru-RU" sz="1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 rot="1476264">
            <a:off x="6438377" y="4059175"/>
            <a:ext cx="7665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- 2 393</a:t>
            </a:r>
            <a:endParaRPr lang="ru-RU" sz="1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Стрелка вправо 23"/>
          <p:cNvSpPr/>
          <p:nvPr/>
        </p:nvSpPr>
        <p:spPr>
          <a:xfrm rot="21006493">
            <a:off x="2389221" y="3053665"/>
            <a:ext cx="607329" cy="288379"/>
          </a:xfrm>
          <a:prstGeom prst="rightArrow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 rot="21256454">
            <a:off x="2304119" y="2513266"/>
            <a:ext cx="6094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+102</a:t>
            </a:r>
            <a:endParaRPr lang="ru-RU" sz="1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 rot="21164538">
            <a:off x="2295791" y="2893616"/>
            <a:ext cx="6094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+169</a:t>
            </a:r>
            <a:endParaRPr lang="ru-RU" sz="1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 rot="1557733">
            <a:off x="2348327" y="3929872"/>
            <a:ext cx="7152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-2 246</a:t>
            </a:r>
            <a:endParaRPr lang="ru-RU" sz="1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Выгнутая вверх стрелка 27"/>
          <p:cNvSpPr/>
          <p:nvPr/>
        </p:nvSpPr>
        <p:spPr>
          <a:xfrm rot="1168822">
            <a:off x="5531222" y="1221687"/>
            <a:ext cx="1998934" cy="651122"/>
          </a:xfrm>
          <a:prstGeom prst="curvedDownArrow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 rot="1289381">
            <a:off x="5634322" y="1219261"/>
            <a:ext cx="1679300" cy="751655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Снижение  </a:t>
            </a:r>
          </a:p>
          <a:p>
            <a:pPr algn="ctr"/>
            <a:r>
              <a:rPr lang="ru-RU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1 661 </a:t>
            </a:r>
            <a:r>
              <a:rPr lang="ru-RU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млн.руб</a:t>
            </a:r>
          </a:p>
          <a:p>
            <a:pPr algn="ctr"/>
            <a:r>
              <a:rPr lang="ru-RU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или на </a:t>
            </a: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ru-RU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30" name="Левая фигурная скобка 29"/>
          <p:cNvSpPr/>
          <p:nvPr/>
        </p:nvSpPr>
        <p:spPr>
          <a:xfrm>
            <a:off x="1314054" y="2175175"/>
            <a:ext cx="195330" cy="1107096"/>
          </a:xfrm>
          <a:prstGeom prst="leftBrac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31" name="TextBox 1"/>
          <p:cNvSpPr txBox="1"/>
          <p:nvPr/>
        </p:nvSpPr>
        <p:spPr>
          <a:xfrm>
            <a:off x="747071" y="2477666"/>
            <a:ext cx="371851" cy="914400"/>
          </a:xfrm>
          <a:prstGeom prst="rect">
            <a:avLst/>
          </a:prstGeom>
        </p:spPr>
        <p:txBody>
          <a:bodyPr vert="vert270"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4 588</a:t>
            </a:r>
            <a:endParaRPr lang="ru-RU" sz="2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30704" y="6000285"/>
            <a:ext cx="4164176" cy="1182543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алоговые и неналоговые доходы </a:t>
            </a:r>
          </a:p>
          <a:p>
            <a:endParaRPr lang="ru-RU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от юридических лиц    </a:t>
            </a:r>
            <a:endParaRPr lang="ru-RU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поступления из других бюджетов</a:t>
            </a:r>
            <a:endParaRPr lang="ru-RU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67271" y="6078948"/>
            <a:ext cx="3682625" cy="967099"/>
          </a:xfrm>
          <a:prstGeom prst="rect">
            <a:avLst/>
          </a:prstGeom>
          <a:noFill/>
        </p:spPr>
        <p:txBody>
          <a:bodyPr wrap="none" lIns="104306" tIns="52153" rIns="104306" bIns="52153" rtlCol="0">
            <a:spAutoFit/>
          </a:bodyPr>
          <a:lstStyle/>
          <a:p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за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 бюджета района</a:t>
            </a:r>
          </a:p>
          <a:p>
            <a:endParaRPr lang="ru-RU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за счет безвозмездных поступлений </a:t>
            </a:r>
          </a:p>
          <a:p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других бюджетов</a:t>
            </a:r>
            <a:endParaRPr lang="ru-RU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917001" y="4541938"/>
            <a:ext cx="1070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ефицит</a:t>
            </a:r>
            <a:endParaRPr lang="ru-RU" sz="1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65477" y="5652839"/>
            <a:ext cx="72327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2018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54241" y="5658936"/>
            <a:ext cx="72327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2019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66566" y="5652839"/>
            <a:ext cx="72327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2018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388258" y="5652839"/>
            <a:ext cx="72327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2018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66180" y="6078948"/>
            <a:ext cx="185925" cy="14995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666180" y="6500942"/>
            <a:ext cx="185925" cy="149955"/>
          </a:xfrm>
          <a:prstGeom prst="rect">
            <a:avLst/>
          </a:prstGeom>
          <a:pattFill prst="lgCheck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666180" y="6914116"/>
            <a:ext cx="185925" cy="149955"/>
          </a:xfrm>
          <a:prstGeom prst="rect">
            <a:avLst/>
          </a:prstGeom>
          <a:pattFill prst="dkUpDiag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4901918" y="6179992"/>
            <a:ext cx="185925" cy="14995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4923318" y="6650897"/>
            <a:ext cx="185925" cy="149955"/>
          </a:xfrm>
          <a:prstGeom prst="rect">
            <a:avLst/>
          </a:prstGeom>
          <a:pattFill prst="dkUpDiag">
            <a:fgClr>
              <a:schemeClr val="accent6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8731076" y="6153925"/>
            <a:ext cx="185925" cy="149955"/>
          </a:xfrm>
          <a:prstGeom prst="rect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8917001" y="6068337"/>
            <a:ext cx="16352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Дефицит бюджета 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8824038" y="1906803"/>
            <a:ext cx="1000302" cy="338555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91391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751218" y="5647274"/>
            <a:ext cx="72327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2019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101676" y="5663902"/>
            <a:ext cx="72327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2019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9866634" y="493917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-570</a:t>
            </a:r>
            <a:endParaRPr lang="ru-RU" sz="1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87051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0107201"/>
              </p:ext>
            </p:extLst>
          </p:nvPr>
        </p:nvGraphicFramePr>
        <p:xfrm>
          <a:off x="522164" y="1692399"/>
          <a:ext cx="6822504" cy="4467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8371036" y="1418247"/>
            <a:ext cx="1000302" cy="338555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91391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15095" y="1936253"/>
            <a:ext cx="79060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4 129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30676" y="1853074"/>
            <a:ext cx="79060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4 231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Выгнутая вверх стрелка 7"/>
          <p:cNvSpPr/>
          <p:nvPr/>
        </p:nvSpPr>
        <p:spPr>
          <a:xfrm rot="20949754">
            <a:off x="2969186" y="1261962"/>
            <a:ext cx="2518032" cy="651122"/>
          </a:xfrm>
          <a:prstGeom prst="curvedDownArrow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20219644">
            <a:off x="3277190" y="1532594"/>
            <a:ext cx="1679300" cy="751655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Рост</a:t>
            </a:r>
            <a:endParaRPr lang="ru-RU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102 </a:t>
            </a:r>
            <a:r>
              <a:rPr lang="ru-RU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млн.руб</a:t>
            </a:r>
          </a:p>
          <a:p>
            <a:pPr algn="ctr"/>
            <a:r>
              <a:rPr lang="ru-RU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или на 2</a:t>
            </a: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,5 </a:t>
            </a:r>
            <a:r>
              <a:rPr lang="ru-RU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253872"/>
              </p:ext>
            </p:extLst>
          </p:nvPr>
        </p:nvGraphicFramePr>
        <p:xfrm>
          <a:off x="7290916" y="2062445"/>
          <a:ext cx="3240360" cy="3324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08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95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921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Снижение неналоговых доходов в 2019 по сравнению с 2018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8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, из них: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-234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01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Аренда имущества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-74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01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Доходы от размещения рекламных конструкций</a:t>
                      </a:r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-73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29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Доходы от реализации имущества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-72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4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Штрафы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-27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149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Платежи при пользовании природными</a:t>
                      </a:r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ресурсами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-7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602284" y="6491674"/>
            <a:ext cx="19238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314252" y="6585973"/>
            <a:ext cx="185925" cy="14995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4661400" y="6491673"/>
            <a:ext cx="21338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475475" y="6585972"/>
            <a:ext cx="185925" cy="149955"/>
          </a:xfrm>
          <a:prstGeom prst="rect">
            <a:avLst/>
          </a:prstGeom>
          <a:pattFill prst="dkUpDiag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07660" y="507426"/>
            <a:ext cx="6301616" cy="864096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и неналоговые доходы бюджета Одинцовского муниципального района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 2018 – 2019 годах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02284" y="5968454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Уточненный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2018 года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44217" y="6049172"/>
            <a:ext cx="18020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на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год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42244" y="3251343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63,2 %</a:t>
            </a:r>
            <a:endParaRPr lang="ru-RU" sz="1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242243" y="4860751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36,8 %</a:t>
            </a:r>
            <a:endParaRPr lang="ru-RU" sz="1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70694" y="3066677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69,6 %</a:t>
            </a:r>
            <a:endParaRPr lang="ru-RU" sz="1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70694" y="4860751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30,4 %</a:t>
            </a:r>
            <a:endParaRPr lang="ru-RU" sz="1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Стрелка вправо 22"/>
          <p:cNvSpPr/>
          <p:nvPr/>
        </p:nvSpPr>
        <p:spPr>
          <a:xfrm rot="20944432">
            <a:off x="3558548" y="3458256"/>
            <a:ext cx="1124600" cy="288379"/>
          </a:xfrm>
          <a:prstGeom prst="rightArrow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 rot="20772124">
            <a:off x="3712477" y="3163088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Рост</a:t>
            </a:r>
            <a:endParaRPr lang="ru-RU" sz="1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1"/>
          <p:cNvSpPr txBox="1"/>
          <p:nvPr/>
        </p:nvSpPr>
        <p:spPr>
          <a:xfrm rot="20935901">
            <a:off x="3397746" y="3730622"/>
            <a:ext cx="1180467" cy="361956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+ 336 или</a:t>
            </a:r>
          </a:p>
          <a:p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на 13,0%</a:t>
            </a:r>
          </a:p>
          <a:p>
            <a:endParaRPr lang="ru-RU" sz="1400" b="1" dirty="0"/>
          </a:p>
        </p:txBody>
      </p:sp>
      <p:sp>
        <p:nvSpPr>
          <p:cNvPr id="26" name="Стрелка вправо 25"/>
          <p:cNvSpPr/>
          <p:nvPr/>
        </p:nvSpPr>
        <p:spPr>
          <a:xfrm rot="901013">
            <a:off x="3425680" y="4901227"/>
            <a:ext cx="1124600" cy="288379"/>
          </a:xfrm>
          <a:prstGeom prst="rightArrow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 rot="895874">
            <a:off x="3479293" y="4575790"/>
            <a:ext cx="1193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Снижение</a:t>
            </a:r>
            <a:endParaRPr lang="ru-RU" sz="1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1"/>
          <p:cNvSpPr txBox="1"/>
          <p:nvPr/>
        </p:nvSpPr>
        <p:spPr>
          <a:xfrm rot="769183">
            <a:off x="3575953" y="5093685"/>
            <a:ext cx="586222" cy="318363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-234 или</a:t>
            </a:r>
          </a:p>
          <a:p>
            <a:pPr marL="285750" indent="-285750" algn="ctr">
              <a:buFontTx/>
              <a:buChar char="-"/>
            </a:pP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на 15,4 %</a:t>
            </a:r>
          </a:p>
          <a:p>
            <a:pPr algn="ctr"/>
            <a:endParaRPr lang="ru-RU" sz="1400" b="1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472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1635936"/>
              </p:ext>
            </p:extLst>
          </p:nvPr>
        </p:nvGraphicFramePr>
        <p:xfrm>
          <a:off x="829643" y="1757759"/>
          <a:ext cx="8784976" cy="5154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1"/>
          <p:cNvSpPr txBox="1"/>
          <p:nvPr/>
        </p:nvSpPr>
        <p:spPr>
          <a:xfrm>
            <a:off x="3868217" y="3877791"/>
            <a:ext cx="914400" cy="9144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НДФЛ</a:t>
            </a:r>
            <a:endParaRPr lang="ru-RU" sz="1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8243019" y="1923218"/>
            <a:ext cx="914400" cy="600298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Аренда </a:t>
            </a:r>
          </a:p>
          <a:p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имущества</a:t>
            </a:r>
            <a:endParaRPr lang="ru-RU" sz="1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1"/>
          <p:cNvSpPr txBox="1"/>
          <p:nvPr/>
        </p:nvSpPr>
        <p:spPr>
          <a:xfrm>
            <a:off x="6282804" y="3421707"/>
            <a:ext cx="914400" cy="9144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Аренда земли</a:t>
            </a:r>
            <a:endParaRPr lang="ru-RU" sz="1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1"/>
          <p:cNvSpPr txBox="1"/>
          <p:nvPr/>
        </p:nvSpPr>
        <p:spPr>
          <a:xfrm>
            <a:off x="6930876" y="6185881"/>
            <a:ext cx="1440160" cy="9144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Доходы от</a:t>
            </a:r>
          </a:p>
          <a:p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реализации</a:t>
            </a:r>
          </a:p>
          <a:p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имущества</a:t>
            </a:r>
            <a:endParaRPr lang="ru-RU" sz="1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8587060" y="5192982"/>
            <a:ext cx="914400" cy="63168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Иные</a:t>
            </a:r>
          </a:p>
          <a:p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доходы</a:t>
            </a:r>
            <a:endParaRPr lang="ru-RU" sz="1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"/>
          <p:cNvSpPr txBox="1"/>
          <p:nvPr/>
        </p:nvSpPr>
        <p:spPr>
          <a:xfrm>
            <a:off x="162124" y="3413298"/>
            <a:ext cx="1872208" cy="9144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Патентная </a:t>
            </a:r>
          </a:p>
          <a:p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система</a:t>
            </a:r>
          </a:p>
          <a:p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налогообложения</a:t>
            </a:r>
            <a:endParaRPr lang="ru-RU" sz="1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8700219" y="2700511"/>
            <a:ext cx="1314450" cy="9144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5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Плата за установку </a:t>
            </a:r>
          </a:p>
          <a:p>
            <a:r>
              <a:rPr lang="ru-RU" sz="15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5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эксплуатацию</a:t>
            </a:r>
          </a:p>
          <a:p>
            <a:r>
              <a:rPr lang="ru-RU" sz="15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5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екламных </a:t>
            </a:r>
          </a:p>
          <a:p>
            <a:r>
              <a:rPr lang="ru-RU" sz="15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конструкций</a:t>
            </a:r>
            <a:endParaRPr lang="ru-RU" sz="15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2353" y="415102"/>
            <a:ext cx="568863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Структура налоговых и неналоговых доходов б</a:t>
            </a:r>
            <a:r>
              <a:rPr lang="ru-RU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юджета </a:t>
            </a:r>
            <a:r>
              <a:rPr lang="ru-RU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Одинцовского </a:t>
            </a:r>
            <a:r>
              <a:rPr lang="ru-RU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района </a:t>
            </a:r>
            <a:r>
              <a:rPr lang="ru-RU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 2019 год</a:t>
            </a:r>
            <a:endParaRPr lang="ru-RU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10196" y="2511197"/>
            <a:ext cx="17940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Государственная </a:t>
            </a:r>
          </a:p>
          <a:p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пошлина</a:t>
            </a:r>
            <a:endParaRPr lang="ru-RU" sz="1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5952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5288312"/>
              </p:ext>
            </p:extLst>
          </p:nvPr>
        </p:nvGraphicFramePr>
        <p:xfrm>
          <a:off x="14957" y="1620391"/>
          <a:ext cx="10287000" cy="4882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4931" y="314410"/>
            <a:ext cx="5651831" cy="1074821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r>
              <a:rPr lang="ru-RU" b="1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Расходы бюджета </a:t>
            </a:r>
            <a:endParaRPr lang="ru-RU" b="1" i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Одинцовского </a:t>
            </a:r>
            <a:r>
              <a:rPr lang="ru-RU" b="1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муниципального района </a:t>
            </a:r>
            <a:endParaRPr lang="ru-RU" b="1" i="1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2018-2019 годах</a:t>
            </a:r>
            <a:endParaRPr lang="ru-RU" b="1" i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1378585" y="6267039"/>
            <a:ext cx="2740276" cy="54743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Утвержденный план </a:t>
            </a:r>
          </a:p>
          <a:p>
            <a:pPr algn="ctr"/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на 2018 год</a:t>
            </a:r>
            <a:endParaRPr lang="ru-RU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1"/>
          <p:cNvSpPr txBox="1"/>
          <p:nvPr/>
        </p:nvSpPr>
        <p:spPr>
          <a:xfrm>
            <a:off x="4118580" y="6312157"/>
            <a:ext cx="2740288" cy="4572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Проект на 2019 год</a:t>
            </a:r>
            <a:endParaRPr lang="ru-RU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1"/>
          <p:cNvSpPr txBox="1"/>
          <p:nvPr/>
        </p:nvSpPr>
        <p:spPr>
          <a:xfrm>
            <a:off x="6858868" y="6319123"/>
            <a:ext cx="2740288" cy="9144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Снижение расходов</a:t>
            </a:r>
            <a:endParaRPr lang="ru-RU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7508" y="6801667"/>
            <a:ext cx="3355822" cy="307728"/>
          </a:xfrm>
          <a:prstGeom prst="rect">
            <a:avLst/>
          </a:prstGeom>
          <a:noFill/>
        </p:spPr>
        <p:txBody>
          <a:bodyPr wrap="none" lIns="91392" tIns="45696" rIns="91392" bIns="45696" rtlCol="0">
            <a:spAutoFit/>
          </a:bodyPr>
          <a:lstStyle/>
          <a:p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бюджета Московской области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08028" y="6769357"/>
            <a:ext cx="2250840" cy="307728"/>
          </a:xfrm>
          <a:prstGeom prst="rect">
            <a:avLst/>
          </a:prstGeom>
          <a:noFill/>
        </p:spPr>
        <p:txBody>
          <a:bodyPr wrap="none" lIns="91392" tIns="45696" rIns="91392" bIns="45696" rtlCol="0">
            <a:spAutoFit/>
          </a:bodyPr>
          <a:lstStyle/>
          <a:p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бюджета района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90916" y="6782792"/>
            <a:ext cx="2611067" cy="307728"/>
          </a:xfrm>
          <a:prstGeom prst="rect">
            <a:avLst/>
          </a:prstGeom>
          <a:noFill/>
        </p:spPr>
        <p:txBody>
          <a:bodyPr wrap="none" lIns="91392" tIns="45696" rIns="91392" bIns="45696" rtlCol="0">
            <a:spAutoFit/>
          </a:bodyPr>
          <a:lstStyle/>
          <a:p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бюджетов поселений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319996" y="6811514"/>
            <a:ext cx="288032" cy="28803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002884" y="6814940"/>
            <a:ext cx="288032" cy="288033"/>
          </a:xfrm>
          <a:prstGeom prst="rect">
            <a:avLst/>
          </a:prstGeom>
          <a:solidFill>
            <a:srgbClr val="D29B2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49476" y="6811514"/>
            <a:ext cx="288032" cy="28803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/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2006562" y="1709700"/>
            <a:ext cx="92525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13 881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26097" y="2107271"/>
            <a:ext cx="92525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12 220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71196" y="4569355"/>
            <a:ext cx="94769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- 1 661</a:t>
            </a:r>
            <a:endParaRPr lang="ru-RU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718230" y="5646837"/>
            <a:ext cx="660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+732</a:t>
            </a:r>
            <a:endParaRPr lang="ru-RU" sz="1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635762" y="5318775"/>
            <a:ext cx="78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-1 547</a:t>
            </a:r>
            <a:endParaRPr lang="ru-RU" sz="1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725925" y="5821017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-846</a:t>
            </a:r>
            <a:endParaRPr lang="ru-RU" sz="1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 flipH="1">
            <a:off x="8947100" y="4984853"/>
            <a:ext cx="5251" cy="433802"/>
          </a:xfrm>
          <a:prstGeom prst="straightConnector1">
            <a:avLst/>
          </a:prstGeom>
          <a:ln w="31750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8957602" y="5901596"/>
            <a:ext cx="0" cy="260312"/>
          </a:xfrm>
          <a:prstGeom prst="straightConnector1">
            <a:avLst/>
          </a:prstGeom>
          <a:ln w="31750">
            <a:solidFill>
              <a:srgbClr val="D29B2E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V="1">
            <a:off x="8957602" y="5523696"/>
            <a:ext cx="0" cy="307807"/>
          </a:xfrm>
          <a:prstGeom prst="straightConnector1">
            <a:avLst/>
          </a:prstGeom>
          <a:ln w="31750">
            <a:solidFill>
              <a:srgbClr val="92D05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1" name="Выгнутая вверх стрелка 30"/>
          <p:cNvSpPr/>
          <p:nvPr/>
        </p:nvSpPr>
        <p:spPr>
          <a:xfrm rot="693965">
            <a:off x="2722578" y="1202786"/>
            <a:ext cx="2792567" cy="809886"/>
          </a:xfrm>
          <a:prstGeom prst="curvedDownArrow">
            <a:avLst>
              <a:gd name="adj1" fmla="val 25000"/>
              <a:gd name="adj2" fmla="val 92210"/>
              <a:gd name="adj3" fmla="val 25000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 rot="1236802">
            <a:off x="3012404" y="1387989"/>
            <a:ext cx="1869691" cy="797822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pPr algn="ctr"/>
            <a:r>
              <a:rPr lang="ru-RU" sz="15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Снижение на </a:t>
            </a:r>
            <a:r>
              <a:rPr lang="ru-RU" sz="15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1 661 </a:t>
            </a:r>
            <a:r>
              <a:rPr lang="ru-RU" sz="15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млн. руб. или на </a:t>
            </a:r>
            <a:r>
              <a:rPr lang="ru-RU" sz="15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12%</a:t>
            </a:r>
            <a:endParaRPr lang="ru-RU" sz="15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/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758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Карты Одинцовский район - карта Одинцовского района АН Твой Дом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6" y="4428706"/>
            <a:ext cx="4510657" cy="2761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Блок-схема: несколько документов 14"/>
          <p:cNvSpPr/>
          <p:nvPr/>
        </p:nvSpPr>
        <p:spPr>
          <a:xfrm>
            <a:off x="1170236" y="1688584"/>
            <a:ext cx="2882905" cy="2366496"/>
          </a:xfrm>
          <a:prstGeom prst="flowChartMultidocumen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251" tIns="52125" rIns="104251" bIns="52125" rtlCol="0" anchor="ctr"/>
          <a:lstStyle/>
          <a:p>
            <a:pPr algn="ctr"/>
            <a:endParaRPr lang="ru-RU" sz="1800" b="1" dirty="0">
              <a:solidFill>
                <a:srgbClr val="4F81BD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b="1" u="sng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Муниципальные программы </a:t>
            </a:r>
            <a:r>
              <a:rPr lang="ru-RU" sz="16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Одинцовского муниципального района</a:t>
            </a:r>
          </a:p>
          <a:p>
            <a:pPr algn="ctr"/>
            <a:r>
              <a:rPr lang="ru-RU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16</a:t>
            </a:r>
          </a:p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8155012" y="1688587"/>
            <a:ext cx="2273615" cy="474600"/>
          </a:xfrm>
          <a:prstGeom prst="rect">
            <a:avLst/>
          </a:prstGeom>
        </p:spPr>
        <p:txBody>
          <a:bodyPr wrap="square" lIns="104251" tIns="52125" rIns="104251" bIns="52125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 smtClean="0">
                <a:solidFill>
                  <a:srgbClr val="0F6FC6">
                    <a:lumMod val="50000"/>
                  </a:srgbClr>
                </a:solidFill>
                <a:latin typeface="Times New Roman"/>
              </a:rPr>
              <a:t>12 220 </a:t>
            </a:r>
            <a:r>
              <a:rPr lang="ru-RU" sz="2000" b="1" i="1" dirty="0" smtClean="0">
                <a:solidFill>
                  <a:srgbClr val="0F6FC6">
                    <a:lumMod val="50000"/>
                  </a:srgbClr>
                </a:solidFill>
                <a:latin typeface="Times New Roman"/>
              </a:rPr>
              <a:t>млн.руб</a:t>
            </a:r>
            <a:r>
              <a:rPr lang="ru-RU" sz="2000" b="1" i="1" dirty="0">
                <a:solidFill>
                  <a:srgbClr val="0F6FC6">
                    <a:lumMod val="50000"/>
                  </a:srgbClr>
                </a:solidFill>
                <a:latin typeface="Times New Roman"/>
              </a:rPr>
              <a:t>.</a:t>
            </a:r>
            <a:endParaRPr lang="ru-RU" sz="2000" b="1" dirty="0">
              <a:solidFill>
                <a:prstClr val="black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7506940" y="2772519"/>
            <a:ext cx="1010512" cy="438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251" tIns="52125" rIns="104251" bIns="52125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100" b="1" i="1" dirty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(4,4%)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034" y="396255"/>
            <a:ext cx="6210795" cy="751599"/>
          </a:xfrm>
          <a:prstGeom prst="rect">
            <a:avLst/>
          </a:prstGeom>
          <a:noFill/>
        </p:spPr>
        <p:txBody>
          <a:bodyPr wrap="square" lIns="104251" tIns="52125" rIns="104251" bIns="52125" rtlCol="0">
            <a:spAutoFit/>
          </a:bodyPr>
          <a:lstStyle/>
          <a:p>
            <a:r>
              <a:rPr lang="ru-RU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Программный бюджет</a:t>
            </a:r>
            <a:endParaRPr lang="ru-RU" b="1" i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Одинцовского муниципального </a:t>
            </a:r>
            <a:r>
              <a:rPr lang="ru-RU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района на 2019 год</a:t>
            </a:r>
            <a:endParaRPr lang="ru-RU" b="1" i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3443179"/>
              </p:ext>
            </p:extLst>
          </p:nvPr>
        </p:nvGraphicFramePr>
        <p:xfrm>
          <a:off x="5274692" y="1874210"/>
          <a:ext cx="4932040" cy="38498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6097208" y="5436815"/>
            <a:ext cx="2921899" cy="3724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Программные расходы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844735" y="5491927"/>
            <a:ext cx="252474" cy="238176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844735" y="6002873"/>
            <a:ext cx="252474" cy="2381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6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097208" y="5923481"/>
            <a:ext cx="3281939" cy="3969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Непрограммные расходы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198117" y="3856600"/>
            <a:ext cx="1080120" cy="3969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(99,2%)</a:t>
            </a:r>
            <a:endParaRPr lang="ru-RU" sz="2000" dirty="0">
              <a:solidFill>
                <a:srgbClr val="FFFF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932175" y="2379393"/>
            <a:ext cx="1080120" cy="3969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(0,8%)</a:t>
            </a:r>
            <a:endParaRPr lang="ru-RU" sz="2000" dirty="0">
              <a:solidFill>
                <a:srgbClr val="FFFF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/>
              <a:t>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334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246918" y="398419"/>
            <a:ext cx="4968551" cy="1397930"/>
          </a:xfrm>
          <a:prstGeom prst="rect">
            <a:avLst/>
          </a:prstGeom>
          <a:noFill/>
        </p:spPr>
        <p:txBody>
          <a:bodyPr wrap="square" lIns="104251" tIns="52125" rIns="104251" bIns="52125" rtlCol="0">
            <a:spAutoFit/>
          </a:bodyPr>
          <a:lstStyle/>
          <a:p>
            <a:r>
              <a:rPr lang="ru-RU" b="1" i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программных расходов бюджета Одинцовского муниципального района </a:t>
            </a:r>
          </a:p>
          <a:p>
            <a:r>
              <a:rPr lang="ru-RU" b="1" i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2019 год</a:t>
            </a:r>
            <a:endParaRPr lang="ru-RU" b="1" i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6" name="Диаграмма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4473690"/>
              </p:ext>
            </p:extLst>
          </p:nvPr>
        </p:nvGraphicFramePr>
        <p:xfrm>
          <a:off x="57844" y="868433"/>
          <a:ext cx="5346700" cy="6384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7" name="Диаграмма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9863047"/>
              </p:ext>
            </p:extLst>
          </p:nvPr>
        </p:nvGraphicFramePr>
        <p:xfrm>
          <a:off x="15134" y="591157"/>
          <a:ext cx="5549151" cy="59872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527545"/>
              </p:ext>
            </p:extLst>
          </p:nvPr>
        </p:nvGraphicFramePr>
        <p:xfrm>
          <a:off x="5839789" y="839434"/>
          <a:ext cx="4551588" cy="63660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53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6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93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32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lang="ru-RU" sz="13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Прогноз на 2019 год</a:t>
                      </a:r>
                      <a:endParaRPr lang="ru-RU" sz="13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Удельный вес</a:t>
                      </a:r>
                      <a:endParaRPr lang="ru-RU" sz="13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3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</a:t>
                      </a:r>
                      <a:r>
                        <a:rPr lang="ru-RU" sz="13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образования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7 384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60,9%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13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</a:t>
                      </a:r>
                      <a:r>
                        <a:rPr lang="ru-RU" sz="13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культуры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588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4,8%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3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Молодежь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0,1%</a:t>
                      </a:r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3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 </a:t>
                      </a:r>
                      <a:r>
                        <a:rPr lang="ru-RU" sz="13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 и спорт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511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4,2%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51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Управление </a:t>
                      </a:r>
                      <a:r>
                        <a:rPr lang="ru-RU" sz="13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муниципальными финансами 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396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3,3%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5622">
                <a:tc>
                  <a:txBody>
                    <a:bodyPr/>
                    <a:lstStyle/>
                    <a:p>
                      <a:pPr marL="0" indent="0"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Снижение </a:t>
                      </a:r>
                      <a:r>
                        <a:rPr lang="ru-RU" sz="13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административных барьеров, </a:t>
                      </a:r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повышение </a:t>
                      </a:r>
                      <a:r>
                        <a:rPr lang="ru-RU" sz="13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качества предоставления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государственных </a:t>
                      </a:r>
                      <a:r>
                        <a:rPr lang="ru-RU" sz="13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муниципальных услуг 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296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2,4%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51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земельно-имущественного </a:t>
                      </a:r>
                      <a:r>
                        <a:rPr lang="ru-RU" sz="13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комплекса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119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1,0%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512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инженерной инфраструктуры и энергоэффективности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0,2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56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</a:t>
                      </a:r>
                      <a:r>
                        <a:rPr lang="ru-RU" sz="13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окружающей среды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0,2%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03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Предпринимательство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81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0,7%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51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</a:t>
                      </a:r>
                      <a:r>
                        <a:rPr lang="ru-RU" sz="13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дорожно-транспортной системы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461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3,8%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90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Жилище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726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6,0% 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16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Безопасность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55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0,5%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061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Муниципальное </a:t>
                      </a:r>
                      <a:r>
                        <a:rPr lang="ru-RU" sz="13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управление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1 472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12,1%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65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Сельское </a:t>
                      </a:r>
                      <a:r>
                        <a:rPr lang="ru-RU" sz="13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хозяйство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0513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современной городской среды</a:t>
                      </a:r>
                      <a:endParaRPr lang="ru-RU" sz="13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591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С Е Г О   </a:t>
                      </a:r>
                      <a:endParaRPr lang="ru-RU" sz="13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12 128</a:t>
                      </a:r>
                      <a:endParaRPr lang="ru-RU" sz="15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5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30" marR="5430" marT="51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grpSp>
        <p:nvGrpSpPr>
          <p:cNvPr id="29" name="Группа 28"/>
          <p:cNvGrpSpPr/>
          <p:nvPr/>
        </p:nvGrpSpPr>
        <p:grpSpPr>
          <a:xfrm>
            <a:off x="5510306" y="1362412"/>
            <a:ext cx="303622" cy="4959890"/>
            <a:chOff x="4613044" y="1178417"/>
            <a:chExt cx="302949" cy="3830065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4654429" y="2217071"/>
              <a:ext cx="240132" cy="174270"/>
            </a:xfrm>
            <a:prstGeom prst="rect">
              <a:avLst/>
            </a:prstGeom>
            <a:solidFill>
              <a:srgbClr val="CC3300"/>
            </a:solidFill>
            <a:ln w="3175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4625665" y="1403675"/>
              <a:ext cx="247206" cy="182633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175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4613044" y="1178417"/>
              <a:ext cx="237102" cy="188017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3175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4635744" y="1586111"/>
              <a:ext cx="247206" cy="185402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3175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4658048" y="1801447"/>
              <a:ext cx="210375" cy="160556"/>
            </a:xfrm>
            <a:prstGeom prst="rect">
              <a:avLst/>
            </a:prstGeom>
            <a:solidFill>
              <a:srgbClr val="FFFF00"/>
            </a:solidFill>
            <a:ln w="3175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4639812" y="1970332"/>
              <a:ext cx="228611" cy="181545"/>
            </a:xfrm>
            <a:prstGeom prst="rect">
              <a:avLst/>
            </a:prstGeom>
            <a:solidFill>
              <a:srgbClr val="A679FF"/>
            </a:solidFill>
            <a:ln w="3175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4638534" y="3636887"/>
              <a:ext cx="256677" cy="167680"/>
            </a:xfrm>
            <a:prstGeom prst="rect">
              <a:avLst/>
            </a:prstGeom>
            <a:solidFill>
              <a:srgbClr val="D29B2E"/>
            </a:solidFill>
            <a:ln w="3175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4646515" y="4348543"/>
              <a:ext cx="242587" cy="175105"/>
            </a:xfrm>
            <a:prstGeom prst="rect">
              <a:avLst/>
            </a:prstGeom>
            <a:solidFill>
              <a:srgbClr val="FFCC99"/>
            </a:solidFill>
            <a:ln w="3175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4654429" y="4609600"/>
              <a:ext cx="253268" cy="15212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175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4667265" y="4820232"/>
              <a:ext cx="248728" cy="188250"/>
            </a:xfrm>
            <a:prstGeom prst="rect">
              <a:avLst/>
            </a:prstGeom>
            <a:solidFill>
              <a:srgbClr val="00FFFF"/>
            </a:solidFill>
            <a:ln w="3175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4639233" y="4083037"/>
              <a:ext cx="240501" cy="162141"/>
            </a:xfrm>
            <a:prstGeom prst="rect">
              <a:avLst/>
            </a:prstGeom>
            <a:solidFill>
              <a:srgbClr val="66FF33"/>
            </a:solidFill>
            <a:ln w="3175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30" name="Прямоугольник 29"/>
          <p:cNvSpPr/>
          <p:nvPr/>
        </p:nvSpPr>
        <p:spPr>
          <a:xfrm>
            <a:off x="9435324" y="574184"/>
            <a:ext cx="1000302" cy="338555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91391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млн.руб.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5539735" y="3548408"/>
            <a:ext cx="226517" cy="216024"/>
          </a:xfrm>
          <a:prstGeom prst="rect">
            <a:avLst/>
          </a:prstGeom>
          <a:solidFill>
            <a:srgbClr val="008000"/>
          </a:solidFill>
          <a:ln w="3175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78149" y="6833596"/>
            <a:ext cx="33214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7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539508" y="4844152"/>
            <a:ext cx="257247" cy="217144"/>
          </a:xfrm>
          <a:prstGeom prst="rect">
            <a:avLst/>
          </a:prstGeom>
          <a:solidFill>
            <a:srgbClr val="002060"/>
          </a:solidFill>
          <a:ln w="3175"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318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094894"/>
              </p:ext>
            </p:extLst>
          </p:nvPr>
        </p:nvGraphicFramePr>
        <p:xfrm>
          <a:off x="185253" y="1577867"/>
          <a:ext cx="10240316" cy="5256584"/>
        </p:xfrm>
        <a:graphic>
          <a:graphicData uri="http://schemas.openxmlformats.org/drawingml/2006/table">
            <a:tbl>
              <a:tblPr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endPos="0" dir="5400000" sy="-100000" algn="bl" rotWithShape="0"/>
                </a:effectLst>
                <a:tableStyleId>{5C22544A-7EE6-4342-B048-85BDC9FD1C3A}</a:tableStyleId>
              </a:tblPr>
              <a:tblGrid>
                <a:gridCol w="397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97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86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01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68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42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357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63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42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2492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0444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3079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Объекта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Количество </a:t>
                      </a:r>
                    </a:p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мест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 в проекте бюджета на 2018-2020 годы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2019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2021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3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</a:t>
                      </a: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областной бюджет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средства района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средства поселений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 (средства района)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 (средства района)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3809"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Детский сад (ПИР и строительство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Московская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область,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Одинцовский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район,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г.Кубинка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156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90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39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23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Дошкольное образовательное учреждение с бассейном (строительство)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400 (в том числе кратковременного пребывания)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Одинцовский район, СП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Успенское,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п.Горки-10, д.15Б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23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Пристройка к МБОУ «Одинцовская гимназия №14» (ПИР и строительство)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Московская область, г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 Одинцово,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б-р Маршала Крылова, д.5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137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64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71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647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Детское образовательное учреждение (№15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по ГП) (строительство)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1350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Московская область, Одинцовский район, г.Одинцово, ул.Чистяковой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665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665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641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173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ВСЕГО 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960</a:t>
                      </a:r>
                      <a:endParaRPr lang="ru-RU" sz="17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696</a:t>
                      </a:r>
                      <a:endParaRPr lang="ru-RU" sz="17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641</a:t>
                      </a:r>
                      <a:endParaRPr lang="ru-RU" sz="17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53</a:t>
                      </a:r>
                      <a:endParaRPr lang="ru-RU" sz="17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2</a:t>
                      </a:r>
                      <a:endParaRPr lang="ru-RU" sz="17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154</a:t>
                      </a:r>
                      <a:endParaRPr lang="ru-RU" sz="17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7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110</a:t>
                      </a:r>
                      <a:endParaRPr lang="ru-RU" sz="17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ross"/>
                      <a:lightRig rig="flood" dir="t"/>
                    </a:cell3D>
                    <a:solidFill>
                      <a:schemeClr val="tx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162124" y="356014"/>
            <a:ext cx="6498828" cy="936265"/>
          </a:xfrm>
          <a:prstGeom prst="rect">
            <a:avLst/>
          </a:prstGeom>
          <a:noFill/>
        </p:spPr>
        <p:txBody>
          <a:bodyPr wrap="square" lIns="104251" tIns="52125" rIns="104251" bIns="52125" rtlCol="0">
            <a:spAutoFit/>
          </a:bodyPr>
          <a:lstStyle/>
          <a:p>
            <a:r>
              <a:rPr lang="ru-RU" sz="1800" b="1" i="1" dirty="0" smtClean="0">
                <a:solidFill>
                  <a:srgbClr val="FFFFFF">
                    <a:lumMod val="25000"/>
                  </a:srgbClr>
                </a:solidFill>
                <a:latin typeface="Times New Roman" pitchFamily="18" charset="0"/>
                <a:cs typeface="Times New Roman" pitchFamily="18" charset="0"/>
              </a:rPr>
              <a:t>Расходы бюджета Одинцовского муниципального района </a:t>
            </a:r>
          </a:p>
          <a:p>
            <a:r>
              <a:rPr lang="ru-RU" sz="1800" b="1" i="1" dirty="0" smtClean="0">
                <a:solidFill>
                  <a:srgbClr val="FFFFFF">
                    <a:lumMod val="25000"/>
                  </a:srgbClr>
                </a:solidFill>
                <a:latin typeface="Times New Roman" pitchFamily="18" charset="0"/>
                <a:cs typeface="Times New Roman" pitchFamily="18" charset="0"/>
              </a:rPr>
              <a:t>на строительство объектов муниципальной </a:t>
            </a:r>
          </a:p>
          <a:p>
            <a:r>
              <a:rPr lang="ru-RU" sz="1800" b="1" i="1" dirty="0" smtClean="0">
                <a:solidFill>
                  <a:srgbClr val="FFFFFF">
                    <a:lumMod val="25000"/>
                  </a:srgbClr>
                </a:solidFill>
                <a:latin typeface="Times New Roman" pitchFamily="18" charset="0"/>
                <a:cs typeface="Times New Roman" pitchFamily="18" charset="0"/>
              </a:rPr>
              <a:t>собственности в 2019-2021 годах</a:t>
            </a:r>
            <a:endParaRPr lang="ru-RU" sz="1800" b="1" i="1" dirty="0">
              <a:solidFill>
                <a:srgbClr val="FFFFFF">
                  <a:lumMod val="25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425267" y="1225174"/>
            <a:ext cx="1000302" cy="338555"/>
          </a:xfrm>
          <a:prstGeom prst="rect">
            <a:avLst/>
          </a:prstGeom>
        </p:spPr>
        <p:txBody>
          <a:bodyPr wrap="square" lIns="91392" tIns="45696" rIns="91392" bIns="45696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913915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i="1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млн.руб.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2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51316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7">
      <a:dk1>
        <a:srgbClr val="FFFFFF"/>
      </a:dk1>
      <a:lt1>
        <a:sysClr val="window" lastClr="FFFFFF"/>
      </a:lt1>
      <a:dk2>
        <a:srgbClr val="FFFFFF"/>
      </a:dk2>
      <a:lt2>
        <a:srgbClr val="FFFFFF"/>
      </a:lt2>
      <a:accent1>
        <a:srgbClr val="4E9CD6"/>
      </a:accent1>
      <a:accent2>
        <a:srgbClr val="71B0DE"/>
      </a:accent2>
      <a:accent3>
        <a:srgbClr val="00B7ED"/>
      </a:accent3>
      <a:accent4>
        <a:srgbClr val="0084CA"/>
      </a:accent4>
      <a:accent5>
        <a:srgbClr val="00B7ED"/>
      </a:accent5>
      <a:accent6>
        <a:srgbClr val="0A96FF"/>
      </a:accent6>
      <a:hlink>
        <a:srgbClr val="00007F"/>
      </a:hlink>
      <a:folHlink>
        <a:srgbClr val="800080"/>
      </a:folHlink>
    </a:clrScheme>
    <a:fontScheme name="Другая 2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Другая 17">
      <a:dk1>
        <a:srgbClr val="FFFFFF"/>
      </a:dk1>
      <a:lt1>
        <a:sysClr val="window" lastClr="FFFFFF"/>
      </a:lt1>
      <a:dk2>
        <a:srgbClr val="FFFFFF"/>
      </a:dk2>
      <a:lt2>
        <a:srgbClr val="FFFFFF"/>
      </a:lt2>
      <a:accent1>
        <a:srgbClr val="4E9CD6"/>
      </a:accent1>
      <a:accent2>
        <a:srgbClr val="71B0DE"/>
      </a:accent2>
      <a:accent3>
        <a:srgbClr val="00B7ED"/>
      </a:accent3>
      <a:accent4>
        <a:srgbClr val="0084CA"/>
      </a:accent4>
      <a:accent5>
        <a:srgbClr val="00B7ED"/>
      </a:accent5>
      <a:accent6>
        <a:srgbClr val="0A96FF"/>
      </a:accent6>
      <a:hlink>
        <a:srgbClr val="00007F"/>
      </a:hlink>
      <a:folHlink>
        <a:srgbClr val="800080"/>
      </a:folHlink>
    </a:clrScheme>
    <a:fontScheme name="Другая 2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Другая 17">
      <a:dk1>
        <a:srgbClr val="FFFFFF"/>
      </a:dk1>
      <a:lt1>
        <a:sysClr val="window" lastClr="FFFFFF"/>
      </a:lt1>
      <a:dk2>
        <a:srgbClr val="FFFFFF"/>
      </a:dk2>
      <a:lt2>
        <a:srgbClr val="FFFFFF"/>
      </a:lt2>
      <a:accent1>
        <a:srgbClr val="4E9CD6"/>
      </a:accent1>
      <a:accent2>
        <a:srgbClr val="71B0DE"/>
      </a:accent2>
      <a:accent3>
        <a:srgbClr val="00B7ED"/>
      </a:accent3>
      <a:accent4>
        <a:srgbClr val="0084CA"/>
      </a:accent4>
      <a:accent5>
        <a:srgbClr val="00B7ED"/>
      </a:accent5>
      <a:accent6>
        <a:srgbClr val="0A96FF"/>
      </a:accent6>
      <a:hlink>
        <a:srgbClr val="00007F"/>
      </a:hlink>
      <a:folHlink>
        <a:srgbClr val="800080"/>
      </a:folHlink>
    </a:clrScheme>
    <a:fontScheme name="Другая 2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4820</TotalTime>
  <Words>2050</Words>
  <Application>Microsoft Office PowerPoint</Application>
  <PresentationFormat>Произвольный</PresentationFormat>
  <Paragraphs>775</Paragraphs>
  <Slides>21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Calibri</vt:lpstr>
      <vt:lpstr>tahoma</vt:lpstr>
      <vt:lpstr>Times New Roman</vt:lpstr>
      <vt:lpstr>Тема Office</vt:lpstr>
      <vt:lpstr>1_Тема Office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Финансовое обеспечение деятельности муниципальных учреждений Одинцовского муниципального района за счет бюджетных средств на 2019 год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Расходы бюджета Одинцовского муниципального района на 1 обучающегося в образовательных организациях  (без расходов капитального характера, строек и  обеспечивающих расходов) на 2019 год</vt:lpstr>
      <vt:lpstr>Презентация PowerPoint</vt:lpstr>
      <vt:lpstr>Меры социальной поддержки в Одинцовском муниципальной районе на 2019 год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</dc:title>
  <dc:creator>Admin</dc:creator>
  <cp:lastModifiedBy>Александр Некрасов</cp:lastModifiedBy>
  <cp:revision>615</cp:revision>
  <cp:lastPrinted>2018-11-20T12:49:43Z</cp:lastPrinted>
  <dcterms:created xsi:type="dcterms:W3CDTF">2015-08-26T08:56:13Z</dcterms:created>
  <dcterms:modified xsi:type="dcterms:W3CDTF">2018-11-21T12:27:10Z</dcterms:modified>
</cp:coreProperties>
</file>