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317" r:id="rId3"/>
    <p:sldId id="323" r:id="rId4"/>
    <p:sldId id="322" r:id="rId5"/>
    <p:sldId id="319" r:id="rId6"/>
    <p:sldId id="278" r:id="rId7"/>
    <p:sldId id="297" r:id="rId8"/>
    <p:sldId id="318" r:id="rId9"/>
    <p:sldId id="312" r:id="rId10"/>
    <p:sldId id="279" r:id="rId11"/>
    <p:sldId id="288" r:id="rId12"/>
    <p:sldId id="280" r:id="rId13"/>
    <p:sldId id="283" r:id="rId14"/>
    <p:sldId id="281" r:id="rId15"/>
    <p:sldId id="320" r:id="rId16"/>
    <p:sldId id="326" r:id="rId17"/>
    <p:sldId id="374" r:id="rId18"/>
    <p:sldId id="375" r:id="rId19"/>
    <p:sldId id="376" r:id="rId20"/>
    <p:sldId id="285" r:id="rId21"/>
    <p:sldId id="284" r:id="rId22"/>
    <p:sldId id="308" r:id="rId23"/>
    <p:sldId id="324" r:id="rId24"/>
    <p:sldId id="328" r:id="rId25"/>
    <p:sldId id="294" r:id="rId26"/>
    <p:sldId id="304" r:id="rId27"/>
    <p:sldId id="327" r:id="rId28"/>
    <p:sldId id="330" r:id="rId29"/>
    <p:sldId id="329" r:id="rId30"/>
    <p:sldId id="331" r:id="rId31"/>
    <p:sldId id="305" r:id="rId32"/>
    <p:sldId id="339" r:id="rId33"/>
    <p:sldId id="340" r:id="rId34"/>
    <p:sldId id="341" r:id="rId35"/>
    <p:sldId id="342" r:id="rId36"/>
    <p:sldId id="344" r:id="rId37"/>
    <p:sldId id="307" r:id="rId38"/>
    <p:sldId id="332" r:id="rId39"/>
    <p:sldId id="333" r:id="rId40"/>
    <p:sldId id="334" r:id="rId41"/>
    <p:sldId id="335" r:id="rId42"/>
    <p:sldId id="299" r:id="rId43"/>
    <p:sldId id="343" r:id="rId44"/>
    <p:sldId id="298" r:id="rId45"/>
    <p:sldId id="336" r:id="rId46"/>
    <p:sldId id="337" r:id="rId47"/>
    <p:sldId id="345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0" r:id="rId62"/>
    <p:sldId id="361" r:id="rId63"/>
    <p:sldId id="362" r:id="rId64"/>
    <p:sldId id="363" r:id="rId65"/>
    <p:sldId id="364" r:id="rId66"/>
    <p:sldId id="365" r:id="rId67"/>
    <p:sldId id="366" r:id="rId68"/>
    <p:sldId id="367" r:id="rId69"/>
    <p:sldId id="368" r:id="rId70"/>
    <p:sldId id="369" r:id="rId71"/>
    <p:sldId id="370" r:id="rId72"/>
    <p:sldId id="372" r:id="rId73"/>
    <p:sldId id="316" r:id="rId74"/>
    <p:sldId id="373" r:id="rId75"/>
    <p:sldId id="295" r:id="rId76"/>
    <p:sldId id="296" r:id="rId77"/>
    <p:sldId id="315" r:id="rId78"/>
    <p:sldId id="273" r:id="rId79"/>
  </p:sldIdLst>
  <p:sldSz cx="12192000" cy="6858000"/>
  <p:notesSz cx="9872663" cy="6797675"/>
  <p:defaultTextStyle>
    <a:defPPr>
      <a:defRPr lang="ru-RU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07" userDrawn="1">
          <p15:clr>
            <a:srgbClr val="A4A3A4"/>
          </p15:clr>
        </p15:guide>
        <p15:guide id="2" pos="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ий Светлицкий" initials="В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A084D8"/>
    <a:srgbClr val="C7B6E8"/>
    <a:srgbClr val="EAD428"/>
    <a:srgbClr val="ACB5A5"/>
    <a:srgbClr val="608194"/>
    <a:srgbClr val="BAADA4"/>
    <a:srgbClr val="CDC8C2"/>
    <a:srgbClr val="938A8B"/>
    <a:srgbClr val="F3F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52BAE-2AF9-4C0D-BB12-88BDED0B5D67}" v="35" dt="2021-03-01T11:23:00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5385" autoAdjust="0"/>
  </p:normalViewPr>
  <p:slideViewPr>
    <p:cSldViewPr snapToGrid="0" showGuides="1">
      <p:cViewPr>
        <p:scale>
          <a:sx n="87" d="100"/>
          <a:sy n="87" d="100"/>
        </p:scale>
        <p:origin x="-1140" y="-648"/>
      </p:cViewPr>
      <p:guideLst>
        <p:guide orient="horz" pos="3407"/>
        <p:guide pos="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силий Светлицкий" userId="a1b2a9fe900da3e0" providerId="LiveId" clId="{08E52BAE-2AF9-4C0D-BB12-88BDED0B5D67}"/>
    <pc:docChg chg="custSel addSld delSld modSld">
      <pc:chgData name="Василий Светлицкий" userId="a1b2a9fe900da3e0" providerId="LiveId" clId="{08E52BAE-2AF9-4C0D-BB12-88BDED0B5D67}" dt="2021-03-01T11:23:00.516" v="136" actId="207"/>
      <pc:docMkLst>
        <pc:docMk/>
      </pc:docMkLst>
      <pc:sldChg chg="del">
        <pc:chgData name="Василий Светлицкий" userId="a1b2a9fe900da3e0" providerId="LiveId" clId="{08E52BAE-2AF9-4C0D-BB12-88BDED0B5D67}" dt="2021-03-01T11:11:32.316" v="0" actId="2696"/>
        <pc:sldMkLst>
          <pc:docMk/>
          <pc:sldMk cId="1818017304" sldId="269"/>
        </pc:sldMkLst>
      </pc:sldChg>
      <pc:sldChg chg="addSp delSp modSp add">
        <pc:chgData name="Василий Светлицкий" userId="a1b2a9fe900da3e0" providerId="LiveId" clId="{08E52BAE-2AF9-4C0D-BB12-88BDED0B5D67}" dt="2021-03-01T11:16:46.250" v="68" actId="207"/>
        <pc:sldMkLst>
          <pc:docMk/>
          <pc:sldMk cId="1653891322" sldId="274"/>
        </pc:sldMkLst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9" creationId="{486E23E7-5A31-4463-899B-0E34012433E6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10" creationId="{0E1AC099-F098-4B8A-8FCB-8D1161517116}"/>
          </ac:spMkLst>
        </pc:spChg>
        <pc:spChg chg="add mod ord">
          <ac:chgData name="Василий Светлицкий" userId="a1b2a9fe900da3e0" providerId="LiveId" clId="{08E52BAE-2AF9-4C0D-BB12-88BDED0B5D67}" dt="2021-03-01T11:15:54.487" v="60" actId="167"/>
          <ac:spMkLst>
            <pc:docMk/>
            <pc:sldMk cId="1653891322" sldId="274"/>
            <ac:spMk id="19" creationId="{EB830654-299B-403A-BCBB-A65D8117117B}"/>
          </ac:spMkLst>
        </pc:spChg>
        <pc:spChg chg="mod">
          <ac:chgData name="Василий Светлицкий" userId="a1b2a9fe900da3e0" providerId="LiveId" clId="{08E52BAE-2AF9-4C0D-BB12-88BDED0B5D67}" dt="2021-03-01T11:12:24.775" v="23" actId="20577"/>
          <ac:spMkLst>
            <pc:docMk/>
            <pc:sldMk cId="1653891322" sldId="274"/>
            <ac:spMk id="20" creationId="{81989C9F-9A5A-4840-9FA3-1E45860C4EEE}"/>
          </ac:spMkLst>
        </pc:spChg>
        <pc:spChg chg="add mod ord">
          <ac:chgData name="Василий Светлицкий" userId="a1b2a9fe900da3e0" providerId="LiveId" clId="{08E52BAE-2AF9-4C0D-BB12-88BDED0B5D67}" dt="2021-03-01T11:16:46.250" v="68" actId="207"/>
          <ac:spMkLst>
            <pc:docMk/>
            <pc:sldMk cId="1653891322" sldId="274"/>
            <ac:spMk id="21" creationId="{C6868AFE-87F9-408F-A20E-1CC6DAC482C8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39" creationId="{1781CB97-ABAB-46D3-B27C-7F3FBA018E61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1" creationId="{2C53D139-F702-48DA-9040-8B0D0F3989A4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2" creationId="{0105C95C-6B54-4AAA-A62A-684137D3735C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3" creationId="{0B72C59B-DD35-4F71-9244-7158B2FB6EA9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4" creationId="{3EDD192A-ECF4-488A-9137-83E87305C03C}"/>
          </ac:spMkLst>
        </pc:spChg>
        <pc:spChg chg="del">
          <ac:chgData name="Василий Светлицкий" userId="a1b2a9fe900da3e0" providerId="LiveId" clId="{08E52BAE-2AF9-4C0D-BB12-88BDED0B5D67}" dt="2021-03-01T11:12:06.809" v="2" actId="478"/>
          <ac:spMkLst>
            <pc:docMk/>
            <pc:sldMk cId="1653891322" sldId="274"/>
            <ac:spMk id="45" creationId="{0CE84FCE-7D2A-4697-A194-63FC866347F6}"/>
          </ac:spMkLst>
        </pc:spChg>
        <pc:spChg chg="mod">
          <ac:chgData name="Василий Светлицкий" userId="a1b2a9fe900da3e0" providerId="LiveId" clId="{08E52BAE-2AF9-4C0D-BB12-88BDED0B5D67}" dt="2021-03-01T11:15:18.245" v="55" actId="1076"/>
          <ac:spMkLst>
            <pc:docMk/>
            <pc:sldMk cId="1653891322" sldId="274"/>
            <ac:spMk id="46" creationId="{8B0640B4-53A6-44A1-B10A-B608638584CD}"/>
          </ac:spMkLst>
        </pc:sp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5" creationId="{65DC7A9A-D8EA-4AEC-8FE3-DBFC0EF102C9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4" creationId="{B73A9F22-DEE7-426A-B224-3B49222D7E8F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5" creationId="{F094636A-80B8-4276-A368-566E31992A8C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6" creationId="{1DE7CA55-FA3A-42A0-97A4-FD4A81E28A41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7" creationId="{9B8023E4-A59B-43E2-B961-4DDC5CE2B16A}"/>
          </ac:picMkLst>
        </pc:picChg>
        <pc:picChg chg="del">
          <ac:chgData name="Василий Светлицкий" userId="a1b2a9fe900da3e0" providerId="LiveId" clId="{08E52BAE-2AF9-4C0D-BB12-88BDED0B5D67}" dt="2021-03-01T11:12:06.809" v="2" actId="478"/>
          <ac:picMkLst>
            <pc:docMk/>
            <pc:sldMk cId="1653891322" sldId="274"/>
            <ac:picMk id="38" creationId="{80EE1587-6DA0-46DC-B1A9-57B0CD5D4B64}"/>
          </ac:picMkLst>
        </pc:picChg>
      </pc:sldChg>
      <pc:sldChg chg="addSp delSp modSp add">
        <pc:chgData name="Василий Светлицкий" userId="a1b2a9fe900da3e0" providerId="LiveId" clId="{08E52BAE-2AF9-4C0D-BB12-88BDED0B5D67}" dt="2021-03-01T11:21:50.245" v="124" actId="478"/>
        <pc:sldMkLst>
          <pc:docMk/>
          <pc:sldMk cId="463590686" sldId="275"/>
        </pc:sldMkLst>
        <pc:spChg chg="add mod">
          <ac:chgData name="Василий Светлицкий" userId="a1b2a9fe900da3e0" providerId="LiveId" clId="{08E52BAE-2AF9-4C0D-BB12-88BDED0B5D67}" dt="2021-03-01T11:17:53.804" v="85" actId="207"/>
          <ac:spMkLst>
            <pc:docMk/>
            <pc:sldMk cId="463590686" sldId="275"/>
            <ac:spMk id="7" creationId="{BB835C42-320A-447F-B68D-1B82225FB913}"/>
          </ac:spMkLst>
        </pc:spChg>
        <pc:spChg chg="add mod">
          <ac:chgData name="Василий Светлицкий" userId="a1b2a9fe900da3e0" providerId="LiveId" clId="{08E52BAE-2AF9-4C0D-BB12-88BDED0B5D67}" dt="2021-03-01T11:17:27.910" v="77" actId="571"/>
          <ac:spMkLst>
            <pc:docMk/>
            <pc:sldMk cId="463590686" sldId="275"/>
            <ac:spMk id="8" creationId="{B73373A4-D61E-425D-9E29-EC95A39D1101}"/>
          </ac:spMkLst>
        </pc:spChg>
        <pc:spChg chg="add mod">
          <ac:chgData name="Василий Светлицкий" userId="a1b2a9fe900da3e0" providerId="LiveId" clId="{08E52BAE-2AF9-4C0D-BB12-88BDED0B5D67}" dt="2021-03-01T11:17:32.894" v="78" actId="571"/>
          <ac:spMkLst>
            <pc:docMk/>
            <pc:sldMk cId="463590686" sldId="275"/>
            <ac:spMk id="9" creationId="{D586DE51-A719-428C-8450-338880EEA874}"/>
          </ac:spMkLst>
        </pc:spChg>
        <pc:spChg chg="add mod">
          <ac:chgData name="Василий Светлицкий" userId="a1b2a9fe900da3e0" providerId="LiveId" clId="{08E52BAE-2AF9-4C0D-BB12-88BDED0B5D67}" dt="2021-03-01T11:17:38.323" v="82" actId="1035"/>
          <ac:spMkLst>
            <pc:docMk/>
            <pc:sldMk cId="463590686" sldId="275"/>
            <ac:spMk id="10" creationId="{B5E270AF-CCC2-4610-B74F-D2AACDEBB8EA}"/>
          </ac:spMkLst>
        </pc:spChg>
        <pc:spChg chg="add mod">
          <ac:chgData name="Василий Светлицкий" userId="a1b2a9fe900da3e0" providerId="LiveId" clId="{08E52BAE-2AF9-4C0D-BB12-88BDED0B5D67}" dt="2021-03-01T11:17:45.186" v="83" actId="571"/>
          <ac:spMkLst>
            <pc:docMk/>
            <pc:sldMk cId="463590686" sldId="275"/>
            <ac:spMk id="11" creationId="{15D77916-A09D-40E2-AAC6-54FA4697F329}"/>
          </ac:spMkLst>
        </pc:spChg>
        <pc:spChg chg="add mod">
          <ac:chgData name="Василий Светлицкий" userId="a1b2a9fe900da3e0" providerId="LiveId" clId="{08E52BAE-2AF9-4C0D-BB12-88BDED0B5D67}" dt="2021-03-01T11:17:48.630" v="84" actId="571"/>
          <ac:spMkLst>
            <pc:docMk/>
            <pc:sldMk cId="463590686" sldId="275"/>
            <ac:spMk id="12" creationId="{E4D18160-5E5C-4BAA-B7F8-258EE318ABD2}"/>
          </ac:spMkLst>
        </pc:spChg>
        <pc:spChg chg="add del">
          <ac:chgData name="Василий Светлицкий" userId="a1b2a9fe900da3e0" providerId="LiveId" clId="{08E52BAE-2AF9-4C0D-BB12-88BDED0B5D67}" dt="2021-03-01T11:21:50.245" v="124" actId="478"/>
          <ac:spMkLst>
            <pc:docMk/>
            <pc:sldMk cId="463590686" sldId="275"/>
            <ac:spMk id="13" creationId="{7EB33463-4C53-496C-9714-1004D34ACAE4}"/>
          </ac:spMkLst>
        </pc:spChg>
        <pc:spChg chg="del">
          <ac:chgData name="Василий Светлицкий" userId="a1b2a9fe900da3e0" providerId="LiveId" clId="{08E52BAE-2AF9-4C0D-BB12-88BDED0B5D67}" dt="2021-03-01T11:16:58.517" v="70" actId="478"/>
          <ac:spMkLst>
            <pc:docMk/>
            <pc:sldMk cId="463590686" sldId="275"/>
            <ac:spMk id="19" creationId="{EB830654-299B-403A-BCBB-A65D8117117B}"/>
          </ac:spMkLst>
        </pc:spChg>
        <pc:spChg chg="mod">
          <ac:chgData name="Василий Светлицкий" userId="a1b2a9fe900da3e0" providerId="LiveId" clId="{08E52BAE-2AF9-4C0D-BB12-88BDED0B5D67}" dt="2021-03-01T11:18:10.536" v="86" actId="20577"/>
          <ac:spMkLst>
            <pc:docMk/>
            <pc:sldMk cId="463590686" sldId="275"/>
            <ac:spMk id="20" creationId="{81989C9F-9A5A-4840-9FA3-1E45860C4EEE}"/>
          </ac:spMkLst>
        </pc:spChg>
        <pc:spChg chg="mod">
          <ac:chgData name="Василий Светлицкий" userId="a1b2a9fe900da3e0" providerId="LiveId" clId="{08E52BAE-2AF9-4C0D-BB12-88BDED0B5D67}" dt="2021-03-01T11:17:19.332" v="75" actId="14100"/>
          <ac:spMkLst>
            <pc:docMk/>
            <pc:sldMk cId="463590686" sldId="275"/>
            <ac:spMk id="21" creationId="{C6868AFE-87F9-408F-A20E-1CC6DAC482C8}"/>
          </ac:spMkLst>
        </pc:spChg>
        <pc:spChg chg="mod">
          <ac:chgData name="Василий Светлицкий" userId="a1b2a9fe900da3e0" providerId="LiveId" clId="{08E52BAE-2AF9-4C0D-BB12-88BDED0B5D67}" dt="2021-03-01T11:17:04.001" v="71" actId="12"/>
          <ac:spMkLst>
            <pc:docMk/>
            <pc:sldMk cId="463590686" sldId="275"/>
            <ac:spMk id="46" creationId="{8B0640B4-53A6-44A1-B10A-B608638584CD}"/>
          </ac:spMkLst>
        </pc:spChg>
      </pc:sldChg>
      <pc:sldChg chg="addSp delSp modSp add">
        <pc:chgData name="Василий Светлицкий" userId="a1b2a9fe900da3e0" providerId="LiveId" clId="{08E52BAE-2AF9-4C0D-BB12-88BDED0B5D67}" dt="2021-03-01T11:21:42.436" v="122"/>
        <pc:sldMkLst>
          <pc:docMk/>
          <pc:sldMk cId="4234640754" sldId="276"/>
        </pc:sldMkLst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7" creationId="{BB835C42-320A-447F-B68D-1B82225FB913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8" creationId="{B73373A4-D61E-425D-9E29-EC95A39D1101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9" creationId="{D586DE51-A719-428C-8450-338880EEA874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10" creationId="{B5E270AF-CCC2-4610-B74F-D2AACDEBB8EA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11" creationId="{15D77916-A09D-40E2-AAC6-54FA4697F329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12" creationId="{E4D18160-5E5C-4BAA-B7F8-258EE318ABD2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19" creationId="{4DD81CB4-B474-452B-A5DD-42621CDBB468}"/>
          </ac:spMkLst>
        </pc:spChg>
        <pc:spChg chg="mod">
          <ac:chgData name="Василий Светлицкий" userId="a1b2a9fe900da3e0" providerId="LiveId" clId="{08E52BAE-2AF9-4C0D-BB12-88BDED0B5D67}" dt="2021-03-01T11:18:29.138" v="88" actId="20577"/>
          <ac:spMkLst>
            <pc:docMk/>
            <pc:sldMk cId="4234640754" sldId="276"/>
            <ac:spMk id="20" creationId="{81989C9F-9A5A-4840-9FA3-1E45860C4EEE}"/>
          </ac:spMkLst>
        </pc:spChg>
        <pc:spChg chg="del">
          <ac:chgData name="Василий Светлицкий" userId="a1b2a9fe900da3e0" providerId="LiveId" clId="{08E52BAE-2AF9-4C0D-BB12-88BDED0B5D67}" dt="2021-03-01T11:18:33.312" v="89" actId="478"/>
          <ac:spMkLst>
            <pc:docMk/>
            <pc:sldMk cId="4234640754" sldId="276"/>
            <ac:spMk id="21" creationId="{C6868AFE-87F9-408F-A20E-1CC6DAC482C8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2" creationId="{B0850389-F774-4F7D-9DA8-447D17C83B55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3" creationId="{C369937A-122F-4DB5-BD2D-E1782D761D9C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4" creationId="{0F1A76D7-B43C-4A81-B515-59646A174086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5" creationId="{A57720CA-D350-4485-AB7E-1E97D562227D}"/>
          </ac:spMkLst>
        </pc:spChg>
        <pc:spChg chg="add mod ord">
          <ac:chgData name="Василий Светлицкий" userId="a1b2a9fe900da3e0" providerId="LiveId" clId="{08E52BAE-2AF9-4C0D-BB12-88BDED0B5D67}" dt="2021-03-01T11:21:13.667" v="119" actId="167"/>
          <ac:spMkLst>
            <pc:docMk/>
            <pc:sldMk cId="4234640754" sldId="276"/>
            <ac:spMk id="26" creationId="{46469872-1301-46E7-9A7D-E8F57700915B}"/>
          </ac:spMkLst>
        </pc:spChg>
        <pc:spChg chg="add del">
          <ac:chgData name="Василий Светлицкий" userId="a1b2a9fe900da3e0" providerId="LiveId" clId="{08E52BAE-2AF9-4C0D-BB12-88BDED0B5D67}" dt="2021-03-01T11:21:42.436" v="122"/>
          <ac:spMkLst>
            <pc:docMk/>
            <pc:sldMk cId="4234640754" sldId="276"/>
            <ac:spMk id="27" creationId="{D89817B6-B4C1-497C-A0DE-A47C1D0082A1}"/>
          </ac:spMkLst>
        </pc:spChg>
        <pc:spChg chg="mod">
          <ac:chgData name="Василий Светлицкий" userId="a1b2a9fe900da3e0" providerId="LiveId" clId="{08E52BAE-2AF9-4C0D-BB12-88BDED0B5D67}" dt="2021-03-01T11:19:26.662" v="98" actId="6549"/>
          <ac:spMkLst>
            <pc:docMk/>
            <pc:sldMk cId="4234640754" sldId="276"/>
            <ac:spMk id="46" creationId="{8B0640B4-53A6-44A1-B10A-B608638584CD}"/>
          </ac:spMkLst>
        </pc:sp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3" creationId="{93F6B280-2175-4C84-B9CC-7BD312C0AABF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4" creationId="{B78324B3-E2BF-4DD1-951F-751310F85D46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5" creationId="{773E41EC-139A-4EFF-BBAF-A6BDD5A2B678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6" creationId="{FB032259-CD9A-4EA0-A541-226945839639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7" creationId="{CE55C16C-DC7B-401E-847D-932BDBAA21DF}"/>
          </ac:picMkLst>
        </pc:picChg>
        <pc:picChg chg="add mod">
          <ac:chgData name="Василий Светлицкий" userId="a1b2a9fe900da3e0" providerId="LiveId" clId="{08E52BAE-2AF9-4C0D-BB12-88BDED0B5D67}" dt="2021-03-01T11:19:48.988" v="99" actId="12788"/>
          <ac:picMkLst>
            <pc:docMk/>
            <pc:sldMk cId="4234640754" sldId="276"/>
            <ac:picMk id="18" creationId="{4CE24A53-4C1B-4D4F-9C25-9445DAC37E7B}"/>
          </ac:picMkLst>
        </pc:picChg>
      </pc:sldChg>
      <pc:sldChg chg="addSp delSp modSp add">
        <pc:chgData name="Василий Светлицкий" userId="a1b2a9fe900da3e0" providerId="LiveId" clId="{08E52BAE-2AF9-4C0D-BB12-88BDED0B5D67}" dt="2021-03-01T11:23:00.516" v="136" actId="207"/>
        <pc:sldMkLst>
          <pc:docMk/>
          <pc:sldMk cId="1088277517" sldId="277"/>
        </pc:sldMkLst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19" creationId="{4DD81CB4-B474-452B-A5DD-42621CDBB468}"/>
          </ac:spMkLst>
        </pc:spChg>
        <pc:spChg chg="mod">
          <ac:chgData name="Василий Светлицкий" userId="a1b2a9fe900da3e0" providerId="LiveId" clId="{08E52BAE-2AF9-4C0D-BB12-88BDED0B5D67}" dt="2021-03-01T11:21:55.839" v="125" actId="20577"/>
          <ac:spMkLst>
            <pc:docMk/>
            <pc:sldMk cId="1088277517" sldId="277"/>
            <ac:spMk id="20" creationId="{81989C9F-9A5A-4840-9FA3-1E45860C4EEE}"/>
          </ac:spMkLst>
        </pc:spChg>
        <pc:spChg chg="add mod ord">
          <ac:chgData name="Василий Светлицкий" userId="a1b2a9fe900da3e0" providerId="LiveId" clId="{08E52BAE-2AF9-4C0D-BB12-88BDED0B5D67}" dt="2021-03-01T11:23:00.516" v="136" actId="207"/>
          <ac:spMkLst>
            <pc:docMk/>
            <pc:sldMk cId="1088277517" sldId="277"/>
            <ac:spMk id="21" creationId="{1FDD2809-EE9B-41A2-8B9E-AB37A5662F35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2" creationId="{B0850389-F774-4F7D-9DA8-447D17C83B55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3" creationId="{C369937A-122F-4DB5-BD2D-E1782D761D9C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4" creationId="{0F1A76D7-B43C-4A81-B515-59646A174086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5" creationId="{A57720CA-D350-4485-AB7E-1E97D562227D}"/>
          </ac:spMkLst>
        </pc:spChg>
        <pc:spChg chg="del">
          <ac:chgData name="Василий Светлицкий" userId="a1b2a9fe900da3e0" providerId="LiveId" clId="{08E52BAE-2AF9-4C0D-BB12-88BDED0B5D67}" dt="2021-03-01T11:21:59.209" v="126" actId="478"/>
          <ac:spMkLst>
            <pc:docMk/>
            <pc:sldMk cId="1088277517" sldId="277"/>
            <ac:spMk id="26" creationId="{46469872-1301-46E7-9A7D-E8F57700915B}"/>
          </ac:spMkLst>
        </pc:spChg>
        <pc:spChg chg="mod">
          <ac:chgData name="Василий Светлицкий" userId="a1b2a9fe900da3e0" providerId="LiveId" clId="{08E52BAE-2AF9-4C0D-BB12-88BDED0B5D67}" dt="2021-03-01T11:22:36.951" v="132" actId="207"/>
          <ac:spMkLst>
            <pc:docMk/>
            <pc:sldMk cId="1088277517" sldId="277"/>
            <ac:spMk id="46" creationId="{8B0640B4-53A6-44A1-B10A-B608638584CD}"/>
          </ac:spMkLst>
        </pc:sp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3" creationId="{93F6B280-2175-4C84-B9CC-7BD312C0AABF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4" creationId="{B78324B3-E2BF-4DD1-951F-751310F85D46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5" creationId="{773E41EC-139A-4EFF-BBAF-A6BDD5A2B678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6" creationId="{FB032259-CD9A-4EA0-A541-226945839639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7" creationId="{CE55C16C-DC7B-401E-847D-932BDBAA21DF}"/>
          </ac:picMkLst>
        </pc:picChg>
        <pc:picChg chg="del">
          <ac:chgData name="Василий Светлицкий" userId="a1b2a9fe900da3e0" providerId="LiveId" clId="{08E52BAE-2AF9-4C0D-BB12-88BDED0B5D67}" dt="2021-03-01T11:21:59.209" v="126" actId="478"/>
          <ac:picMkLst>
            <pc:docMk/>
            <pc:sldMk cId="1088277517" sldId="277"/>
            <ac:picMk id="18" creationId="{4CE24A53-4C1B-4D4F-9C25-9445DAC37E7B}"/>
          </ac:picMkLst>
        </pc:picChg>
      </pc:sldChg>
    </pc:docChg>
  </pc:docChgLst>
  <pc:docChgLst>
    <pc:chgData name="Василий Светлицкий" userId="a1b2a9fe900da3e0" providerId="LiveId" clId="{09FB751C-FF51-45AD-8059-380B0F6521EA}"/>
    <pc:docChg chg="undo custSel addSld delSld modSld sldOrd">
      <pc:chgData name="Василий Светлицкий" userId="a1b2a9fe900da3e0" providerId="LiveId" clId="{09FB751C-FF51-45AD-8059-380B0F6521EA}" dt="2021-02-01T12:30:51.639" v="1876" actId="1036"/>
      <pc:docMkLst>
        <pc:docMk/>
      </pc:docMkLst>
      <pc:sldChg chg="modSp">
        <pc:chgData name="Василий Светлицкий" userId="a1b2a9fe900da3e0" providerId="LiveId" clId="{09FB751C-FF51-45AD-8059-380B0F6521EA}" dt="2021-02-01T12:30:51.639" v="1876" actId="1036"/>
        <pc:sldMkLst>
          <pc:docMk/>
          <pc:sldMk cId="1005175089" sldId="256"/>
        </pc:sldMkLst>
        <pc:spChg chg="mod">
          <ac:chgData name="Василий Светлицкий" userId="a1b2a9fe900da3e0" providerId="LiveId" clId="{09FB751C-FF51-45AD-8059-380B0F6521EA}" dt="2021-02-01T12:20:25.298" v="1854" actId="14100"/>
          <ac:spMkLst>
            <pc:docMk/>
            <pc:sldMk cId="1005175089" sldId="256"/>
            <ac:spMk id="4" creationId="{A1DF424E-7C85-E943-9DD6-4A51DD545C77}"/>
          </ac:spMkLst>
        </pc:spChg>
        <pc:spChg chg="mod">
          <ac:chgData name="Василий Светлицкий" userId="a1b2a9fe900da3e0" providerId="LiveId" clId="{09FB751C-FF51-45AD-8059-380B0F6521EA}" dt="2021-02-01T12:30:51.639" v="1876" actId="1036"/>
          <ac:spMkLst>
            <pc:docMk/>
            <pc:sldMk cId="1005175089" sldId="256"/>
            <ac:spMk id="14" creationId="{0C4771D7-5FB3-4DC6-BBAF-7E94D5AE2374}"/>
          </ac:spMkLst>
        </pc:spChg>
        <pc:grpChg chg="mod">
          <ac:chgData name="Василий Светлицкий" userId="a1b2a9fe900da3e0" providerId="LiveId" clId="{09FB751C-FF51-45AD-8059-380B0F6521EA}" dt="2021-02-01T04:53:07.780" v="48" actId="1037"/>
          <ac:grpSpMkLst>
            <pc:docMk/>
            <pc:sldMk cId="1005175089" sldId="256"/>
            <ac:grpSpMk id="15" creationId="{24B348F5-0D92-4776-8FD3-59A8F315B3CA}"/>
          </ac:grpSpMkLst>
        </pc:grpChg>
      </pc:sldChg>
      <pc:sldChg chg="modSp">
        <pc:chgData name="Василий Светлицкий" userId="a1b2a9fe900da3e0" providerId="LiveId" clId="{09FB751C-FF51-45AD-8059-380B0F6521EA}" dt="2021-02-01T05:28:16.785" v="126" actId="20577"/>
        <pc:sldMkLst>
          <pc:docMk/>
          <pc:sldMk cId="551583103" sldId="259"/>
        </pc:sldMkLst>
        <pc:spChg chg="mod">
          <ac:chgData name="Василий Светлицкий" userId="a1b2a9fe900da3e0" providerId="LiveId" clId="{09FB751C-FF51-45AD-8059-380B0F6521EA}" dt="2021-02-01T05:28:16.785" v="126" actId="20577"/>
          <ac:spMkLst>
            <pc:docMk/>
            <pc:sldMk cId="551583103" sldId="259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8:29.072" v="141" actId="20577"/>
        <pc:sldMkLst>
          <pc:docMk/>
          <pc:sldMk cId="3724708703" sldId="260"/>
        </pc:sldMkLst>
        <pc:spChg chg="mod">
          <ac:chgData name="Василий Светлицкий" userId="a1b2a9fe900da3e0" providerId="LiveId" clId="{09FB751C-FF51-45AD-8059-380B0F6521EA}" dt="2021-02-01T05:28:29.072" v="141" actId="20577"/>
          <ac:spMkLst>
            <pc:docMk/>
            <pc:sldMk cId="3724708703" sldId="260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8:43.440" v="156" actId="20577"/>
        <pc:sldMkLst>
          <pc:docMk/>
          <pc:sldMk cId="4232915224" sldId="261"/>
        </pc:sldMkLst>
        <pc:spChg chg="mod">
          <ac:chgData name="Василий Светлицкий" userId="a1b2a9fe900da3e0" providerId="LiveId" clId="{09FB751C-FF51-45AD-8059-380B0F6521EA}" dt="2021-02-01T05:28:43.440" v="156" actId="20577"/>
          <ac:spMkLst>
            <pc:docMk/>
            <pc:sldMk cId="4232915224" sldId="261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8:54.855" v="171" actId="20577"/>
        <pc:sldMkLst>
          <pc:docMk/>
          <pc:sldMk cId="4216759531" sldId="262"/>
        </pc:sldMkLst>
        <pc:spChg chg="mod">
          <ac:chgData name="Василий Светлицкий" userId="a1b2a9fe900da3e0" providerId="LiveId" clId="{09FB751C-FF51-45AD-8059-380B0F6521EA}" dt="2021-02-01T05:28:54.855" v="171" actId="20577"/>
          <ac:spMkLst>
            <pc:docMk/>
            <pc:sldMk cId="4216759531" sldId="262"/>
            <ac:spMk id="20" creationId="{81989C9F-9A5A-4840-9FA3-1E45860C4EEE}"/>
          </ac:spMkLst>
        </pc:spChg>
      </pc:sldChg>
      <pc:sldChg chg="addSp modSp">
        <pc:chgData name="Василий Светлицкий" userId="a1b2a9fe900da3e0" providerId="LiveId" clId="{09FB751C-FF51-45AD-8059-380B0F6521EA}" dt="2021-02-01T12:19:50.276" v="1853" actId="1076"/>
        <pc:sldMkLst>
          <pc:docMk/>
          <pc:sldMk cId="3254624462" sldId="263"/>
        </pc:sldMkLst>
        <pc:spChg chg="add mod">
          <ac:chgData name="Василий Светлицкий" userId="a1b2a9fe900da3e0" providerId="LiveId" clId="{09FB751C-FF51-45AD-8059-380B0F6521EA}" dt="2021-02-01T12:19:42.105" v="1850" actId="1076"/>
          <ac:spMkLst>
            <pc:docMk/>
            <pc:sldMk cId="3254624462" sldId="263"/>
            <ac:spMk id="10" creationId="{0FED54CE-5FAA-4025-9E4E-99DA9A250BEE}"/>
          </ac:spMkLst>
        </pc:spChg>
        <pc:spChg chg="add mod">
          <ac:chgData name="Василий Светлицкий" userId="a1b2a9fe900da3e0" providerId="LiveId" clId="{09FB751C-FF51-45AD-8059-380B0F6521EA}" dt="2021-02-01T12:19:50.276" v="1853" actId="1076"/>
          <ac:spMkLst>
            <pc:docMk/>
            <pc:sldMk cId="3254624462" sldId="263"/>
            <ac:spMk id="11" creationId="{0A98A2F4-096B-462A-A5A2-85F86E2C7EAE}"/>
          </ac:spMkLst>
        </pc:spChg>
        <pc:spChg chg="mod">
          <ac:chgData name="Василий Светлицкий" userId="a1b2a9fe900da3e0" providerId="LiveId" clId="{09FB751C-FF51-45AD-8059-380B0F6521EA}" dt="2021-02-01T05:29:05.677" v="186" actId="20577"/>
          <ac:spMkLst>
            <pc:docMk/>
            <pc:sldMk cId="3254624462" sldId="263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9:15.209" v="201" actId="20577"/>
        <pc:sldMkLst>
          <pc:docMk/>
          <pc:sldMk cId="2814647168" sldId="264"/>
        </pc:sldMkLst>
        <pc:spChg chg="mod">
          <ac:chgData name="Василий Светлицкий" userId="a1b2a9fe900da3e0" providerId="LiveId" clId="{09FB751C-FF51-45AD-8059-380B0F6521EA}" dt="2021-02-01T05:29:15.209" v="201" actId="20577"/>
          <ac:spMkLst>
            <pc:docMk/>
            <pc:sldMk cId="2814647168" sldId="264"/>
            <ac:spMk id="20" creationId="{81989C9F-9A5A-4840-9FA3-1E45860C4EEE}"/>
          </ac:spMkLst>
        </pc:spChg>
      </pc:sldChg>
      <pc:sldChg chg="modSp">
        <pc:chgData name="Василий Светлицкий" userId="a1b2a9fe900da3e0" providerId="LiveId" clId="{09FB751C-FF51-45AD-8059-380B0F6521EA}" dt="2021-02-01T05:29:30.189" v="216" actId="20577"/>
        <pc:sldMkLst>
          <pc:docMk/>
          <pc:sldMk cId="1682770763" sldId="265"/>
        </pc:sldMkLst>
        <pc:spChg chg="mod">
          <ac:chgData name="Василий Светлицкий" userId="a1b2a9fe900da3e0" providerId="LiveId" clId="{09FB751C-FF51-45AD-8059-380B0F6521EA}" dt="2021-02-01T05:29:30.189" v="216" actId="20577"/>
          <ac:spMkLst>
            <pc:docMk/>
            <pc:sldMk cId="1682770763" sldId="265"/>
            <ac:spMk id="20" creationId="{81989C9F-9A5A-4840-9FA3-1E45860C4EEE}"/>
          </ac:spMkLst>
        </pc:spChg>
      </pc:sldChg>
      <pc:sldChg chg="del">
        <pc:chgData name="Василий Светлицкий" userId="a1b2a9fe900da3e0" providerId="LiveId" clId="{09FB751C-FF51-45AD-8059-380B0F6521EA}" dt="2021-02-01T05:30:44.509" v="237" actId="2696"/>
        <pc:sldMkLst>
          <pc:docMk/>
          <pc:sldMk cId="717053324" sldId="266"/>
        </pc:sldMkLst>
      </pc:sldChg>
      <pc:sldChg chg="addSp delSp modSp add mod">
        <pc:chgData name="Василий Светлицкий" userId="a1b2a9fe900da3e0" providerId="LiveId" clId="{09FB751C-FF51-45AD-8059-380B0F6521EA}" dt="2021-02-01T06:10:34.571" v="718" actId="1076"/>
        <pc:sldMkLst>
          <pc:docMk/>
          <pc:sldMk cId="144116166" sldId="267"/>
        </pc:sldMkLst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2" creationId="{9B644D6F-2E83-45A3-BC8E-0267F6E8B0F0}"/>
          </ac:spMkLst>
        </pc:spChg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17" creationId="{EE8CDBB4-A40A-43B9-AE5A-E4302C52EE8A}"/>
          </ac:spMkLst>
        </pc:spChg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19" creationId="{9CAC35FC-87BD-42AA-956D-D332506F27CB}"/>
          </ac:spMkLst>
        </pc:spChg>
        <pc:spChg chg="mod">
          <ac:chgData name="Василий Светлицкий" userId="a1b2a9fe900da3e0" providerId="LiveId" clId="{09FB751C-FF51-45AD-8059-380B0F6521EA}" dt="2021-02-01T05:30:02.413" v="236" actId="14100"/>
          <ac:spMkLst>
            <pc:docMk/>
            <pc:sldMk cId="144116166" sldId="267"/>
            <ac:spMk id="20" creationId="{81989C9F-9A5A-4840-9FA3-1E45860C4EEE}"/>
          </ac:spMkLst>
        </pc:spChg>
        <pc:spChg chg="del">
          <ac:chgData name="Василий Светлицкий" userId="a1b2a9fe900da3e0" providerId="LiveId" clId="{09FB751C-FF51-45AD-8059-380B0F6521EA}" dt="2021-02-01T05:17:12.261" v="53" actId="478"/>
          <ac:spMkLst>
            <pc:docMk/>
            <pc:sldMk cId="144116166" sldId="267"/>
            <ac:spMk id="21" creationId="{E3EAD40F-80D9-47A3-91CB-F1073BBCE666}"/>
          </ac:spMkLst>
        </pc:spChg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22" creationId="{92A86D2B-321C-4449-A3BF-1A5C936A5DB7}"/>
          </ac:spMkLst>
        </pc:spChg>
        <pc:spChg chg="del">
          <ac:chgData name="Василий Светлицкий" userId="a1b2a9fe900da3e0" providerId="LiveId" clId="{09FB751C-FF51-45AD-8059-380B0F6521EA}" dt="2021-02-01T05:17:00.363" v="50" actId="478"/>
          <ac:spMkLst>
            <pc:docMk/>
            <pc:sldMk cId="144116166" sldId="267"/>
            <ac:spMk id="27" creationId="{D50ECB35-4A6F-4F01-B130-400C5DBF47D7}"/>
          </ac:spMkLst>
        </pc:spChg>
        <pc:graphicFrameChg chg="add mod">
          <ac:chgData name="Василий Светлицкий" userId="a1b2a9fe900da3e0" providerId="LiveId" clId="{09FB751C-FF51-45AD-8059-380B0F6521EA}" dt="2021-02-01T05:22:02.366" v="86" actId="1076"/>
          <ac:graphicFrameMkLst>
            <pc:docMk/>
            <pc:sldMk cId="144116166" sldId="267"/>
            <ac:graphicFrameMk id="5" creationId="{765E6C6D-CC97-4A53-A2C6-B11B2ADE18ED}"/>
          </ac:graphicFrameMkLst>
        </pc:graphicFrameChg>
        <pc:graphicFrameChg chg="add mod">
          <ac:chgData name="Василий Светлицкий" userId="a1b2a9fe900da3e0" providerId="LiveId" clId="{09FB751C-FF51-45AD-8059-380B0F6521EA}" dt="2021-02-01T06:10:34.571" v="718" actId="1076"/>
          <ac:graphicFrameMkLst>
            <pc:docMk/>
            <pc:sldMk cId="144116166" sldId="267"/>
            <ac:graphicFrameMk id="14" creationId="{4D3960E1-EC6F-4F4B-9D6C-45D821564244}"/>
          </ac:graphicFrameMkLst>
        </pc:graphicFrameChg>
        <pc:graphicFrameChg chg="add mod">
          <ac:chgData name="Василий Светлицкий" userId="a1b2a9fe900da3e0" providerId="LiveId" clId="{09FB751C-FF51-45AD-8059-380B0F6521EA}" dt="2021-02-01T05:24:07.328" v="97"/>
          <ac:graphicFrameMkLst>
            <pc:docMk/>
            <pc:sldMk cId="144116166" sldId="267"/>
            <ac:graphicFrameMk id="16" creationId="{EADEB760-DEE0-400D-BAC5-C1A9A0AAD9B4}"/>
          </ac:graphicFrameMkLst>
        </pc:graphicFrameChg>
        <pc:graphicFrameChg chg="add mod">
          <ac:chgData name="Василий Светлицкий" userId="a1b2a9fe900da3e0" providerId="LiveId" clId="{09FB751C-FF51-45AD-8059-380B0F6521EA}" dt="2021-02-01T05:25:59.667" v="111" actId="207"/>
          <ac:graphicFrameMkLst>
            <pc:docMk/>
            <pc:sldMk cId="144116166" sldId="267"/>
            <ac:graphicFrameMk id="18" creationId="{2AA15534-1CD3-485E-A3E2-02797BA3CC0E}"/>
          </ac:graphicFrameMkLst>
        </pc:graphicFrameChg>
        <pc:picChg chg="del">
          <ac:chgData name="Василий Светлицкий" userId="a1b2a9fe900da3e0" providerId="LiveId" clId="{09FB751C-FF51-45AD-8059-380B0F6521EA}" dt="2021-02-01T05:17:00.363" v="50" actId="478"/>
          <ac:picMkLst>
            <pc:docMk/>
            <pc:sldMk cId="144116166" sldId="267"/>
            <ac:picMk id="15" creationId="{758DF2C3-C1FD-497E-9159-9C3D898E2B5D}"/>
          </ac:picMkLst>
        </pc:picChg>
      </pc:sldChg>
      <pc:sldChg chg="addSp delSp modSp add">
        <pc:chgData name="Василий Светлицкий" userId="a1b2a9fe900da3e0" providerId="LiveId" clId="{09FB751C-FF51-45AD-8059-380B0F6521EA}" dt="2021-02-01T06:25:40.556" v="847" actId="20577"/>
        <pc:sldMkLst>
          <pc:docMk/>
          <pc:sldMk cId="3221030564" sldId="268"/>
        </pc:sldMkLst>
        <pc:spChg chg="add mod">
          <ac:chgData name="Василий Светлицкий" userId="a1b2a9fe900da3e0" providerId="LiveId" clId="{09FB751C-FF51-45AD-8059-380B0F6521EA}" dt="2021-02-01T06:09:09.251" v="709" actId="14100"/>
          <ac:spMkLst>
            <pc:docMk/>
            <pc:sldMk cId="3221030564" sldId="268"/>
            <ac:spMk id="10" creationId="{59607C2C-CFF1-4D34-B666-E059B2989A72}"/>
          </ac:spMkLst>
        </pc:spChg>
        <pc:spChg chg="add mod">
          <ac:chgData name="Василий Светлицкий" userId="a1b2a9fe900da3e0" providerId="LiveId" clId="{09FB751C-FF51-45AD-8059-380B0F6521EA}" dt="2021-02-01T06:06:40.550" v="693" actId="1036"/>
          <ac:spMkLst>
            <pc:docMk/>
            <pc:sldMk cId="3221030564" sldId="268"/>
            <ac:spMk id="13" creationId="{065185FA-F44C-454F-B1C4-CB9E38DF0CEB}"/>
          </ac:spMkLst>
        </pc:spChg>
        <pc:spChg chg="add mod">
          <ac:chgData name="Василий Светлицкий" userId="a1b2a9fe900da3e0" providerId="LiveId" clId="{09FB751C-FF51-45AD-8059-380B0F6521EA}" dt="2021-02-01T06:06:50.614" v="695" actId="207"/>
          <ac:spMkLst>
            <pc:docMk/>
            <pc:sldMk cId="3221030564" sldId="268"/>
            <ac:spMk id="15" creationId="{B7CC8BD8-07AD-40DF-930C-8F60B246790E}"/>
          </ac:spMkLst>
        </pc:spChg>
        <pc:spChg chg="mod">
          <ac:chgData name="Василий Светлицкий" userId="a1b2a9fe900da3e0" providerId="LiveId" clId="{09FB751C-FF51-45AD-8059-380B0F6521EA}" dt="2021-02-01T06:25:40.556" v="847" actId="20577"/>
          <ac:spMkLst>
            <pc:docMk/>
            <pc:sldMk cId="3221030564" sldId="268"/>
            <ac:spMk id="20" creationId="{81989C9F-9A5A-4840-9FA3-1E45860C4EEE}"/>
          </ac:spMkLst>
        </pc:spChg>
        <pc:spChg chg="add mod">
          <ac:chgData name="Василий Светлицкий" userId="a1b2a9fe900da3e0" providerId="LiveId" clId="{09FB751C-FF51-45AD-8059-380B0F6521EA}" dt="2021-02-01T06:08:32.045" v="706" actId="571"/>
          <ac:spMkLst>
            <pc:docMk/>
            <pc:sldMk cId="3221030564" sldId="268"/>
            <ac:spMk id="21" creationId="{0859658F-F4AB-4ACF-8E90-8387D6041FFD}"/>
          </ac:spMkLst>
        </pc:spChg>
        <pc:graphicFrameChg chg="add mod modGraphic">
          <ac:chgData name="Василий Светлицкий" userId="a1b2a9fe900da3e0" providerId="LiveId" clId="{09FB751C-FF51-45AD-8059-380B0F6521EA}" dt="2021-02-01T06:07:08.248" v="697" actId="207"/>
          <ac:graphicFrameMkLst>
            <pc:docMk/>
            <pc:sldMk cId="3221030564" sldId="268"/>
            <ac:graphicFrameMk id="2" creationId="{3E8A91C2-D4A5-4969-BDB8-82945F713F5B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5:31:05.382" v="239" actId="478"/>
          <ac:graphicFrameMkLst>
            <pc:docMk/>
            <pc:sldMk cId="3221030564" sldId="268"/>
            <ac:graphicFrameMk id="5" creationId="{765E6C6D-CC97-4A53-A2C6-B11B2ADE18ED}"/>
          </ac:graphicFrameMkLst>
        </pc:graphicFrameChg>
        <pc:graphicFrameChg chg="add del mod">
          <ac:chgData name="Василий Светлицкий" userId="a1b2a9fe900da3e0" providerId="LiveId" clId="{09FB751C-FF51-45AD-8059-380B0F6521EA}" dt="2021-02-01T06:04:19.644" v="652" actId="478"/>
          <ac:graphicFrameMkLst>
            <pc:docMk/>
            <pc:sldMk cId="3221030564" sldId="268"/>
            <ac:graphicFrameMk id="11" creationId="{5E2AD234-6523-4590-BBD4-C95CC1734936}"/>
          </ac:graphicFrameMkLst>
        </pc:graphicFrameChg>
        <pc:graphicFrameChg chg="add mod modGraphic">
          <ac:chgData name="Василий Светлицкий" userId="a1b2a9fe900da3e0" providerId="LiveId" clId="{09FB751C-FF51-45AD-8059-380B0F6521EA}" dt="2021-02-01T06:07:14.929" v="699" actId="207"/>
          <ac:graphicFrameMkLst>
            <pc:docMk/>
            <pc:sldMk cId="3221030564" sldId="268"/>
            <ac:graphicFrameMk id="12" creationId="{0375DA77-DD0B-4555-A52D-2A9CDEE9AF2D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5:31:05.382" v="239" actId="478"/>
          <ac:graphicFrameMkLst>
            <pc:docMk/>
            <pc:sldMk cId="3221030564" sldId="268"/>
            <ac:graphicFrameMk id="14" creationId="{4D3960E1-EC6F-4F4B-9D6C-45D821564244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5:31:05.382" v="239" actId="478"/>
          <ac:graphicFrameMkLst>
            <pc:docMk/>
            <pc:sldMk cId="3221030564" sldId="268"/>
            <ac:graphicFrameMk id="16" creationId="{EADEB760-DEE0-400D-BAC5-C1A9A0AAD9B4}"/>
          </ac:graphicFrameMkLst>
        </pc:graphicFrameChg>
        <pc:graphicFrameChg chg="add del mod">
          <ac:chgData name="Василий Светлицкий" userId="a1b2a9fe900da3e0" providerId="LiveId" clId="{09FB751C-FF51-45AD-8059-380B0F6521EA}" dt="2021-02-01T06:07:39.976" v="701" actId="478"/>
          <ac:graphicFrameMkLst>
            <pc:docMk/>
            <pc:sldMk cId="3221030564" sldId="268"/>
            <ac:graphicFrameMk id="17" creationId="{29585F4A-8E3C-4312-B50F-A9670064C17B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5:31:05.382" v="239" actId="478"/>
          <ac:graphicFrameMkLst>
            <pc:docMk/>
            <pc:sldMk cId="3221030564" sldId="268"/>
            <ac:graphicFrameMk id="18" creationId="{2AA15534-1CD3-485E-A3E2-02797BA3CC0E}"/>
          </ac:graphicFrameMkLst>
        </pc:graphicFrameChg>
        <pc:graphicFrameChg chg="add mod modGraphic">
          <ac:chgData name="Василий Светлицкий" userId="a1b2a9fe900da3e0" providerId="LiveId" clId="{09FB751C-FF51-45AD-8059-380B0F6521EA}" dt="2021-02-01T06:08:46.637" v="708" actId="207"/>
          <ac:graphicFrameMkLst>
            <pc:docMk/>
            <pc:sldMk cId="3221030564" sldId="268"/>
            <ac:graphicFrameMk id="19" creationId="{A1DBF2C7-18BA-4490-891C-B9CCDC124F42}"/>
          </ac:graphicFrameMkLst>
        </pc:graphicFrameChg>
      </pc:sldChg>
      <pc:sldChg chg="addSp delSp modSp add ord">
        <pc:chgData name="Василий Светлицкий" userId="a1b2a9fe900da3e0" providerId="LiveId" clId="{09FB751C-FF51-45AD-8059-380B0F6521EA}" dt="2021-02-01T12:30:00.312" v="1872" actId="207"/>
        <pc:sldMkLst>
          <pc:docMk/>
          <pc:sldMk cId="1818017304" sldId="269"/>
        </pc:sldMkLst>
        <pc:spChg chg="add mod">
          <ac:chgData name="Василий Светлицкий" userId="a1b2a9fe900da3e0" providerId="LiveId" clId="{09FB751C-FF51-45AD-8059-380B0F6521EA}" dt="2021-02-01T05:40:20.519" v="297" actId="14100"/>
          <ac:spMkLst>
            <pc:docMk/>
            <pc:sldMk cId="1818017304" sldId="269"/>
            <ac:spMk id="2" creationId="{9ADB007E-81F0-4ABF-A0D5-0C9D96F60D41}"/>
          </ac:spMkLst>
        </pc:spChg>
        <pc:spChg chg="add mod ord">
          <ac:chgData name="Василий Светлицкий" userId="a1b2a9fe900da3e0" providerId="LiveId" clId="{09FB751C-FF51-45AD-8059-380B0F6521EA}" dt="2021-02-01T05:46:58.713" v="382"/>
          <ac:spMkLst>
            <pc:docMk/>
            <pc:sldMk cId="1818017304" sldId="269"/>
            <ac:spMk id="6" creationId="{6D485491-84C0-45E2-A3D5-C60B60C475CA}"/>
          </ac:spMkLst>
        </pc:spChg>
        <pc:spChg chg="add mod">
          <ac:chgData name="Василий Светлицкий" userId="a1b2a9fe900da3e0" providerId="LiveId" clId="{09FB751C-FF51-45AD-8059-380B0F6521EA}" dt="2021-02-01T06:11:23.137" v="729" actId="20577"/>
          <ac:spMkLst>
            <pc:docMk/>
            <pc:sldMk cId="1818017304" sldId="269"/>
            <ac:spMk id="7" creationId="{4072FD74-54F8-4896-A3D2-F6BD141EDC7A}"/>
          </ac:spMkLst>
        </pc:spChg>
        <pc:spChg chg="add mod">
          <ac:chgData name="Василий Светлицкий" userId="a1b2a9fe900da3e0" providerId="LiveId" clId="{09FB751C-FF51-45AD-8059-380B0F6521EA}" dt="2021-02-01T05:50:46.659" v="506" actId="1076"/>
          <ac:spMkLst>
            <pc:docMk/>
            <pc:sldMk cId="1818017304" sldId="269"/>
            <ac:spMk id="8" creationId="{548540E1-A2F9-40BE-97BB-671A4852B171}"/>
          </ac:spMkLst>
        </pc:spChg>
        <pc:spChg chg="add mod">
          <ac:chgData name="Василий Светлицкий" userId="a1b2a9fe900da3e0" providerId="LiveId" clId="{09FB751C-FF51-45AD-8059-380B0F6521EA}" dt="2021-02-01T12:30:00.312" v="1872" actId="207"/>
          <ac:spMkLst>
            <pc:docMk/>
            <pc:sldMk cId="1818017304" sldId="269"/>
            <ac:spMk id="10" creationId="{B21F1244-BC0A-4EDC-AA81-17D51D3697D8}"/>
          </ac:spMkLst>
        </pc:spChg>
        <pc:spChg chg="add mod">
          <ac:chgData name="Василий Светлицкий" userId="a1b2a9fe900da3e0" providerId="LiveId" clId="{09FB751C-FF51-45AD-8059-380B0F6521EA}" dt="2021-02-01T12:30:00.312" v="1872" actId="207"/>
          <ac:spMkLst>
            <pc:docMk/>
            <pc:sldMk cId="1818017304" sldId="269"/>
            <ac:spMk id="11" creationId="{CEB42D68-4707-43C3-8CF0-6FDAB42F51F7}"/>
          </ac:spMkLst>
        </pc:spChg>
        <pc:spChg chg="add mod">
          <ac:chgData name="Василий Светлицкий" userId="a1b2a9fe900da3e0" providerId="LiveId" clId="{09FB751C-FF51-45AD-8059-380B0F6521EA}" dt="2021-02-01T12:30:00.312" v="1872" actId="207"/>
          <ac:spMkLst>
            <pc:docMk/>
            <pc:sldMk cId="1818017304" sldId="269"/>
            <ac:spMk id="12" creationId="{17F03E59-33CB-49C2-ADA1-78D9EFD4279C}"/>
          </ac:spMkLst>
        </pc:spChg>
        <pc:spChg chg="add mod">
          <ac:chgData name="Василий Светлицкий" userId="a1b2a9fe900da3e0" providerId="LiveId" clId="{09FB751C-FF51-45AD-8059-380B0F6521EA}" dt="2021-02-01T12:30:00.312" v="1872" actId="207"/>
          <ac:spMkLst>
            <pc:docMk/>
            <pc:sldMk cId="1818017304" sldId="269"/>
            <ac:spMk id="13" creationId="{5677D70D-B4AE-4900-91DF-7BF9800F8B3B}"/>
          </ac:spMkLst>
        </pc:spChg>
        <pc:picChg chg="add del mod modCrop">
          <ac:chgData name="Василий Светлицкий" userId="a1b2a9fe900da3e0" providerId="LiveId" clId="{09FB751C-FF51-45AD-8059-380B0F6521EA}" dt="2021-02-01T12:25:19.398" v="1858" actId="478"/>
          <ac:picMkLst>
            <pc:docMk/>
            <pc:sldMk cId="1818017304" sldId="269"/>
            <ac:picMk id="5" creationId="{C2482288-0DFE-4627-B34C-D2F5104016F4}"/>
          </ac:picMkLst>
        </pc:picChg>
        <pc:picChg chg="add mod">
          <ac:chgData name="Василий Светлицкий" userId="a1b2a9fe900da3e0" providerId="LiveId" clId="{09FB751C-FF51-45AD-8059-380B0F6521EA}" dt="2021-02-01T12:25:23.398" v="1859" actId="1076"/>
          <ac:picMkLst>
            <pc:docMk/>
            <pc:sldMk cId="1818017304" sldId="269"/>
            <ac:picMk id="9" creationId="{62624E72-9EA3-4FD6-A197-82056BEE5D8F}"/>
          </ac:picMkLst>
        </pc:picChg>
        <pc:cxnChg chg="add">
          <ac:chgData name="Василий Светлицкий" userId="a1b2a9fe900da3e0" providerId="LiveId" clId="{09FB751C-FF51-45AD-8059-380B0F6521EA}" dt="2021-02-01T05:35:18.820" v="248"/>
          <ac:cxnSpMkLst>
            <pc:docMk/>
            <pc:sldMk cId="1818017304" sldId="269"/>
            <ac:cxnSpMk id="3" creationId="{4901F16D-581D-4E15-B1BE-E4AA3F10E917}"/>
          </ac:cxnSpMkLst>
        </pc:cxnChg>
      </pc:sldChg>
      <pc:sldChg chg="addSp delSp modSp add">
        <pc:chgData name="Василий Светлицкий" userId="a1b2a9fe900da3e0" providerId="LiveId" clId="{09FB751C-FF51-45AD-8059-380B0F6521EA}" dt="2021-02-01T06:25:45.507" v="848" actId="20577"/>
        <pc:sldMkLst>
          <pc:docMk/>
          <pc:sldMk cId="1884016243" sldId="270"/>
        </pc:sldMkLst>
        <pc:spChg chg="add mod or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4" creationId="{F1DB6678-6C15-4EE8-B63D-408AF5463D85}"/>
          </ac:spMkLst>
        </pc:spChg>
        <pc:spChg chg="add mod ord">
          <ac:chgData name="Василий Светлицкий" userId="a1b2a9fe900da3e0" providerId="LiveId" clId="{09FB751C-FF51-45AD-8059-380B0F6521EA}" dt="2021-02-01T06:22:44.537" v="844" actId="207"/>
          <ac:spMkLst>
            <pc:docMk/>
            <pc:sldMk cId="1884016243" sldId="270"/>
            <ac:spMk id="7" creationId="{CC32C616-6C7D-40CA-A7DB-D1BCF871A285}"/>
          </ac:spMkLst>
        </pc:spChg>
        <pc:spChg chg="del">
          <ac:chgData name="Василий Светлицкий" userId="a1b2a9fe900da3e0" providerId="LiveId" clId="{09FB751C-FF51-45AD-8059-380B0F6521EA}" dt="2021-02-01T06:09:43.193" v="711" actId="478"/>
          <ac:spMkLst>
            <pc:docMk/>
            <pc:sldMk cId="1884016243" sldId="270"/>
            <ac:spMk id="10" creationId="{59607C2C-CFF1-4D34-B666-E059B2989A72}"/>
          </ac:spMkLst>
        </pc:spChg>
        <pc:spChg chg="add mod">
          <ac:chgData name="Василий Светлицкий" userId="a1b2a9fe900da3e0" providerId="LiveId" clId="{09FB751C-FF51-45AD-8059-380B0F6521EA}" dt="2021-02-01T06:13:46.798" v="750" actId="164"/>
          <ac:spMkLst>
            <pc:docMk/>
            <pc:sldMk cId="1884016243" sldId="270"/>
            <ac:spMk id="11" creationId="{6A99F98C-295A-4009-9D75-43083142DB45}"/>
          </ac:spMkLst>
        </pc:spChg>
        <pc:spChg chg="del">
          <ac:chgData name="Василий Светлицкий" userId="a1b2a9fe900da3e0" providerId="LiveId" clId="{09FB751C-FF51-45AD-8059-380B0F6521EA}" dt="2021-02-01T06:09:43.193" v="711" actId="478"/>
          <ac:spMkLst>
            <pc:docMk/>
            <pc:sldMk cId="1884016243" sldId="270"/>
            <ac:spMk id="13" creationId="{065185FA-F44C-454F-B1C4-CB9E38DF0CEB}"/>
          </ac:spMkLst>
        </pc:spChg>
        <pc:spChg chg="add mod">
          <ac:chgData name="Василий Светлицкий" userId="a1b2a9fe900da3e0" providerId="LiveId" clId="{09FB751C-FF51-45AD-8059-380B0F6521EA}" dt="2021-02-01T06:13:46.798" v="750" actId="164"/>
          <ac:spMkLst>
            <pc:docMk/>
            <pc:sldMk cId="1884016243" sldId="270"/>
            <ac:spMk id="14" creationId="{E1EBBD1E-DECB-4262-9502-BC692744AA02}"/>
          </ac:spMkLst>
        </pc:spChg>
        <pc:spChg chg="del">
          <ac:chgData name="Василий Светлицкий" userId="a1b2a9fe900da3e0" providerId="LiveId" clId="{09FB751C-FF51-45AD-8059-380B0F6521EA}" dt="2021-02-01T06:09:43.193" v="711" actId="478"/>
          <ac:spMkLst>
            <pc:docMk/>
            <pc:sldMk cId="1884016243" sldId="270"/>
            <ac:spMk id="15" creationId="{B7CC8BD8-07AD-40DF-930C-8F60B246790E}"/>
          </ac:spMkLst>
        </pc:spChg>
        <pc:spChg chg="mod">
          <ac:chgData name="Василий Светлицкий" userId="a1b2a9fe900da3e0" providerId="LiveId" clId="{09FB751C-FF51-45AD-8059-380B0F6521EA}" dt="2021-02-01T06:14:48.272" v="764" actId="14100"/>
          <ac:spMkLst>
            <pc:docMk/>
            <pc:sldMk cId="1884016243" sldId="270"/>
            <ac:spMk id="17" creationId="{4E073B52-C83F-4B42-980A-10B2AA592C48}"/>
          </ac:spMkLst>
        </pc:spChg>
        <pc:spChg chg="mod">
          <ac:chgData name="Василий Светлицкий" userId="a1b2a9fe900da3e0" providerId="LiveId" clId="{09FB751C-FF51-45AD-8059-380B0F6521EA}" dt="2021-02-01T06:14:35.611" v="761" actId="207"/>
          <ac:spMkLst>
            <pc:docMk/>
            <pc:sldMk cId="1884016243" sldId="270"/>
            <ac:spMk id="18" creationId="{D9C8DFCC-6EDC-4E51-AB5C-5132F7C8473F}"/>
          </ac:spMkLst>
        </pc:spChg>
        <pc:spChg chg="mod">
          <ac:chgData name="Василий Светлицкий" userId="a1b2a9fe900da3e0" providerId="LiveId" clId="{09FB751C-FF51-45AD-8059-380B0F6521EA}" dt="2021-02-01T06:25:45.507" v="848" actId="20577"/>
          <ac:spMkLst>
            <pc:docMk/>
            <pc:sldMk cId="1884016243" sldId="270"/>
            <ac:spMk id="20" creationId="{81989C9F-9A5A-4840-9FA3-1E45860C4EEE}"/>
          </ac:spMkLst>
        </pc:spChg>
        <pc:spChg chg="del">
          <ac:chgData name="Василий Светлицкий" userId="a1b2a9fe900da3e0" providerId="LiveId" clId="{09FB751C-FF51-45AD-8059-380B0F6521EA}" dt="2021-02-01T06:09:43.193" v="711" actId="478"/>
          <ac:spMkLst>
            <pc:docMk/>
            <pc:sldMk cId="1884016243" sldId="270"/>
            <ac:spMk id="21" creationId="{0859658F-F4AB-4ACF-8E90-8387D6041FFD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28" creationId="{48933E3B-C43A-4313-B13B-95AD4E79C170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29" creationId="{272E927D-14F4-4175-9A34-77A11CCBA890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30" creationId="{2F5473E6-30EC-4F97-92E2-BD5AEF338267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31" creationId="{74A6F31E-0C27-4AB9-B580-A87461CA4807}"/>
          </ac:spMkLst>
        </pc:spChg>
        <pc:spChg chg="add mod">
          <ac:chgData name="Василий Светлицкий" userId="a1b2a9fe900da3e0" providerId="LiveId" clId="{09FB751C-FF51-45AD-8059-380B0F6521EA}" dt="2021-02-01T06:21:38.115" v="840" actId="1035"/>
          <ac:spMkLst>
            <pc:docMk/>
            <pc:sldMk cId="1884016243" sldId="270"/>
            <ac:spMk id="32" creationId="{397E88C5-A0E0-4CF7-B465-ACAB13E9FAE2}"/>
          </ac:spMkLst>
        </pc:spChg>
        <pc:grpChg chg="add mod">
          <ac:chgData name="Василий Светлицкий" userId="a1b2a9fe900da3e0" providerId="LiveId" clId="{09FB751C-FF51-45AD-8059-380B0F6521EA}" dt="2021-02-01T06:21:38.115" v="840" actId="1035"/>
          <ac:grpSpMkLst>
            <pc:docMk/>
            <pc:sldMk cId="1884016243" sldId="270"/>
            <ac:grpSpMk id="3" creationId="{DAF091B3-5AED-4DD2-BC9E-B367BD6CC6DF}"/>
          </ac:grpSpMkLst>
        </pc:grpChg>
        <pc:grpChg chg="add mod">
          <ac:chgData name="Василий Светлицкий" userId="a1b2a9fe900da3e0" providerId="LiveId" clId="{09FB751C-FF51-45AD-8059-380B0F6521EA}" dt="2021-02-01T06:21:38.115" v="840" actId="1035"/>
          <ac:grpSpMkLst>
            <pc:docMk/>
            <pc:sldMk cId="1884016243" sldId="270"/>
            <ac:grpSpMk id="16" creationId="{1D272C0A-63FF-49CE-B4C4-175EC1283B6D}"/>
          </ac:grpSpMkLst>
        </pc:grpChg>
        <pc:grpChg chg="add mod">
          <ac:chgData name="Василий Светлицкий" userId="a1b2a9fe900da3e0" providerId="LiveId" clId="{09FB751C-FF51-45AD-8059-380B0F6521EA}" dt="2021-02-01T06:21:38.115" v="840" actId="1035"/>
          <ac:grpSpMkLst>
            <pc:docMk/>
            <pc:sldMk cId="1884016243" sldId="270"/>
            <ac:grpSpMk id="22" creationId="{AA19CC7C-CD87-44E4-AD92-A7CC8BF26938}"/>
          </ac:grpSpMkLst>
        </pc:grpChg>
        <pc:grpChg chg="add mod">
          <ac:chgData name="Василий Светлицкий" userId="a1b2a9fe900da3e0" providerId="LiveId" clId="{09FB751C-FF51-45AD-8059-380B0F6521EA}" dt="2021-02-01T06:21:38.115" v="840" actId="1035"/>
          <ac:grpSpMkLst>
            <pc:docMk/>
            <pc:sldMk cId="1884016243" sldId="270"/>
            <ac:grpSpMk id="25" creationId="{A8D61F50-56B2-4411-B79F-FC9A19FE75EA}"/>
          </ac:grpSpMkLst>
        </pc:grpChg>
        <pc:graphicFrameChg chg="del">
          <ac:chgData name="Василий Светлицкий" userId="a1b2a9fe900da3e0" providerId="LiveId" clId="{09FB751C-FF51-45AD-8059-380B0F6521EA}" dt="2021-02-01T06:09:43.193" v="711" actId="478"/>
          <ac:graphicFrameMkLst>
            <pc:docMk/>
            <pc:sldMk cId="1884016243" sldId="270"/>
            <ac:graphicFrameMk id="2" creationId="{3E8A91C2-D4A5-4969-BDB8-82945F713F5B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6:09:43.193" v="711" actId="478"/>
          <ac:graphicFrameMkLst>
            <pc:docMk/>
            <pc:sldMk cId="1884016243" sldId="270"/>
            <ac:graphicFrameMk id="12" creationId="{0375DA77-DD0B-4555-A52D-2A9CDEE9AF2D}"/>
          </ac:graphicFrameMkLst>
        </pc:graphicFrameChg>
        <pc:graphicFrameChg chg="del">
          <ac:chgData name="Василий Светлицкий" userId="a1b2a9fe900da3e0" providerId="LiveId" clId="{09FB751C-FF51-45AD-8059-380B0F6521EA}" dt="2021-02-01T06:09:43.193" v="711" actId="478"/>
          <ac:graphicFrameMkLst>
            <pc:docMk/>
            <pc:sldMk cId="1884016243" sldId="270"/>
            <ac:graphicFrameMk id="19" creationId="{A1DBF2C7-18BA-4490-891C-B9CCDC124F42}"/>
          </ac:graphicFrameMkLst>
        </pc:graphicFrameChg>
        <pc:cxnChg chg="add mod ord">
          <ac:chgData name="Василий Светлицкий" userId="a1b2a9fe900da3e0" providerId="LiveId" clId="{09FB751C-FF51-45AD-8059-380B0F6521EA}" dt="2021-02-01T06:21:38.115" v="840" actId="1035"/>
          <ac:cxnSpMkLst>
            <pc:docMk/>
            <pc:sldMk cId="1884016243" sldId="270"/>
            <ac:cxnSpMk id="6" creationId="{E86DCDC2-6442-4B4E-8C54-AE3141D2B33A}"/>
          </ac:cxnSpMkLst>
        </pc:cxnChg>
      </pc:sldChg>
      <pc:sldChg chg="addSp delSp modSp add">
        <pc:chgData name="Василий Светлицкий" userId="a1b2a9fe900da3e0" providerId="LiveId" clId="{09FB751C-FF51-45AD-8059-380B0F6521EA}" dt="2021-02-01T11:43:48.900" v="1431" actId="1036"/>
        <pc:sldMkLst>
          <pc:docMk/>
          <pc:sldMk cId="1836299071" sldId="271"/>
        </pc:sldMkLst>
        <pc:spChg chg="add mod">
          <ac:chgData name="Василий Светлицкий" userId="a1b2a9fe900da3e0" providerId="LiveId" clId="{09FB751C-FF51-45AD-8059-380B0F6521EA}" dt="2021-02-01T06:39:37.296" v="919" actId="207"/>
          <ac:spMkLst>
            <pc:docMk/>
            <pc:sldMk cId="1836299071" sldId="271"/>
            <ac:spMk id="2" creationId="{05899970-3572-4056-96F2-EAE03CE00A62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4" creationId="{F1DB6678-6C15-4EE8-B63D-408AF5463D85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7" creationId="{CC32C616-6C7D-40CA-A7DB-D1BCF871A285}"/>
          </ac:spMkLst>
        </pc:spChg>
        <pc:spChg chg="mod">
          <ac:chgData name="Василий Светлицкий" userId="a1b2a9fe900da3e0" providerId="LiveId" clId="{09FB751C-FF51-45AD-8059-380B0F6521EA}" dt="2021-02-01T06:39:04.596" v="915" actId="1038"/>
          <ac:spMkLst>
            <pc:docMk/>
            <pc:sldMk cId="1836299071" sldId="271"/>
            <ac:spMk id="20" creationId="{81989C9F-9A5A-4840-9FA3-1E45860C4EEE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28" creationId="{48933E3B-C43A-4313-B13B-95AD4E79C170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29" creationId="{272E927D-14F4-4175-9A34-77A11CCBA890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30" creationId="{2F5473E6-30EC-4F97-92E2-BD5AEF338267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31" creationId="{74A6F31E-0C27-4AB9-B580-A87461CA4807}"/>
          </ac:spMkLst>
        </pc:spChg>
        <pc:spChg chg="del">
          <ac:chgData name="Василий Светлицкий" userId="a1b2a9fe900da3e0" providerId="LiveId" clId="{09FB751C-FF51-45AD-8059-380B0F6521EA}" dt="2021-02-01T06:25:30.131" v="846" actId="478"/>
          <ac:spMkLst>
            <pc:docMk/>
            <pc:sldMk cId="1836299071" sldId="271"/>
            <ac:spMk id="32" creationId="{397E88C5-A0E0-4CF7-B465-ACAB13E9FAE2}"/>
          </ac:spMkLst>
        </pc:spChg>
        <pc:spChg chg="add mod">
          <ac:chgData name="Василий Светлицкий" userId="a1b2a9fe900da3e0" providerId="LiveId" clId="{09FB751C-FF51-45AD-8059-380B0F6521EA}" dt="2021-02-01T06:39:43.310" v="920" actId="571"/>
          <ac:spMkLst>
            <pc:docMk/>
            <pc:sldMk cId="1836299071" sldId="271"/>
            <ac:spMk id="35" creationId="{A47230FF-25A7-4C40-A6EC-10E046428BD2}"/>
          </ac:spMkLst>
        </pc:spChg>
        <pc:spChg chg="add mod">
          <ac:chgData name="Василий Светлицкий" userId="a1b2a9fe900da3e0" providerId="LiveId" clId="{09FB751C-FF51-45AD-8059-380B0F6521EA}" dt="2021-02-01T06:39:49.325" v="921" actId="571"/>
          <ac:spMkLst>
            <pc:docMk/>
            <pc:sldMk cId="1836299071" sldId="271"/>
            <ac:spMk id="36" creationId="{B75221B0-0641-4782-8C5C-CF4157564B37}"/>
          </ac:spMkLst>
        </pc:spChg>
        <pc:spChg chg="add mod">
          <ac:chgData name="Василий Светлицкий" userId="a1b2a9fe900da3e0" providerId="LiveId" clId="{09FB751C-FF51-45AD-8059-380B0F6521EA}" dt="2021-02-01T11:43:48.900" v="1431" actId="1036"/>
          <ac:spMkLst>
            <pc:docMk/>
            <pc:sldMk cId="1836299071" sldId="271"/>
            <ac:spMk id="37" creationId="{8B2E08B6-B676-45EF-934D-916F7F8182DD}"/>
          </ac:spMkLst>
        </pc:spChg>
        <pc:spChg chg="add mod">
          <ac:chgData name="Василий Светлицкий" userId="a1b2a9fe900da3e0" providerId="LiveId" clId="{09FB751C-FF51-45AD-8059-380B0F6521EA}" dt="2021-02-01T11:43:48.900" v="1431" actId="1036"/>
          <ac:spMkLst>
            <pc:docMk/>
            <pc:sldMk cId="1836299071" sldId="271"/>
            <ac:spMk id="38" creationId="{6EB5A44C-CAD9-4522-8676-D0469BE89657}"/>
          </ac:spMkLst>
        </pc:spChg>
        <pc:spChg chg="add mod">
          <ac:chgData name="Василий Светлицкий" userId="a1b2a9fe900da3e0" providerId="LiveId" clId="{09FB751C-FF51-45AD-8059-380B0F6521EA}" dt="2021-02-01T11:43:48.900" v="1431" actId="1036"/>
          <ac:spMkLst>
            <pc:docMk/>
            <pc:sldMk cId="1836299071" sldId="271"/>
            <ac:spMk id="39" creationId="{1919A32A-64B5-441C-B52F-90C0F37B9546}"/>
          </ac:spMkLst>
        </pc:spChg>
        <pc:spChg chg="add mod">
          <ac:chgData name="Василий Светлицкий" userId="a1b2a9fe900da3e0" providerId="LiveId" clId="{09FB751C-FF51-45AD-8059-380B0F6521EA}" dt="2021-02-01T07:14:35.916" v="967" actId="164"/>
          <ac:spMkLst>
            <pc:docMk/>
            <pc:sldMk cId="1836299071" sldId="271"/>
            <ac:spMk id="41" creationId="{AFC48B08-F3FA-4421-8083-E8254CAB8909}"/>
          </ac:spMkLst>
        </pc:spChg>
        <pc:spChg chg="add mod">
          <ac:chgData name="Василий Светлицкий" userId="a1b2a9fe900da3e0" providerId="LiveId" clId="{09FB751C-FF51-45AD-8059-380B0F6521EA}" dt="2021-02-01T07:14:30.704" v="966" actId="164"/>
          <ac:spMkLst>
            <pc:docMk/>
            <pc:sldMk cId="1836299071" sldId="271"/>
            <ac:spMk id="43" creationId="{B7A9BCED-33C7-423C-9345-CD84EDD2D17D}"/>
          </ac:spMkLst>
        </pc:spChg>
        <pc:spChg chg="add mod">
          <ac:chgData name="Василий Светлицкий" userId="a1b2a9fe900da3e0" providerId="LiveId" clId="{09FB751C-FF51-45AD-8059-380B0F6521EA}" dt="2021-02-01T07:14:25.611" v="965" actId="164"/>
          <ac:spMkLst>
            <pc:docMk/>
            <pc:sldMk cId="1836299071" sldId="271"/>
            <ac:spMk id="45" creationId="{549EAB5C-DE0D-4A16-B7EE-6E5393F18821}"/>
          </ac:spMkLst>
        </pc:spChg>
        <pc:spChg chg="add mod">
          <ac:chgData name="Василий Светлицкий" userId="a1b2a9fe900da3e0" providerId="LiveId" clId="{09FB751C-FF51-45AD-8059-380B0F6521EA}" dt="2021-02-01T07:20:47.923" v="1080" actId="1035"/>
          <ac:spMkLst>
            <pc:docMk/>
            <pc:sldMk cId="1836299071" sldId="271"/>
            <ac:spMk id="47" creationId="{06937664-3608-45A9-8177-3ACBBAF4B952}"/>
          </ac:spMkLst>
        </pc:spChg>
        <pc:spChg chg="add mod">
          <ac:chgData name="Василий Светлицкий" userId="a1b2a9fe900da3e0" providerId="LiveId" clId="{09FB751C-FF51-45AD-8059-380B0F6521EA}" dt="2021-02-01T07:20:47.923" v="1080" actId="1035"/>
          <ac:spMkLst>
            <pc:docMk/>
            <pc:sldMk cId="1836299071" sldId="271"/>
            <ac:spMk id="48" creationId="{AA3B0606-236B-47D8-81CD-40AE91145160}"/>
          </ac:spMkLst>
        </pc:spChg>
        <pc:spChg chg="add mod">
          <ac:chgData name="Василий Светлицкий" userId="a1b2a9fe900da3e0" providerId="LiveId" clId="{09FB751C-FF51-45AD-8059-380B0F6521EA}" dt="2021-02-01T07:20:47.923" v="1080" actId="1035"/>
          <ac:spMkLst>
            <pc:docMk/>
            <pc:sldMk cId="1836299071" sldId="271"/>
            <ac:spMk id="49" creationId="{307ED4A2-4C03-4F94-901D-A03AD19E9E97}"/>
          </ac:spMkLst>
        </pc:spChg>
        <pc:spChg chg="mod">
          <ac:chgData name="Василий Светлицкий" userId="a1b2a9fe900da3e0" providerId="LiveId" clId="{09FB751C-FF51-45AD-8059-380B0F6521EA}" dt="2021-02-01T07:24:46.193" v="1100" actId="2085"/>
          <ac:spMkLst>
            <pc:docMk/>
            <pc:sldMk cId="1836299071" sldId="271"/>
            <ac:spMk id="51" creationId="{A8105656-E947-410D-9D76-72D745532558}"/>
          </ac:spMkLst>
        </pc:spChg>
        <pc:spChg chg="mod">
          <ac:chgData name="Василий Светлицкий" userId="a1b2a9fe900da3e0" providerId="LiveId" clId="{09FB751C-FF51-45AD-8059-380B0F6521EA}" dt="2021-02-01T07:24:41.065" v="1099" actId="2085"/>
          <ac:spMkLst>
            <pc:docMk/>
            <pc:sldMk cId="1836299071" sldId="271"/>
            <ac:spMk id="54" creationId="{E8831E5E-CF15-42D2-9BDF-4C6078D25D38}"/>
          </ac:spMkLst>
        </pc:spChg>
        <pc:spChg chg="mod">
          <ac:chgData name="Василий Светлицкий" userId="a1b2a9fe900da3e0" providerId="LiveId" clId="{09FB751C-FF51-45AD-8059-380B0F6521EA}" dt="2021-02-01T07:24:37.875" v="1098" actId="2085"/>
          <ac:spMkLst>
            <pc:docMk/>
            <pc:sldMk cId="1836299071" sldId="271"/>
            <ac:spMk id="57" creationId="{A86C80F5-4F6B-463E-B2CF-68D007BDD8A7}"/>
          </ac:spMkLst>
        </pc:spChg>
        <pc:spChg chg="mod">
          <ac:chgData name="Василий Светлицкий" userId="a1b2a9fe900da3e0" providerId="LiveId" clId="{09FB751C-FF51-45AD-8059-380B0F6521EA}" dt="2021-02-01T07:24:49.112" v="1101" actId="2085"/>
          <ac:spMkLst>
            <pc:docMk/>
            <pc:sldMk cId="1836299071" sldId="271"/>
            <ac:spMk id="60" creationId="{37CD65B4-497F-4808-AE5F-9FCA7B11D367}"/>
          </ac:spMkLst>
        </pc:spChg>
        <pc:spChg chg="mod">
          <ac:chgData name="Василий Светлицкий" userId="a1b2a9fe900da3e0" providerId="LiveId" clId="{09FB751C-FF51-45AD-8059-380B0F6521EA}" dt="2021-02-01T07:24:51.450" v="1102" actId="2085"/>
          <ac:spMkLst>
            <pc:docMk/>
            <pc:sldMk cId="1836299071" sldId="271"/>
            <ac:spMk id="63" creationId="{32A75731-6F67-4E07-A9CD-20A118A83CD8}"/>
          </ac:spMkLst>
        </pc:spChg>
        <pc:spChg chg="mod">
          <ac:chgData name="Василий Светлицкий" userId="a1b2a9fe900da3e0" providerId="LiveId" clId="{09FB751C-FF51-45AD-8059-380B0F6521EA}" dt="2021-02-01T07:24:55.636" v="1103" actId="2085"/>
          <ac:spMkLst>
            <pc:docMk/>
            <pc:sldMk cId="1836299071" sldId="271"/>
            <ac:spMk id="66" creationId="{9F4E2358-E15C-4CD6-BD1E-7A4FF9780376}"/>
          </ac:spMkLst>
        </pc:spChg>
        <pc:spChg chg="del topLvl">
          <ac:chgData name="Василий Светлицкий" userId="a1b2a9fe900da3e0" providerId="LiveId" clId="{09FB751C-FF51-45AD-8059-380B0F6521EA}" dt="2021-02-01T07:21:07.262" v="1090" actId="478"/>
          <ac:spMkLst>
            <pc:docMk/>
            <pc:sldMk cId="1836299071" sldId="271"/>
            <ac:spMk id="69" creationId="{E497455E-441C-4ABA-BAE5-11D59DC7E85E}"/>
          </ac:spMkLst>
        </pc:spChg>
        <pc:spChg chg="del topLvl">
          <ac:chgData name="Василий Светлицкий" userId="a1b2a9fe900da3e0" providerId="LiveId" clId="{09FB751C-FF51-45AD-8059-380B0F6521EA}" dt="2021-02-01T07:21:09.599" v="1091" actId="478"/>
          <ac:spMkLst>
            <pc:docMk/>
            <pc:sldMk cId="1836299071" sldId="271"/>
            <ac:spMk id="72" creationId="{18573B6F-19DD-4780-A297-EB8C4DE749CF}"/>
          </ac:spMkLst>
        </pc:spChg>
        <pc:spChg chg="del topLvl">
          <ac:chgData name="Василий Светлицкий" userId="a1b2a9fe900da3e0" providerId="LiveId" clId="{09FB751C-FF51-45AD-8059-380B0F6521EA}" dt="2021-02-01T07:21:11.886" v="1092" actId="478"/>
          <ac:spMkLst>
            <pc:docMk/>
            <pc:sldMk cId="1836299071" sldId="271"/>
            <ac:spMk id="75" creationId="{B4A29F87-A167-44B8-A780-11F2BC0495B3}"/>
          </ac:spMkLst>
        </pc:spChg>
        <pc:spChg chg="add mod">
          <ac:chgData name="Василий Светлицкий" userId="a1b2a9fe900da3e0" providerId="LiveId" clId="{09FB751C-FF51-45AD-8059-380B0F6521EA}" dt="2021-02-01T07:35:25.944" v="1115" actId="14100"/>
          <ac:spMkLst>
            <pc:docMk/>
            <pc:sldMk cId="1836299071" sldId="271"/>
            <ac:spMk id="77" creationId="{9FCD2533-2B70-4D10-8FCD-8EC340BE4F27}"/>
          </ac:spMkLst>
        </pc:spChg>
        <pc:spChg chg="add mod">
          <ac:chgData name="Василий Светлицкий" userId="a1b2a9fe900da3e0" providerId="LiveId" clId="{09FB751C-FF51-45AD-8059-380B0F6521EA}" dt="2021-02-01T07:25:23.001" v="1113" actId="1035"/>
          <ac:spMkLst>
            <pc:docMk/>
            <pc:sldMk cId="1836299071" sldId="271"/>
            <ac:spMk id="78" creationId="{98E79342-89A7-4385-9688-49800977D6A6}"/>
          </ac:spMkLst>
        </pc:spChg>
        <pc:spChg chg="add mod ord">
          <ac:chgData name="Василий Светлицкий" userId="a1b2a9fe900da3e0" providerId="LiveId" clId="{09FB751C-FF51-45AD-8059-380B0F6521EA}" dt="2021-02-01T07:35:51.017" v="1120" actId="167"/>
          <ac:spMkLst>
            <pc:docMk/>
            <pc:sldMk cId="1836299071" sldId="271"/>
            <ac:spMk id="79" creationId="{8F86069D-3FFA-43FA-819D-B1D269AF13D2}"/>
          </ac:spMkLst>
        </pc:spChg>
        <pc:grpChg chg="del">
          <ac:chgData name="Василий Светлицкий" userId="a1b2a9fe900da3e0" providerId="LiveId" clId="{09FB751C-FF51-45AD-8059-380B0F6521EA}" dt="2021-02-01T06:25:30.131" v="846" actId="478"/>
          <ac:grpSpMkLst>
            <pc:docMk/>
            <pc:sldMk cId="1836299071" sldId="271"/>
            <ac:grpSpMk id="3" creationId="{DAF091B3-5AED-4DD2-BC9E-B367BD6CC6DF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15" creationId="{7F4F84B0-2F16-44A0-98A1-12C84D0E705D}"/>
          </ac:grpSpMkLst>
        </pc:grpChg>
        <pc:grpChg chg="del">
          <ac:chgData name="Василий Светлицкий" userId="a1b2a9fe900da3e0" providerId="LiveId" clId="{09FB751C-FF51-45AD-8059-380B0F6521EA}" dt="2021-02-01T06:25:30.131" v="846" actId="478"/>
          <ac:grpSpMkLst>
            <pc:docMk/>
            <pc:sldMk cId="1836299071" sldId="271"/>
            <ac:grpSpMk id="16" creationId="{1D272C0A-63FF-49CE-B4C4-175EC1283B6D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19" creationId="{91B9F696-B124-4E06-BAFF-420EBE39052D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21" creationId="{1A2F1C35-D784-498A-A944-FCE54E88C6BA}"/>
          </ac:grpSpMkLst>
        </pc:grpChg>
        <pc:grpChg chg="del">
          <ac:chgData name="Василий Светлицкий" userId="a1b2a9fe900da3e0" providerId="LiveId" clId="{09FB751C-FF51-45AD-8059-380B0F6521EA}" dt="2021-02-01T06:25:30.131" v="846" actId="478"/>
          <ac:grpSpMkLst>
            <pc:docMk/>
            <pc:sldMk cId="1836299071" sldId="271"/>
            <ac:grpSpMk id="22" creationId="{AA19CC7C-CD87-44E4-AD92-A7CC8BF26938}"/>
          </ac:grpSpMkLst>
        </pc:grpChg>
        <pc:grpChg chg="del">
          <ac:chgData name="Василий Светлицкий" userId="a1b2a9fe900da3e0" providerId="LiveId" clId="{09FB751C-FF51-45AD-8059-380B0F6521EA}" dt="2021-02-01T06:25:30.131" v="846" actId="478"/>
          <ac:grpSpMkLst>
            <pc:docMk/>
            <pc:sldMk cId="1836299071" sldId="271"/>
            <ac:grpSpMk id="25" creationId="{A8D61F50-56B2-4411-B79F-FC9A19FE75EA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50" creationId="{F5B4C852-540F-4CD8-B18F-0156CF891FA6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53" creationId="{B17A8447-FB4A-474D-A234-7682FA886A04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56" creationId="{53DE79A8-6CB5-4AD3-BB9C-FFFE84E5D0AD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59" creationId="{2D0C6FAF-26B7-4ED6-ACD9-0960D87A50B2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62" creationId="{0BF7AF62-D7D6-45B4-B28C-0B338344E51B}"/>
          </ac:grpSpMkLst>
        </pc:grpChg>
        <pc:grpChg chg="add mod">
          <ac:chgData name="Василий Светлицкий" userId="a1b2a9fe900da3e0" providerId="LiveId" clId="{09FB751C-FF51-45AD-8059-380B0F6521EA}" dt="2021-02-01T07:20:47.923" v="1080" actId="1035"/>
          <ac:grpSpMkLst>
            <pc:docMk/>
            <pc:sldMk cId="1836299071" sldId="271"/>
            <ac:grpSpMk id="65" creationId="{C123B2E1-86E7-4980-A83F-D248C2189681}"/>
          </ac:grpSpMkLst>
        </pc:grpChg>
        <pc:grpChg chg="add del mod">
          <ac:chgData name="Василий Светлицкий" userId="a1b2a9fe900da3e0" providerId="LiveId" clId="{09FB751C-FF51-45AD-8059-380B0F6521EA}" dt="2021-02-01T07:21:07.262" v="1090" actId="478"/>
          <ac:grpSpMkLst>
            <pc:docMk/>
            <pc:sldMk cId="1836299071" sldId="271"/>
            <ac:grpSpMk id="68" creationId="{DC6E74CC-F800-453A-8F0A-5A37CA9381A0}"/>
          </ac:grpSpMkLst>
        </pc:grpChg>
        <pc:grpChg chg="add del mod">
          <ac:chgData name="Василий Светлицкий" userId="a1b2a9fe900da3e0" providerId="LiveId" clId="{09FB751C-FF51-45AD-8059-380B0F6521EA}" dt="2021-02-01T07:21:09.599" v="1091" actId="478"/>
          <ac:grpSpMkLst>
            <pc:docMk/>
            <pc:sldMk cId="1836299071" sldId="271"/>
            <ac:grpSpMk id="71" creationId="{4F1DE8F4-A9DE-428E-AF91-E51BD3836293}"/>
          </ac:grpSpMkLst>
        </pc:grpChg>
        <pc:grpChg chg="add del mod">
          <ac:chgData name="Василий Светлицкий" userId="a1b2a9fe900da3e0" providerId="LiveId" clId="{09FB751C-FF51-45AD-8059-380B0F6521EA}" dt="2021-02-01T07:21:11.886" v="1092" actId="478"/>
          <ac:grpSpMkLst>
            <pc:docMk/>
            <pc:sldMk cId="1836299071" sldId="271"/>
            <ac:grpSpMk id="74" creationId="{20C312E2-8F9F-41B2-AF36-CDAF1239A3C9}"/>
          </ac:grpSpMkLst>
        </pc:grpChg>
        <pc:picChg chg="add mod modCrop">
          <ac:chgData name="Василий Светлицкий" userId="a1b2a9fe900da3e0" providerId="LiveId" clId="{09FB751C-FF51-45AD-8059-380B0F6521EA}" dt="2021-02-01T07:13:40.140" v="960" actId="1037"/>
          <ac:picMkLst>
            <pc:docMk/>
            <pc:sldMk cId="1836299071" sldId="271"/>
            <ac:picMk id="8" creationId="{74CA75C5-60E8-445F-8BA1-53460E798031}"/>
          </ac:picMkLst>
        </pc:picChg>
        <pc:picChg chg="add mod modCrop">
          <ac:chgData name="Василий Светлицкий" userId="a1b2a9fe900da3e0" providerId="LiveId" clId="{09FB751C-FF51-45AD-8059-380B0F6521EA}" dt="2021-02-01T07:13:43.240" v="961" actId="1037"/>
          <ac:picMkLst>
            <pc:docMk/>
            <pc:sldMk cId="1836299071" sldId="271"/>
            <ac:picMk id="10" creationId="{D71AE9D8-9B34-444A-B2F0-473FE408A71D}"/>
          </ac:picMkLst>
        </pc:picChg>
        <pc:picChg chg="add mod modCrop">
          <ac:chgData name="Василий Светлицкий" userId="a1b2a9fe900da3e0" providerId="LiveId" clId="{09FB751C-FF51-45AD-8059-380B0F6521EA}" dt="2021-02-01T07:13:23.201" v="954"/>
          <ac:picMkLst>
            <pc:docMk/>
            <pc:sldMk cId="1836299071" sldId="271"/>
            <ac:picMk id="13" creationId="{9F77DCFD-44B4-4B9B-A292-2E97311D1D08}"/>
          </ac:picMkLst>
        </pc:picChg>
        <pc:picChg chg="add del mod">
          <ac:chgData name="Василий Светлицкий" userId="a1b2a9fe900da3e0" providerId="LiveId" clId="{09FB751C-FF51-45AD-8059-380B0F6521EA}" dt="2021-02-01T06:38:33.376" v="872" actId="478"/>
          <ac:picMkLst>
            <pc:docMk/>
            <pc:sldMk cId="1836299071" sldId="271"/>
            <ac:picMk id="33" creationId="{0F1B4892-E075-4F50-AC97-0277DFB559D7}"/>
          </ac:picMkLst>
        </pc:picChg>
        <pc:picChg chg="add mod ord modCrop">
          <ac:chgData name="Василий Светлицкий" userId="a1b2a9fe900da3e0" providerId="LiveId" clId="{09FB751C-FF51-45AD-8059-380B0F6521EA}" dt="2021-02-01T07:37:21.909" v="1121" actId="167"/>
          <ac:picMkLst>
            <pc:docMk/>
            <pc:sldMk cId="1836299071" sldId="271"/>
            <ac:picMk id="34" creationId="{42E9AF55-AB7D-44E2-BB2A-E2C50380452F}"/>
          </ac:picMkLst>
        </pc:picChg>
        <pc:picChg chg="add mod">
          <ac:chgData name="Василий Светлицкий" userId="a1b2a9fe900da3e0" providerId="LiveId" clId="{09FB751C-FF51-45AD-8059-380B0F6521EA}" dt="2021-02-01T07:14:35.916" v="967" actId="164"/>
          <ac:picMkLst>
            <pc:docMk/>
            <pc:sldMk cId="1836299071" sldId="271"/>
            <ac:picMk id="42" creationId="{A4229985-826A-4B15-AC86-58286165F5F8}"/>
          </ac:picMkLst>
        </pc:picChg>
        <pc:picChg chg="add mod">
          <ac:chgData name="Василий Светлицкий" userId="a1b2a9fe900da3e0" providerId="LiveId" clId="{09FB751C-FF51-45AD-8059-380B0F6521EA}" dt="2021-02-01T07:14:30.704" v="966" actId="164"/>
          <ac:picMkLst>
            <pc:docMk/>
            <pc:sldMk cId="1836299071" sldId="271"/>
            <ac:picMk id="44" creationId="{1EE79279-F38B-4793-B74C-7EDC20E2768C}"/>
          </ac:picMkLst>
        </pc:picChg>
        <pc:picChg chg="add mod">
          <ac:chgData name="Василий Светлицкий" userId="a1b2a9fe900da3e0" providerId="LiveId" clId="{09FB751C-FF51-45AD-8059-380B0F6521EA}" dt="2021-02-01T07:14:25.611" v="965" actId="164"/>
          <ac:picMkLst>
            <pc:docMk/>
            <pc:sldMk cId="1836299071" sldId="271"/>
            <ac:picMk id="46" creationId="{EAFF797C-DF5C-4D10-B1B4-6707F28C688F}"/>
          </ac:picMkLst>
        </pc:picChg>
        <pc:picChg chg="mod">
          <ac:chgData name="Василий Светлицкий" userId="a1b2a9fe900da3e0" providerId="LiveId" clId="{09FB751C-FF51-45AD-8059-380B0F6521EA}" dt="2021-02-01T07:20:00.756" v="1019"/>
          <ac:picMkLst>
            <pc:docMk/>
            <pc:sldMk cId="1836299071" sldId="271"/>
            <ac:picMk id="61" creationId="{E4093145-A73A-4A88-A86A-CED05E521AF2}"/>
          </ac:picMkLst>
        </pc:picChg>
        <pc:picChg chg="mod">
          <ac:chgData name="Василий Светлицкий" userId="a1b2a9fe900da3e0" providerId="LiveId" clId="{09FB751C-FF51-45AD-8059-380B0F6521EA}" dt="2021-02-01T07:20:03.411" v="1020"/>
          <ac:picMkLst>
            <pc:docMk/>
            <pc:sldMk cId="1836299071" sldId="271"/>
            <ac:picMk id="64" creationId="{0F2A839F-5DD1-4A56-B47F-3036689D54C1}"/>
          </ac:picMkLst>
        </pc:picChg>
        <pc:picChg chg="mod">
          <ac:chgData name="Василий Светлицкий" userId="a1b2a9fe900da3e0" providerId="LiveId" clId="{09FB751C-FF51-45AD-8059-380B0F6521EA}" dt="2021-02-01T07:20:05.297" v="1021"/>
          <ac:picMkLst>
            <pc:docMk/>
            <pc:sldMk cId="1836299071" sldId="271"/>
            <ac:picMk id="67" creationId="{882F247C-13A5-473A-8C39-F3D2E3B2F02F}"/>
          </ac:picMkLst>
        </pc:picChg>
        <pc:picChg chg="topLvl">
          <ac:chgData name="Василий Светлицкий" userId="a1b2a9fe900da3e0" providerId="LiveId" clId="{09FB751C-FF51-45AD-8059-380B0F6521EA}" dt="2021-02-01T07:21:07.262" v="1090" actId="478"/>
          <ac:picMkLst>
            <pc:docMk/>
            <pc:sldMk cId="1836299071" sldId="271"/>
            <ac:picMk id="70" creationId="{C2067728-E7E8-4A34-80AF-E34B8B967FDE}"/>
          </ac:picMkLst>
        </pc:picChg>
        <pc:picChg chg="topLvl">
          <ac:chgData name="Василий Светлицкий" userId="a1b2a9fe900da3e0" providerId="LiveId" clId="{09FB751C-FF51-45AD-8059-380B0F6521EA}" dt="2021-02-01T07:21:09.599" v="1091" actId="478"/>
          <ac:picMkLst>
            <pc:docMk/>
            <pc:sldMk cId="1836299071" sldId="271"/>
            <ac:picMk id="73" creationId="{56CE4886-0FB7-4C28-BC41-C480907341D4}"/>
          </ac:picMkLst>
        </pc:picChg>
        <pc:picChg chg="topLvl">
          <ac:chgData name="Василий Светлицкий" userId="a1b2a9fe900da3e0" providerId="LiveId" clId="{09FB751C-FF51-45AD-8059-380B0F6521EA}" dt="2021-02-01T07:21:11.886" v="1092" actId="478"/>
          <ac:picMkLst>
            <pc:docMk/>
            <pc:sldMk cId="1836299071" sldId="271"/>
            <ac:picMk id="76" creationId="{D86603DD-EC96-4093-A1FA-6C3DC163B8E1}"/>
          </ac:picMkLst>
        </pc:picChg>
        <pc:cxnChg chg="del">
          <ac:chgData name="Василий Светлицкий" userId="a1b2a9fe900da3e0" providerId="LiveId" clId="{09FB751C-FF51-45AD-8059-380B0F6521EA}" dt="2021-02-01T06:25:30.131" v="846" actId="478"/>
          <ac:cxnSpMkLst>
            <pc:docMk/>
            <pc:sldMk cId="1836299071" sldId="271"/>
            <ac:cxnSpMk id="6" creationId="{E86DCDC2-6442-4B4E-8C54-AE3141D2B33A}"/>
          </ac:cxnSpMkLst>
        </pc:cxnChg>
      </pc:sldChg>
      <pc:sldChg chg="addSp delSp modSp add addCm delCm">
        <pc:chgData name="Василий Светлицкий" userId="a1b2a9fe900da3e0" providerId="LiveId" clId="{09FB751C-FF51-45AD-8059-380B0F6521EA}" dt="2021-02-01T07:53:44.226" v="1419" actId="1076"/>
        <pc:sldMkLst>
          <pc:docMk/>
          <pc:sldMk cId="2821276034" sldId="272"/>
        </pc:sldMkLst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4" creationId="{F1DB6678-6C15-4EE8-B63D-408AF5463D85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7" creationId="{CC32C616-6C7D-40CA-A7DB-D1BCF871A285}"/>
          </ac:spMkLst>
        </pc:spChg>
        <pc:spChg chg="add del mod">
          <ac:chgData name="Василий Светлицкий" userId="a1b2a9fe900da3e0" providerId="LiveId" clId="{09FB751C-FF51-45AD-8059-380B0F6521EA}" dt="2021-02-01T07:42:40.773" v="1161" actId="478"/>
          <ac:spMkLst>
            <pc:docMk/>
            <pc:sldMk cId="2821276034" sldId="272"/>
            <ac:spMk id="8" creationId="{C693AF90-C7CE-4C63-82A8-847B40BC1597}"/>
          </ac:spMkLst>
        </pc:spChg>
        <pc:spChg chg="add del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9" creationId="{486E23E7-5A31-4463-899B-0E34012433E6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10" creationId="{0E1AC099-F098-4B8A-8FCB-8D1161517116}"/>
          </ac:spMkLst>
        </pc:spChg>
        <pc:spChg chg="mod">
          <ac:chgData name="Василий Светлицкий" userId="a1b2a9fe900da3e0" providerId="LiveId" clId="{09FB751C-FF51-45AD-8059-380B0F6521EA}" dt="2021-02-01T07:39:30.708" v="1157" actId="14100"/>
          <ac:spMkLst>
            <pc:docMk/>
            <pc:sldMk cId="2821276034" sldId="272"/>
            <ac:spMk id="20" creationId="{81989C9F-9A5A-4840-9FA3-1E45860C4EEE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28" creationId="{48933E3B-C43A-4313-B13B-95AD4E79C170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29" creationId="{272E927D-14F4-4175-9A34-77A11CCBA890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30" creationId="{2F5473E6-30EC-4F97-92E2-BD5AEF338267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31" creationId="{74A6F31E-0C27-4AB9-B580-A87461CA4807}"/>
          </ac:spMkLst>
        </pc:spChg>
        <pc:spChg chg="del">
          <ac:chgData name="Василий Светлицкий" userId="a1b2a9fe900da3e0" providerId="LiveId" clId="{09FB751C-FF51-45AD-8059-380B0F6521EA}" dt="2021-02-01T07:39:03.714" v="1126" actId="478"/>
          <ac:spMkLst>
            <pc:docMk/>
            <pc:sldMk cId="2821276034" sldId="272"/>
            <ac:spMk id="32" creationId="{397E88C5-A0E0-4CF7-B465-ACAB13E9FAE2}"/>
          </ac:spMkLst>
        </pc:spChg>
        <pc:spChg chg="add mod or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39" creationId="{1781CB97-ABAB-46D3-B27C-7F3FBA018E61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1" creationId="{2C53D139-F702-48DA-9040-8B0D0F3989A4}"/>
          </ac:spMkLst>
        </pc:spChg>
        <pc:spChg chg="add mod or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2" creationId="{0105C95C-6B54-4AAA-A62A-684137D3735C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3" creationId="{0B72C59B-DD35-4F71-9244-7158B2FB6EA9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4" creationId="{3EDD192A-ECF4-488A-9137-83E87305C03C}"/>
          </ac:spMkLst>
        </pc:spChg>
        <pc:spChg chg="add mod">
          <ac:chgData name="Василий Светлицкий" userId="a1b2a9fe900da3e0" providerId="LiveId" clId="{09FB751C-FF51-45AD-8059-380B0F6521EA}" dt="2021-02-01T07:53:25.371" v="1416" actId="1038"/>
          <ac:spMkLst>
            <pc:docMk/>
            <pc:sldMk cId="2821276034" sldId="272"/>
            <ac:spMk id="45" creationId="{0CE84FCE-7D2A-4697-A194-63FC866347F6}"/>
          </ac:spMkLst>
        </pc:spChg>
        <pc:spChg chg="add mod">
          <ac:chgData name="Василий Светлицкий" userId="a1b2a9fe900da3e0" providerId="LiveId" clId="{09FB751C-FF51-45AD-8059-380B0F6521EA}" dt="2021-02-01T07:53:44.226" v="1419" actId="1076"/>
          <ac:spMkLst>
            <pc:docMk/>
            <pc:sldMk cId="2821276034" sldId="272"/>
            <ac:spMk id="46" creationId="{8B0640B4-53A6-44A1-B10A-B608638584CD}"/>
          </ac:spMkLst>
        </pc:spChg>
        <pc:grpChg chg="del">
          <ac:chgData name="Василий Светлицкий" userId="a1b2a9fe900da3e0" providerId="LiveId" clId="{09FB751C-FF51-45AD-8059-380B0F6521EA}" dt="2021-02-01T07:39:03.714" v="1126" actId="478"/>
          <ac:grpSpMkLst>
            <pc:docMk/>
            <pc:sldMk cId="2821276034" sldId="272"/>
            <ac:grpSpMk id="3" creationId="{DAF091B3-5AED-4DD2-BC9E-B367BD6CC6DF}"/>
          </ac:grpSpMkLst>
        </pc:grpChg>
        <pc:grpChg chg="del">
          <ac:chgData name="Василий Светлицкий" userId="a1b2a9fe900da3e0" providerId="LiveId" clId="{09FB751C-FF51-45AD-8059-380B0F6521EA}" dt="2021-02-01T07:39:03.714" v="1126" actId="478"/>
          <ac:grpSpMkLst>
            <pc:docMk/>
            <pc:sldMk cId="2821276034" sldId="272"/>
            <ac:grpSpMk id="16" creationId="{1D272C0A-63FF-49CE-B4C4-175EC1283B6D}"/>
          </ac:grpSpMkLst>
        </pc:grpChg>
        <pc:grpChg chg="del">
          <ac:chgData name="Василий Светлицкий" userId="a1b2a9fe900da3e0" providerId="LiveId" clId="{09FB751C-FF51-45AD-8059-380B0F6521EA}" dt="2021-02-01T07:39:03.714" v="1126" actId="478"/>
          <ac:grpSpMkLst>
            <pc:docMk/>
            <pc:sldMk cId="2821276034" sldId="272"/>
            <ac:grpSpMk id="22" creationId="{AA19CC7C-CD87-44E4-AD92-A7CC8BF26938}"/>
          </ac:grpSpMkLst>
        </pc:grpChg>
        <pc:grpChg chg="del">
          <ac:chgData name="Василий Светлицкий" userId="a1b2a9fe900da3e0" providerId="LiveId" clId="{09FB751C-FF51-45AD-8059-380B0F6521EA}" dt="2021-02-01T07:39:03.714" v="1126" actId="478"/>
          <ac:grpSpMkLst>
            <pc:docMk/>
            <pc:sldMk cId="2821276034" sldId="272"/>
            <ac:grpSpMk id="25" creationId="{A8D61F50-56B2-4411-B79F-FC9A19FE75EA}"/>
          </ac:grpSpMkLst>
        </pc:grp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5" creationId="{65DC7A9A-D8EA-4AEC-8FE3-DBFC0EF102C9}"/>
          </ac:picMkLst>
        </pc:picChg>
        <pc:picChg chg="add del mod">
          <ac:chgData name="Василий Светлицкий" userId="a1b2a9fe900da3e0" providerId="LiveId" clId="{09FB751C-FF51-45AD-8059-380B0F6521EA}" dt="2021-02-01T07:44:03.307" v="1172" actId="478"/>
          <ac:picMkLst>
            <pc:docMk/>
            <pc:sldMk cId="2821276034" sldId="272"/>
            <ac:picMk id="33" creationId="{CEA9CF6E-924C-4517-85FD-C84532333EF9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4" creationId="{B73A9F22-DEE7-426A-B224-3B49222D7E8F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5" creationId="{F094636A-80B8-4276-A368-566E31992A8C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6" creationId="{1DE7CA55-FA3A-42A0-97A4-FD4A81E28A41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7" creationId="{9B8023E4-A59B-43E2-B961-4DDC5CE2B16A}"/>
          </ac:picMkLst>
        </pc:picChg>
        <pc:picChg chg="add mod">
          <ac:chgData name="Василий Светлицкий" userId="a1b2a9fe900da3e0" providerId="LiveId" clId="{09FB751C-FF51-45AD-8059-380B0F6521EA}" dt="2021-02-01T07:53:25.371" v="1416" actId="1038"/>
          <ac:picMkLst>
            <pc:docMk/>
            <pc:sldMk cId="2821276034" sldId="272"/>
            <ac:picMk id="38" creationId="{80EE1587-6DA0-46DC-B1A9-57B0CD5D4B64}"/>
          </ac:picMkLst>
        </pc:picChg>
        <pc:cxnChg chg="del">
          <ac:chgData name="Василий Светлицкий" userId="a1b2a9fe900da3e0" providerId="LiveId" clId="{09FB751C-FF51-45AD-8059-380B0F6521EA}" dt="2021-02-01T07:39:03.714" v="1126" actId="478"/>
          <ac:cxnSpMkLst>
            <pc:docMk/>
            <pc:sldMk cId="2821276034" sldId="272"/>
            <ac:cxnSpMk id="6" creationId="{E86DCDC2-6442-4B4E-8C54-AE3141D2B33A}"/>
          </ac:cxnSpMkLst>
        </pc:cxnChg>
      </pc:sldChg>
      <pc:sldChg chg="delSp add del">
        <pc:chgData name="Василий Светлицкий" userId="a1b2a9fe900da3e0" providerId="LiveId" clId="{09FB751C-FF51-45AD-8059-380B0F6521EA}" dt="2021-02-01T07:38:55.296" v="1124" actId="2696"/>
        <pc:sldMkLst>
          <pc:docMk/>
          <pc:sldMk cId="3485091188" sldId="272"/>
        </pc:sldMkLst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2" creationId="{05899970-3572-4056-96F2-EAE03CE00A62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5" creationId="{A47230FF-25A7-4C40-A6EC-10E046428BD2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6" creationId="{B75221B0-0641-4782-8C5C-CF4157564B37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7" creationId="{8B2E08B6-B676-45EF-934D-916F7F8182DD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8" creationId="{6EB5A44C-CAD9-4522-8676-D0469BE89657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39" creationId="{1919A32A-64B5-441C-B52F-90C0F37B9546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47" creationId="{06937664-3608-45A9-8177-3ACBBAF4B952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48" creationId="{AA3B0606-236B-47D8-81CD-40AE91145160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49" creationId="{307ED4A2-4C03-4F94-901D-A03AD19E9E97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77" creationId="{9FCD2533-2B70-4D10-8FCD-8EC340BE4F27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78" creationId="{98E79342-89A7-4385-9688-49800977D6A6}"/>
          </ac:spMkLst>
        </pc:spChg>
        <pc:spChg chg="del">
          <ac:chgData name="Василий Светлицкий" userId="a1b2a9fe900da3e0" providerId="LiveId" clId="{09FB751C-FF51-45AD-8059-380B0F6521EA}" dt="2021-02-01T07:38:41.979" v="1123" actId="478"/>
          <ac:spMkLst>
            <pc:docMk/>
            <pc:sldMk cId="3485091188" sldId="272"/>
            <ac:spMk id="79" creationId="{8F86069D-3FFA-43FA-819D-B1D269AF13D2}"/>
          </ac:spMkLst>
        </pc:s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50" creationId="{F5B4C852-540F-4CD8-B18F-0156CF891FA6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53" creationId="{B17A8447-FB4A-474D-A234-7682FA886A04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56" creationId="{53DE79A8-6CB5-4AD3-BB9C-FFFE84E5D0AD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59" creationId="{2D0C6FAF-26B7-4ED6-ACD9-0960D87A50B2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62" creationId="{0BF7AF62-D7D6-45B4-B28C-0B338344E51B}"/>
          </ac:grpSpMkLst>
        </pc:grpChg>
        <pc:grpChg chg="del">
          <ac:chgData name="Василий Светлицкий" userId="a1b2a9fe900da3e0" providerId="LiveId" clId="{09FB751C-FF51-45AD-8059-380B0F6521EA}" dt="2021-02-01T07:38:41.979" v="1123" actId="478"/>
          <ac:grpSpMkLst>
            <pc:docMk/>
            <pc:sldMk cId="3485091188" sldId="272"/>
            <ac:grpSpMk id="65" creationId="{C123B2E1-86E7-4980-A83F-D248C2189681}"/>
          </ac:grpSpMkLst>
        </pc:grp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8" creationId="{74CA75C5-60E8-445F-8BA1-53460E798031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10" creationId="{D71AE9D8-9B34-444A-B2F0-473FE408A71D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13" creationId="{9F77DCFD-44B4-4B9B-A292-2E97311D1D08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70" creationId="{C2067728-E7E8-4A34-80AF-E34B8B967FDE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73" creationId="{56CE4886-0FB7-4C28-BC41-C480907341D4}"/>
          </ac:picMkLst>
        </pc:picChg>
        <pc:picChg chg="del">
          <ac:chgData name="Василий Светлицкий" userId="a1b2a9fe900da3e0" providerId="LiveId" clId="{09FB751C-FF51-45AD-8059-380B0F6521EA}" dt="2021-02-01T07:38:41.979" v="1123" actId="478"/>
          <ac:picMkLst>
            <pc:docMk/>
            <pc:sldMk cId="3485091188" sldId="272"/>
            <ac:picMk id="76" creationId="{D86603DD-EC96-4093-A1FA-6C3DC163B8E1}"/>
          </ac:picMkLst>
        </pc:picChg>
      </pc:sldChg>
      <pc:sldChg chg="addSp delSp modSp add">
        <pc:chgData name="Василий Светлицкий" userId="a1b2a9fe900da3e0" providerId="LiveId" clId="{09FB751C-FF51-45AD-8059-380B0F6521EA}" dt="2021-02-01T12:17:54.812" v="1844" actId="14100"/>
        <pc:sldMkLst>
          <pc:docMk/>
          <pc:sldMk cId="2824746563" sldId="273"/>
        </pc:sldMkLst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9" creationId="{486E23E7-5A31-4463-899B-0E34012433E6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10" creationId="{0E1AC099-F098-4B8A-8FCB-8D1161517116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20" creationId="{81989C9F-9A5A-4840-9FA3-1E45860C4EEE}"/>
          </ac:spMkLst>
        </pc:spChg>
        <pc:spChg chg="mod topLvl">
          <ac:chgData name="Василий Светлицкий" userId="a1b2a9fe900da3e0" providerId="LiveId" clId="{09FB751C-FF51-45AD-8059-380B0F6521EA}" dt="2021-02-01T12:07:33.044" v="1840" actId="20577"/>
          <ac:spMkLst>
            <pc:docMk/>
            <pc:sldMk cId="2824746563" sldId="273"/>
            <ac:spMk id="21" creationId="{038EB1E4-0A4B-4BC0-9145-3D450BED5BA0}"/>
          </ac:spMkLst>
        </pc:spChg>
        <pc:spChg chg="mod topLvl">
          <ac:chgData name="Василий Светлицкий" userId="a1b2a9fe900da3e0" providerId="LiveId" clId="{09FB751C-FF51-45AD-8059-380B0F6521EA}" dt="2021-02-01T12:05:51.692" v="1723" actId="207"/>
          <ac:spMkLst>
            <pc:docMk/>
            <pc:sldMk cId="2824746563" sldId="273"/>
            <ac:spMk id="22" creationId="{D375D6FE-26C7-42F5-A159-4CE9074015B7}"/>
          </ac:spMkLst>
        </pc:spChg>
        <pc:spChg chg="mod topLvl">
          <ac:chgData name="Василий Светлицкий" userId="a1b2a9fe900da3e0" providerId="LiveId" clId="{09FB751C-FF51-45AD-8059-380B0F6521EA}" dt="2021-02-01T12:05:57.202" v="1724" actId="207"/>
          <ac:spMkLst>
            <pc:docMk/>
            <pc:sldMk cId="2824746563" sldId="273"/>
            <ac:spMk id="23" creationId="{7390CCEF-3533-4A12-BC8B-41CEAB497ADB}"/>
          </ac:spMkLst>
        </pc:spChg>
        <pc:spChg chg="mod topLvl">
          <ac:chgData name="Василий Светлицкий" userId="a1b2a9fe900da3e0" providerId="LiveId" clId="{09FB751C-FF51-45AD-8059-380B0F6521EA}" dt="2021-02-01T11:56:13.310" v="1555" actId="164"/>
          <ac:spMkLst>
            <pc:docMk/>
            <pc:sldMk cId="2824746563" sldId="273"/>
            <ac:spMk id="24" creationId="{A523BEA2-E1FE-4129-92DA-48C7A80CC5A3}"/>
          </ac:spMkLst>
        </pc:spChg>
        <pc:spChg chg="mod topLvl">
          <ac:chgData name="Василий Светлицкий" userId="a1b2a9fe900da3e0" providerId="LiveId" clId="{09FB751C-FF51-45AD-8059-380B0F6521EA}" dt="2021-02-01T12:05:18.801" v="1720" actId="14100"/>
          <ac:spMkLst>
            <pc:docMk/>
            <pc:sldMk cId="2824746563" sldId="273"/>
            <ac:spMk id="25" creationId="{0C3F7CA1-8784-43FA-9A13-1B1C60D714D3}"/>
          </ac:spMkLst>
        </pc:spChg>
        <pc:spChg chg="add mod">
          <ac:chgData name="Василий Светлицкий" userId="a1b2a9fe900da3e0" providerId="LiveId" clId="{09FB751C-FF51-45AD-8059-380B0F6521EA}" dt="2021-02-01T12:07:56.558" v="1841" actId="1076"/>
          <ac:spMkLst>
            <pc:docMk/>
            <pc:sldMk cId="2824746563" sldId="273"/>
            <ac:spMk id="26" creationId="{2DA00E7B-2BA4-42C2-87BF-F28102637D0D}"/>
          </ac:spMkLst>
        </pc:spChg>
        <pc:spChg chg="add mod">
          <ac:chgData name="Василий Светлицкий" userId="a1b2a9fe900da3e0" providerId="LiveId" clId="{09FB751C-FF51-45AD-8059-380B0F6521EA}" dt="2021-02-01T12:07:56.558" v="1841" actId="1076"/>
          <ac:spMkLst>
            <pc:docMk/>
            <pc:sldMk cId="2824746563" sldId="273"/>
            <ac:spMk id="27" creationId="{4F1B85CF-1071-4491-B60A-88C93985EFC7}"/>
          </ac:spMkLst>
        </pc:spChg>
        <pc:spChg chg="add del mod ord">
          <ac:chgData name="Василий Светлицкий" userId="a1b2a9fe900da3e0" providerId="LiveId" clId="{09FB751C-FF51-45AD-8059-380B0F6521EA}" dt="2021-02-01T11:58:35.073" v="1585" actId="478"/>
          <ac:spMkLst>
            <pc:docMk/>
            <pc:sldMk cId="2824746563" sldId="273"/>
            <ac:spMk id="32" creationId="{479E8CD2-A1F2-4EC9-90D9-DAFC46AD70A9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39" creationId="{1781CB97-ABAB-46D3-B27C-7F3FBA018E61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1" creationId="{2C53D139-F702-48DA-9040-8B0D0F3989A4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2" creationId="{0105C95C-6B54-4AAA-A62A-684137D3735C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3" creationId="{0B72C59B-DD35-4F71-9244-7158B2FB6EA9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4" creationId="{3EDD192A-ECF4-488A-9137-83E87305C03C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5" creationId="{0CE84FCE-7D2A-4697-A194-63FC866347F6}"/>
          </ac:spMkLst>
        </pc:spChg>
        <pc:spChg chg="del">
          <ac:chgData name="Василий Светлицкий" userId="a1b2a9fe900da3e0" providerId="LiveId" clId="{09FB751C-FF51-45AD-8059-380B0F6521EA}" dt="2021-02-01T11:47:07.795" v="1433" actId="478"/>
          <ac:spMkLst>
            <pc:docMk/>
            <pc:sldMk cId="2824746563" sldId="273"/>
            <ac:spMk id="46" creationId="{8B0640B4-53A6-44A1-B10A-B608638584CD}"/>
          </ac:spMkLst>
        </pc:spChg>
        <pc:spChg chg="mod">
          <ac:chgData name="Василий Светлицкий" userId="a1b2a9fe900da3e0" providerId="LiveId" clId="{09FB751C-FF51-45AD-8059-380B0F6521EA}" dt="2021-02-01T12:01:55.615" v="1653" actId="14100"/>
          <ac:spMkLst>
            <pc:docMk/>
            <pc:sldMk cId="2824746563" sldId="273"/>
            <ac:spMk id="48" creationId="{0744DD8F-715C-4A94-89DB-CDECEE41743B}"/>
          </ac:spMkLst>
        </pc:spChg>
        <pc:grpChg chg="add mod">
          <ac:chgData name="Василий Светлицкий" userId="a1b2a9fe900da3e0" providerId="LiveId" clId="{09FB751C-FF51-45AD-8059-380B0F6521EA}" dt="2021-02-01T12:02:59.597" v="1660" actId="164"/>
          <ac:grpSpMkLst>
            <pc:docMk/>
            <pc:sldMk cId="2824746563" sldId="273"/>
            <ac:grpSpMk id="2" creationId="{C45AF72C-FC58-45D3-9E42-CD5859974B6F}"/>
          </ac:grpSpMkLst>
        </pc:grpChg>
        <pc:grpChg chg="add mod">
          <ac:chgData name="Василий Светлицкий" userId="a1b2a9fe900da3e0" providerId="LiveId" clId="{09FB751C-FF51-45AD-8059-380B0F6521EA}" dt="2021-02-01T12:03:06.980" v="1662" actId="14100"/>
          <ac:grpSpMkLst>
            <pc:docMk/>
            <pc:sldMk cId="2824746563" sldId="273"/>
            <ac:grpSpMk id="13" creationId="{A94D8C2D-2C03-4B9C-B510-86B531A2FF74}"/>
          </ac:grpSpMkLst>
        </pc:grpChg>
        <pc:grpChg chg="add del mod">
          <ac:chgData name="Василий Светлицкий" userId="a1b2a9fe900da3e0" providerId="LiveId" clId="{09FB751C-FF51-45AD-8059-380B0F6521EA}" dt="2021-02-01T11:56:04.784" v="1554" actId="165"/>
          <ac:grpSpMkLst>
            <pc:docMk/>
            <pc:sldMk cId="2824746563" sldId="273"/>
            <ac:grpSpMk id="19" creationId="{E70FCF01-D21B-4149-A745-E38B6F35290E}"/>
          </ac:grpSpMkLst>
        </pc:grpChg>
        <pc:grpChg chg="add mod ord">
          <ac:chgData name="Василий Светлицкий" userId="a1b2a9fe900da3e0" providerId="LiveId" clId="{09FB751C-FF51-45AD-8059-380B0F6521EA}" dt="2021-02-01T12:01:50.054" v="1652" actId="1036"/>
          <ac:grpSpMkLst>
            <pc:docMk/>
            <pc:sldMk cId="2824746563" sldId="273"/>
            <ac:grpSpMk id="47" creationId="{5B67A168-B237-4975-B7CC-F54246A915E9}"/>
          </ac:grpSpMkLst>
        </pc:grp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5" creationId="{65DC7A9A-D8EA-4AEC-8FE3-DBFC0EF102C9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4" creationId="{B73A9F22-DEE7-426A-B224-3B49222D7E8F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5" creationId="{F094636A-80B8-4276-A368-566E31992A8C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6" creationId="{1DE7CA55-FA3A-42A0-97A4-FD4A81E28A41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7" creationId="{9B8023E4-A59B-43E2-B961-4DDC5CE2B16A}"/>
          </ac:picMkLst>
        </pc:picChg>
        <pc:picChg chg="del">
          <ac:chgData name="Василий Светлицкий" userId="a1b2a9fe900da3e0" providerId="LiveId" clId="{09FB751C-FF51-45AD-8059-380B0F6521EA}" dt="2021-02-01T11:47:07.795" v="1433" actId="478"/>
          <ac:picMkLst>
            <pc:docMk/>
            <pc:sldMk cId="2824746563" sldId="273"/>
            <ac:picMk id="38" creationId="{80EE1587-6DA0-46DC-B1A9-57B0CD5D4B64}"/>
          </ac:picMkLst>
        </pc:picChg>
        <pc:picChg chg="mod">
          <ac:chgData name="Василий Светлицкий" userId="a1b2a9fe900da3e0" providerId="LiveId" clId="{09FB751C-FF51-45AD-8059-380B0F6521EA}" dt="2021-02-01T12:05:08.415" v="1719" actId="1036"/>
          <ac:picMkLst>
            <pc:docMk/>
            <pc:sldMk cId="2824746563" sldId="273"/>
            <ac:picMk id="49" creationId="{07A2B093-AD07-4C0B-9984-BBD239D0B9D0}"/>
          </ac:picMkLst>
        </pc:picChg>
        <pc:cxnChg chg="add del mod">
          <ac:chgData name="Василий Светлицкий" userId="a1b2a9fe900da3e0" providerId="LiveId" clId="{09FB751C-FF51-45AD-8059-380B0F6521EA}" dt="2021-02-01T12:03:49.465" v="1665" actId="478"/>
          <ac:cxnSpMkLst>
            <pc:docMk/>
            <pc:sldMk cId="2824746563" sldId="273"/>
            <ac:cxnSpMk id="28" creationId="{5A864794-E86A-4745-87FA-4C8FE6B1B224}"/>
          </ac:cxnSpMkLst>
        </pc:cxnChg>
        <pc:cxnChg chg="del">
          <ac:chgData name="Василий Светлицкий" userId="a1b2a9fe900da3e0" providerId="LiveId" clId="{09FB751C-FF51-45AD-8059-380B0F6521EA}" dt="2021-02-01T11:47:07.795" v="1433" actId="478"/>
          <ac:cxnSpMkLst>
            <pc:docMk/>
            <pc:sldMk cId="2824746563" sldId="273"/>
            <ac:cxnSpMk id="40" creationId="{1E272B48-AE20-4B22-97DD-5D710556BBC0}"/>
          </ac:cxnSpMkLst>
        </pc:cxnChg>
        <pc:cxnChg chg="add mod">
          <ac:chgData name="Василий Светлицкий" userId="a1b2a9fe900da3e0" providerId="LiveId" clId="{09FB751C-FF51-45AD-8059-380B0F6521EA}" dt="2021-02-01T12:17:54.812" v="1844" actId="14100"/>
          <ac:cxnSpMkLst>
            <pc:docMk/>
            <pc:sldMk cId="2824746563" sldId="273"/>
            <ac:cxnSpMk id="50" creationId="{52BB803F-5D09-477B-8087-C3A928A6DBC6}"/>
          </ac:cxnSpMkLst>
        </pc:cxnChg>
      </pc:sldChg>
      <pc:sldChg chg="add del">
        <pc:chgData name="Василий Светлицкий" userId="a1b2a9fe900da3e0" providerId="LiveId" clId="{09FB751C-FF51-45AD-8059-380B0F6521EA}" dt="2021-02-01T12:28:42.389" v="1861" actId="2696"/>
        <pc:sldMkLst>
          <pc:docMk/>
          <pc:sldMk cId="412986716" sldId="27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V\DiscM\WORK\el_obesp\&#1055;&#1091;&#1073;&#1083;&#1057;&#1083;&#1091;&#1096;\&#1041;&#1102;&#1076;&#1078;&#1077;&#1090;%202020\&#1080;&#1089;&#1087;&#1086;&#1083;&#1085;&#1077;&#1085;&#1080;&#1077;\&#1088;&#1072;&#1073;&#1086;&#1095;&#1080;&#1081;%20&#1084;&#1072;&#1090;&#1077;&#1088;&#1080;&#1072;&#1083;\&#1050;&#1085;&#1080;&#1075;&#1072;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2%20&#1074;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V\DiscM\WORK\el_obesp\&#1055;&#1091;&#1073;&#1083;&#1057;&#1083;&#1091;&#1096;\&#1041;&#1102;&#1076;&#1078;&#1077;&#1090;%202020\&#1080;&#1089;&#1087;&#1086;&#1083;&#1085;&#1077;&#1085;&#1080;&#1077;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V\DiscM\WORK\el_obesp\&#1055;&#1091;&#1073;&#1083;&#1057;&#1083;&#1091;&#1096;\&#1041;&#1102;&#1076;&#1078;&#1077;&#1090;%202020\&#1080;&#1089;&#1087;&#1086;&#1083;&#1085;&#1077;&#1085;&#1080;&#1077;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BAADA4"/>
            </a:solidFill>
          </c:spPr>
          <c:invertIfNegative val="0"/>
          <c:dLbls>
            <c:dLbl>
              <c:idx val="0"/>
              <c:layout>
                <c:manualLayout>
                  <c:x val="-6.6401062416998674E-3"/>
                  <c:y val="-5.70191377248545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600265604249668E-3"/>
                  <c:y val="-5.70191377248545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Лист1!$A$1:$B$1</c:f>
              <c:numCache>
                <c:formatCode>General</c:formatCode>
                <c:ptCount val="2"/>
                <c:pt idx="0">
                  <c:v>21680</c:v>
                </c:pt>
                <c:pt idx="1">
                  <c:v>22184</c:v>
                </c:pt>
              </c:numCache>
            </c:numRef>
          </c:val>
        </c:ser>
        <c:ser>
          <c:idx val="1"/>
          <c:order val="1"/>
          <c:spPr>
            <a:solidFill>
              <a:srgbClr val="608194"/>
            </a:solidFill>
          </c:spPr>
          <c:invertIfNegative val="0"/>
          <c:dLbls>
            <c:dLbl>
              <c:idx val="0"/>
              <c:layout>
                <c:manualLayout>
                  <c:x val="1.9920318725099601E-2"/>
                  <c:y val="-4.02488030998973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8034528552457E-2"/>
                  <c:y val="-5.03110038748716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Лист1!$A$2:$B$2</c:f>
              <c:numCache>
                <c:formatCode>General</c:formatCode>
                <c:ptCount val="2"/>
                <c:pt idx="0">
                  <c:v>22640</c:v>
                </c:pt>
                <c:pt idx="1">
                  <c:v>22434</c:v>
                </c:pt>
              </c:numCache>
            </c:numRef>
          </c:val>
        </c:ser>
        <c:ser>
          <c:idx val="2"/>
          <c:order val="2"/>
          <c:spPr>
            <a:solidFill>
              <a:srgbClr val="EAD428"/>
            </a:solidFill>
          </c:spPr>
          <c:invertIfNegative val="0"/>
          <c:dLbls>
            <c:dLbl>
              <c:idx val="0"/>
              <c:layout>
                <c:manualLayout>
                  <c:x val="2.0102339374130283E-2"/>
                  <c:y val="0.13002363778056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782651290680987E-2"/>
                  <c:y val="0.13931104047918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Лист1!$A$3:$B$3</c:f>
              <c:numCache>
                <c:formatCode>General</c:formatCode>
                <c:ptCount val="2"/>
                <c:pt idx="0">
                  <c:v>-960</c:v>
                </c:pt>
                <c:pt idx="1">
                  <c:v>-250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9949440"/>
        <c:axId val="209950976"/>
        <c:axId val="0"/>
      </c:bar3DChart>
      <c:catAx>
        <c:axId val="209949440"/>
        <c:scaling>
          <c:orientation val="minMax"/>
        </c:scaling>
        <c:delete val="1"/>
        <c:axPos val="b"/>
        <c:majorTickMark val="out"/>
        <c:minorTickMark val="none"/>
        <c:tickLblPos val="nextTo"/>
        <c:crossAx val="209950976"/>
        <c:crosses val="autoZero"/>
        <c:auto val="1"/>
        <c:lblAlgn val="ctr"/>
        <c:lblOffset val="100"/>
        <c:noMultiLvlLbl val="0"/>
      </c:catAx>
      <c:valAx>
        <c:axId val="209950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949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5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481916480903329E-2"/>
          <c:y val="5.5814352592991889E-2"/>
          <c:w val="0.82256906802569307"/>
          <c:h val="0.80145830624431136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0" h="635000"/>
            </a:sp3d>
          </c:spPr>
          <c:dPt>
            <c:idx val="0"/>
            <c:bubble3D val="0"/>
            <c:spPr>
              <a:solidFill>
                <a:srgbClr val="608194">
                  <a:alpha val="66000"/>
                </a:srgb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"/>
            <c:bubble3D val="0"/>
            <c:spPr>
              <a:solidFill>
                <a:srgbClr val="EAD428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15038054417181651"/>
                  <c:y val="-0.23241427215129068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ru-RU" sz="1800" b="1" dirty="0" smtClean="0"/>
                      <a:t>2 842</a:t>
                    </a:r>
                  </a:p>
                  <a:p>
                    <a:pPr>
                      <a:defRPr sz="1800" b="1"/>
                    </a:pPr>
                    <a:r>
                      <a:rPr lang="ru-RU" sz="1800" b="1" dirty="0" smtClean="0"/>
                      <a:t>12,7</a:t>
                    </a:r>
                    <a:r>
                      <a:rPr lang="en-US" sz="1800" b="1" dirty="0" smtClean="0"/>
                      <a:t>%</a:t>
                    </a:r>
                    <a:endParaRPr lang="en-US" sz="18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val>
            <c:numRef>
              <c:f>'нац проекты'!$D$8:$D$9</c:f>
              <c:numCache>
                <c:formatCode>General</c:formatCode>
                <c:ptCount val="2"/>
                <c:pt idx="0">
                  <c:v>19592</c:v>
                </c:pt>
                <c:pt idx="1">
                  <c:v>2842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635000"/>
    </a:sp3d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12121440992805E-2"/>
          <c:y val="7.9797979797979774E-3"/>
          <c:w val="0.91587878559007196"/>
          <c:h val="0.89424242424242417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 w="635000" h="635000"/>
            </a:sp3d>
          </c:spPr>
          <c:explosion val="33"/>
          <c:dPt>
            <c:idx val="0"/>
            <c:bubble3D val="0"/>
            <c:explosion val="2"/>
            <c:spPr>
              <a:solidFill>
                <a:srgbClr val="EAD428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"/>
            <c:bubble3D val="0"/>
            <c:explosion val="8"/>
            <c:spPr>
              <a:solidFill>
                <a:srgbClr val="608194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2"/>
            <c:bubble3D val="0"/>
            <c:explosion val="1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3"/>
            <c:bubble3D val="0"/>
            <c:explosion val="6"/>
            <c:spPr>
              <a:solidFill>
                <a:srgbClr val="938A8B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4"/>
            <c:bubble3D val="0"/>
            <c:explosion val="8"/>
            <c:spPr>
              <a:solidFill>
                <a:srgbClr val="CDC8C2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5"/>
            <c:bubble3D val="0"/>
            <c:explosion val="6"/>
            <c:spPr>
              <a:solidFill>
                <a:srgbClr val="EAD4F1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6"/>
            <c:bubble3D val="0"/>
            <c:explosion val="5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7"/>
            <c:bubble3D val="0"/>
            <c:explosion val="11"/>
            <c:spPr>
              <a:solidFill>
                <a:schemeClr val="accent6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0"/>
              <c:layout>
                <c:manualLayout>
                  <c:x val="-0.15338759412370981"/>
                  <c:y val="-0.127541647597499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677732289236138E-2"/>
                  <c:y val="-0.157797474747474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751069613564761E-2"/>
                  <c:y val="-4.24994949494949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7562759409776477E-2"/>
                  <c:y val="4.7293321486333972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2197103107501291E-4"/>
                  <c:y val="-2.54285337623404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1917850246575094E-2"/>
                  <c:y val="-3.63129644257760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PowerPoint]расходы структура'!$A$1:$A$8</c:f>
              <c:strCache>
                <c:ptCount val="8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Общегосударственные вопросы и охрана окружающей среды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Прочее</c:v>
                </c:pt>
              </c:strCache>
            </c:strRef>
          </c:cat>
          <c:val>
            <c:numRef>
              <c:f>'[Диаграмма в Microsoft PowerPoint]расходы структура'!$C$1:$C$8</c:f>
              <c:numCache>
                <c:formatCode>0</c:formatCode>
                <c:ptCount val="8"/>
                <c:pt idx="0">
                  <c:v>49.86181688508514</c:v>
                </c:pt>
                <c:pt idx="1">
                  <c:v>5.7279129892128022</c:v>
                </c:pt>
                <c:pt idx="2">
                  <c:v>15.712757421770528</c:v>
                </c:pt>
                <c:pt idx="3">
                  <c:v>5.1618079700454667</c:v>
                </c:pt>
                <c:pt idx="4">
                  <c:v>16.724614424534188</c:v>
                </c:pt>
                <c:pt idx="5">
                  <c:v>3.4412053133636444</c:v>
                </c:pt>
                <c:pt idx="6">
                  <c:v>1.9835963270036552</c:v>
                </c:pt>
                <c:pt idx="7">
                  <c:v>1.386288668984577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'[Диаграмма в Microsoft PowerPoint]расходы структура'!$A$1:$A$8</c:f>
              <c:strCache>
                <c:ptCount val="8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Общегосударственные вопросы и охрана окружающей среды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Прочее</c:v>
                </c:pt>
              </c:strCache>
            </c:strRef>
          </c:cat>
          <c:val>
            <c:numRef>
              <c:f>'[Диаграмма в Microsoft PowerPoint]расходы структура'!$B$1:$B$8</c:f>
              <c:numCache>
                <c:formatCode>#,##0</c:formatCode>
                <c:ptCount val="8"/>
                <c:pt idx="0">
                  <c:v>11186</c:v>
                </c:pt>
                <c:pt idx="1">
                  <c:v>1285</c:v>
                </c:pt>
                <c:pt idx="2">
                  <c:v>3525</c:v>
                </c:pt>
                <c:pt idx="3" formatCode="General">
                  <c:v>1158</c:v>
                </c:pt>
                <c:pt idx="4" formatCode="General">
                  <c:v>3752</c:v>
                </c:pt>
                <c:pt idx="5" formatCode="General">
                  <c:v>772</c:v>
                </c:pt>
                <c:pt idx="6" formatCode="General">
                  <c:v>445</c:v>
                </c:pt>
                <c:pt idx="7" formatCode="General">
                  <c:v>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B w="635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6350"/>
    </a:sp3d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73602048279769"/>
          <c:y val="5.6188715657108056E-2"/>
          <c:w val="0.80127457846337047"/>
          <c:h val="0.7886913456803839"/>
        </c:manualLayout>
      </c:layout>
      <c:pie3DChart>
        <c:varyColors val="1"/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 w="635000" h="635000"/>
            </a:sp3d>
          </c:spPr>
          <c:explosion val="10"/>
          <c:dPt>
            <c:idx val="0"/>
            <c:bubble3D val="0"/>
            <c:spPr>
              <a:solidFill>
                <a:srgbClr val="608194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"/>
            <c:bubble3D val="0"/>
            <c:spPr>
              <a:solidFill>
                <a:srgbClr val="EAD428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2"/>
            <c:bubble3D val="0"/>
            <c:spPr>
              <a:solidFill>
                <a:srgbClr val="BFD7B3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3"/>
            <c:bubble3D val="0"/>
            <c:spPr>
              <a:solidFill>
                <a:srgbClr val="8F8687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5"/>
            <c:bubble3D val="0"/>
            <c:spPr>
              <a:solidFill>
                <a:srgbClr val="CDC8C2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6"/>
            <c:bubble3D val="0"/>
            <c:spPr>
              <a:solidFill>
                <a:srgbClr val="F3F3F1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8"/>
            <c:bubble3D val="0"/>
            <c:spPr>
              <a:solidFill>
                <a:srgbClr val="C4BD97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9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0"/>
            <c:bubble3D val="0"/>
            <c:spPr>
              <a:solidFill>
                <a:srgbClr val="C3D69B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1"/>
            <c:bubble3D val="0"/>
            <c:spPr>
              <a:solidFill>
                <a:srgbClr val="B3A2C7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2"/>
            <c:bubble3D val="0"/>
            <c:spPr>
              <a:solidFill>
                <a:srgbClr val="FAC090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3"/>
            <c:bubble3D val="0"/>
            <c:spPr>
              <a:solidFill>
                <a:srgbClr val="C5D7FF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4"/>
            <c:bubble3D val="0"/>
            <c:spPr>
              <a:solidFill>
                <a:srgbClr val="81CBD5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5"/>
            <c:bubble3D val="0"/>
            <c:spPr>
              <a:solidFill>
                <a:srgbClr val="B6A09F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6"/>
            <c:bubble3D val="0"/>
            <c:spPr>
              <a:solidFill>
                <a:srgbClr val="716D91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7"/>
            <c:bubble3D val="0"/>
            <c:spPr>
              <a:noFill/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1"/>
              <c:layout>
                <c:manualLayout>
                  <c:x val="0.20904594716227906"/>
                  <c:y val="-1.4007359950403316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Franklin Gothic Demi Cond" pitchFamily="34" charset="0"/>
                        <a:cs typeface="Arial" pitchFamily="34" charset="0"/>
                      </a:rPr>
                      <a:t>9 308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140169430792442E-3"/>
                  <c:y val="-2.4448072299236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6127602737340958E-3"/>
                  <c:y val="-8.2216808112035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6401286237615069E-2"/>
                  <c:y val="6.17765721504194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8361127370590666E-3"/>
                  <c:y val="-4.4045860473664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5476241369312954E-3"/>
                  <c:y val="-8.71936725823331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2893467221849562E-3"/>
                  <c:y val="-6.1153184625576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5.5116696449321939E-3"/>
                  <c:y val="3.3463360038185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9511932364483734E-2"/>
                  <c:y val="4.2857377986808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3.6108703712196169E-2"/>
                  <c:y val="1.509605928559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delete val="1"/>
            </c:dLbl>
            <c:txPr>
              <a:bodyPr/>
              <a:lstStyle/>
              <a:p>
                <a:pPr>
                  <a:defRPr sz="1400">
                    <a:latin typeface="Franklin Gothic Demi Cond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'[Диаграмма 3 в Microsoft PowerPoint]программы исполн'!$A$2:$A$19</c:f>
              <c:numCache>
                <c:formatCode>General</c:formatCode>
                <c:ptCount val="18"/>
              </c:numCache>
            </c:numRef>
          </c:cat>
          <c:val>
            <c:numRef>
              <c:f>'[Диаграмма 3 в Microsoft PowerPoint]программы исполн'!$C$2:$C$19</c:f>
              <c:numCache>
                <c:formatCode>General</c:formatCode>
                <c:ptCount val="18"/>
                <c:pt idx="0" formatCode="#,##0">
                  <c:v>1057</c:v>
                </c:pt>
                <c:pt idx="1">
                  <c:v>9308</c:v>
                </c:pt>
                <c:pt idx="2">
                  <c:v>282</c:v>
                </c:pt>
                <c:pt idx="3">
                  <c:v>756</c:v>
                </c:pt>
                <c:pt idx="4">
                  <c:v>9</c:v>
                </c:pt>
                <c:pt idx="5">
                  <c:v>579</c:v>
                </c:pt>
                <c:pt idx="6">
                  <c:v>224</c:v>
                </c:pt>
                <c:pt idx="7">
                  <c:v>127</c:v>
                </c:pt>
                <c:pt idx="8">
                  <c:v>1558</c:v>
                </c:pt>
                <c:pt idx="9">
                  <c:v>62</c:v>
                </c:pt>
                <c:pt idx="10">
                  <c:v>1893</c:v>
                </c:pt>
                <c:pt idx="11">
                  <c:v>162</c:v>
                </c:pt>
                <c:pt idx="12">
                  <c:v>928</c:v>
                </c:pt>
                <c:pt idx="13">
                  <c:v>421</c:v>
                </c:pt>
                <c:pt idx="14" formatCode="#,##0">
                  <c:v>14</c:v>
                </c:pt>
                <c:pt idx="15">
                  <c:v>2732</c:v>
                </c:pt>
                <c:pt idx="16">
                  <c:v>1761</c:v>
                </c:pt>
                <c:pt idx="17">
                  <c:v>39</c:v>
                </c:pt>
              </c:numCache>
            </c:numRef>
          </c:val>
        </c:ser>
        <c:ser>
          <c:idx val="0"/>
          <c:order val="0"/>
          <c:cat>
            <c:numRef>
              <c:f>'[Диаграмма 3 в Microsoft PowerPoint]программы исполн'!$A$2:$A$19</c:f>
              <c:numCache>
                <c:formatCode>General</c:formatCode>
                <c:ptCount val="18"/>
              </c:numCache>
            </c:numRef>
          </c:cat>
          <c:val>
            <c:numRef>
              <c:f>'[Диаграмма 3 в Microsoft PowerPoint]программы исполн'!$B$2:$B$19</c:f>
              <c:numCache>
                <c:formatCode>General</c:formatCode>
                <c:ptCount val="18"/>
                <c:pt idx="0" formatCode="#,##0">
                  <c:v>1059</c:v>
                </c:pt>
                <c:pt idx="1">
                  <c:v>9467</c:v>
                </c:pt>
                <c:pt idx="2">
                  <c:v>300</c:v>
                </c:pt>
                <c:pt idx="3">
                  <c:v>759</c:v>
                </c:pt>
                <c:pt idx="4">
                  <c:v>11</c:v>
                </c:pt>
                <c:pt idx="5">
                  <c:v>599</c:v>
                </c:pt>
                <c:pt idx="6">
                  <c:v>228</c:v>
                </c:pt>
                <c:pt idx="7">
                  <c:v>134</c:v>
                </c:pt>
                <c:pt idx="8">
                  <c:v>1646</c:v>
                </c:pt>
                <c:pt idx="9">
                  <c:v>64</c:v>
                </c:pt>
                <c:pt idx="10">
                  <c:v>1930</c:v>
                </c:pt>
                <c:pt idx="11">
                  <c:v>165</c:v>
                </c:pt>
                <c:pt idx="12">
                  <c:v>935</c:v>
                </c:pt>
                <c:pt idx="13">
                  <c:v>463</c:v>
                </c:pt>
                <c:pt idx="14" formatCode="#,##0">
                  <c:v>14</c:v>
                </c:pt>
                <c:pt idx="15">
                  <c:v>2775</c:v>
                </c:pt>
                <c:pt idx="16">
                  <c:v>1802</c:v>
                </c:pt>
                <c:pt idx="17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848304285182033"/>
          <c:y val="2.4446081851571006E-2"/>
          <c:w val="0.67867839689724829"/>
          <c:h val="0.90704293945981551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EAD428"/>
            </a:solidFill>
          </c:spPr>
          <c:invertIfNegative val="0"/>
          <c:dLbls>
            <c:dLbl>
              <c:idx val="0"/>
              <c:layout>
                <c:manualLayout>
                  <c:x val="1.2175548885368046E-2"/>
                  <c:y val="-4.0058997124584111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6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162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829154160065087E-2"/>
                  <c:y val="7.3440646335790803E-1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6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063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Лист2!$A$1:$B$1</c:f>
              <c:numCache>
                <c:formatCode>General</c:formatCode>
                <c:ptCount val="2"/>
                <c:pt idx="0">
                  <c:v>6162</c:v>
                </c:pt>
                <c:pt idx="1">
                  <c:v>6063</c:v>
                </c:pt>
              </c:numCache>
            </c:numRef>
          </c:val>
        </c:ser>
        <c:ser>
          <c:idx val="1"/>
          <c:order val="1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653605274697041E-2"/>
                  <c:y val="1.201769913737527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305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829154160065087E-2"/>
                  <c:y val="4.0058997124583747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</a:t>
                    </a:r>
                    <a:r>
                      <a:rPr lang="ru-RU" sz="1400" dirty="0" smtClean="0"/>
                      <a:t> </a:t>
                    </a:r>
                    <a:r>
                      <a:rPr lang="en-US" sz="1400" dirty="0" smtClean="0"/>
                      <a:t>245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Лист2!$A$2:$B$2</c:f>
              <c:numCache>
                <c:formatCode>General</c:formatCode>
                <c:ptCount val="2"/>
                <c:pt idx="0">
                  <c:v>3305</c:v>
                </c:pt>
                <c:pt idx="1">
                  <c:v>3245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shape val="cylinder"/>
        <c:axId val="168748544"/>
        <c:axId val="168750080"/>
        <c:axId val="0"/>
      </c:bar3DChart>
      <c:catAx>
        <c:axId val="168748544"/>
        <c:scaling>
          <c:orientation val="minMax"/>
        </c:scaling>
        <c:delete val="1"/>
        <c:axPos val="b"/>
        <c:majorTickMark val="out"/>
        <c:minorTickMark val="none"/>
        <c:tickLblPos val="nextTo"/>
        <c:crossAx val="168750080"/>
        <c:crosses val="autoZero"/>
        <c:auto val="1"/>
        <c:lblAlgn val="ctr"/>
        <c:lblOffset val="100"/>
        <c:noMultiLvlLbl val="0"/>
      </c:catAx>
      <c:valAx>
        <c:axId val="16875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748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AD428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608194"/>
              </a:solidFill>
            </c:spPr>
          </c:dPt>
          <c:dPt>
            <c:idx val="4"/>
            <c:invertIfNegative val="0"/>
            <c:bubble3D val="0"/>
            <c:spPr>
              <a:solidFill>
                <a:srgbClr val="608194"/>
              </a:solidFill>
            </c:spPr>
          </c:dPt>
          <c:dLbls>
            <c:dLbl>
              <c:idx val="0"/>
              <c:layout>
                <c:manualLayout>
                  <c:x val="1.5549076773566569E-2"/>
                  <c:y val="0.287719101455753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ru-RU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6</a:t>
                    </a:r>
                    <a:r>
                      <a:rPr lang="en-US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,</a:t>
                    </a:r>
                    <a:r>
                      <a:rPr lang="ru-RU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1</a:t>
                    </a: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36345966958282E-2"/>
                  <c:y val="0.29473692353555009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ru-RU" b="0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6,3</a:t>
                    </a:r>
                    <a:endParaRPr lang="en-US" b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492711370262391E-2"/>
                  <c:y val="0.3368421983263429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EAD428"/>
                        </a:solidFill>
                        <a:latin typeface="Franklin Gothic Demi Cond" pitchFamily="34" charset="0"/>
                        <a:cs typeface="Arial" panose="020B0604020202020204" pitchFamily="34" charset="0"/>
                      </a:rPr>
                      <a:t>66,7</a:t>
                    </a:r>
                    <a:endParaRPr lang="en-US" b="1" dirty="0">
                      <a:solidFill>
                        <a:srgbClr val="EAD42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267249757045675E-2"/>
                  <c:y val="0.333333425427110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EAD428"/>
                        </a:solidFill>
                        <a:latin typeface="Franklin Gothic Demi Cond" pitchFamily="34" charset="0"/>
                        <a:cs typeface="Arial" panose="020B0604020202020204" pitchFamily="34" charset="0"/>
                      </a:rPr>
                      <a:t>66,7</a:t>
                    </a:r>
                    <a:endParaRPr lang="en-US" b="1" dirty="0">
                      <a:solidFill>
                        <a:srgbClr val="EAD42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56.1</c:v>
                </c:pt>
                <c:pt idx="1">
                  <c:v>56.3</c:v>
                </c:pt>
                <c:pt idx="3">
                  <c:v>66.7</c:v>
                </c:pt>
                <c:pt idx="4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gapDepth val="56"/>
        <c:shape val="cylinder"/>
        <c:axId val="312492800"/>
        <c:axId val="312494336"/>
        <c:axId val="0"/>
      </c:bar3DChart>
      <c:catAx>
        <c:axId val="31249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Demi Cond" pitchFamily="34" charset="0"/>
              </a:defRPr>
            </a:pPr>
            <a:endParaRPr lang="ru-RU"/>
          </a:p>
        </c:txPr>
        <c:crossAx val="312494336"/>
        <c:crosses val="autoZero"/>
        <c:auto val="1"/>
        <c:lblAlgn val="ctr"/>
        <c:lblOffset val="100"/>
        <c:noMultiLvlLbl val="0"/>
      </c:catAx>
      <c:valAx>
        <c:axId val="312494336"/>
        <c:scaling>
          <c:orientation val="minMax"/>
          <c:max val="6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2492800"/>
        <c:crosses val="autoZero"/>
        <c:crossBetween val="between"/>
        <c:majorUnit val="10"/>
        <c:min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AD428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608194"/>
              </a:solidFill>
            </c:spPr>
          </c:dPt>
          <c:dPt>
            <c:idx val="4"/>
            <c:invertIfNegative val="0"/>
            <c:bubble3D val="0"/>
            <c:spPr>
              <a:solidFill>
                <a:srgbClr val="608194"/>
              </a:solidFill>
            </c:spPr>
          </c:dPt>
          <c:dLbls>
            <c:dLbl>
              <c:idx val="0"/>
              <c:layout>
                <c:manualLayout>
                  <c:x val="1.5549076773566569E-2"/>
                  <c:y val="0.287719101455753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ru-RU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1</a:t>
                    </a:r>
                    <a:r>
                      <a:rPr lang="en-US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,</a:t>
                    </a:r>
                    <a:r>
                      <a:rPr lang="ru-RU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5</a:t>
                    </a: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36345966958212E-2"/>
                  <c:y val="0.30526324223324824"/>
                </c:manualLayout>
              </c:layout>
              <c:tx>
                <c:rich>
                  <a:bodyPr/>
                  <a:lstStyle/>
                  <a:p>
                    <a:r>
                      <a:rPr lang="en-US" b="0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ru-RU" b="0" dirty="0" smtClean="0">
                        <a:latin typeface="Franklin Gothic Demi Cond" pitchFamily="34" charset="0"/>
                        <a:cs typeface="Arial" panose="020B0604020202020204" pitchFamily="34" charset="0"/>
                      </a:rPr>
                      <a:t>2,6</a:t>
                    </a:r>
                    <a:endParaRPr lang="en-US" b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492711370262391E-2"/>
                  <c:y val="0.3368421983263429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EAD428"/>
                        </a:solidFill>
                        <a:latin typeface="Franklin Gothic Demi Cond" pitchFamily="34" charset="0"/>
                        <a:cs typeface="Arial" panose="020B0604020202020204" pitchFamily="34" charset="0"/>
                      </a:rPr>
                      <a:t>5</a:t>
                    </a:r>
                    <a:r>
                      <a:rPr lang="en-US" b="1" dirty="0" smtClean="0">
                        <a:solidFill>
                          <a:srgbClr val="EAD428"/>
                        </a:solidFill>
                        <a:latin typeface="Franklin Gothic Demi Cond" pitchFamily="34" charset="0"/>
                        <a:cs typeface="Arial" panose="020B0604020202020204" pitchFamily="34" charset="0"/>
                      </a:rPr>
                      <a:t>4,6</a:t>
                    </a:r>
                    <a:endParaRPr lang="en-US" b="1" dirty="0">
                      <a:solidFill>
                        <a:srgbClr val="EAD42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379980563653891E-2"/>
                  <c:y val="0.3578948357217394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EAD428"/>
                        </a:solidFill>
                        <a:latin typeface="Franklin Gothic Demi Cond" pitchFamily="34" charset="0"/>
                        <a:cs typeface="Arial" panose="020B0604020202020204" pitchFamily="34" charset="0"/>
                      </a:rPr>
                      <a:t>57</a:t>
                    </a:r>
                    <a:r>
                      <a:rPr lang="en-US" b="1" dirty="0" smtClean="0">
                        <a:solidFill>
                          <a:srgbClr val="EAD428"/>
                        </a:solidFill>
                        <a:latin typeface="Franklin Gothic Demi Cond" pitchFamily="34" charset="0"/>
                        <a:cs typeface="Arial" panose="020B0604020202020204" pitchFamily="34" charset="0"/>
                      </a:rPr>
                      <a:t>,</a:t>
                    </a:r>
                    <a:r>
                      <a:rPr lang="ru-RU" b="1" dirty="0" smtClean="0">
                        <a:solidFill>
                          <a:srgbClr val="EAD428"/>
                        </a:solidFill>
                        <a:latin typeface="Franklin Gothic Demi Cond" pitchFamily="34" charset="0"/>
                        <a:cs typeface="Arial" panose="020B0604020202020204" pitchFamily="34" charset="0"/>
                      </a:rPr>
                      <a:t>7</a:t>
                    </a:r>
                    <a:endParaRPr lang="en-US" b="1" dirty="0">
                      <a:solidFill>
                        <a:srgbClr val="EAD42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51.5</c:v>
                </c:pt>
                <c:pt idx="1">
                  <c:v>52.6</c:v>
                </c:pt>
                <c:pt idx="3">
                  <c:v>54.6</c:v>
                </c:pt>
                <c:pt idx="4">
                  <c:v>57.7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gapDepth val="56"/>
        <c:shape val="cylinder"/>
        <c:axId val="312452224"/>
        <c:axId val="312453760"/>
        <c:axId val="0"/>
      </c:bar3DChart>
      <c:catAx>
        <c:axId val="31245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Demi Cond" pitchFamily="34" charset="0"/>
              </a:defRPr>
            </a:pPr>
            <a:endParaRPr lang="ru-RU"/>
          </a:p>
        </c:txPr>
        <c:crossAx val="312453760"/>
        <c:crosses val="autoZero"/>
        <c:auto val="1"/>
        <c:lblAlgn val="ctr"/>
        <c:lblOffset val="100"/>
        <c:noMultiLvlLbl val="0"/>
      </c:catAx>
      <c:valAx>
        <c:axId val="312453760"/>
        <c:scaling>
          <c:orientation val="minMax"/>
          <c:max val="6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2452224"/>
        <c:crosses val="autoZero"/>
        <c:crossBetween val="between"/>
        <c:majorUnit val="10"/>
        <c:min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AD428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608194"/>
              </a:solidFill>
            </c:spPr>
          </c:dPt>
          <c:dPt>
            <c:idx val="4"/>
            <c:invertIfNegative val="0"/>
            <c:bubble3D val="0"/>
            <c:spPr>
              <a:solidFill>
                <a:srgbClr val="608194"/>
              </a:solidFill>
            </c:spPr>
          </c:dPt>
          <c:dLbls>
            <c:dLbl>
              <c:idx val="0"/>
              <c:layout>
                <c:manualLayout>
                  <c:x val="1.5549076773566569E-2"/>
                  <c:y val="0.2877191014557539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Franklin Gothic Demi Cond" pitchFamily="34" charset="0"/>
                        <a:cs typeface="Arial" panose="020B0604020202020204" pitchFamily="34" charset="0"/>
                      </a:rPr>
                      <a:t>58,1</a:t>
                    </a:r>
                    <a:endParaRPr 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36345966958212E-2"/>
                  <c:y val="0.30526324223324824"/>
                </c:manualLayout>
              </c:layout>
              <c:tx>
                <c:rich>
                  <a:bodyPr/>
                  <a:lstStyle/>
                  <a:p>
                    <a:r>
                      <a:rPr lang="en-US" b="0" dirty="0">
                        <a:latin typeface="Franklin Gothic Demi Cond" pitchFamily="34" charset="0"/>
                        <a:cs typeface="Arial" panose="020B0604020202020204" pitchFamily="34" charset="0"/>
                      </a:rPr>
                      <a:t>59,4</a:t>
                    </a:r>
                    <a:endParaRPr lang="en-US" b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492711370262391E-2"/>
                  <c:y val="0.3368421983263429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EAD428"/>
                        </a:solidFill>
                        <a:latin typeface="Franklin Gothic Demi Cond" pitchFamily="34" charset="0"/>
                        <a:cs typeface="Arial" panose="020B0604020202020204" pitchFamily="34" charset="0"/>
                      </a:rPr>
                      <a:t>64,6</a:t>
                    </a:r>
                    <a:endParaRPr lang="en-US" b="1" dirty="0">
                      <a:solidFill>
                        <a:srgbClr val="EAD42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379980563653891E-2"/>
                  <c:y val="0.3578948357217394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EAD428"/>
                        </a:solidFill>
                        <a:latin typeface="Franklin Gothic Demi Cond" pitchFamily="34" charset="0"/>
                        <a:cs typeface="Arial" panose="020B0604020202020204" pitchFamily="34" charset="0"/>
                      </a:rPr>
                      <a:t>66,0</a:t>
                    </a:r>
                    <a:endParaRPr lang="en-US" b="1" dirty="0">
                      <a:solidFill>
                        <a:srgbClr val="EAD428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58.1</c:v>
                </c:pt>
                <c:pt idx="1">
                  <c:v>59.4</c:v>
                </c:pt>
                <c:pt idx="3">
                  <c:v>64.599999999999994</c:v>
                </c:pt>
                <c:pt idx="4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gapDepth val="56"/>
        <c:shape val="cylinder"/>
        <c:axId val="312268288"/>
        <c:axId val="312269824"/>
        <c:axId val="0"/>
      </c:bar3DChart>
      <c:catAx>
        <c:axId val="31226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Demi Cond" pitchFamily="34" charset="0"/>
              </a:defRPr>
            </a:pPr>
            <a:endParaRPr lang="ru-RU"/>
          </a:p>
        </c:txPr>
        <c:crossAx val="312269824"/>
        <c:crosses val="autoZero"/>
        <c:auto val="1"/>
        <c:lblAlgn val="ctr"/>
        <c:lblOffset val="100"/>
        <c:noMultiLvlLbl val="0"/>
      </c:catAx>
      <c:valAx>
        <c:axId val="312269824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2268288"/>
        <c:crosses val="autoZero"/>
        <c:crossBetween val="between"/>
        <c:majorUnit val="10"/>
        <c:min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5"/>
      <c:rotY val="6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664763211636647E-3"/>
          <c:y val="8.9308236727867252E-2"/>
          <c:w val="0.44804886080563378"/>
          <c:h val="0.584576852754517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DC8C2"/>
              </a:solidFill>
            </c:spPr>
          </c:dPt>
          <c:dPt>
            <c:idx val="1"/>
            <c:bubble3D val="0"/>
            <c:spPr>
              <a:solidFill>
                <a:srgbClr val="44546A">
                  <a:lumMod val="40000"/>
                  <a:lumOff val="60000"/>
                </a:srgbClr>
              </a:solidFill>
            </c:spPr>
          </c:dPt>
          <c:dPt>
            <c:idx val="2"/>
            <c:bubble3D val="0"/>
            <c:spPr>
              <a:solidFill>
                <a:srgbClr val="FFC000">
                  <a:lumMod val="40000"/>
                  <a:lumOff val="60000"/>
                </a:srgbClr>
              </a:solidFill>
            </c:spPr>
          </c:dPt>
          <c:dLbls>
            <c:dLbl>
              <c:idx val="0"/>
              <c:layout>
                <c:manualLayout>
                  <c:x val="-7.0452023508867534E-2"/>
                  <c:y val="-0.2121540240511336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948629450038154E-2"/>
                  <c:y val="0.114727950350160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97402612642378E-2"/>
                  <c:y val="-4.2383276361987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2 в Microsoft PowerPoint]Образование зп'!$D$18:$D$20</c:f>
              <c:strCache>
                <c:ptCount val="3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</c:strCache>
            </c:strRef>
          </c:cat>
          <c:val>
            <c:numRef>
              <c:f>'[Диаграмма 2 в Microsoft PowerPoint]Образование зп'!$E$18:$E$20</c:f>
              <c:numCache>
                <c:formatCode>General</c:formatCode>
                <c:ptCount val="3"/>
                <c:pt idx="0">
                  <c:v>3080</c:v>
                </c:pt>
                <c:pt idx="1">
                  <c:v>4715</c:v>
                </c:pt>
                <c:pt idx="2">
                  <c:v>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0644491635591284"/>
          <c:y val="0.18146021616818736"/>
          <c:w val="0.28668740885033245"/>
          <c:h val="0.47847754171382456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731623567252214"/>
          <c:y val="6.4890931741493491E-2"/>
          <c:w val="0.59261587741041066"/>
          <c:h val="0.890512432573399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AD428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DC8C2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1046</c:v>
                </c:pt>
                <c:pt idx="1">
                  <c:v>1044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2"/>
        <c:shape val="cylinder"/>
        <c:axId val="313256960"/>
        <c:axId val="313258752"/>
        <c:axId val="0"/>
      </c:bar3DChart>
      <c:catAx>
        <c:axId val="313256960"/>
        <c:scaling>
          <c:orientation val="minMax"/>
        </c:scaling>
        <c:delete val="1"/>
        <c:axPos val="b"/>
        <c:majorTickMark val="out"/>
        <c:minorTickMark val="none"/>
        <c:tickLblPos val="nextTo"/>
        <c:crossAx val="313258752"/>
        <c:crosses val="autoZero"/>
        <c:auto val="1"/>
        <c:lblAlgn val="ctr"/>
        <c:lblOffset val="100"/>
        <c:noMultiLvlLbl val="0"/>
      </c:catAx>
      <c:valAx>
        <c:axId val="31325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1325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608194"/>
              </a:solidFill>
            </c:spPr>
          </c:dPt>
          <c:dPt>
            <c:idx val="1"/>
            <c:invertIfNegative val="0"/>
            <c:bubble3D val="0"/>
            <c:spPr>
              <a:solidFill>
                <a:srgbClr val="BAADA4"/>
              </a:solidFill>
            </c:spPr>
          </c:dPt>
          <c:dLbls>
            <c:dLbl>
              <c:idx val="0"/>
              <c:layout>
                <c:manualLayout>
                  <c:x val="2.0718080383893105E-2"/>
                  <c:y val="-0.39953043766112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092874348167907E-2"/>
                  <c:y val="-0.4175273042224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432864196183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621909464122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47.1</c:v>
                </c:pt>
                <c:pt idx="1">
                  <c:v>51.8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gapDepth val="64"/>
        <c:shape val="cylinder"/>
        <c:axId val="313580160"/>
        <c:axId val="313266560"/>
        <c:axId val="0"/>
      </c:bar3DChart>
      <c:catAx>
        <c:axId val="31358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Demi Cond" pitchFamily="34" charset="0"/>
              </a:defRPr>
            </a:pPr>
            <a:endParaRPr lang="ru-RU"/>
          </a:p>
        </c:txPr>
        <c:crossAx val="313266560"/>
        <c:crosses val="autoZero"/>
        <c:auto val="1"/>
        <c:lblAlgn val="ctr"/>
        <c:lblOffset val="100"/>
        <c:noMultiLvlLbl val="0"/>
      </c:catAx>
      <c:valAx>
        <c:axId val="3132665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358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785949425709876E-2"/>
          <c:y val="4.1407075042019813E-2"/>
          <c:w val="0.92246594007437743"/>
          <c:h val="0.92403181674794521"/>
        </c:manualLayout>
      </c:layout>
      <c:bar3DChart>
        <c:barDir val="col"/>
        <c:grouping val="stacked"/>
        <c:varyColors val="0"/>
        <c:ser>
          <c:idx val="0"/>
          <c:order val="0"/>
          <c:spPr>
            <a:pattFill prst="wdUpDiag">
              <a:fgClr>
                <a:srgbClr val="938A8B"/>
              </a:fgClr>
              <a:bgClr>
                <a:schemeClr val="bg1"/>
              </a:bgClr>
            </a:pattFill>
          </c:spPr>
          <c:invertIfNegative val="0"/>
          <c:dPt>
            <c:idx val="3"/>
            <c:invertIfNegative val="0"/>
            <c:bubble3D val="0"/>
            <c:spPr>
              <a:pattFill prst="wdUpDiag">
                <a:fgClr>
                  <a:srgbClr val="608194"/>
                </a:fgClr>
                <a:bgClr>
                  <a:schemeClr val="bg1"/>
                </a:bgClr>
              </a:pattFill>
            </c:spPr>
          </c:dPt>
          <c:dPt>
            <c:idx val="4"/>
            <c:invertIfNegative val="0"/>
            <c:bubble3D val="0"/>
            <c:spPr>
              <a:pattFill prst="wdUpDiag">
                <a:fgClr>
                  <a:srgbClr val="608194"/>
                </a:fgClr>
                <a:bgClr>
                  <a:schemeClr val="bg1"/>
                </a:bgClr>
              </a:pattFill>
            </c:spPr>
          </c:dPt>
          <c:dLbls>
            <c:txPr>
              <a:bodyPr/>
              <a:lstStyle/>
              <a:p>
                <a:pPr>
                  <a:defRPr sz="16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2 в Microsoft PowerPoint]доходы расходы'!$C$10:$G$10</c:f>
              <c:numCache>
                <c:formatCode>#,##0</c:formatCode>
                <c:ptCount val="5"/>
                <c:pt idx="0">
                  <c:v>10311</c:v>
                </c:pt>
                <c:pt idx="1">
                  <c:v>10117</c:v>
                </c:pt>
                <c:pt idx="3">
                  <c:v>10311</c:v>
                </c:pt>
                <c:pt idx="4">
                  <c:v>10090</c:v>
                </c:pt>
              </c:numCache>
            </c:numRef>
          </c:val>
        </c:ser>
        <c:ser>
          <c:idx val="1"/>
          <c:order val="1"/>
          <c:invertIfNegative val="0"/>
          <c:dPt>
            <c:idx val="3"/>
            <c:invertIfNegative val="0"/>
            <c:bubble3D val="0"/>
            <c:spPr>
              <a:solidFill>
                <a:srgbClr val="608194"/>
              </a:solidFill>
            </c:spPr>
          </c:dPt>
          <c:dPt>
            <c:idx val="4"/>
            <c:invertIfNegative val="0"/>
            <c:bubble3D val="0"/>
            <c:spPr>
              <a:solidFill>
                <a:srgbClr val="608194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latin typeface="Franklin Gothic Demi Cond" pitchFamily="34" charset="0"/>
                      </a:rPr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 smtClean="0">
                        <a:latin typeface="Franklin Gothic Demi Cond" pitchFamily="34" charset="0"/>
                      </a:rPr>
                      <a:t>1</a:t>
                    </a:r>
                    <a:r>
                      <a:rPr lang="ru-RU" sz="1600" dirty="0" smtClean="0">
                        <a:latin typeface="Franklin Gothic Demi Cond" pitchFamily="34" charset="0"/>
                      </a:rPr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2 в Microsoft PowerPoint]доходы расходы'!$C$11:$G$11</c:f>
              <c:numCache>
                <c:formatCode>#,##0</c:formatCode>
                <c:ptCount val="5"/>
                <c:pt idx="0">
                  <c:v>150</c:v>
                </c:pt>
                <c:pt idx="1">
                  <c:v>250</c:v>
                </c:pt>
                <c:pt idx="3">
                  <c:v>12650</c:v>
                </c:pt>
                <c:pt idx="4">
                  <c:v>12344</c:v>
                </c:pt>
              </c:numCache>
            </c:numRef>
          </c:val>
        </c:ser>
        <c:ser>
          <c:idx val="2"/>
          <c:order val="2"/>
          <c:invertIfNegative val="0"/>
          <c:dPt>
            <c:idx val="0"/>
            <c:invertIfNegative val="0"/>
            <c:bubble3D val="0"/>
            <c:spPr>
              <a:solidFill>
                <a:srgbClr val="BAADA4"/>
              </a:solidFill>
            </c:spPr>
          </c:dPt>
          <c:dPt>
            <c:idx val="1"/>
            <c:invertIfNegative val="0"/>
            <c:bubble3D val="0"/>
            <c:spPr>
              <a:solidFill>
                <a:srgbClr val="BAADA4"/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2 в Microsoft PowerPoint]доходы расходы'!$C$12:$G$12</c:f>
              <c:numCache>
                <c:formatCode>#,##0</c:formatCode>
                <c:ptCount val="5"/>
                <c:pt idx="0">
                  <c:v>11176</c:v>
                </c:pt>
                <c:pt idx="1">
                  <c:v>12051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182"/>
        <c:shape val="cylinder"/>
        <c:axId val="167428480"/>
        <c:axId val="167430016"/>
        <c:axId val="0"/>
      </c:bar3DChart>
      <c:catAx>
        <c:axId val="167428480"/>
        <c:scaling>
          <c:orientation val="minMax"/>
        </c:scaling>
        <c:delete val="1"/>
        <c:axPos val="b"/>
        <c:majorTickMark val="out"/>
        <c:minorTickMark val="none"/>
        <c:tickLblPos val="nextTo"/>
        <c:crossAx val="167430016"/>
        <c:crosses val="autoZero"/>
        <c:auto val="1"/>
        <c:lblAlgn val="ctr"/>
        <c:lblOffset val="100"/>
        <c:noMultiLvlLbl val="0"/>
      </c:catAx>
      <c:valAx>
        <c:axId val="1674300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7428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B4A91C"/>
            </a:solidFill>
          </c:spPr>
          <c:invertIfNegative val="0"/>
          <c:dLbls>
            <c:dLbl>
              <c:idx val="0"/>
              <c:layout>
                <c:manualLayout>
                  <c:x val="2.7777810055225376E-2"/>
                  <c:y val="-0.10222232861996498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latin typeface="Franklin Gothic Book" panose="020B0503020102020204" pitchFamily="34" charset="0"/>
                      </a:rPr>
                      <a:t>1</a:t>
                    </a:r>
                    <a:r>
                      <a:rPr lang="ru-RU" sz="2400" b="1" dirty="0">
                        <a:latin typeface="Franklin Gothic Book" panose="020B0503020102020204" pitchFamily="34" charset="0"/>
                      </a:rPr>
                      <a:t> </a:t>
                    </a:r>
                    <a:r>
                      <a:rPr lang="en-US" sz="2400" b="1" dirty="0">
                        <a:latin typeface="Franklin Gothic Book" panose="020B0503020102020204" pitchFamily="34" charset="0"/>
                      </a:rPr>
                      <a:t>470</a:t>
                    </a:r>
                    <a:endParaRPr lang="en-US" sz="14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031272198814617E-2"/>
                  <c:y val="-0.10358106911447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Franklin Gothic Book" panose="020B05030201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Лист1!$B$4:$C$4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Лист1!$B$5:$C$5</c:f>
              <c:numCache>
                <c:formatCode>General</c:formatCode>
                <c:ptCount val="2"/>
                <c:pt idx="0">
                  <c:v>1470</c:v>
                </c:pt>
                <c:pt idx="1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181120"/>
        <c:axId val="142182656"/>
        <c:axId val="0"/>
      </c:bar3DChart>
      <c:catAx>
        <c:axId val="142181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42182656"/>
        <c:crosses val="autoZero"/>
        <c:auto val="1"/>
        <c:lblAlgn val="ctr"/>
        <c:lblOffset val="100"/>
        <c:noMultiLvlLbl val="0"/>
      </c:catAx>
      <c:valAx>
        <c:axId val="142182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181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CDC8C2"/>
            </a:solidFill>
          </c:spPr>
          <c:invertIfNegative val="0"/>
          <c:dLbls>
            <c:dLbl>
              <c:idx val="0"/>
              <c:layout>
                <c:manualLayout>
                  <c:x val="-0.37346296186483108"/>
                  <c:y val="-2.0684465803311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39506825717932542"/>
                  <c:y val="-1.3789643868874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Лист1!$A$3:$A$5</c:f>
              <c:numCache>
                <c:formatCode>General</c:formatCode>
                <c:ptCount val="3"/>
                <c:pt idx="0">
                  <c:v>101.5</c:v>
                </c:pt>
                <c:pt idx="1">
                  <c:v>102.7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gapDepth val="90"/>
        <c:shape val="cylinder"/>
        <c:axId val="166368000"/>
        <c:axId val="166369536"/>
        <c:axId val="0"/>
      </c:bar3DChart>
      <c:catAx>
        <c:axId val="166368000"/>
        <c:scaling>
          <c:orientation val="minMax"/>
        </c:scaling>
        <c:delete val="1"/>
        <c:axPos val="l"/>
        <c:majorTickMark val="out"/>
        <c:minorTickMark val="none"/>
        <c:tickLblPos val="nextTo"/>
        <c:crossAx val="166369536"/>
        <c:crosses val="autoZero"/>
        <c:auto val="1"/>
        <c:lblAlgn val="ctr"/>
        <c:lblOffset val="50"/>
        <c:noMultiLvlLbl val="0"/>
      </c:catAx>
      <c:valAx>
        <c:axId val="166369536"/>
        <c:scaling>
          <c:orientation val="minMax"/>
          <c:min val="0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166368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BAADA4"/>
            </a:solidFill>
          </c:spPr>
          <c:invertIfNegative val="0"/>
          <c:dLbls>
            <c:dLbl>
              <c:idx val="0"/>
              <c:layout>
                <c:manualLayout>
                  <c:x val="2.1462019829554386E-2"/>
                  <c:y val="0.334729186847220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1357569455358E-2"/>
                  <c:y val="0.20575096806205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Лист1!$A$1:$B$1</c:f>
              <c:numCache>
                <c:formatCode>General</c:formatCode>
                <c:ptCount val="2"/>
                <c:pt idx="0">
                  <c:v>2203</c:v>
                </c:pt>
                <c:pt idx="1">
                  <c:v>1487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390016"/>
        <c:axId val="166395904"/>
        <c:axId val="0"/>
      </c:bar3DChart>
      <c:catAx>
        <c:axId val="166390016"/>
        <c:scaling>
          <c:orientation val="minMax"/>
        </c:scaling>
        <c:delete val="1"/>
        <c:axPos val="b"/>
        <c:majorTickMark val="out"/>
        <c:minorTickMark val="none"/>
        <c:tickLblPos val="nextTo"/>
        <c:crossAx val="166395904"/>
        <c:crosses val="autoZero"/>
        <c:auto val="1"/>
        <c:lblAlgn val="ctr"/>
        <c:lblOffset val="100"/>
        <c:noMultiLvlLbl val="0"/>
      </c:catAx>
      <c:valAx>
        <c:axId val="166395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390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pattFill prst="wdUpDiag">
              <a:fgClr>
                <a:srgbClr val="8F8687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9.880534995960262E-3"/>
                  <c:y val="-1.03221457709139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105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104012469702416E-3"/>
                  <c:y val="-3.440715256971309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100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20802493940393E-2"/>
                  <c:y val="-6.881430513942618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444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45468121465228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849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4104012469701965E-3"/>
                  <c:y val="-3.440715256971309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133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 слайд'!$B$2:$F$2</c:f>
              <c:numCache>
                <c:formatCode>General</c:formatCode>
                <c:ptCount val="5"/>
                <c:pt idx="0">
                  <c:v>6105</c:v>
                </c:pt>
                <c:pt idx="1">
                  <c:v>7100</c:v>
                </c:pt>
                <c:pt idx="2">
                  <c:v>9444</c:v>
                </c:pt>
                <c:pt idx="3">
                  <c:v>9849</c:v>
                </c:pt>
                <c:pt idx="4">
                  <c:v>10133</c:v>
                </c:pt>
              </c:numCache>
            </c:numRef>
          </c:val>
        </c:ser>
        <c:ser>
          <c:idx val="1"/>
          <c:order val="1"/>
          <c:spPr>
            <a:solidFill>
              <a:srgbClr val="BAADA4"/>
            </a:solidFill>
          </c:spPr>
          <c:invertIfNegative val="0"/>
          <c:dLbls>
            <c:dLbl>
              <c:idx val="0"/>
              <c:layout>
                <c:manualLayout>
                  <c:x val="9.880534995960262E-3"/>
                  <c:y val="-6.88143051394255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795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053499596026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636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8053499596026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834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880534995960262E-3"/>
                  <c:y val="-3.44071525697130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831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45468121465228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051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 слайд'!$B$3:$F$3</c:f>
              <c:numCache>
                <c:formatCode>General</c:formatCode>
                <c:ptCount val="5"/>
                <c:pt idx="0">
                  <c:v>9795</c:v>
                </c:pt>
                <c:pt idx="1">
                  <c:v>11636</c:v>
                </c:pt>
                <c:pt idx="2">
                  <c:v>11834</c:v>
                </c:pt>
                <c:pt idx="3">
                  <c:v>11831</c:v>
                </c:pt>
                <c:pt idx="4">
                  <c:v>12051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3461888"/>
        <c:axId val="153463424"/>
        <c:axId val="0"/>
      </c:bar3DChart>
      <c:catAx>
        <c:axId val="153461888"/>
        <c:scaling>
          <c:orientation val="minMax"/>
        </c:scaling>
        <c:delete val="1"/>
        <c:axPos val="b"/>
        <c:majorTickMark val="out"/>
        <c:minorTickMark val="none"/>
        <c:tickLblPos val="nextTo"/>
        <c:crossAx val="153463424"/>
        <c:crosses val="autoZero"/>
        <c:auto val="1"/>
        <c:lblAlgn val="ctr"/>
        <c:lblOffset val="100"/>
        <c:noMultiLvlLbl val="0"/>
      </c:catAx>
      <c:valAx>
        <c:axId val="153463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461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pattFill prst="wdUpDiag">
              <a:fgClr>
                <a:srgbClr val="608194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8.4630589855219807E-3"/>
                  <c:y val="-1.04924107649380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6720674120251218E-3"/>
                  <c:y val="-3.49747025497935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720674120251218E-3"/>
                  <c:y val="-1.04924107649380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508101118037683E-2"/>
                  <c:y val="-6.994940509958702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90084265031402E-2"/>
                  <c:y val="-1.04924107649380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 слайд'!$B$6:$F$6</c:f>
              <c:numCache>
                <c:formatCode>General</c:formatCode>
                <c:ptCount val="5"/>
                <c:pt idx="0">
                  <c:v>6474</c:v>
                </c:pt>
                <c:pt idx="1">
                  <c:v>6292</c:v>
                </c:pt>
                <c:pt idx="2">
                  <c:v>9010</c:v>
                </c:pt>
                <c:pt idx="3">
                  <c:v>9533</c:v>
                </c:pt>
                <c:pt idx="4">
                  <c:v>10090</c:v>
                </c:pt>
              </c:numCache>
            </c:numRef>
          </c:val>
        </c:ser>
        <c:ser>
          <c:idx val="1"/>
          <c:order val="1"/>
          <c:spPr>
            <a:solidFill>
              <a:srgbClr val="608194"/>
            </a:solidFill>
          </c:spPr>
          <c:invertIfNegative val="0"/>
          <c:dLbls>
            <c:dLbl>
              <c:idx val="0"/>
              <c:layout>
                <c:manualLayout>
                  <c:x val="6.0450421325157011E-3"/>
                  <c:y val="-1.3989881019917405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12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293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98997494020644E-2"/>
                  <c:y val="-1.049241076493805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13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008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72067412025121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12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350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298997494020732E-2"/>
                  <c:y val="-1.049241076493805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13</a:t>
                    </a:r>
                    <a:r>
                      <a:rPr lang="ru-RU" sz="1600" baseline="0" dirty="0" smtClean="0"/>
                      <a:t> </a:t>
                    </a:r>
                    <a:r>
                      <a:rPr lang="en-US" sz="1600" dirty="0" smtClean="0"/>
                      <a:t>107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29909269153454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12</a:t>
                    </a:r>
                    <a:r>
                      <a:rPr lang="ru-RU" sz="1600" dirty="0" smtClean="0"/>
                      <a:t> </a:t>
                    </a:r>
                    <a:r>
                      <a:rPr lang="en-US" sz="1600" dirty="0" smtClean="0"/>
                      <a:t>344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 слайд'!$B$7:$F$7</c:f>
              <c:numCache>
                <c:formatCode>General</c:formatCode>
                <c:ptCount val="5"/>
                <c:pt idx="0">
                  <c:v>12293</c:v>
                </c:pt>
                <c:pt idx="1">
                  <c:v>13008</c:v>
                </c:pt>
                <c:pt idx="2">
                  <c:v>12350</c:v>
                </c:pt>
                <c:pt idx="3">
                  <c:v>13107</c:v>
                </c:pt>
                <c:pt idx="4">
                  <c:v>12344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454016"/>
        <c:axId val="166455552"/>
        <c:axId val="0"/>
      </c:bar3DChart>
      <c:catAx>
        <c:axId val="166454016"/>
        <c:scaling>
          <c:orientation val="minMax"/>
        </c:scaling>
        <c:delete val="1"/>
        <c:axPos val="b"/>
        <c:majorTickMark val="out"/>
        <c:minorTickMark val="none"/>
        <c:tickLblPos val="nextTo"/>
        <c:crossAx val="166455552"/>
        <c:crosses val="autoZero"/>
        <c:auto val="1"/>
        <c:lblAlgn val="ctr"/>
        <c:lblOffset val="100"/>
        <c:noMultiLvlLbl val="0"/>
      </c:catAx>
      <c:valAx>
        <c:axId val="16645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454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35000" h="635000"/>
              <a:bevelB w="635000" h="635000"/>
            </a:sp3d>
          </c:spPr>
          <c:explosion val="25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0" h="635000"/>
                <a:bevelB w="635000" h="635000"/>
              </a:sp3d>
            </c:spPr>
          </c:dPt>
          <c:dLbls>
            <c:dLbl>
              <c:idx val="0"/>
              <c:layout>
                <c:manualLayout>
                  <c:x val="-4.8320647419072618E-2"/>
                  <c:y val="-4.8608923884514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931649168853893E-2"/>
                  <c:y val="-4.0917541557305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51334208223972E-3"/>
                  <c:y val="-0.12694262175561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619641294838141E-3"/>
                  <c:y val="2.117636337124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371609798775153E-2"/>
                  <c:y val="-5.5774278215223095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519903762029747E-2"/>
                  <c:y val="3.3027850685330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5241797900262467E-2"/>
                  <c:y val="3.0227471566054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Franklin Gothic Demi Cond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Лист4!$B$1:$B$7</c:f>
              <c:numCache>
                <c:formatCode>General</c:formatCode>
                <c:ptCount val="7"/>
                <c:pt idx="0">
                  <c:v>36</c:v>
                </c:pt>
                <c:pt idx="1">
                  <c:v>28</c:v>
                </c:pt>
                <c:pt idx="2">
                  <c:v>15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10406338096628"/>
          <c:y val="5.4037118730312205E-3"/>
          <c:w val="0.69550160396617089"/>
          <c:h val="0.8136135889754291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608194">
                  <a:alpha val="84000"/>
                </a:srgbClr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Pt>
            <c:idx val="1"/>
            <c:bubble3D val="0"/>
            <c:spPr>
              <a:solidFill>
                <a:srgbClr val="EAD428"/>
              </a:solidFill>
              <a:scene3d>
                <a:camera prst="orthographicFront"/>
                <a:lightRig rig="threePt" dir="t"/>
              </a:scene3d>
              <a:sp3d>
                <a:bevelT w="635000" h="635000"/>
              </a:sp3d>
            </c:spPr>
          </c:dPt>
          <c:dLbls>
            <c:dLbl>
              <c:idx val="0"/>
              <c:layout>
                <c:manualLayout>
                  <c:x val="0.15684617698301981"/>
                  <c:y val="0.11342753521529261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21 873</a:t>
                    </a:r>
                    <a:r>
                      <a:rPr lang="ru-RU" sz="20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r>
                      <a:rPr lang="ru-RU" sz="20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</a:t>
                    </a:r>
                    <a:r>
                      <a: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</a:t>
                    </a:r>
                    <a:r>
                      <a: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7,5</a:t>
                    </a:r>
                    <a:r>
                      <a: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r>
                      <a: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3428845997735476E-2"/>
                  <c:y val="-9.493450553104816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561</a:t>
                    </a:r>
                    <a:r>
                      <a: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(2,5</a:t>
                    </a:r>
                    <a:r>
                      <a:rPr lang="en-US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  <a:r>
                      <a: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'Программные не программные'!$B$6:$B$7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'Программные не программные'!$C$6:$C$7</c:f>
              <c:numCache>
                <c:formatCode>General</c:formatCode>
                <c:ptCount val="2"/>
                <c:pt idx="0" formatCode="#,##0">
                  <c:v>21873</c:v>
                </c:pt>
                <c:pt idx="1">
                  <c:v>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7108230324649216E-2"/>
          <c:y val="0.85276266633412845"/>
          <c:w val="0.93011574605221359"/>
          <c:h val="0.11932567455925677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0.71474</cdr:x>
      <cdr:y>0.03203</cdr:y>
    </cdr:from>
    <cdr:to>
      <cdr:x>0.89848</cdr:x>
      <cdr:y>0.16078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42703" y="144982"/>
          <a:ext cx="2016142" cy="582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22 434</a:t>
          </a:r>
          <a:endParaRPr lang="ru-RU" sz="32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0.64356</cdr:x>
      <cdr:y>0.01566</cdr:y>
    </cdr:from>
    <cdr:to>
      <cdr:x>0.96793</cdr:x>
      <cdr:y>0.18579</cdr:y>
    </cdr:to>
    <cdr:sp macro="" textlink="">
      <cdr:nvSpPr>
        <cdr:cNvPr id="2" name="TextBox 32"/>
        <cdr:cNvSpPr txBox="1"/>
      </cdr:nvSpPr>
      <cdr:spPr>
        <a:xfrm xmlns:a="http://schemas.openxmlformats.org/drawingml/2006/main">
          <a:off x="4510552" y="59511"/>
          <a:ext cx="2273437" cy="6463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608194"/>
              </a:solidFill>
              <a:latin typeface="Arial" pitchFamily="34" charset="0"/>
              <a:cs typeface="Arial" pitchFamily="34" charset="0"/>
            </a:rPr>
            <a:t>Расходы всего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608194"/>
              </a:solidFill>
              <a:latin typeface="Arial" pitchFamily="34" charset="0"/>
              <a:cs typeface="Arial" pitchFamily="34" charset="0"/>
            </a:rPr>
            <a:t>22 434</a:t>
          </a:r>
          <a:endParaRPr lang="ru-RU" sz="2000" b="1" dirty="0">
            <a:solidFill>
              <a:srgbClr val="608194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0.442</cdr:x>
      <cdr:y>0.65099</cdr:y>
    </cdr:from>
    <cdr:to>
      <cdr:x>0.96758</cdr:x>
      <cdr:y>0.65381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 flipV="1">
          <a:off x="4821325" y="1850365"/>
          <a:ext cx="5732876" cy="8029"/>
        </a:xfrm>
        <a:prstGeom xmlns:a="http://schemas.openxmlformats.org/drawingml/2006/main" prst="line">
          <a:avLst/>
        </a:prstGeom>
        <a:ln xmlns:a="http://schemas.openxmlformats.org/drawingml/2006/main" w="6350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0.67718</cdr:x>
      <cdr:y>0.04662</cdr:y>
    </cdr:from>
    <cdr:to>
      <cdr:x>0.80004</cdr:x>
      <cdr:y>0.12721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386570" y="148798"/>
          <a:ext cx="1340120" cy="2572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80402" tIns="40201" rIns="80402" bIns="40201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04000"/>
          <a:r>
            <a: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Кол-во организаций, всего</a:t>
          </a:r>
        </a:p>
      </cdr:txBody>
    </cdr:sp>
  </cdr:relSizeAnchor>
  <cdr:relSizeAnchor xmlns:cdr="http://schemas.openxmlformats.org/drawingml/2006/chartDrawing">
    <cdr:from>
      <cdr:x>0.78054</cdr:x>
      <cdr:y>0.02331</cdr:y>
    </cdr:from>
    <cdr:to>
      <cdr:x>0.91436</cdr:x>
      <cdr:y>0.08225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8514034" y="74407"/>
          <a:ext cx="1459664" cy="1881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80402" tIns="40201" rIns="80402" bIns="40201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04000"/>
          <a:r>
            <a: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Муниципальные</a:t>
          </a:r>
        </a:p>
      </cdr:txBody>
    </cdr:sp>
  </cdr:relSizeAnchor>
  <cdr:relSizeAnchor xmlns:cdr="http://schemas.openxmlformats.org/drawingml/2006/chartDrawing">
    <cdr:from>
      <cdr:x>0.89479</cdr:x>
      <cdr:y>0.02872</cdr:y>
    </cdr:from>
    <cdr:to>
      <cdr:x>1</cdr:x>
      <cdr:y>0.08765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9760278" y="91659"/>
          <a:ext cx="1147606" cy="1881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80402" tIns="40201" rIns="80402" bIns="40201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04000"/>
          <a:r>
            <a: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Частные</a:t>
          </a:r>
        </a:p>
      </cdr:txBody>
    </cdr:sp>
  </cdr:relSizeAnchor>
  <cdr:relSizeAnchor xmlns:cdr="http://schemas.openxmlformats.org/drawingml/2006/chartDrawing">
    <cdr:from>
      <cdr:x>0.71374</cdr:x>
      <cdr:y>0.21658</cdr:y>
    </cdr:from>
    <cdr:to>
      <cdr:x>0.75876</cdr:x>
      <cdr:y>0.30119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7785391" y="691286"/>
          <a:ext cx="491044" cy="27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80402" tIns="40201" rIns="80402" bIns="40201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04000"/>
          <a:r>
            <a:rPr lang="en-US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89</a:t>
          </a:r>
          <a:endParaRPr lang="ru-RU" sz="1600" b="1" dirty="0">
            <a:solidFill>
              <a:prstClr val="black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0.71591</cdr:x>
      <cdr:y>0.35793</cdr:y>
    </cdr:from>
    <cdr:to>
      <cdr:x>0.75955</cdr:x>
      <cdr:y>0.44253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809034" y="988045"/>
          <a:ext cx="476026" cy="2335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80402" tIns="40201" rIns="80402" bIns="40201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04000"/>
          <a:r>
            <a:rPr lang="en-US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65</a:t>
          </a:r>
          <a:endParaRPr lang="ru-RU" sz="1600" b="1" dirty="0">
            <a:solidFill>
              <a:prstClr val="black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0.72043</cdr:x>
      <cdr:y>0.51622</cdr:y>
    </cdr:from>
    <cdr:to>
      <cdr:x>0.758</cdr:x>
      <cdr:y>0.59211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7858417" y="1424990"/>
          <a:ext cx="409784" cy="2095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80402" tIns="40201" rIns="80402" bIns="40201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04000"/>
          <a:r>
            <a:rPr lang="en-US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14</a:t>
          </a:r>
          <a:endParaRPr lang="ru-RU" sz="1600" b="1" dirty="0">
            <a:solidFill>
              <a:prstClr val="black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0.83142</cdr:x>
      <cdr:y>0.21214</cdr:y>
    </cdr:from>
    <cdr:to>
      <cdr:x>0.87557</cdr:x>
      <cdr:y>0.29385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068989" y="677091"/>
          <a:ext cx="481677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80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0.83279</cdr:x>
      <cdr:y>0.34818</cdr:y>
    </cdr:from>
    <cdr:to>
      <cdr:x>0.87694</cdr:x>
      <cdr:y>0.4299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9084018" y="1111318"/>
          <a:ext cx="481583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53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0.83508</cdr:x>
      <cdr:y>0.51004</cdr:y>
    </cdr:from>
    <cdr:to>
      <cdr:x>0.87923</cdr:x>
      <cdr:y>0.59176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9108938" y="1627944"/>
          <a:ext cx="481583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14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0.92603</cdr:x>
      <cdr:y>0.21275</cdr:y>
    </cdr:from>
    <cdr:to>
      <cdr:x>0.97018</cdr:x>
      <cdr:y>0.29446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10100976" y="679039"/>
          <a:ext cx="481583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0.92682</cdr:x>
      <cdr:y>0.35329</cdr:y>
    </cdr:from>
    <cdr:to>
      <cdr:x>0.97097</cdr:x>
      <cdr:y>0.435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10109603" y="1127612"/>
          <a:ext cx="481583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12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0.9252</cdr:x>
      <cdr:y>0.50734</cdr:y>
    </cdr:from>
    <cdr:to>
      <cdr:x>0.96935</cdr:x>
      <cdr:y>0.58906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10091950" y="1619318"/>
          <a:ext cx="481583" cy="2608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0.52389</cdr:x>
      <cdr:y>0.67477</cdr:y>
    </cdr:from>
    <cdr:to>
      <cdr:x>0.64791</cdr:x>
      <cdr:y>0.7769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5714566" y="2153714"/>
          <a:ext cx="1352761" cy="3259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Всего: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0.68852</cdr:x>
      <cdr:y>0.67716</cdr:y>
    </cdr:from>
    <cdr:to>
      <cdr:x>0.80075</cdr:x>
      <cdr:y>0.76713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7510345" y="2161342"/>
          <a:ext cx="1224136" cy="2871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80402" tIns="40201" rIns="80402" bIns="40201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804000"/>
          <a:r>
            <a:rPr lang="en-US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168</a:t>
          </a:r>
          <a:endParaRPr lang="ru-RU" sz="1800" b="1" dirty="0">
            <a:solidFill>
              <a:prstClr val="black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0.80128</cdr:x>
      <cdr:y>0.68071</cdr:y>
    </cdr:from>
    <cdr:to>
      <cdr:x>0.91136</cdr:x>
      <cdr:y>0.76762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8740231" y="2172674"/>
          <a:ext cx="1200726" cy="277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147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0.91725</cdr:x>
      <cdr:y>0.67761</cdr:y>
    </cdr:from>
    <cdr:to>
      <cdr:x>0.97726</cdr:x>
      <cdr:y>0.76451</cdr:y>
    </cdr:to>
    <cdr:sp macro="" textlink="">
      <cdr:nvSpPr>
        <cdr:cNvPr id="19" name="Прямоугольник 18"/>
        <cdr:cNvSpPr/>
      </cdr:nvSpPr>
      <cdr:spPr>
        <a:xfrm xmlns:a="http://schemas.openxmlformats.org/drawingml/2006/main">
          <a:off x="10005290" y="2162765"/>
          <a:ext cx="654507" cy="277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21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889" cy="339643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597" y="0"/>
            <a:ext cx="4279478" cy="339643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E42ED5DD-B27B-436D-8694-B5701080EAD3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430"/>
            <a:ext cx="4277889" cy="339643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597" y="6456430"/>
            <a:ext cx="4279478" cy="339643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EA561C62-05DD-4835-883B-10A5EF3A57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94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279007" cy="340157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1330" y="2"/>
            <a:ext cx="4279006" cy="340157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09AF792A-88D9-4B7B-B0C8-1EF99A5C8BBB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2313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569" y="3228760"/>
            <a:ext cx="7899527" cy="305922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456425"/>
            <a:ext cx="4279007" cy="34015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1330" y="6456425"/>
            <a:ext cx="4279006" cy="340157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699FA9BE-D4F2-4599-8D96-4BC1ACA13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1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A9BE-D4F2-4599-8D96-4BC1ACA13E32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4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A9BE-D4F2-4599-8D96-4BC1ACA13E32}" type="slidenum">
              <a:rPr lang="ru-RU" smtClean="0"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4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A9BE-D4F2-4599-8D96-4BC1ACA13E32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17B7DC-A9E8-4BD9-80C8-29BDE8CAF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7D8F194-B586-4754-8DFC-332C99751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4899746-15BD-4865-8C4A-74CD2FC0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B7DB21-5F4A-48BC-97F1-039A43A9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030D3A-F132-4AD2-9765-A7DB1D49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76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039C13-E52F-4080-8B48-826DBE80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7361FA1-B537-44BE-BDB7-43CAE392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29DBA4-799D-4CAB-913D-68863548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E996F6-D070-41CA-BBDA-35DC71D2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4AA9A0-1311-4BEA-AB32-2C524BE3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3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9AD8DBA-9C65-4A76-B707-DCEED7E1E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DE6DB50-6239-469F-9946-007B03814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44D73B6-5BD1-463B-BE4B-39687D42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BEE5623-F6B7-4810-9D5A-77827F5E9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1FEBBD-6868-439D-8F5A-75043BB5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3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ACA57E-5746-4633-95A5-6DB62CE3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085C0F-17C4-4DFF-BF92-7E7CC1F18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EEF46E-A2A9-45BE-BA11-C1513DC1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910FC4-9333-4C41-ADD4-043E7522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A5A5E42-E7A7-49C1-AF5A-EA973FCF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7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A20960-EA2E-4AD1-B8D6-720980FA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93696E4-A7FB-4C71-9E18-D5A5C6A09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ACE659-B040-477D-A290-A05659FD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744766-79C9-4B00-A08D-7E18B382B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FDC15C-AE9D-454E-A24A-A823FF86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4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6A9112-8799-44FB-B193-60267112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F25ED2-BA3C-428B-8799-07299DDA3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4AE1DAE-97B5-4A3F-9393-954C70C6F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A39A064-CF1F-4F46-AB7A-A37AC7CD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D4059BA-384D-4902-A90C-8C9611BA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8C553E6-09AD-4AA8-B968-F9776B95C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1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C72B10-0B0A-44AE-889A-1BB1E8FC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01782D9-2593-48C3-B86D-EC35702F6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011B9B-073E-4746-BF0B-2308E29FC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7B2849A-EC1E-45BE-AFD4-C72E424D2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BB17A32-AA20-4A5F-8DA0-C237F92A2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8575ECF-0083-4EE1-8500-E299756B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AFB661C-CC69-4C3E-B7C8-D2B626D9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B95BF55-16BB-456E-AA94-2CD2EC89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48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97705C-6477-4F32-90BF-3910038D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0BCC8D-55A5-47DA-BE77-27783717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75FEFC6-1F15-4FE8-8593-6F52A9EA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8D4F7DA-8856-498C-B6AD-47A0EC5C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8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6F01589-B588-4B5D-A71F-1CC071CE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C381256-ABBE-4895-B4F3-4CED3931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7D474FC-44D8-417E-919D-0182A0789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61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5BE77C-D0D2-4F4E-8678-80B1926C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C57C5D-681D-463A-B9DD-D0CC28346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C2DE721-3E9B-4EA7-BC4D-FD18A8DBA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5657CF3-437D-4B2C-8D91-CC5D5DBB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8A9CA99-0561-4038-8489-834A3593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68619D3-38BD-447A-908C-05F67B2E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0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0F329B-A1C9-4784-8561-9A50F1608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F0A5DDE-72C1-4D2A-A003-956DE4D68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8F5CAEF-0044-4771-86ED-BBFFAE877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07F18D0-7089-47FF-84FE-304456122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2046-24BC-4FA1-A78C-405568894AE4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6D9BE81-519A-443F-9266-0D25FE886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3880377-E98F-4037-84FC-30797E31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85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16E59E-90FB-45B2-BB3A-DDF815BD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D8E0F17-E6D6-41CE-95AF-E9E20666D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3216D3-D13C-480C-AD00-A2DFB3B25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22046-24BC-4FA1-A78C-405568894AE4}" type="datetimeFigureOut">
              <a:rPr lang="ru-RU" smtClean="0"/>
              <a:t>14.07.2021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CEBBFE7-5C7D-4E09-903B-BBB27387A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581017-EAE3-4747-87C2-B3EC98476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D7EC-825A-4EDE-B25B-0CB27ED4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odin.ru/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45D120E-BF39-48E5-A36B-95301D38AE94}"/>
              </a:ext>
            </a:extLst>
          </p:cNvPr>
          <p:cNvSpPr/>
          <p:nvPr/>
        </p:nvSpPr>
        <p:spPr>
          <a:xfrm>
            <a:off x="8224131" y="0"/>
            <a:ext cx="3965464" cy="6858000"/>
          </a:xfrm>
          <a:prstGeom prst="rect">
            <a:avLst/>
          </a:prstGeom>
          <a:solidFill>
            <a:srgbClr val="CB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1989C9F-9A5A-4840-9FA3-1E45860C4EEE}"/>
              </a:ext>
            </a:extLst>
          </p:cNvPr>
          <p:cNvSpPr txBox="1"/>
          <p:nvPr/>
        </p:nvSpPr>
        <p:spPr>
          <a:xfrm>
            <a:off x="696958" y="4445807"/>
            <a:ext cx="7516288" cy="206210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3200" dirty="0">
                <a:solidFill>
                  <a:srgbClr val="608194"/>
                </a:solidFill>
                <a:latin typeface="Franklin Gothic Demi Cond" pitchFamily="34" charset="0"/>
                <a:ea typeface="+mj-ea"/>
                <a:cs typeface="+mj-cs"/>
              </a:rPr>
              <a:t>БЮДЖЕТ ДЛЯ ГРАЖДАН К ОТЧЕТУ ОБ ИСПОЛНЕНИИ БЮДЖЕТА </a:t>
            </a:r>
            <a:endParaRPr lang="ru-RU" sz="3200" dirty="0" smtClean="0">
              <a:solidFill>
                <a:srgbClr val="608194"/>
              </a:solidFill>
              <a:latin typeface="Franklin Gothic Demi Cond" pitchFamily="34" charset="0"/>
              <a:ea typeface="+mj-ea"/>
              <a:cs typeface="+mj-cs"/>
            </a:endParaRPr>
          </a:p>
          <a:p>
            <a:r>
              <a:rPr lang="ru-RU" sz="3200" dirty="0" smtClean="0">
                <a:solidFill>
                  <a:srgbClr val="608194"/>
                </a:solidFill>
                <a:latin typeface="Franklin Gothic Demi Cond" pitchFamily="34" charset="0"/>
                <a:ea typeface="+mj-ea"/>
                <a:cs typeface="+mj-cs"/>
              </a:rPr>
              <a:t>ОДИНЦОВСКОГО </a:t>
            </a:r>
            <a:r>
              <a:rPr lang="ru-RU" sz="3200" dirty="0">
                <a:solidFill>
                  <a:srgbClr val="608194"/>
                </a:solidFill>
                <a:latin typeface="Franklin Gothic Demi Cond" pitchFamily="34" charset="0"/>
                <a:ea typeface="+mj-ea"/>
                <a:cs typeface="+mj-cs"/>
              </a:rPr>
              <a:t>ГОРОДСКОГО </a:t>
            </a:r>
            <a:r>
              <a:rPr lang="ru-RU" sz="3200">
                <a:solidFill>
                  <a:srgbClr val="608194"/>
                </a:solidFill>
                <a:latin typeface="Franklin Gothic Demi Cond" pitchFamily="34" charset="0"/>
                <a:ea typeface="+mj-ea"/>
                <a:cs typeface="+mj-cs"/>
              </a:rPr>
              <a:t>ОКРУГА </a:t>
            </a:r>
            <a:endParaRPr lang="ru-RU" sz="3200" smtClean="0">
              <a:solidFill>
                <a:srgbClr val="608194"/>
              </a:solidFill>
              <a:latin typeface="Franklin Gothic Demi Cond" pitchFamily="34" charset="0"/>
              <a:ea typeface="+mj-ea"/>
              <a:cs typeface="+mj-cs"/>
            </a:endParaRPr>
          </a:p>
          <a:p>
            <a:r>
              <a:rPr lang="ru-RU" sz="3200" smtClean="0">
                <a:solidFill>
                  <a:srgbClr val="608194"/>
                </a:solidFill>
                <a:latin typeface="Franklin Gothic Demi Cond" pitchFamily="34" charset="0"/>
                <a:ea typeface="+mj-ea"/>
                <a:cs typeface="+mj-cs"/>
              </a:rPr>
              <a:t>ЗА </a:t>
            </a:r>
            <a:r>
              <a:rPr lang="ru-RU" sz="3200" dirty="0">
                <a:solidFill>
                  <a:srgbClr val="608194"/>
                </a:solidFill>
                <a:latin typeface="Franklin Gothic Demi Cond" pitchFamily="34" charset="0"/>
                <a:ea typeface="+mj-ea"/>
                <a:cs typeface="+mj-cs"/>
              </a:rPr>
              <a:t>2020 ГОД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70FACEAB-C281-47F3-8BC0-98108366F893}"/>
              </a:ext>
            </a:extLst>
          </p:cNvPr>
          <p:cNvGrpSpPr/>
          <p:nvPr/>
        </p:nvGrpSpPr>
        <p:grpSpPr>
          <a:xfrm>
            <a:off x="0" y="2"/>
            <a:ext cx="9331427" cy="4279900"/>
            <a:chOff x="1144823" y="1279184"/>
            <a:chExt cx="6651664" cy="2721420"/>
          </a:xfrm>
        </p:grpSpPr>
        <p:sp>
          <p:nvSpPr>
            <p:cNvPr id="2" name="Прямоугольник 1">
              <a:extLst>
                <a:ext uri="{FF2B5EF4-FFF2-40B4-BE49-F238E27FC236}">
                  <a16:creationId xmlns="" xmlns:a16="http://schemas.microsoft.com/office/drawing/2014/main" id="{96A073A5-C807-4DCB-8AE9-5DFD1F375762}"/>
                </a:ext>
              </a:extLst>
            </p:cNvPr>
            <p:cNvSpPr/>
            <p:nvPr/>
          </p:nvSpPr>
          <p:spPr>
            <a:xfrm>
              <a:off x="1144824" y="1279184"/>
              <a:ext cx="6644802" cy="2721420"/>
            </a:xfrm>
            <a:prstGeom prst="rect">
              <a:avLst/>
            </a:prstGeom>
            <a:solidFill>
              <a:srgbClr val="F4F4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Рисунок 11" descr="Изображение выглядит как вода, внешний, здание, лодк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60544499-CCF4-4D67-91F3-C63A92827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4" r="15349"/>
            <a:stretch/>
          </p:blipFill>
          <p:spPr>
            <a:xfrm>
              <a:off x="1144823" y="2337067"/>
              <a:ext cx="6651664" cy="166353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C4771D7-5FB3-4DC6-BBAF-7E94D5AE2374}"/>
              </a:ext>
            </a:extLst>
          </p:cNvPr>
          <p:cNvSpPr txBox="1"/>
          <p:nvPr/>
        </p:nvSpPr>
        <p:spPr>
          <a:xfrm>
            <a:off x="1615669" y="284938"/>
            <a:ext cx="2552836" cy="52322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</a:t>
            </a:r>
          </a:p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ОДИНЦОВСКОГО ГОРОДСКОГО ОКРУГА</a:t>
            </a:r>
          </a:p>
          <a:p>
            <a:r>
              <a:rPr lang="ru-RU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 ОБЛАСТИ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24B348F5-0D92-4776-8FD3-59A8F315B3CA}"/>
              </a:ext>
            </a:extLst>
          </p:cNvPr>
          <p:cNvGrpSpPr/>
          <p:nvPr/>
        </p:nvGrpSpPr>
        <p:grpSpPr>
          <a:xfrm>
            <a:off x="579389" y="242315"/>
            <a:ext cx="1058433" cy="675043"/>
            <a:chOff x="5226283" y="487680"/>
            <a:chExt cx="1168784" cy="745422"/>
          </a:xfrm>
        </p:grpSpPr>
        <p:pic>
          <p:nvPicPr>
            <p:cNvPr id="16" name="Рисунок 15" descr="Изображение выглядит как темный, ночь, звезда, ночное небо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601CD4E-0ADB-4A6A-85EB-2C1CA09B6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933" y="487680"/>
              <a:ext cx="598134" cy="745422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мный, ночное небо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4107AFA1-C3D2-4F9D-A4D0-349C7868B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6283" y="499829"/>
              <a:ext cx="570650" cy="714609"/>
            </a:xfrm>
            <a:prstGeom prst="rect">
              <a:avLst/>
            </a:prstGeom>
          </p:spPr>
        </p:pic>
      </p:grp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CFF25E42-0296-4042-9899-B19C04B3F60A}"/>
              </a:ext>
            </a:extLst>
          </p:cNvPr>
          <p:cNvCxnSpPr>
            <a:cxnSpLocks/>
          </p:cNvCxnSpPr>
          <p:nvPr/>
        </p:nvCxnSpPr>
        <p:spPr>
          <a:xfrm>
            <a:off x="609600" y="4426085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: фигура 24">
            <a:extLst>
              <a:ext uri="{FF2B5EF4-FFF2-40B4-BE49-F238E27FC236}">
                <a16:creationId xmlns="" xmlns:a16="http://schemas.microsoft.com/office/drawing/2014/main" id="{BE1CD1C9-6934-44E0-978C-A2FBC71FB2E7}"/>
              </a:ext>
            </a:extLst>
          </p:cNvPr>
          <p:cNvSpPr/>
          <p:nvPr/>
        </p:nvSpPr>
        <p:spPr>
          <a:xfrm rot="5400000">
            <a:off x="9498530" y="3006806"/>
            <a:ext cx="1273095" cy="1273095"/>
          </a:xfrm>
          <a:custGeom>
            <a:avLst/>
            <a:gdLst>
              <a:gd name="connsiteX0" fmla="*/ 0 w 1273094"/>
              <a:gd name="connsiteY0" fmla="*/ 1273094 h 1273094"/>
              <a:gd name="connsiteX1" fmla="*/ 0 w 1273094"/>
              <a:gd name="connsiteY1" fmla="*/ 701594 h 1273094"/>
              <a:gd name="connsiteX2" fmla="*/ 701594 w 1273094"/>
              <a:gd name="connsiteY2" fmla="*/ 701594 h 1273094"/>
              <a:gd name="connsiteX3" fmla="*/ 701594 w 1273094"/>
              <a:gd name="connsiteY3" fmla="*/ 0 h 1273094"/>
              <a:gd name="connsiteX4" fmla="*/ 1273094 w 1273094"/>
              <a:gd name="connsiteY4" fmla="*/ 0 h 1273094"/>
              <a:gd name="connsiteX5" fmla="*/ 1273094 w 1273094"/>
              <a:gd name="connsiteY5" fmla="*/ 701594 h 1273094"/>
              <a:gd name="connsiteX6" fmla="*/ 1273094 w 1273094"/>
              <a:gd name="connsiteY6" fmla="*/ 1273094 h 1273094"/>
              <a:gd name="connsiteX7" fmla="*/ 701594 w 1273094"/>
              <a:gd name="connsiteY7" fmla="*/ 1273094 h 127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3094" h="1273094">
                <a:moveTo>
                  <a:pt x="0" y="1273094"/>
                </a:moveTo>
                <a:lnTo>
                  <a:pt x="0" y="701594"/>
                </a:lnTo>
                <a:lnTo>
                  <a:pt x="701594" y="701594"/>
                </a:lnTo>
                <a:lnTo>
                  <a:pt x="701594" y="0"/>
                </a:lnTo>
                <a:lnTo>
                  <a:pt x="1273094" y="0"/>
                </a:lnTo>
                <a:lnTo>
                  <a:pt x="1273094" y="701594"/>
                </a:lnTo>
                <a:lnTo>
                  <a:pt x="1273094" y="1273094"/>
                </a:lnTo>
                <a:lnTo>
                  <a:pt x="701594" y="1273094"/>
                </a:lnTo>
                <a:close/>
              </a:path>
            </a:pathLst>
          </a:custGeom>
          <a:solidFill>
            <a:srgbClr val="938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8" tIns="45719" rIns="91438" bIns="45719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B37FC30-520C-4973-96B1-76ED70E25253}"/>
              </a:ext>
            </a:extLst>
          </p:cNvPr>
          <p:cNvSpPr/>
          <p:nvPr/>
        </p:nvSpPr>
        <p:spPr>
          <a:xfrm>
            <a:off x="10206861" y="3006805"/>
            <a:ext cx="567819" cy="567819"/>
          </a:xfrm>
          <a:prstGeom prst="rect">
            <a:avLst/>
          </a:prstGeom>
          <a:solidFill>
            <a:srgbClr val="F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1DF424E-7C85-E943-9DD6-4A51DD545C77}"/>
              </a:ext>
            </a:extLst>
          </p:cNvPr>
          <p:cNvSpPr/>
          <p:nvPr/>
        </p:nvSpPr>
        <p:spPr>
          <a:xfrm>
            <a:off x="475838" y="4445806"/>
            <a:ext cx="221119" cy="1954993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1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46986" y="507497"/>
            <a:ext cx="10899635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ДИНАМИКА РОСТА ДОХОДОВ БЮДЖЕТА ОДИНЦОВСКОГО </a:t>
            </a:r>
            <a:endParaRPr lang="ru-RU" sz="2400" dirty="0" smtClean="0">
              <a:solidFill>
                <a:srgbClr val="608194"/>
              </a:solidFill>
              <a:latin typeface="Franklin Gothic Demi Cond" pitchFamily="34" charset="0"/>
            </a:endParaRPr>
          </a:p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ГОРОДСКОГО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ОКРУГА </a:t>
            </a:r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ЗА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2016-2020 ГОДЫ</a:t>
            </a:r>
            <a:endParaRPr lang="ru-RU" sz="24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9078" y="5158289"/>
            <a:ext cx="700833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21063" y="5131426"/>
            <a:ext cx="710451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2020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357748" y="5840041"/>
            <a:ext cx="3089408" cy="400110"/>
            <a:chOff x="382704" y="6995614"/>
            <a:chExt cx="4053418" cy="60154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82704" y="7137475"/>
              <a:ext cx="288032" cy="317823"/>
            </a:xfrm>
            <a:prstGeom prst="rect">
              <a:avLst/>
            </a:prstGeom>
            <a:solidFill>
              <a:srgbClr val="BAA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latin typeface="Franklin Gothic Demi Cond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2847" y="6995614"/>
              <a:ext cx="3743275" cy="601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  <a:latin typeface="Franklin Gothic Demi Cond" pitchFamily="34" charset="0"/>
                  <a:cs typeface="Times New Roman" pitchFamily="18" charset="0"/>
                </a:rPr>
                <a:t>Налоговые и неналоговые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745238" y="5796797"/>
            <a:ext cx="3369714" cy="400110"/>
            <a:chOff x="385683" y="6944790"/>
            <a:chExt cx="4421191" cy="60154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85683" y="7086651"/>
              <a:ext cx="288032" cy="317823"/>
            </a:xfrm>
            <a:prstGeom prst="rect">
              <a:avLst/>
            </a:prstGeom>
            <a:pattFill prst="wdUpDiag">
              <a:fgClr>
                <a:srgbClr val="BAADA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latin typeface="Franklin Gothic Demi Cond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2847" y="6944790"/>
              <a:ext cx="4114027" cy="601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  <a:latin typeface="Franklin Gothic Demi Cond" pitchFamily="34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680130"/>
              </p:ext>
            </p:extLst>
          </p:nvPr>
        </p:nvGraphicFramePr>
        <p:xfrm>
          <a:off x="781397" y="1467196"/>
          <a:ext cx="10282844" cy="369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95806" y="5158289"/>
            <a:ext cx="703079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20644" y="5158289"/>
            <a:ext cx="689163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2017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67513" y="5131426"/>
            <a:ext cx="696667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67513" y="2465811"/>
            <a:ext cx="853306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15 900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24517" y="2096479"/>
            <a:ext cx="854717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18 736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43067" y="1836885"/>
            <a:ext cx="841508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21 278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45147" y="1727147"/>
            <a:ext cx="846382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21 680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35211" y="1727147"/>
            <a:ext cx="857667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22 184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 rot="21208428">
            <a:off x="3228402" y="1174128"/>
            <a:ext cx="6123559" cy="777207"/>
          </a:xfrm>
          <a:prstGeom prst="curvedDownArrow">
            <a:avLst>
              <a:gd name="adj1" fmla="val 50026"/>
              <a:gd name="adj2" fmla="val 117038"/>
              <a:gd name="adj3" fmla="val 44345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4120" tIns="52061" rIns="104120" bIns="5206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09"/>
            <a:r>
              <a:rPr lang="ru-RU" sz="1900" b="1" dirty="0">
                <a:cs typeface="Arial" panose="020B0604020202020204" pitchFamily="34" charset="0"/>
              </a:rPr>
              <a:t>Рост в 1,4 раза</a:t>
            </a:r>
            <a:r>
              <a:rPr lang="en-US" sz="1900" b="1" dirty="0">
                <a:cs typeface="Arial" panose="020B0604020202020204" pitchFamily="34" charset="0"/>
              </a:rPr>
              <a:t> </a:t>
            </a:r>
            <a:r>
              <a:rPr lang="ru-RU" sz="1900" b="1" dirty="0">
                <a:cs typeface="Arial" panose="020B0604020202020204" pitchFamily="34" charset="0"/>
              </a:rPr>
              <a:t>или на 6 284 млн.руб.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34536" y="1276891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06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5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25628"/>
              </p:ext>
            </p:extLst>
          </p:nvPr>
        </p:nvGraphicFramePr>
        <p:xfrm>
          <a:off x="784210" y="1727147"/>
          <a:ext cx="10504476" cy="3631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01033" y="483805"/>
            <a:ext cx="10899635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ДИНАМИКА РОСТА  РАСХОДОВ  БЮДЖЕТА  </a:t>
            </a:r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ОДИНЦОВСКОГО</a:t>
            </a:r>
          </a:p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 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ГОРОДСКОГО ОКРУГА  ЗА  2016-2020  ГОДЫ</a:t>
            </a:r>
            <a:endParaRPr lang="ru-RU" sz="24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4586" y="5131426"/>
            <a:ext cx="700833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90513" y="5131426"/>
            <a:ext cx="710451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2020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357748" y="5840041"/>
            <a:ext cx="3713104" cy="400110"/>
            <a:chOff x="382704" y="6995614"/>
            <a:chExt cx="4871727" cy="60154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82704" y="7137475"/>
              <a:ext cx="288032" cy="317823"/>
            </a:xfrm>
            <a:prstGeom prst="rect">
              <a:avLst/>
            </a:prstGeom>
            <a:solidFill>
              <a:srgbClr val="608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latin typeface="Franklin Gothic Demi Cond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2847" y="6995614"/>
              <a:ext cx="4561584" cy="601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  <a:latin typeface="Franklin Gothic Demi Cond" pitchFamily="34" charset="0"/>
                  <a:cs typeface="Times New Roman" pitchFamily="18" charset="0"/>
                </a:rPr>
                <a:t>Собственные средства бюджета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745237" y="5796797"/>
            <a:ext cx="3980779" cy="400110"/>
            <a:chOff x="385683" y="6944790"/>
            <a:chExt cx="5222936" cy="60154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85683" y="7086651"/>
              <a:ext cx="288032" cy="317823"/>
            </a:xfrm>
            <a:prstGeom prst="rect">
              <a:avLst/>
            </a:prstGeom>
            <a:pattFill prst="wdUpDiag">
              <a:fgClr>
                <a:srgbClr val="60819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latin typeface="Franklin Gothic Demi Cond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2847" y="6944790"/>
              <a:ext cx="4915772" cy="601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rgbClr val="000000"/>
                  </a:solidFill>
                  <a:latin typeface="Franklin Gothic Demi Cond" pitchFamily="34" charset="0"/>
                  <a:cs typeface="Times New Roman" pitchFamily="18" charset="0"/>
                </a:rPr>
                <a:t>Средства бюджетов других уровней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850851" y="5158289"/>
            <a:ext cx="703079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45945" y="5158289"/>
            <a:ext cx="689163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2017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67513" y="5131426"/>
            <a:ext cx="696667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67514" y="2417435"/>
            <a:ext cx="847920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18 767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5945" y="2252463"/>
            <a:ext cx="852602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19 300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5806" y="1928210"/>
            <a:ext cx="846382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21 360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45147" y="1883131"/>
            <a:ext cx="857667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22 640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35211" y="1901600"/>
            <a:ext cx="854717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22 434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27" name="AutoShape 19"/>
          <p:cNvSpPr>
            <a:spLocks noChangeArrowheads="1"/>
          </p:cNvSpPr>
          <p:nvPr/>
        </p:nvSpPr>
        <p:spPr bwMode="auto">
          <a:xfrm rot="21208428">
            <a:off x="3172247" y="1129781"/>
            <a:ext cx="6123559" cy="777207"/>
          </a:xfrm>
          <a:prstGeom prst="curvedDownArrow">
            <a:avLst>
              <a:gd name="adj1" fmla="val 50026"/>
              <a:gd name="adj2" fmla="val 117038"/>
              <a:gd name="adj3" fmla="val 44345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4120" tIns="52061" rIns="104120" bIns="52061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1009"/>
            <a:r>
              <a:rPr lang="ru-RU" sz="1900" b="1" dirty="0">
                <a:cs typeface="Arial" panose="020B0604020202020204" pitchFamily="34" charset="0"/>
              </a:rPr>
              <a:t>Рост в 1,2 раза</a:t>
            </a:r>
            <a:r>
              <a:rPr lang="en-US" sz="1900" b="1" dirty="0">
                <a:cs typeface="Arial" panose="020B0604020202020204" pitchFamily="34" charset="0"/>
              </a:rPr>
              <a:t> </a:t>
            </a:r>
            <a:r>
              <a:rPr lang="ru-RU" sz="1900" b="1" dirty="0">
                <a:cs typeface="Arial" panose="020B0604020202020204" pitchFamily="34" charset="0"/>
              </a:rPr>
              <a:t>или на 3 667 млн.руб.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882182" y="1169170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46988" y="514487"/>
            <a:ext cx="10899635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ИСПОЛНЕНИЕ БЮДЖЕТА ОДИНЦОВСКОГО ГОРОДСКОГО </a:t>
            </a:r>
            <a:endParaRPr lang="ru-RU" sz="2800" dirty="0" smtClean="0">
              <a:solidFill>
                <a:srgbClr val="608194"/>
              </a:solidFill>
              <a:latin typeface="Franklin Gothic Demi Cond" pitchFamily="34" charset="0"/>
            </a:endParaRPr>
          </a:p>
          <a:p>
            <a:pPr algn="l"/>
            <a:r>
              <a:rPr lang="ru-RU" sz="2800" dirty="0" smtClean="0">
                <a:solidFill>
                  <a:srgbClr val="608194"/>
                </a:solidFill>
                <a:latin typeface="Franklin Gothic Demi Cond" pitchFamily="34" charset="0"/>
              </a:rPr>
              <a:t>ОКРУГА </a:t>
            </a:r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ПО </a:t>
            </a:r>
            <a:r>
              <a:rPr lang="ru-RU" sz="2800" dirty="0" smtClean="0">
                <a:solidFill>
                  <a:srgbClr val="608194"/>
                </a:solidFill>
                <a:latin typeface="Franklin Gothic Demi Cond" pitchFamily="34" charset="0"/>
              </a:rPr>
              <a:t>ДОХОДНЫМ ЗА </a:t>
            </a:r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2020 ГОД</a:t>
            </a:r>
            <a:endParaRPr lang="ru-RU" sz="28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41112" y="926418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26567"/>
              </p:ext>
            </p:extLst>
          </p:nvPr>
        </p:nvGraphicFramePr>
        <p:xfrm>
          <a:off x="609602" y="1579914"/>
          <a:ext cx="11353798" cy="4837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248"/>
                <a:gridCol w="7093666"/>
                <a:gridCol w="916135"/>
                <a:gridCol w="841006"/>
                <a:gridCol w="957943"/>
                <a:gridCol w="1066800"/>
              </a:tblGrid>
              <a:tr h="325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2020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</a:tr>
              <a:tr h="302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21 492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22 184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</a:tr>
              <a:tr h="16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11 176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12 051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</a:tr>
              <a:tr h="16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</a:tr>
              <a:tr h="210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8 887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9 609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722,0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</a:tr>
              <a:tr h="16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налоговые 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2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2 289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2 442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имущества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9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10 316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10 133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/>
                </a:tc>
              </a:tr>
              <a:tr h="115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 от других бюджетов бюджетной системы 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10 118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6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безвозмездные поступления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5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 от возврата остатков субсидий, субвенций и иных МБТ, имеющих целевое назначение, прошлых лет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9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1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C32C616-6C7D-40CA-A7DB-D1BCF871A285}"/>
              </a:ext>
            </a:extLst>
          </p:cNvPr>
          <p:cNvSpPr/>
          <p:nvPr/>
        </p:nvSpPr>
        <p:spPr>
          <a:xfrm>
            <a:off x="1105593" y="3060702"/>
            <a:ext cx="3882043" cy="3198783"/>
          </a:xfrm>
          <a:prstGeom prst="rect">
            <a:avLst/>
          </a:prstGeom>
          <a:pattFill prst="wdUpDiag">
            <a:fgClr>
              <a:srgbClr val="F3F0ED"/>
            </a:fgClr>
            <a:bgClr>
              <a:schemeClr val="bg1"/>
            </a:bgClr>
          </a:pattFill>
          <a:ln>
            <a:solidFill>
              <a:srgbClr val="938A8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E86DCDC2-6442-4B4E-8C54-AE3141D2B33A}"/>
              </a:ext>
            </a:extLst>
          </p:cNvPr>
          <p:cNvCxnSpPr/>
          <p:nvPr/>
        </p:nvCxnSpPr>
        <p:spPr>
          <a:xfrm>
            <a:off x="6273800" y="2240162"/>
            <a:ext cx="0" cy="1188839"/>
          </a:xfrm>
          <a:prstGeom prst="line">
            <a:avLst/>
          </a:prstGeom>
          <a:noFill/>
          <a:ln>
            <a:solidFill>
              <a:srgbClr val="BAA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Полилиния: фигура 3">
            <a:extLst>
              <a:ext uri="{FF2B5EF4-FFF2-40B4-BE49-F238E27FC236}">
                <a16:creationId xmlns="" xmlns:a16="http://schemas.microsoft.com/office/drawing/2014/main" id="{F1DB6678-6C15-4EE8-B63D-408AF5463D85}"/>
              </a:ext>
            </a:extLst>
          </p:cNvPr>
          <p:cNvSpPr/>
          <p:nvPr/>
        </p:nvSpPr>
        <p:spPr>
          <a:xfrm>
            <a:off x="2870200" y="2882901"/>
            <a:ext cx="6934200" cy="622300"/>
          </a:xfrm>
          <a:custGeom>
            <a:avLst/>
            <a:gdLst>
              <a:gd name="connsiteX0" fmla="*/ 0 w 6934200"/>
              <a:gd name="connsiteY0" fmla="*/ 558800 h 622300"/>
              <a:gd name="connsiteX1" fmla="*/ 0 w 6934200"/>
              <a:gd name="connsiteY1" fmla="*/ 0 h 622300"/>
              <a:gd name="connsiteX2" fmla="*/ 6934200 w 6934200"/>
              <a:gd name="connsiteY2" fmla="*/ 0 h 622300"/>
              <a:gd name="connsiteX3" fmla="*/ 6934200 w 6934200"/>
              <a:gd name="connsiteY3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34200" h="622300">
                <a:moveTo>
                  <a:pt x="0" y="558800"/>
                </a:moveTo>
                <a:lnTo>
                  <a:pt x="0" y="0"/>
                </a:lnTo>
                <a:lnTo>
                  <a:pt x="6934200" y="0"/>
                </a:lnTo>
                <a:lnTo>
                  <a:pt x="6934200" y="622300"/>
                </a:lnTo>
              </a:path>
            </a:pathLst>
          </a:custGeom>
          <a:noFill/>
          <a:ln>
            <a:solidFill>
              <a:srgbClr val="BAA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A99F98C-295A-4009-9D75-43083142DB45}"/>
              </a:ext>
            </a:extLst>
          </p:cNvPr>
          <p:cNvSpPr/>
          <p:nvPr/>
        </p:nvSpPr>
        <p:spPr>
          <a:xfrm>
            <a:off x="4235346" y="1604533"/>
            <a:ext cx="3788929" cy="901639"/>
          </a:xfrm>
          <a:prstGeom prst="rect">
            <a:avLst/>
          </a:prstGeom>
          <a:solidFill>
            <a:srgbClr val="EA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387976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Безвозмездные поступления</a:t>
            </a:r>
          </a:p>
          <a:p>
            <a:pPr algn="ctr" defTabSz="1387976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315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defTabSz="1387976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Факт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10 133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E073B52-C83F-4B42-980A-10B2AA592C48}"/>
              </a:ext>
            </a:extLst>
          </p:cNvPr>
          <p:cNvSpPr/>
          <p:nvPr/>
        </p:nvSpPr>
        <p:spPr>
          <a:xfrm>
            <a:off x="1701799" y="3300475"/>
            <a:ext cx="2429627" cy="606508"/>
          </a:xfrm>
          <a:prstGeom prst="rect">
            <a:avLst/>
          </a:prstGeom>
          <a:solidFill>
            <a:srgbClr val="CDC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387976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бюджетов других уровней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BB43790-663A-4164-8CA4-1184E971EC4F}"/>
              </a:ext>
            </a:extLst>
          </p:cNvPr>
          <p:cNvSpPr/>
          <p:nvPr/>
        </p:nvSpPr>
        <p:spPr>
          <a:xfrm>
            <a:off x="5053396" y="3300474"/>
            <a:ext cx="2400301" cy="706261"/>
          </a:xfrm>
          <a:prstGeom prst="rect">
            <a:avLst/>
          </a:prstGeom>
          <a:solidFill>
            <a:srgbClr val="CDC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387976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Прочие безвозмездные поступления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457C6498-A6B9-483D-8BD7-BDD546C105DA}"/>
              </a:ext>
            </a:extLst>
          </p:cNvPr>
          <p:cNvSpPr/>
          <p:nvPr/>
        </p:nvSpPr>
        <p:spPr>
          <a:xfrm>
            <a:off x="8404994" y="3300473"/>
            <a:ext cx="2531055" cy="944763"/>
          </a:xfrm>
          <a:prstGeom prst="rect">
            <a:avLst/>
          </a:prstGeom>
          <a:solidFill>
            <a:srgbClr val="CDC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387976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Доходы от возврата остатков субсидий, субвенций и иных МБТ, возврат остатков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48933E3B-C43A-4313-B13B-95AD4E79C170}"/>
              </a:ext>
            </a:extLst>
          </p:cNvPr>
          <p:cNvSpPr/>
          <p:nvPr/>
        </p:nvSpPr>
        <p:spPr>
          <a:xfrm>
            <a:off x="8404994" y="4245238"/>
            <a:ext cx="2531053" cy="5179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>
              <a:solidFill>
                <a:srgbClr val="EAD42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48933E3B-C43A-4313-B13B-95AD4E79C170}"/>
              </a:ext>
            </a:extLst>
          </p:cNvPr>
          <p:cNvSpPr/>
          <p:nvPr/>
        </p:nvSpPr>
        <p:spPr>
          <a:xfrm>
            <a:off x="5053395" y="4006735"/>
            <a:ext cx="2400301" cy="5343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>
              <a:solidFill>
                <a:srgbClr val="EAD428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48933E3B-C43A-4313-B13B-95AD4E79C170}"/>
              </a:ext>
            </a:extLst>
          </p:cNvPr>
          <p:cNvSpPr/>
          <p:nvPr/>
        </p:nvSpPr>
        <p:spPr>
          <a:xfrm>
            <a:off x="1701801" y="3906983"/>
            <a:ext cx="242962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>
              <a:solidFill>
                <a:srgbClr val="EAD428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72E927D-14F4-4175-9A34-77A11CCBA890}"/>
              </a:ext>
            </a:extLst>
          </p:cNvPr>
          <p:cNvSpPr txBox="1"/>
          <p:nvPr/>
        </p:nvSpPr>
        <p:spPr>
          <a:xfrm>
            <a:off x="1710363" y="3906983"/>
            <a:ext cx="2319675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План 10 311</a:t>
            </a:r>
          </a:p>
          <a:p>
            <a:pPr algn="ctr"/>
            <a:r>
              <a:rPr lang="ru-RU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Факт 10 117</a:t>
            </a:r>
            <a:endParaRPr lang="ru-RU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72E927D-14F4-4175-9A34-77A11CCBA890}"/>
              </a:ext>
            </a:extLst>
          </p:cNvPr>
          <p:cNvSpPr txBox="1"/>
          <p:nvPr/>
        </p:nvSpPr>
        <p:spPr>
          <a:xfrm>
            <a:off x="5068819" y="4006735"/>
            <a:ext cx="2319675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План 14</a:t>
            </a:r>
          </a:p>
          <a:p>
            <a:pPr algn="ctr"/>
            <a:r>
              <a:rPr lang="ru-RU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Факт 26</a:t>
            </a:r>
            <a:endParaRPr lang="ru-RU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72E927D-14F4-4175-9A34-77A11CCBA890}"/>
              </a:ext>
            </a:extLst>
          </p:cNvPr>
          <p:cNvSpPr txBox="1"/>
          <p:nvPr/>
        </p:nvSpPr>
        <p:spPr>
          <a:xfrm>
            <a:off x="8968195" y="4228815"/>
            <a:ext cx="1672411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1041009"/>
            <a:r>
              <a:rPr lang="ru-RU" sz="15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500" b="1" i="1" dirty="0">
                <a:latin typeface="Arial" pitchFamily="34" charset="0"/>
                <a:cs typeface="Arial" pitchFamily="34" charset="0"/>
              </a:rPr>
              <a:t>План  ˮ </a:t>
            </a:r>
            <a:r>
              <a:rPr lang="en-US" sz="1500" b="1" i="1" dirty="0">
                <a:latin typeface="Arial" pitchFamily="34" charset="0"/>
                <a:cs typeface="Arial" pitchFamily="34" charset="0"/>
              </a:rPr>
              <a:t>-ˮ</a:t>
            </a:r>
            <a:r>
              <a:rPr lang="ru-RU" sz="1500" b="1" i="1" dirty="0">
                <a:latin typeface="Arial" pitchFamily="34" charset="0"/>
                <a:cs typeface="Arial" pitchFamily="34" charset="0"/>
              </a:rPr>
              <a:t>10</a:t>
            </a:r>
          </a:p>
          <a:p>
            <a:pPr defTabSz="1041009"/>
            <a:r>
              <a:rPr lang="ru-RU" sz="1500" b="1" i="1" dirty="0">
                <a:latin typeface="Arial" pitchFamily="34" charset="0"/>
                <a:cs typeface="Arial" pitchFamily="34" charset="0"/>
              </a:rPr>
              <a:t>    Факт  ˮ </a:t>
            </a:r>
            <a:r>
              <a:rPr lang="en-US" sz="1500" b="1" i="1" dirty="0">
                <a:latin typeface="Arial" pitchFamily="34" charset="0"/>
                <a:cs typeface="Arial" pitchFamily="34" charset="0"/>
              </a:rPr>
              <a:t>-ˮ</a:t>
            </a:r>
            <a:r>
              <a:rPr lang="ru-RU" sz="1500" b="1" i="1" dirty="0">
                <a:latin typeface="Arial" pitchFamily="34" charset="0"/>
                <a:cs typeface="Arial" pitchFamily="34" charset="0"/>
              </a:rPr>
              <a:t>10</a:t>
            </a:r>
            <a:endParaRPr lang="ru-RU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4E073B52-C83F-4B42-980A-10B2AA592C48}"/>
              </a:ext>
            </a:extLst>
          </p:cNvPr>
          <p:cNvSpPr/>
          <p:nvPr/>
        </p:nvSpPr>
        <p:spPr>
          <a:xfrm>
            <a:off x="3929350" y="4550666"/>
            <a:ext cx="1049973" cy="606508"/>
          </a:xfrm>
          <a:prstGeom prst="rect">
            <a:avLst/>
          </a:prstGeom>
          <a:solidFill>
            <a:srgbClr val="CDC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387976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Иные МБТ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4E073B52-C83F-4B42-980A-10B2AA592C48}"/>
              </a:ext>
            </a:extLst>
          </p:cNvPr>
          <p:cNvSpPr/>
          <p:nvPr/>
        </p:nvSpPr>
        <p:spPr>
          <a:xfrm>
            <a:off x="2493819" y="4550666"/>
            <a:ext cx="1313411" cy="606508"/>
          </a:xfrm>
          <a:prstGeom prst="rect">
            <a:avLst/>
          </a:prstGeom>
          <a:solidFill>
            <a:srgbClr val="CDC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387976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4E073B52-C83F-4B42-980A-10B2AA592C48}"/>
              </a:ext>
            </a:extLst>
          </p:cNvPr>
          <p:cNvSpPr/>
          <p:nvPr/>
        </p:nvSpPr>
        <p:spPr>
          <a:xfrm>
            <a:off x="1105593" y="4548303"/>
            <a:ext cx="1230283" cy="606508"/>
          </a:xfrm>
          <a:prstGeom prst="rect">
            <a:avLst/>
          </a:prstGeom>
          <a:solidFill>
            <a:srgbClr val="CDC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387976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Субсидии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48933E3B-C43A-4313-B13B-95AD4E79C170}"/>
              </a:ext>
            </a:extLst>
          </p:cNvPr>
          <p:cNvSpPr/>
          <p:nvPr/>
        </p:nvSpPr>
        <p:spPr>
          <a:xfrm>
            <a:off x="1105593" y="5140958"/>
            <a:ext cx="123028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3 657</a:t>
            </a:r>
          </a:p>
          <a:p>
            <a:pPr algn="ctr"/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3 539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48933E3B-C43A-4313-B13B-95AD4E79C170}"/>
              </a:ext>
            </a:extLst>
          </p:cNvPr>
          <p:cNvSpPr/>
          <p:nvPr/>
        </p:nvSpPr>
        <p:spPr>
          <a:xfrm>
            <a:off x="2493819" y="5157175"/>
            <a:ext cx="131341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6 171</a:t>
            </a:r>
          </a:p>
          <a:p>
            <a:pPr algn="ctr"/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6 095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48933E3B-C43A-4313-B13B-95AD4E79C170}"/>
              </a:ext>
            </a:extLst>
          </p:cNvPr>
          <p:cNvSpPr/>
          <p:nvPr/>
        </p:nvSpPr>
        <p:spPr>
          <a:xfrm>
            <a:off x="3929350" y="5140958"/>
            <a:ext cx="105828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483</a:t>
            </a:r>
          </a:p>
          <a:p>
            <a:pPr algn="ctr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483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455548" y="580987"/>
            <a:ext cx="11348525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СТРУКТУРА  БЕЗВОЗМЕЗДНЫХ ПОСТУПЛЕНИЙ В БЮДЖЕТ </a:t>
            </a:r>
            <a:endParaRPr lang="ru-RU" sz="2800" dirty="0" smtClean="0">
              <a:solidFill>
                <a:srgbClr val="608194"/>
              </a:solidFill>
              <a:latin typeface="Franklin Gothic Demi Cond" pitchFamily="34" charset="0"/>
            </a:endParaRPr>
          </a:p>
          <a:p>
            <a:pPr algn="l"/>
            <a:r>
              <a:rPr lang="ru-RU" sz="2800" dirty="0" smtClean="0">
                <a:solidFill>
                  <a:srgbClr val="608194"/>
                </a:solidFill>
                <a:latin typeface="Franklin Gothic Demi Cond" pitchFamily="34" charset="0"/>
              </a:rPr>
              <a:t>ОДИНЦОВСКОГО </a:t>
            </a:r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ГОРОДСКОГО ОКРУГА ЗА 2020 ГОД</a:t>
            </a:r>
            <a:endParaRPr lang="ru-RU" sz="28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40606" y="1258658"/>
            <a:ext cx="925888" cy="292384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5548" y="514486"/>
            <a:ext cx="11348525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СТРУКТУРА НАЛОГОВЫХ И НЕНАЛОГОВЫХ  ДОХОДОВ </a:t>
            </a:r>
            <a:endParaRPr lang="ru-RU" sz="2800" dirty="0" smtClean="0">
              <a:solidFill>
                <a:srgbClr val="608194"/>
              </a:solidFill>
              <a:latin typeface="Franklin Gothic Demi Cond" pitchFamily="34" charset="0"/>
            </a:endParaRPr>
          </a:p>
          <a:p>
            <a:pPr algn="l"/>
            <a:r>
              <a:rPr lang="ru-RU" sz="2800" dirty="0" smtClean="0">
                <a:solidFill>
                  <a:srgbClr val="608194"/>
                </a:solidFill>
                <a:latin typeface="Franklin Gothic Demi Cond" pitchFamily="34" charset="0"/>
              </a:rPr>
              <a:t>БЮДЖЕТА </a:t>
            </a:r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ОДИНЦОВСКОГО ГОРОДСКОГО ОКРУГА ЗА 2020 ГОД</a:t>
            </a:r>
            <a:endParaRPr lang="ru-RU" sz="28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46976"/>
              </p:ext>
            </p:extLst>
          </p:nvPr>
        </p:nvGraphicFramePr>
        <p:xfrm>
          <a:off x="1014153" y="4056958"/>
          <a:ext cx="9110750" cy="2249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5368"/>
                <a:gridCol w="1354975"/>
                <a:gridCol w="1180407"/>
              </a:tblGrid>
              <a:tr h="3390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доходов</a:t>
                      </a:r>
                    </a:p>
                  </a:txBody>
                  <a:tcPr marL="9525" marR="9525" marT="9525" marB="0" anchor="ctr">
                    <a:solidFill>
                      <a:srgbClr val="BAAD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Структура доходов, %</a:t>
                      </a:r>
                    </a:p>
                  </a:txBody>
                  <a:tcPr marL="9525" marR="9525" marT="9525" marB="0" anchor="ctr">
                    <a:solidFill>
                      <a:srgbClr val="BAAD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                               в млн. руб.</a:t>
                      </a:r>
                    </a:p>
                  </a:txBody>
                  <a:tcPr marL="9525" marR="9525" marT="9525" marB="0" anchor="ctr">
                    <a:solidFill>
                      <a:srgbClr val="BAADA4"/>
                    </a:solidFill>
                  </a:tcPr>
                </a:tc>
              </a:tr>
              <a:tr h="234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на имущество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4 303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2341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3 321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2341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Налоги </a:t>
                      </a:r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 совокупный доход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1 820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2341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Арендная плата за </a:t>
                      </a:r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землю и имущество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1 039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2341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Родительская плата  в ДДУ и возврат остатков  субсидий учреждениями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2341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2341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Иные доходы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526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2341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12 051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868675" y="4463935"/>
            <a:ext cx="141317" cy="1413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68674" y="4696691"/>
            <a:ext cx="141317" cy="1413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68673" y="4921135"/>
            <a:ext cx="141317" cy="1413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60366" y="5169131"/>
            <a:ext cx="141317" cy="1413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56209" y="5397732"/>
            <a:ext cx="141317" cy="141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76990" y="5638800"/>
            <a:ext cx="141317" cy="1413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76989" y="5879869"/>
            <a:ext cx="141317" cy="141316"/>
          </a:xfrm>
          <a:prstGeom prst="rect">
            <a:avLst/>
          </a:prstGeom>
          <a:solidFill>
            <a:srgbClr val="C7B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585000"/>
              </p:ext>
            </p:extLst>
          </p:nvPr>
        </p:nvGraphicFramePr>
        <p:xfrm>
          <a:off x="1806632" y="1163781"/>
          <a:ext cx="6747164" cy="295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88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>
          <a:xfrm>
            <a:off x="421651" y="563895"/>
            <a:ext cx="11385332" cy="1065400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>
                <a:solidFill>
                  <a:srgbClr val="608194"/>
                </a:solidFill>
                <a:latin typeface="Franklin Gothic Demi Cond" pitchFamily="34" charset="0"/>
              </a:rPr>
              <a:t>Информация об удельном объеме</a:t>
            </a:r>
          </a:p>
          <a:p>
            <a:pPr algn="l"/>
            <a:r>
              <a:rPr lang="ru-RU" sz="2200" dirty="0">
                <a:solidFill>
                  <a:srgbClr val="608194"/>
                </a:solidFill>
                <a:latin typeface="Franklin Gothic Demi Cond" pitchFamily="34" charset="0"/>
              </a:rPr>
              <a:t> налоговых и неналоговых доходах бюджета Одинцовского городского округа в расчете на душу населения в сравнении с другими муниципальными образованиями Московской области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860823"/>
              </p:ext>
            </p:extLst>
          </p:nvPr>
        </p:nvGraphicFramePr>
        <p:xfrm>
          <a:off x="595552" y="1915885"/>
          <a:ext cx="11038116" cy="410330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106433"/>
                <a:gridCol w="2655315"/>
                <a:gridCol w="2512556"/>
                <a:gridCol w="2763812"/>
              </a:tblGrid>
              <a:tr h="911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постоянного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населения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01.01.2021 (чел.)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 бюджета за 2020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на душу населения (тыс.руб./чел)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77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Одинцовский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333 306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12 050 971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36,156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6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 Красногорск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274 123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7 590 966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27,692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59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 Подольск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332 841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6 682 727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20,078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59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 Балашиха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518 591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6 580 147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12,689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59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 Раменский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315 000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6 500 902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20,638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9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 Мытищи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272 817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6 469 371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23,713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99770" y="1404850"/>
            <a:ext cx="933898" cy="292382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defTabSz="1219140"/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64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>
          <a:xfrm>
            <a:off x="421650" y="439169"/>
            <a:ext cx="10899635" cy="703831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Информация о налоговых льготах и </a:t>
            </a:r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ставках</a:t>
            </a:r>
          </a:p>
          <a:p>
            <a:pPr algn="l"/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 </a:t>
            </a:r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по местным налогам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38165"/>
              </p:ext>
            </p:extLst>
          </p:nvPr>
        </p:nvGraphicFramePr>
        <p:xfrm>
          <a:off x="609599" y="1349379"/>
          <a:ext cx="11197384" cy="476060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59230"/>
                <a:gridCol w="1667737"/>
                <a:gridCol w="809157"/>
                <a:gridCol w="1187851"/>
                <a:gridCol w="2115569"/>
                <a:gridCol w="2852057"/>
                <a:gridCol w="2205783"/>
              </a:tblGrid>
              <a:tr h="47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Налоговый период 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уплаты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Ставки налога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Льготы, налоговые вычеты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Нормативный правовой документ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</a:tr>
              <a:tr h="109933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01.12.2020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размерах от 0,1 процента до 2,0 процента  от кадастровой стоимости объекта в зависимости от вида имущества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Действуют льготы, установленные статьей 407 и налоговые вычеты, установленные статьей 403 Налогового кодекса Российской Федерации. Дополнительно к льготам и налоговым вычетам, установленным на федеральном уровне, решениями советов депутатов городских и сельских поселений Одинцовского муниципального района (за исключением решения Совета депутатов городского поселения Заречье) установлены льготы для одного из родителей в многодетной малоимущей семье, имеющей трех и более несовершеннолетних детей 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Решения советов депутатов городских и сельских поселений Одинцовского муниципального района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</a:tr>
              <a:tr h="199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01.12.2021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размерах от 0,1 процента до 2,0 процента  от кадастровой стоимости объекта в зависимости от вида имущества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Действуют льготы, установленные статьей 407 и налоговые вычеты, установленные статьей 403 Налогового кодекса Российской Федерации. 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Одинцовского городского округа от 05.11.2019 № 6/10 «О налоге на имущество физических лиц на территории Одинцовского городского округа Московской области»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</a:tr>
              <a:tr h="1999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01.12.2022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01.12.2023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9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>
          <a:xfrm>
            <a:off x="421650" y="439169"/>
            <a:ext cx="10899635" cy="703831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Информация о налоговых льготах и ставках</a:t>
            </a:r>
          </a:p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 по местным налогам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14784"/>
              </p:ext>
            </p:extLst>
          </p:nvPr>
        </p:nvGraphicFramePr>
        <p:xfrm>
          <a:off x="500742" y="1545771"/>
          <a:ext cx="11306241" cy="384930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268304"/>
                <a:gridCol w="1327090"/>
                <a:gridCol w="856839"/>
                <a:gridCol w="1257851"/>
                <a:gridCol w="2988840"/>
                <a:gridCol w="2988840"/>
                <a:gridCol w="1618477"/>
              </a:tblGrid>
              <a:tr h="2394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Налоговый период 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уплаты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Ставки налога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Льготы, налоговые вычеты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Нормативный правовой документ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</a:tr>
              <a:tr h="12147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 с физических лиц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01.12.2020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размерах от 0,3 процента до 1,5 процентов от кадастровой стоимости земельного участка в зависимости от категорий земель и (или) вида разрешенного использования земельного участка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Действуют льготы, установленные статьей 395 и налоговые вычеты, установленные статьей 391 Налогового кодекса Российской Федерации, а также дополнительные льготы, установленные решениями советов депутатов городских и сельских поселений Одинцовского муниципального района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Решения Совета депутатов городских и сельских поселений Одинцовского муниципального района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</a:tr>
              <a:tr h="291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01.12.2021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размерах от 0,3 процента до 1,5 процентов от кадастровой стоимости земельного участка в зависимости от категорий земель и (или) вида разрешенного использования земельного участка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Действуют льготы, установленные статьей 395 и налоговые вычеты, установленные статьей 391 Налогового кодекса Российской Федерации, а также дополнительные льготы, установленные решением Совета депутатов Одинцовского городского округа Московской области от 05.11.2019 № 7/10 «О земельном налоге на территории Одинцовского городского округа Московской области».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Одинцовского городского округа Московской области от 05.11.2019 № 7/10 «О земельном налоге на территории Одинцовского городского округа Московской области».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</a:tr>
              <a:tr h="291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01.12.2022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1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01.12.2023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2" marR="2942" marT="294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5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>
          <a:xfrm>
            <a:off x="421650" y="439169"/>
            <a:ext cx="10899635" cy="703831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Информация о налоговых льготах и ставках</a:t>
            </a:r>
          </a:p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 по местным налогам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1536"/>
              </p:ext>
            </p:extLst>
          </p:nvPr>
        </p:nvGraphicFramePr>
        <p:xfrm>
          <a:off x="609599" y="1476152"/>
          <a:ext cx="11197384" cy="431391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555172"/>
                <a:gridCol w="1471795"/>
                <a:gridCol w="809157"/>
                <a:gridCol w="1187851"/>
                <a:gridCol w="2822503"/>
                <a:gridCol w="2822503"/>
                <a:gridCol w="1528403"/>
              </a:tblGrid>
              <a:tr h="469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Налоговый период 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уплаты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Ставки налога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Льготы, налоговые вычеты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Нормативный правовой документ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</a:tr>
              <a:tr h="1446269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 с юридических лиц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01.02.2020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размерах от 0,1 процента до 1,5 процентов от кадастровой стоимости земельного участка в зависимости от категорий земель и (или) разрешенного использования земельного участка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Действуют льготы, установленные статьей 395 Налогового кодекса Российской Федерации, а также дополнительные льготы, установленные решениями советов депутатов городских и сельских поселений Одинцовского муниципального района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Решения Совета депутатов городских и сельских поселений Одинцовского муниципального района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</a:tr>
              <a:tr h="21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01.04.2020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размерах от 0,3 процента до 1,5 процентов от кадастровой стоимости земельного участка в зависимости от категорий земель и (или) вида разрешенного использования земельного участка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Действуют льготы, установленные статьей 395 Налогового кодекса Российской Федерации, а также дополнительные льготы, установленные решением Совета депутатов Одинцовского городского округа Московской области от 05.11.2019 № 7/10 «О земельном налоге на территории Одинцовского городского округа Московской области».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Одинцовского городского округа Московской области от 05.11.2019 № 7/10 «О земельном налоге на территории Одинцовского городского округа Московской области».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</a:tr>
              <a:tr h="21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01.07.2020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01.10.2020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01.02.2021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01.04.2021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01.07.2021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01.10.2021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01.02.2022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01.04.2022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01.07.2022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01.10.2022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09" marR="1909" marT="1909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7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>
          <a:xfrm>
            <a:off x="421650" y="864354"/>
            <a:ext cx="11385333" cy="703831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Информация </a:t>
            </a:r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об объеме </a:t>
            </a:r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выпадающих доходов </a:t>
            </a:r>
            <a:endParaRPr lang="ru-RU" sz="2800" dirty="0" smtClean="0">
              <a:solidFill>
                <a:srgbClr val="608194"/>
              </a:solidFill>
              <a:latin typeface="Franklin Gothic Demi Cond" panose="020B0706030402020204" pitchFamily="34" charset="0"/>
            </a:endParaRPr>
          </a:p>
          <a:p>
            <a:pPr algn="l"/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в </a:t>
            </a:r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связи с предоставлением льгот, установленных </a:t>
            </a:r>
            <a:endParaRPr lang="ru-RU" sz="2800" dirty="0" smtClean="0">
              <a:solidFill>
                <a:srgbClr val="608194"/>
              </a:solidFill>
              <a:latin typeface="Franklin Gothic Demi Cond" panose="020B0706030402020204" pitchFamily="34" charset="0"/>
            </a:endParaRPr>
          </a:p>
          <a:p>
            <a:pPr algn="l"/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представительными </a:t>
            </a:r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органами местного самоуправления, в 2019-2023 годах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21078"/>
              </p:ext>
            </p:extLst>
          </p:nvPr>
        </p:nvGraphicFramePr>
        <p:xfrm>
          <a:off x="752928" y="2005126"/>
          <a:ext cx="10894785" cy="397113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62215"/>
                <a:gridCol w="4733922"/>
                <a:gridCol w="1279328"/>
                <a:gridCol w="1279328"/>
                <a:gridCol w="1045604"/>
                <a:gridCol w="959495"/>
                <a:gridCol w="934893"/>
              </a:tblGrid>
              <a:tr h="8292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№ п/п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Налоги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Объем выпадающих доходов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2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2019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оценка    2020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прогноз 2021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прогноз 2022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прогноз 2023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99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1.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Налог на имущество физических лиц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0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99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2. 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Земельный налог 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198 358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198 358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198 358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198 358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198 358</a:t>
                      </a:r>
                      <a:endParaRPr lang="ru-RU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2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46986" y="507497"/>
            <a:ext cx="10899635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608194"/>
                </a:solidFill>
                <a:latin typeface="Franklin Gothic Demi Cond" pitchFamily="34" charset="0"/>
              </a:rPr>
              <a:t>Нормативно - правовая база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06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бъект 1"/>
          <p:cNvSpPr txBox="1">
            <a:spLocks/>
          </p:cNvSpPr>
          <p:nvPr/>
        </p:nvSpPr>
        <p:spPr>
          <a:xfrm>
            <a:off x="546986" y="1539282"/>
            <a:ext cx="8795885" cy="480439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«Об общих принципах организации местного самоуправления в Российской Федерации»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12.01.1996 № 7-ФЗ «О некоммерческих организациях»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03.11.2006 № 174-ФЗ «Об автономных учреждениях»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Московской области от 19.09.2007 № 151/2007-ОЗ «О бюджетном процессе в Московской области»</a:t>
            </a:r>
            <a:endParaRPr lang="en-US" altLang="ru-RU" sz="18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Устав Одинцовского городского округа Московской области </a:t>
            </a:r>
            <a:endParaRPr lang="en-US" altLang="ru-RU" sz="18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Совета депутатов Одинцовского городского округа от 28.08.2019 № 8/8 </a:t>
            </a:r>
          </a:p>
          <a:p>
            <a:pPr algn="just">
              <a:lnSpc>
                <a:spcPct val="114000"/>
              </a:lnSpc>
              <a:spcBef>
                <a:spcPct val="0"/>
              </a:spcBef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 утверждении Положения о бюджетном процессе в Одинцовском</a:t>
            </a:r>
          </a:p>
          <a:p>
            <a:pPr algn="just">
              <a:lnSpc>
                <a:spcPct val="114000"/>
              </a:lnSpc>
              <a:spcBef>
                <a:spcPct val="0"/>
              </a:spcBef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городском округе Московской области»</a:t>
            </a: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решения Совета депутатов Одинцовского городского округа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 исполнении бюджета Одинцовского городского округа Московской области за 2020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lnSpc>
                <a:spcPct val="114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ru-RU" altLang="ru-RU" sz="1800" dirty="0">
              <a:solidFill>
                <a:schemeClr val="accent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  <a:spcBef>
                <a:spcPct val="0"/>
              </a:spcBef>
              <a:defRPr/>
            </a:pPr>
            <a:endParaRPr lang="ru-RU" altLang="ru-RU" sz="1800" dirty="0" smtClean="0">
              <a:solidFill>
                <a:schemeClr val="accent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658911" y="396303"/>
            <a:ext cx="10972800" cy="880588"/>
          </a:xfrm>
          <a:prstGeom prst="rect">
            <a:avLst/>
          </a:prstGeom>
          <a:noFill/>
        </p:spPr>
        <p:txBody>
          <a:bodyPr wrap="square" lIns="103975" tIns="51988" rIns="103975" bIns="51988" rtlCol="0">
            <a:spAutoFit/>
          </a:bodyPr>
          <a:lstStyle/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ИСПОЛНЕНИЕ БЮДЖЕТА ОДИНЦОВСКОГО ГОРОДСКОГО </a:t>
            </a:r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/>
            </a:r>
            <a:b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ОКРУГА ЗА </a:t>
            </a:r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2020 ГОД ПО РАСХОДАМ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932504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95215" y="1276891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3" y="345716"/>
            <a:ext cx="1137658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7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1989C9F-9A5A-4840-9FA3-1E45860C4E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80" y="439167"/>
            <a:ext cx="10972800" cy="86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РАСХОДЫ НА РЕАЛИЗАЦИЮ НАЦИОНАЛЬНЫХ ПРОЕКТОВ </a:t>
            </a:r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/>
            </a:r>
            <a:b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28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В </a:t>
            </a:r>
            <a:r>
              <a:rPr lang="ru-RU" sz="28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БЮДЖЕТЕ ОДИНЦОВСКОГО ГОРОДСКОГО ОКРУГА В 2020 ГОДУ</a:t>
            </a:r>
            <a:endParaRPr lang="ru-RU" sz="1500" dirty="0">
              <a:solidFill>
                <a:srgbClr val="6081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065114"/>
              </p:ext>
            </p:extLst>
          </p:nvPr>
        </p:nvGraphicFramePr>
        <p:xfrm>
          <a:off x="6824749" y="2559398"/>
          <a:ext cx="5041032" cy="2951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7123"/>
                <a:gridCol w="989571"/>
                <a:gridCol w="848724"/>
                <a:gridCol w="1175614"/>
              </a:tblGrid>
              <a:tr h="7370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нацпроекта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6081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Буквенное обозначение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6081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6081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вес, %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608194"/>
                    </a:solidFill>
                  </a:tcPr>
                </a:tc>
              </a:tr>
              <a:tr h="3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Жилье и городская среда 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639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22,5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</a:tr>
              <a:tr h="3554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Демография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</a:tr>
              <a:tr h="3554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1 308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46,0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</a:tr>
              <a:tr h="365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Цифровая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экономика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</a:tr>
              <a:tr h="3554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Экология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790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27,8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</a:tr>
              <a:tr h="34679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</a:t>
                      </a: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2 842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EAE5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42768"/>
              </p:ext>
            </p:extLst>
          </p:nvPr>
        </p:nvGraphicFramePr>
        <p:xfrm>
          <a:off x="335361" y="1928537"/>
          <a:ext cx="7008779" cy="379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1199457" y="5589247"/>
            <a:ext cx="1822539" cy="338554"/>
            <a:chOff x="267432" y="4221348"/>
            <a:chExt cx="1366904" cy="33855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67432" y="4313364"/>
              <a:ext cx="145704" cy="154521"/>
            </a:xfrm>
            <a:prstGeom prst="rect">
              <a:avLst/>
            </a:prstGeom>
            <a:solidFill>
              <a:srgbClr val="608194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Franklin Gothic Demi Cond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3136" y="4221348"/>
              <a:ext cx="1221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latin typeface="Franklin Gothic Demi Cond" pitchFamily="34" charset="0"/>
                  <a:cs typeface="Arial" panose="020B0604020202020204" pitchFamily="34" charset="0"/>
                </a:rPr>
                <a:t>Расходы бюджета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96593" y="6005762"/>
            <a:ext cx="6721872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1600" dirty="0">
                <a:latin typeface="Franklin Gothic Demi Cond" pitchFamily="34" charset="0"/>
                <a:cs typeface="Times New Roman" pitchFamily="18" charset="0"/>
              </a:rPr>
              <a:t>    </a:t>
            </a:r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Расходы бюджета на реализацию национальных проектов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38329" y="1592211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99456" y="6097777"/>
            <a:ext cx="194272" cy="154521"/>
          </a:xfrm>
          <a:prstGeom prst="rect">
            <a:avLst/>
          </a:prstGeom>
          <a:solidFill>
            <a:srgbClr val="EAD42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3" y="345716"/>
            <a:ext cx="1137658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2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СТРУКТУРА РАСХОДОВ БЮДЖЕТА </a:t>
            </a:r>
            <a:br>
              <a:rPr lang="ru-RU" sz="31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31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ОДИНЦОВСКОГО ГОРОДСКОГО ОКРУГА ЗА 2020 ГОД</a:t>
            </a:r>
            <a:endParaRPr lang="ru-RU" dirty="0">
              <a:latin typeface="Franklin Gothic Demi Cond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033388"/>
              </p:ext>
            </p:extLst>
          </p:nvPr>
        </p:nvGraphicFramePr>
        <p:xfrm>
          <a:off x="7049774" y="1542566"/>
          <a:ext cx="4616505" cy="3794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3600"/>
                <a:gridCol w="705624"/>
                <a:gridCol w="777281"/>
              </a:tblGrid>
              <a:tr h="6683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раздела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8F868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Сумма, млн.руб.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8F86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Удельный вес,%</a:t>
                      </a:r>
                    </a:p>
                  </a:txBody>
                  <a:tcPr marL="12700" marR="12700" marT="9525" marB="0" anchor="ctr">
                    <a:solidFill>
                      <a:srgbClr val="8F8687"/>
                    </a:solidFill>
                  </a:tcPr>
                </a:tc>
              </a:tr>
              <a:tr h="29083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11 186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</a:tr>
              <a:tr h="29083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Культура, кинематография</a:t>
                      </a: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1 285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</a:tr>
              <a:tr h="52721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Общегосударственные вопросы и охрана окружающей среды</a:t>
                      </a: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3 525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</a:tr>
              <a:tr h="29083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1 158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</a:tr>
              <a:tr h="3547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3 752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</a:tr>
              <a:tr h="4027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772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445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</a:tr>
              <a:tr h="3891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Прочее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311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F3F3F1"/>
                    </a:solidFill>
                  </a:tcPr>
                </a:tc>
              </a:tr>
              <a:tr h="2920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3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12700" marR="12700" marT="9525" marB="0" anchor="b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22 434</a:t>
                      </a:r>
                      <a:endParaRPr lang="ru-RU" sz="13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EAD42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12700" marR="12700" marT="9525" marB="0" anchor="b">
                    <a:solidFill>
                      <a:srgbClr val="EAD428"/>
                    </a:solidFill>
                  </a:tcPr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6662353" y="2312833"/>
            <a:ext cx="295446" cy="2766569"/>
            <a:chOff x="4513365" y="1362170"/>
            <a:chExt cx="221584" cy="233615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513365" y="1362170"/>
              <a:ext cx="216024" cy="216024"/>
            </a:xfrm>
            <a:prstGeom prst="rect">
              <a:avLst/>
            </a:prstGeom>
            <a:solidFill>
              <a:srgbClr val="EAD42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18925" y="1621589"/>
              <a:ext cx="216024" cy="216024"/>
            </a:xfrm>
            <a:prstGeom prst="rect">
              <a:avLst/>
            </a:prstGeom>
            <a:solidFill>
              <a:srgbClr val="608194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17557" y="1952312"/>
              <a:ext cx="21602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13365" y="2313908"/>
              <a:ext cx="216024" cy="216024"/>
            </a:xfrm>
            <a:prstGeom prst="rect">
              <a:avLst/>
            </a:prstGeom>
            <a:solidFill>
              <a:srgbClr val="BAADA4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13365" y="2589178"/>
              <a:ext cx="216024" cy="216024"/>
            </a:xfrm>
            <a:prstGeom prst="rect">
              <a:avLst/>
            </a:prstGeom>
            <a:solidFill>
              <a:srgbClr val="CDC8C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513365" y="2858033"/>
              <a:ext cx="216024" cy="216024"/>
            </a:xfrm>
            <a:prstGeom prst="rect">
              <a:avLst/>
            </a:prstGeom>
            <a:solidFill>
              <a:srgbClr val="EAD4F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13365" y="3186544"/>
              <a:ext cx="216024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18925" y="3482298"/>
              <a:ext cx="216024" cy="2160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289839"/>
              </p:ext>
            </p:extLst>
          </p:nvPr>
        </p:nvGraphicFramePr>
        <p:xfrm>
          <a:off x="504000" y="2030820"/>
          <a:ext cx="6038116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4" y="345716"/>
            <a:ext cx="1137658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6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>
          <a:xfrm>
            <a:off x="421651" y="516635"/>
            <a:ext cx="10899635" cy="71299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77">
              <a:lnSpc>
                <a:spcPct val="90000"/>
              </a:lnSpc>
            </a:pPr>
            <a:r>
              <a:rPr lang="ru-RU" sz="20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Информация о распределении ассигнований </a:t>
            </a:r>
          </a:p>
          <a:p>
            <a:pPr algn="l" defTabSz="914377">
              <a:lnSpc>
                <a:spcPct val="90000"/>
              </a:lnSpc>
            </a:pPr>
            <a:r>
              <a:rPr lang="ru-RU" sz="20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по разделам и подразделам классификации расходов бюджета </a:t>
            </a:r>
            <a:endParaRPr lang="ru-RU" sz="2000" dirty="0" smtClean="0">
              <a:solidFill>
                <a:srgbClr val="608194"/>
              </a:solidFill>
              <a:latin typeface="Franklin Gothic Demi Cond" panose="020B0706030402020204" pitchFamily="34" charset="0"/>
            </a:endParaRPr>
          </a:p>
          <a:p>
            <a:pPr algn="l" defTabSz="914377">
              <a:lnSpc>
                <a:spcPct val="90000"/>
              </a:lnSpc>
            </a:pPr>
            <a:r>
              <a:rPr lang="ru-RU" sz="20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Одинцовского городского округа в 2020 году</a:t>
            </a:r>
            <a:endParaRPr lang="ru-RU" sz="2000" dirty="0">
              <a:solidFill>
                <a:srgbClr val="608194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795215" y="873133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845938"/>
              </p:ext>
            </p:extLst>
          </p:nvPr>
        </p:nvGraphicFramePr>
        <p:xfrm>
          <a:off x="532015" y="1338343"/>
          <a:ext cx="11355184" cy="5438670"/>
        </p:xfrm>
        <a:graphic>
          <a:graphicData uri="http://schemas.openxmlformats.org/drawingml/2006/table">
            <a:tbl>
              <a:tblPr/>
              <a:tblGrid>
                <a:gridCol w="146216"/>
                <a:gridCol w="6086675"/>
                <a:gridCol w="743048"/>
                <a:gridCol w="1438671"/>
                <a:gridCol w="1470287"/>
                <a:gridCol w="1470287"/>
              </a:tblGrid>
              <a:tr h="831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РзПр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Исполнено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Остаток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Общегосударственные вопросы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0100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2 760,1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2 633,1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8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0102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13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0103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13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0104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1 188,2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1 135,3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52,8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8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0106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99,5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Резервные фонды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0111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Другие общегосударственные вопросы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0113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1 431,5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1 381,3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1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Национальная оборона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0200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Мобилизационная подготовка экономики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0204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0300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161,2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8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0309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88,4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89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0314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72,8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1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Национальная экономика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0400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1 173,5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1 157,8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Сельское хозяйство и рыболовство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0405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11,4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Водное хозяйство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0406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Транспорт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0408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143,4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139,8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Дорожное хозяйство (дорожные фонды)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0409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946,6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942,5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Связь и информатика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0410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32,9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30,9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0412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34,6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Жилищно-коммунальное хозяйство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0500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3 825,6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3 752,6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Жилищное хозяйство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0501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Коммунальное хозяйство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0502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999,7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973,7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25,9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Благоустройство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0503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2 720,5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2 675,0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0505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319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 окружающей среды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0600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968,4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892,4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Сбор, удаление отходов и очистка сточных вод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0602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373,1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315,5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57,6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0603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0605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593,6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575,3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6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>
          <a:xfrm>
            <a:off x="421651" y="516635"/>
            <a:ext cx="10899635" cy="71299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377">
              <a:lnSpc>
                <a:spcPct val="90000"/>
              </a:lnSpc>
            </a:pPr>
            <a:r>
              <a:rPr lang="ru-RU" sz="20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Информация о распределении ассигнований </a:t>
            </a:r>
          </a:p>
          <a:p>
            <a:pPr algn="l" defTabSz="914377">
              <a:lnSpc>
                <a:spcPct val="90000"/>
              </a:lnSpc>
            </a:pPr>
            <a:r>
              <a:rPr lang="ru-RU" sz="2000" dirty="0">
                <a:solidFill>
                  <a:srgbClr val="608194"/>
                </a:solidFill>
                <a:latin typeface="Franklin Gothic Demi Cond" panose="020B0706030402020204" pitchFamily="34" charset="0"/>
              </a:rPr>
              <a:t>по разделам и подразделам классификации расходов бюджета </a:t>
            </a:r>
            <a:endParaRPr lang="ru-RU" sz="2000" dirty="0" smtClean="0">
              <a:solidFill>
                <a:srgbClr val="608194"/>
              </a:solidFill>
              <a:latin typeface="Franklin Gothic Demi Cond" panose="020B0706030402020204" pitchFamily="34" charset="0"/>
            </a:endParaRPr>
          </a:p>
          <a:p>
            <a:pPr algn="l" defTabSz="914377">
              <a:lnSpc>
                <a:spcPct val="90000"/>
              </a:lnSpc>
            </a:pPr>
            <a:r>
              <a:rPr lang="ru-RU" sz="20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Одинцовского городского округа в 2020 году</a:t>
            </a:r>
            <a:endParaRPr lang="ru-RU" sz="2000" dirty="0">
              <a:solidFill>
                <a:srgbClr val="608194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795215" y="873133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047425"/>
              </p:ext>
            </p:extLst>
          </p:nvPr>
        </p:nvGraphicFramePr>
        <p:xfrm>
          <a:off x="532016" y="1445747"/>
          <a:ext cx="11274967" cy="4520781"/>
        </p:xfrm>
        <a:graphic>
          <a:graphicData uri="http://schemas.openxmlformats.org/drawingml/2006/table">
            <a:tbl>
              <a:tblPr/>
              <a:tblGrid>
                <a:gridCol w="145183"/>
                <a:gridCol w="6043677"/>
                <a:gridCol w="737799"/>
                <a:gridCol w="1428508"/>
                <a:gridCol w="1459900"/>
                <a:gridCol w="1459900"/>
              </a:tblGrid>
              <a:tr h="793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РзПр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План на 1 год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Исполнено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Остаток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Образование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0700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11 342,9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11 185,8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Дошкольное образование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0701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3 612,5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3 559,9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52,6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Общее образование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0702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7 090,5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6 997,1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93,5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Дополнительное образование детей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0703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465,9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465,8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9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0705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Молодежная политика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0707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Другие вопросы в области образования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0709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135,6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124,9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10,8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3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Культура, кинематография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0800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1 288,5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1 284,7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Культура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0801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1 260,5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1 256,9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3,6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0804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3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Здравоохранение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0900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Другие вопросы в области здравоохранения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0909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3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Социальная политика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514,1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444,9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Пенсионное обеспечение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28,4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Социальное обеспечение населения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243,7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233,1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10,6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 семьи и детства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1004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3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Физическая культура и спорт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774,4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771,6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Физическая культура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Массовый спорт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263,9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261,2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Спорт высших достижений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1103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458,6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458,6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3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Средства массовой информации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48,4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48,4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Телевидение и радиовещание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Периодическая печать и издательства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1202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38,4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38,4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34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102,7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101,5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34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расходов: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489" marR="3489" marT="348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22 961,1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22 434,0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527,1</a:t>
                      </a:r>
                    </a:p>
                  </a:txBody>
                  <a:tcPr marL="3489" marR="3489" marT="34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676" y="327149"/>
            <a:ext cx="11425269" cy="509629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/>
            </a:r>
            <a:b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1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ИСПОЛНЕНИЕ РАСХОДОВ БЮДЖЕТА ОДИНЦОВСКОГО ГОРОДСКОГО </a:t>
            </a:r>
            <a:br>
              <a:rPr lang="ru-RU" sz="1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1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ОКРУГА В РАЗРЕЗЕ МУНИЦИПАЛЬНЫХ ПРОГРАММ ЗА 2020ГОД</a:t>
            </a:r>
            <a:br>
              <a:rPr lang="ru-RU" sz="1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endParaRPr lang="ru-RU" sz="1900" dirty="0">
              <a:solidFill>
                <a:srgbClr val="608194"/>
              </a:solidFill>
              <a:latin typeface="Franklin Gothic Demi Cond" panose="020B07060304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40174"/>
              </p:ext>
            </p:extLst>
          </p:nvPr>
        </p:nvGraphicFramePr>
        <p:xfrm>
          <a:off x="6145312" y="831205"/>
          <a:ext cx="5633823" cy="5627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24516"/>
                <a:gridCol w="708599"/>
                <a:gridCol w="777995"/>
                <a:gridCol w="922713"/>
              </a:tblGrid>
              <a:tr h="26997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</a:t>
                      </a:r>
                    </a:p>
                  </a:txBody>
                  <a:tcPr marL="7240" marR="7240" marT="5119" marB="0" anchor="ctr">
                    <a:solidFill>
                      <a:srgbClr val="6081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6081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6081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исполнения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608194"/>
                    </a:solidFill>
                  </a:tcPr>
                </a:tc>
              </a:tr>
              <a:tr h="2469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059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057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1972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6865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защита населения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6478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835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сельского хозяйства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835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 и окружающая среда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4100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Безопасность и обеспечение безопасности жизнедеятельности населения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922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Жилище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836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инженерной инфраструктуры и энергоэффективности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646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2563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Предпринимательство 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3087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имуществом и муниципальными финансами 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54509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институтов гражданского общества, повышение эффективности местного самоуправления и реализации молодежной политики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836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и функционирование дорожно-транспортного комплекса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3154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Цифровое муниципальное образование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465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Архитектура и градостроительство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3087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современной комфортной городской среды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775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3087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объектов социальной инфраструктуры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852" marR="14852" marT="10502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E5E1"/>
                    </a:solidFill>
                  </a:tcPr>
                </a:tc>
              </a:tr>
              <a:tr h="22892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 Е Г О   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CDC8C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22 351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D42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21 873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D42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40" marR="7240" marT="5119" marB="0" anchor="ctr">
                    <a:solidFill>
                      <a:srgbClr val="EAD428"/>
                    </a:solidFill>
                  </a:tcPr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5807954" y="1213193"/>
            <a:ext cx="265257" cy="4054392"/>
            <a:chOff x="4516312" y="1362171"/>
            <a:chExt cx="196056" cy="304389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518925" y="1362171"/>
              <a:ext cx="180000" cy="121597"/>
            </a:xfrm>
            <a:prstGeom prst="rect">
              <a:avLst/>
            </a:prstGeom>
            <a:solidFill>
              <a:srgbClr val="608194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18925" y="1554193"/>
              <a:ext cx="180000" cy="121597"/>
            </a:xfrm>
            <a:prstGeom prst="rect">
              <a:avLst/>
            </a:prstGeom>
            <a:solidFill>
              <a:srgbClr val="EAD42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26990" y="1869142"/>
              <a:ext cx="180000" cy="121597"/>
            </a:xfrm>
            <a:prstGeom prst="rect">
              <a:avLst/>
            </a:prstGeom>
            <a:solidFill>
              <a:srgbClr val="8F8687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532368" y="2096902"/>
              <a:ext cx="180000" cy="121597"/>
            </a:xfrm>
            <a:prstGeom prst="rect">
              <a:avLst/>
            </a:prstGeom>
            <a:solidFill>
              <a:srgbClr val="BAADA4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31377" y="2292604"/>
              <a:ext cx="180000" cy="115134"/>
            </a:xfrm>
            <a:prstGeom prst="rect">
              <a:avLst/>
            </a:prstGeom>
            <a:solidFill>
              <a:srgbClr val="CDC8C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26990" y="2567989"/>
              <a:ext cx="180000" cy="115134"/>
            </a:xfrm>
            <a:prstGeom prst="rect">
              <a:avLst/>
            </a:prstGeom>
            <a:solidFill>
              <a:srgbClr val="F3F3F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522713" y="2789102"/>
              <a:ext cx="180000" cy="1151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531377" y="2991680"/>
              <a:ext cx="180000" cy="115134"/>
            </a:xfrm>
            <a:prstGeom prst="rect">
              <a:avLst/>
            </a:prstGeom>
            <a:solidFill>
              <a:srgbClr val="ACB5A5"/>
            </a:solidFill>
            <a:ln w="31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526990" y="3213788"/>
              <a:ext cx="180000" cy="1151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516312" y="4290931"/>
              <a:ext cx="180000" cy="115134"/>
            </a:xfrm>
            <a:prstGeom prst="rect">
              <a:avLst/>
            </a:prstGeom>
            <a:solidFill>
              <a:srgbClr val="C5D7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152" tIns="45577" rIns="91152" bIns="45577"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5838531" y="4021973"/>
            <a:ext cx="240000" cy="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08054" y="4848375"/>
            <a:ext cx="240000" cy="14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838531" y="4435212"/>
            <a:ext cx="240000" cy="144000"/>
          </a:xfrm>
          <a:prstGeom prst="rect">
            <a:avLst/>
          </a:prstGeom>
          <a:solidFill>
            <a:srgbClr val="A084D8"/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807968" y="5373216"/>
            <a:ext cx="240000" cy="144000"/>
          </a:xfrm>
          <a:prstGeom prst="rect">
            <a:avLst/>
          </a:prstGeom>
          <a:solidFill>
            <a:srgbClr val="81CBD5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 dirty="0">
              <a:solidFill>
                <a:srgbClr val="81CBD5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20163" y="5661248"/>
            <a:ext cx="240000" cy="144000"/>
          </a:xfrm>
          <a:prstGeom prst="rect">
            <a:avLst/>
          </a:prstGeom>
          <a:solidFill>
            <a:srgbClr val="B6A09C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816628" y="5970250"/>
            <a:ext cx="240000" cy="144000"/>
          </a:xfrm>
          <a:prstGeom prst="rect">
            <a:avLst/>
          </a:prstGeom>
          <a:solidFill>
            <a:srgbClr val="716D9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807968" y="1677945"/>
            <a:ext cx="240000" cy="144000"/>
          </a:xfrm>
          <a:prstGeom prst="rect">
            <a:avLst/>
          </a:prstGeom>
          <a:solidFill>
            <a:srgbClr val="BFD7B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2" tIns="45577" rIns="91152" bIns="45577" rtlCol="0" anchor="ctr"/>
          <a:lstStyle/>
          <a:p>
            <a:pPr algn="ctr"/>
            <a:endParaRPr lang="ru-RU" dirty="0"/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789229"/>
              </p:ext>
            </p:extLst>
          </p:nvPr>
        </p:nvGraphicFramePr>
        <p:xfrm>
          <a:off x="-624747" y="919707"/>
          <a:ext cx="6432715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5" y="7947"/>
            <a:ext cx="2247347" cy="7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3047" y="102058"/>
            <a:ext cx="573575" cy="446582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3" y="260648"/>
            <a:ext cx="1137658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619" y="524242"/>
            <a:ext cx="93276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магнитный диск 4"/>
          <p:cNvSpPr/>
          <p:nvPr/>
        </p:nvSpPr>
        <p:spPr>
          <a:xfrm>
            <a:off x="1268375" y="985472"/>
            <a:ext cx="2372364" cy="5201416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defRPr/>
            </a:pPr>
            <a:r>
              <a:rPr lang="ru-RU" sz="2000" b="1" i="1" kern="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«Образование»  </a:t>
            </a:r>
          </a:p>
          <a:p>
            <a:pPr algn="ctr" defTabSz="715609">
              <a:defRPr/>
            </a:pPr>
            <a:r>
              <a:rPr lang="ru-RU" sz="1400" i="1" kern="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900" kern="0" dirty="0">
              <a:solidFill>
                <a:sysClr val="window" lastClr="FFFFFF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 defTabSz="715609">
              <a:defRPr/>
            </a:pPr>
            <a:r>
              <a:rPr lang="ru-RU" sz="2000" b="1" i="1" kern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9 308 </a:t>
            </a:r>
            <a:r>
              <a:rPr lang="ru-RU" sz="2000" b="1" i="1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млн. руб.</a:t>
            </a:r>
            <a:endParaRPr lang="ru-RU" sz="2000" kern="0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935" y="1642142"/>
            <a:ext cx="2111243" cy="83383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lnSpc>
                <a:spcPct val="115000"/>
              </a:lnSpc>
              <a:spcAft>
                <a:spcPts val="783"/>
              </a:spcAft>
              <a:defRPr/>
            </a:pPr>
            <a:r>
              <a:rPr lang="ru-RU" sz="1600" b="1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Муниципальная программа</a:t>
            </a:r>
            <a:endParaRPr lang="ru-RU" sz="1600" kern="0" dirty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ctr" defTabSz="715609">
              <a:lnSpc>
                <a:spcPct val="115000"/>
              </a:lnSpc>
              <a:spcAft>
                <a:spcPts val="783"/>
              </a:spcAft>
              <a:defRPr/>
            </a:pPr>
            <a:r>
              <a:rPr lang="ru-RU" sz="16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0764" y="1262073"/>
            <a:ext cx="6035015" cy="58335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Общее образование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4 715 млн.руб.</a:t>
            </a:r>
            <a:r>
              <a:rPr lang="ru-RU" sz="11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sz="12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 том числе </a:t>
            </a:r>
            <a:endParaRPr lang="ru-RU" sz="1200" i="1" kern="0" dirty="0" smtClean="0">
              <a:solidFill>
                <a:sysClr val="windowText" lastClr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171450" indent="-171450" defTabSz="715609">
              <a:buFontTx/>
              <a:buChar char="-"/>
              <a:defRPr/>
            </a:pPr>
            <a:r>
              <a:rPr lang="ru-RU" sz="12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приобретение </a:t>
            </a:r>
            <a:r>
              <a:rPr lang="ru-RU" sz="12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оборудования </a:t>
            </a:r>
            <a:r>
              <a:rPr lang="ru-RU" sz="12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100 </a:t>
            </a:r>
            <a:r>
              <a:rPr lang="ru-RU" sz="1200" b="1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 руб</a:t>
            </a:r>
            <a:r>
              <a:rPr lang="ru-RU" sz="12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., </a:t>
            </a:r>
            <a:endParaRPr lang="ru-RU" sz="1200" i="1" kern="0" dirty="0" smtClean="0">
              <a:solidFill>
                <a:sysClr val="windowText" lastClr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171450" indent="-171450" defTabSz="715609">
              <a:buFontTx/>
              <a:buChar char="-"/>
              <a:defRPr/>
            </a:pPr>
            <a:r>
              <a:rPr lang="ru-RU" sz="12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текущий </a:t>
            </a:r>
            <a:r>
              <a:rPr lang="ru-RU" sz="12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ремонт </a:t>
            </a:r>
            <a:r>
              <a:rPr lang="ru-RU" sz="12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153 </a:t>
            </a:r>
            <a:r>
              <a:rPr lang="ru-RU" sz="1200" b="1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2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2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0765" y="1959062"/>
            <a:ext cx="6035014" cy="3892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Дополнительное образование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465 млн.руб.</a:t>
            </a: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42452" y="2475981"/>
            <a:ext cx="6035014" cy="3950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Прочие учреждения образования 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36 млн.руб.</a:t>
            </a: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42452" y="6291253"/>
            <a:ext cx="6035014" cy="4014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Обеспечение деятельности Управления образования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82 млн.руб.</a:t>
            </a: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42452" y="3015070"/>
            <a:ext cx="6035014" cy="4909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Выплата компенсации родительской платы за присмотр и уход</a:t>
            </a:r>
          </a:p>
          <a:p>
            <a:pPr algn="ctr" defTabSz="715609">
              <a:defRPr/>
            </a:pP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77 млн.руб.</a:t>
            </a: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42452" y="3615394"/>
            <a:ext cx="6035014" cy="4909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Мероприятия в сфере образования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18 млн.руб.</a:t>
            </a: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42452" y="4225234"/>
            <a:ext cx="6035014" cy="490914"/>
          </a:xfrm>
          <a:prstGeom prst="roundRect">
            <a:avLst/>
          </a:prstGeom>
          <a:solidFill>
            <a:srgbClr val="BAADA4">
              <a:alpha val="31000"/>
            </a:srgbClr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2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Приобретение здания ДОУ и капитальный ремонт учреждений образования</a:t>
            </a:r>
          </a:p>
          <a:p>
            <a:pPr algn="ctr" defTabSz="715609">
              <a:defRPr/>
            </a:pP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417 млн.руб.</a:t>
            </a: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42452" y="4860273"/>
            <a:ext cx="6035014" cy="426622"/>
          </a:xfrm>
          <a:prstGeom prst="roundRect">
            <a:avLst/>
          </a:prstGeom>
          <a:solidFill>
            <a:srgbClr val="F3F0ED"/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Субсидии частным образовательным организациям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400 млн.руб.</a:t>
            </a: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42452" y="5418864"/>
            <a:ext cx="6035014" cy="768024"/>
          </a:xfrm>
          <a:prstGeom prst="roundRect">
            <a:avLst/>
          </a:prstGeom>
          <a:solidFill>
            <a:srgbClr val="C7B6E8">
              <a:alpha val="20000"/>
            </a:srgbClr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3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Обеспечение переданных государственных полномочий в сфере образования и организация деятельности комиссий по делам несовершеннолетних и защите их прав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18 млн.руб.</a:t>
            </a: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1266" name="Picture 2" descr="School Icon 3264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91" y="4716148"/>
            <a:ext cx="1303132" cy="13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-12491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81621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42452" y="526445"/>
            <a:ext cx="6035014" cy="6525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Дошкольное образование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3 080 млн.руб</a:t>
            </a:r>
            <a:r>
              <a:rPr lang="ru-RU" sz="12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., </a:t>
            </a:r>
            <a:r>
              <a:rPr lang="ru-RU" sz="12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в том числе </a:t>
            </a:r>
          </a:p>
          <a:p>
            <a:pPr marL="171450" indent="-171450" defTabSz="715609">
              <a:buFontTx/>
              <a:buChar char="-"/>
              <a:defRPr/>
            </a:pPr>
            <a:r>
              <a:rPr lang="ru-RU" sz="12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приобретение оборудования</a:t>
            </a:r>
            <a:r>
              <a:rPr lang="ru-RU" sz="11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2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15 млн. руб</a:t>
            </a:r>
            <a:r>
              <a:rPr lang="ru-RU" sz="11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., </a:t>
            </a:r>
          </a:p>
          <a:p>
            <a:pPr marL="171450" indent="-171450" defTabSz="715609">
              <a:buFontTx/>
              <a:buChar char="-"/>
              <a:defRPr/>
            </a:pPr>
            <a:r>
              <a:rPr lang="ru-RU" sz="12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текущий ремонт </a:t>
            </a:r>
            <a:r>
              <a:rPr lang="ru-RU" sz="12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17 млн.руб.</a:t>
            </a:r>
            <a:endParaRPr lang="ru-RU" sz="1200" b="1" i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916295" y="442628"/>
            <a:ext cx="1127570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0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599" y="440539"/>
            <a:ext cx="685804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«ОБРАЗОВАНИЕ»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3155"/>
              </p:ext>
            </p:extLst>
          </p:nvPr>
        </p:nvGraphicFramePr>
        <p:xfrm>
          <a:off x="532015" y="1025313"/>
          <a:ext cx="11377009" cy="5750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6600"/>
                <a:gridCol w="4790541"/>
                <a:gridCol w="964277"/>
                <a:gridCol w="1271847"/>
                <a:gridCol w="1030778"/>
                <a:gridCol w="939338"/>
                <a:gridCol w="1983628"/>
              </a:tblGrid>
              <a:tr h="5291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на начало отчетного года            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на конец отчетного года                 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Достигнутое значение показателя за отчетный год                                       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Причины невыполнения/несвоевременного выполнения/текущая стадия выполнения/предложения по выполнению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</a:tr>
              <a:tr h="138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Подпрограмма "Дошкольное образование"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Создание дополнительных мест для детей в возрасте от 2 месяцев до 3 лет в образовательных организациях, реализующих образовательные программы дошкольного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265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</a:tr>
              <a:tr h="1784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отремонтированных дошкольных образовательных организаций, штук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</a:tr>
              <a:tr h="4840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Отношение 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</a:tr>
              <a:tr h="1728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Доступность дошкольного образования для детей в возрасте от полутора до трех лет,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</a:tr>
              <a:tr h="57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области,%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109,00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109,63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</a:tr>
              <a:tr h="5696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Создано не менее 90 тыс. дополнительных мест, в том числе с обеспечением необходимых условий пребывания детей с ОВЗ и детей-инвалидов, в организациях, осуществляющих образовательную деятельность по образовательным программам дошкольного образования, для детей в возрасте до трех лет за счет средств федерального бюджета, бюджетов субъектов Российской Федерации и местных бюджетов с учетом приоритетности региональных программ субъектов Российской Федерации, в том числе входящих в состав Дальневосточного и Северо- Кавказского федеральных округов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</a:tr>
              <a:tr h="3726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Удельный вес численности воспитанников частных дошкольных образовательных организаций в Московской области в общей численности воспитанников дошкольных образовательных организаций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не выполнен в связи со снижением численности воспитанников в частных дошкольных образовательных организациях, с переходом в муниципальные общеобразовательные учреждения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</a:tr>
              <a:tr h="1690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Обеспечение услуг по охране объектов и имущества дошкольных образовательных учреждений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</a:tr>
              <a:tr h="2251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дошкольных образовательных учреждений, обеспеченных инженерно-техническими средствами безопасности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</a:tr>
              <a:tr h="6722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мест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</a:tr>
              <a:tr h="344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Созданы дополнительные места, в том числе с обеспечением необходимых условий пребывания детей с ОВЗ и детей-инвалидов, в организациях, осуществляющих образовательную деятельность по образовательным программам дошкольного образования, для детей в возрасте от полутора до трех лет за счет средств федерального бюджета, бюджетов субъектов Российской Федерации и местных бюджетов с учетом приоритетности региональных программ субъектов Российской Федерации, в том числе входящих в состав Дальневосточного и Северо-Кавказского федеральных округов (нарастающим итогом)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мест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</a:tr>
              <a:tr h="2251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Доступность дошкольного образования для детей в возрасте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от трех до семи лет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45" marR="3245" marT="324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4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422070"/>
              </p:ext>
            </p:extLst>
          </p:nvPr>
        </p:nvGraphicFramePr>
        <p:xfrm>
          <a:off x="241069" y="997529"/>
          <a:ext cx="11667954" cy="57938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0794"/>
                <a:gridCol w="5877978"/>
                <a:gridCol w="949976"/>
                <a:gridCol w="1145060"/>
                <a:gridCol w="899084"/>
                <a:gridCol w="924530"/>
                <a:gridCol w="1540532"/>
              </a:tblGrid>
              <a:tr h="5416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№ п/п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Единица измерения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Планируемое значение показателя на начало отчетного года            2020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Планируемое значение показателя на конец отчетного года                 2020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Достигнутое значение показателя за отчетный год                                       2020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Причины невыполнения/несвоевременного выполнения/текущая стадия выполнения/предложения по выполнению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</a:tr>
              <a:tr h="1291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Подпрограмма "Общее образование"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деятельности,%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121,50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118,31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  <a:tr h="4954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Обновлена материально-техническая база для формирования у обучающихся современных технологических и гуманитарных навыков. Создана материально-техническая база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 (нарастающим итогом)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тыс.ед.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  <a:tr h="3722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  <a:tr h="1466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Количество отремонтированных общеобразовательных организаций, штук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  <a:tr h="37227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Доля обучающихся  во вторую смену, %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3,15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3,23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5,43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не выполнен в связи с  жилищной застройкой и миграцией населения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  <a:tr h="249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Доля выпускников текущего года, набравших 220 баллов и более по 3 предметам, к общему количеству выпускников текущего года, сдававших ЕГЭ по 3 и более предметам, %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35,8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  <a:tr h="1466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Количество учреждений, обеспеченных инженерно-техническими средствами безопасности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  <a:tr h="1466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Обеспечение подвоза обучающихся с ограниченными возможностями здоровья к месту обучения и обратно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  <a:tr h="1466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Обеспечение общеобразовательных учреждений услугой по охране объектов и имущества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  <a:tr h="249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Количество современных компьютеров (со сроком эксплуатации не более семи лет) на 100 обучающихся в общеобразовательных учреждениях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  <a:tr h="2933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2.11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Доля обучающихся муниципальных общеобразовательных организаций, которым предоставлена возможность обучаться в соответствии с основными современными требованиями, в общей численности обучающихся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  <a:tr h="249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2.12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Школьные спортивные соревнования - Организация спортивных соревнований внутри школы - определение лучших. Межшкольные соревнования  окружные/районные, областные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  <a:tr h="1466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2.13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Сокращение школ, находящихся в "красной зоне"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  <a:tr h="271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2.14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Доля общеобразовательных учреждений, оснащенных комплектом оборудования, в соответствии с требованиями, для проведения ГИА, в общей численности общеобразовательных учреждений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2.15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Удельный вес численности обучающихся в образовательных организациях общего образования в соответствии с федеральными государственными образовательными стандартами в общей численности обучающихся в образовательных организациях общего образования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  <a:tr h="249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2.16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Количество общеобразовательных организаций, расположенных в сельской местности и малых городах, в которых помещения отремонтированы и оснащены мебелью для создания центров образования цифрового и гуманитарного профилей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  <a:tr h="1714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2.17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Доля обучающихся общеобразовательных организаций, обеспеченных подвозом к месту обучения в муниципальные общеобразовательные организации в Московской области в общей численности обучающихся общеобразовательных организаций, нуждающихся в подвозе к месту обучения в муниципальные общеобразовательные организации в Московской области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  <a:tr h="417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2.18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Отношение средней заработной платы педагогических работников образовательных, медицинских организаций или организаций, оказывающих социальные услуги детям-сиротам и детям, оставшимся без попечения родителей к среднемесячному доходу от трудовой деятельности по Московской области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  <a:tr h="3072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2.19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Для 935 тыс. детей в не менее чем в 7000 общеобразовательных организаций, расположенных в сельской местности, обновлена материально-техническая база для занятий физической культурой и спортом (нарастающим итогом)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шт.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18" marR="2718" marT="2718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599" y="440539"/>
            <a:ext cx="685804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«ОБРАЗОВАНИЕ»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80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182553"/>
              </p:ext>
            </p:extLst>
          </p:nvPr>
        </p:nvGraphicFramePr>
        <p:xfrm>
          <a:off x="532016" y="1205348"/>
          <a:ext cx="11159241" cy="54439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6601"/>
                <a:gridCol w="3535711"/>
                <a:gridCol w="663593"/>
                <a:gridCol w="1337557"/>
                <a:gridCol w="1337557"/>
                <a:gridCol w="1337557"/>
                <a:gridCol w="2550665"/>
              </a:tblGrid>
              <a:tr h="423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на начало отчетного года            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на конец отчетного года                 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Достигнутое значение показателя за отчетный год                                       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Причины невыполнения/несвоевременного выполнения/текущая стадия выполнения/предложения по выполнению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</a:tr>
              <a:tr h="1902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Подпрограмма "Дополнительное образование, воспитание и психолого-социальное сопровождение детей"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111,24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</a:tr>
              <a:tr h="3697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образовательных организаций в сфере культуры (детские школы по видам искусств), оснащенных музыкальными инструментами, оборудованием, материалами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</a:tr>
              <a:tr h="2283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детей, привлекаемых к участию в творческих мероприятиях сферы культуры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13,47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</a:tr>
              <a:tr h="810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Число детей, охваченных деятельностью детских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технопарков "Кванториум" (мобильных технопарков "Кванториум") и других проектов, направленных на обеспечение доступности дополнительных 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 (нарастающим итогом)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7372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776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16381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</a:tr>
              <a:tr h="2283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детей в возрасте от 5 до 18 лет, охваченных дополнительным образованием,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83,20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83,20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97,00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</a:tr>
              <a:tr h="2283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учреждений дополнительного образования, внедривших эффективный контракт с руководителем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</a:tr>
              <a:tr h="342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детей (от 5 до 18 лет), охваченных дополнительными общеразвивающими программами технической и естественнонаучной направленности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</a:tr>
              <a:tr h="3642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образовательных организаций, у которых есть широкополосный доступ к сети Интернет (не менее 100 Мбит/с), за исключением дошкольных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</a:tr>
              <a:tr h="2283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детей, привлекаемых к участию в творческих мероприятиях, от общего числа детей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26,2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</a:tr>
              <a:tr h="3425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победителей и призеров творческих олимпиад, конкурсов и фестивалей межрегионального, федерального и международного уровня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</a:tr>
              <a:tr h="2693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Обеспечение учреждений дополнительного образования услугой по охране объектов и имущества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</a:tr>
              <a:tr h="1055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Созданы детские технопарки "Кванториум" (нарастающим итогом)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Созданы центры цифрового образования детей "IT-куб" (нарастающим итогом)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</a:tr>
              <a:tr h="423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Созданы новые места в образовательных организациях различных типов для реализации дополнительных общеразвивающих программ всех направленностей (нарастающим итогом)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тыс.ед.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</a:tr>
              <a:tr h="2664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капитально отремонтированных детских школ искусств по видам искусств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99" marR="4299" marT="4299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599" y="440539"/>
            <a:ext cx="685804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«ОБРАЗОВАНИЕ»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6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>
          <a:xfrm>
            <a:off x="421651" y="563895"/>
            <a:ext cx="10899635" cy="71299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608194"/>
                </a:solidFill>
                <a:latin typeface="Franklin Gothic Demi Cond" pitchFamily="34" charset="0"/>
              </a:rPr>
              <a:t>Цели создания бюджета для граждан: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1"/>
          <p:cNvSpPr txBox="1">
            <a:spLocks/>
          </p:cNvSpPr>
          <p:nvPr/>
        </p:nvSpPr>
        <p:spPr>
          <a:xfrm>
            <a:off x="591587" y="1667996"/>
            <a:ext cx="11215396" cy="4716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граждан о ходе бюджетного процесса в Одинцовском городском округе;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прозрачности  формирования  и  расходования  бюджетных  средств  в Одинцовском городском округе;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ответственности  органов  местного самоуправления Одинцовского городского округа при  принятии решений в сфере бюджетной политики;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имиджа Одинцовского городского округа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052964"/>
              </p:ext>
            </p:extLst>
          </p:nvPr>
        </p:nvGraphicFramePr>
        <p:xfrm>
          <a:off x="806335" y="1130531"/>
          <a:ext cx="11000648" cy="50376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3481"/>
                <a:gridCol w="3418748"/>
                <a:gridCol w="641642"/>
                <a:gridCol w="1293309"/>
                <a:gridCol w="1293309"/>
                <a:gridCol w="1293309"/>
                <a:gridCol w="2676850"/>
              </a:tblGrid>
              <a:tr h="6501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Единица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Планируемое значение показателя на начало отчетного года            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Планируемое значение показателя на конец отчетного года                 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Достигнутое значение показателя за отчетный год                                       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Причины невыполнения/несвоевременного выполнения/текущая стадия выполнения/предложения по выполнению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</a:tr>
              <a:tr h="292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Подпрограмма "Профессиональное образование"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0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Доля педагогических работников, прошедших добровольную независимую оценку квалификации, 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</a:tr>
              <a:tr h="292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Подпрограмма "Обеспечивающая подпрограмма"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97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5.1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Доля педагогических и руководящих работников муниципальных дошкольных образовательных организаций, прошедших в течение последних 3-х лет повышение квалификации или профессиональную переподготовку, в общей численности педагогических и руководящих работников дошкольных образовательных учреждений до 100 процентов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</a:tr>
              <a:tr h="5264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5.2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Увеличение количества педагогических работников, принимающих участие в муниципальных конкурсах профессионального мастерства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чел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145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145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191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</a:tr>
              <a:tr h="3927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5.3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Доля одаренных детей - участников олимпиад, интеллектуальных конкурсов, научно-практических конференций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</a:tr>
              <a:tr h="7019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5.4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Доля обучающихся 5-11 классов по дополнительным общеобразовательным программам углубленного уровня  в учреждениях, включенных в программу по создание условий для продуктивной самореализации одаренных обучающихся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</a:tr>
              <a:tr h="3509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5.5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Доля учителей, заместителей директоров и директоров школ, повысивших уровень квалификации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53,6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</a:tr>
              <a:tr h="40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5.6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Результативность участия муниципального образования во всероссийской олимпиаде школьников (ВсОШ)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97,56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97,56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104,63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189" marR="7189" marT="7189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599" y="440539"/>
            <a:ext cx="685804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«ОБРАЗОВАНИЕ»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49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52479"/>
              </p:ext>
            </p:extLst>
          </p:nvPr>
        </p:nvGraphicFramePr>
        <p:xfrm>
          <a:off x="962834" y="1689775"/>
          <a:ext cx="8344593" cy="364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898" y="619964"/>
            <a:ext cx="10574965" cy="905769"/>
          </a:xfrm>
        </p:spPr>
        <p:txBody>
          <a:bodyPr>
            <a:normAutofit fontScale="90000"/>
          </a:bodyPr>
          <a:lstStyle/>
          <a:p>
            <a:pPr algn="l"/>
            <a:r>
              <a:rPr lang="ru-RU" sz="2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РАСХОДЫ БЮДЖЕТА ОДИНЦОВСКОГО ГОРОДСКОГО ОКРУГА </a:t>
            </a:r>
            <a:br>
              <a:rPr lang="ru-RU" sz="2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2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НА РЕАЛИЗАЦИЮ МУНИЦИПАЛЬНОЙ ПРОГРАММЫ «ОБРАЗОВАНИЕ» </a:t>
            </a:r>
            <a:br>
              <a:rPr lang="ru-RU" sz="2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2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В 2020 ГОДУ</a:t>
            </a:r>
            <a:endParaRPr lang="ru-RU" sz="2900" dirty="0">
              <a:solidFill>
                <a:srgbClr val="608194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110589" y="1744293"/>
            <a:ext cx="8596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9 467</a:t>
            </a:r>
          </a:p>
          <a:p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296952" y="1749516"/>
            <a:ext cx="8596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9 308</a:t>
            </a:r>
          </a:p>
          <a:p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222472" y="1736232"/>
            <a:ext cx="1551567" cy="28995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Удельный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вес</a:t>
            </a:r>
          </a:p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35%</a:t>
            </a:r>
          </a:p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65%</a:t>
            </a:r>
          </a:p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32437" y="1412776"/>
            <a:ext cx="92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3707" y="5691949"/>
            <a:ext cx="3029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Средства вышестоящих бюджетов </a:t>
            </a:r>
          </a:p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 исполнение </a:t>
            </a:r>
            <a:r>
              <a:rPr lang="ru-RU" sz="1600" dirty="0" smtClean="0">
                <a:latin typeface="Franklin Gothic Demi Cond" pitchFamily="34" charset="0"/>
                <a:cs typeface="Arial" panose="020B0604020202020204" pitchFamily="34" charset="0"/>
              </a:rPr>
              <a:t>98%</a:t>
            </a:r>
            <a:endParaRPr lang="ru-RU" sz="1600" dirty="0"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5419" y="5691950"/>
            <a:ext cx="3192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Средства бюджета </a:t>
            </a:r>
            <a:r>
              <a:rPr lang="ru-RU" sz="1600" dirty="0" smtClean="0">
                <a:latin typeface="Franklin Gothic Demi Cond" pitchFamily="34" charset="0"/>
                <a:cs typeface="Arial" panose="020B0604020202020204" pitchFamily="34" charset="0"/>
              </a:rPr>
              <a:t>городского округа</a:t>
            </a:r>
            <a:endParaRPr lang="ru-RU" sz="1600" dirty="0">
              <a:latin typeface="Franklin Gothic Demi Cond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 исполнение </a:t>
            </a:r>
            <a:r>
              <a:rPr lang="ru-RU" sz="1600" dirty="0" smtClean="0">
                <a:latin typeface="Franklin Gothic Demi Cond" pitchFamily="34" charset="0"/>
                <a:cs typeface="Arial" panose="020B0604020202020204" pitchFamily="34" charset="0"/>
              </a:rPr>
              <a:t>98%</a:t>
            </a:r>
            <a:endParaRPr lang="ru-RU" sz="1600" dirty="0"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0879" y="5912330"/>
            <a:ext cx="170805" cy="144016"/>
          </a:xfrm>
          <a:prstGeom prst="rect">
            <a:avLst/>
          </a:prstGeom>
          <a:solidFill>
            <a:srgbClr val="CDC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11550" y="5912330"/>
            <a:ext cx="170805" cy="144016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4" y="345716"/>
            <a:ext cx="1137658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7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4" y="345716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СРЕДНЯЯ ЗАРАБОТНАЯ ПЛАТА ПЕДАГОГИЧЕСКИХ РАБОТНИКОВ </a:t>
            </a:r>
            <a:b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МУНИЦИПАЛЬНЫХ УЧРЕЖДЕНИЙ ОБЩЕГО ОБРАЗОВАНИЯ</a:t>
            </a:r>
            <a:b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 ОДИНЦОВСКОГО ГОРОДСКОГО ОКРУГА В 2019-2020 ГОДАХ</a:t>
            </a:r>
            <a:endParaRPr lang="ru-RU" sz="2400" dirty="0">
              <a:solidFill>
                <a:srgbClr val="608194"/>
              </a:solidFill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643832"/>
              </p:ext>
            </p:extLst>
          </p:nvPr>
        </p:nvGraphicFramePr>
        <p:xfrm>
          <a:off x="1095896" y="2068318"/>
          <a:ext cx="6534150" cy="361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21071" y="2448322"/>
            <a:ext cx="2742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Указного показателя</a:t>
            </a:r>
          </a:p>
          <a:p>
            <a:pPr algn="ctr"/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2019 год – 18,9 %</a:t>
            </a:r>
          </a:p>
          <a:p>
            <a:pPr algn="ctr"/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2020 год – 18,5%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748555">
            <a:off x="2336300" y="1897212"/>
            <a:ext cx="11416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0,2  тыс.руб.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0,3 %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21098346">
            <a:off x="2005010" y="1626471"/>
            <a:ext cx="1638059" cy="717755"/>
          </a:xfrm>
          <a:prstGeom prst="curvedDownArrow">
            <a:avLst>
              <a:gd name="adj1" fmla="val 25000"/>
              <a:gd name="adj2" fmla="val 50000"/>
              <a:gd name="adj3" fmla="val 22614"/>
            </a:avLst>
          </a:prstGeom>
          <a:solidFill>
            <a:srgbClr val="EAD428"/>
          </a:solidFill>
          <a:ln>
            <a:solidFill>
              <a:srgbClr val="608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EAD428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21427514">
            <a:off x="5390553" y="1447266"/>
            <a:ext cx="1613625" cy="669060"/>
          </a:xfrm>
          <a:prstGeom prst="curvedDownArrow">
            <a:avLst>
              <a:gd name="adj1" fmla="val 25000"/>
              <a:gd name="adj2" fmla="val 50000"/>
              <a:gd name="adj3" fmla="val 22614"/>
            </a:avLst>
          </a:prstGeom>
          <a:solidFill>
            <a:srgbClr val="608194"/>
          </a:solidFill>
          <a:ln>
            <a:solidFill>
              <a:srgbClr val="EAD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EAD42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7991" y="1781796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0 руб. или 0 %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414" y="5690577"/>
            <a:ext cx="401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в Московской области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(Указной показатель)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0303" y="5731510"/>
            <a:ext cx="4521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педагогических работников школ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Одинцовском городском округе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4799" y="5782909"/>
            <a:ext cx="145704" cy="154521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29087" y="5807822"/>
            <a:ext cx="145704" cy="154521"/>
          </a:xfrm>
          <a:prstGeom prst="rect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704512" y="1392938"/>
            <a:ext cx="942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тыс.руб.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4" y="345716"/>
            <a:ext cx="1137658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3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4" y="436725"/>
            <a:ext cx="10515600" cy="11112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СРЕДНЯЯ ЗАРАБОТНАЯ ПЛАТА ПЕДАГОГИЧЕСКИХ РАБОТНИКОВ </a:t>
            </a:r>
            <a:b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МУНИЦИПАЛЬНЫХ УЧРЕЖДЕНИЙ ДОШКОЛЬНОГО ОБРАЗОВАНИЯ </a:t>
            </a:r>
            <a:b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ОДИНЦОВСКОГО ГОРОДСКОГО ОКРУГА В 2019-2020 ГОДАХ</a:t>
            </a:r>
            <a:endParaRPr lang="ru-RU" sz="2400" dirty="0">
              <a:solidFill>
                <a:srgbClr val="608194"/>
              </a:solidFill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590104"/>
              </p:ext>
            </p:extLst>
          </p:nvPr>
        </p:nvGraphicFramePr>
        <p:xfrm>
          <a:off x="838201" y="1905001"/>
          <a:ext cx="6534150" cy="361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21071" y="2448322"/>
            <a:ext cx="2742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Указного показателя</a:t>
            </a:r>
          </a:p>
          <a:p>
            <a:pPr algn="ctr"/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2019 год – 6 %</a:t>
            </a:r>
          </a:p>
          <a:p>
            <a:pPr algn="ctr"/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2020 год – 9,7 %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347040">
            <a:off x="2161734" y="1851733"/>
            <a:ext cx="11416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1,1  тыс.руб.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2 %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21098346">
            <a:off x="1913536" y="1658032"/>
            <a:ext cx="1638059" cy="717755"/>
          </a:xfrm>
          <a:prstGeom prst="curvedDownArrow">
            <a:avLst>
              <a:gd name="adj1" fmla="val 25000"/>
              <a:gd name="adj2" fmla="val 50000"/>
              <a:gd name="adj3" fmla="val 22614"/>
            </a:avLst>
          </a:prstGeom>
          <a:solidFill>
            <a:srgbClr val="EAD428"/>
          </a:solidFill>
          <a:ln>
            <a:solidFill>
              <a:srgbClr val="608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EAD428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20942324">
            <a:off x="5003739" y="1607312"/>
            <a:ext cx="1613625" cy="669060"/>
          </a:xfrm>
          <a:prstGeom prst="curvedDownArrow">
            <a:avLst>
              <a:gd name="adj1" fmla="val 25000"/>
              <a:gd name="adj2" fmla="val 50000"/>
              <a:gd name="adj3" fmla="val 22614"/>
            </a:avLst>
          </a:prstGeom>
          <a:solidFill>
            <a:srgbClr val="608194"/>
          </a:solidFill>
          <a:ln>
            <a:solidFill>
              <a:srgbClr val="EAD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EAD42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347040">
            <a:off x="5255752" y="1729054"/>
            <a:ext cx="11095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3,1 тыс.руб.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5,7 %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414" y="5690577"/>
            <a:ext cx="401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в сфере общего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бразования Московской области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(Указной показатель)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0303" y="5731510"/>
            <a:ext cx="516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педагогических работников детских садов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Одинцовском городском округе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4799" y="5782909"/>
            <a:ext cx="145704" cy="154521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29087" y="5807822"/>
            <a:ext cx="145704" cy="154521"/>
          </a:xfrm>
          <a:prstGeom prst="rect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704512" y="1392938"/>
            <a:ext cx="942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тыс.руб.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4" y="345716"/>
            <a:ext cx="1137658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2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46" y="537094"/>
            <a:ext cx="10515600" cy="96161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СРЕДНЯЯ ЗАРАБОТНАЯ ПЛАТА ПЕДАГОГИЧЕСКИХ РАБОТНИКОВ </a:t>
            </a:r>
            <a:b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</a:br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МУНИЦИПАЛЬНЫХ УЧРЕЖДЕНИЙ ДОПОЛНИТЕЛЬНОГО ОБРАЗОВАНИЯ ОДИНЦОВСКОГО ГОРОДСКОГО ОКРУГА В 2019-2020 ГОДАХ</a:t>
            </a:r>
            <a:endParaRPr lang="ru-RU" sz="2400" dirty="0">
              <a:solidFill>
                <a:srgbClr val="608194"/>
              </a:solidFill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810785"/>
              </p:ext>
            </p:extLst>
          </p:nvPr>
        </p:nvGraphicFramePr>
        <p:xfrm>
          <a:off x="838201" y="1905001"/>
          <a:ext cx="6534150" cy="361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21071" y="2448322"/>
            <a:ext cx="2742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Указного показателя</a:t>
            </a:r>
          </a:p>
          <a:p>
            <a:pPr algn="ctr"/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2019 год – 11,2%</a:t>
            </a:r>
          </a:p>
          <a:p>
            <a:pPr algn="ctr"/>
            <a:endParaRPr lang="ru-RU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2020 год – 11,1%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347040">
            <a:off x="2076012" y="1851734"/>
            <a:ext cx="11416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1,3  тыс.руб.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2,2 %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20894753">
            <a:off x="1827811" y="1658033"/>
            <a:ext cx="1638059" cy="717755"/>
          </a:xfrm>
          <a:prstGeom prst="curvedDownArrow">
            <a:avLst>
              <a:gd name="adj1" fmla="val 25000"/>
              <a:gd name="adj2" fmla="val 50000"/>
              <a:gd name="adj3" fmla="val 22614"/>
            </a:avLst>
          </a:prstGeom>
          <a:solidFill>
            <a:srgbClr val="EAD428"/>
          </a:solidFill>
          <a:ln>
            <a:solidFill>
              <a:srgbClr val="608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EAD428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20942324">
            <a:off x="4975013" y="1416887"/>
            <a:ext cx="1613625" cy="669060"/>
          </a:xfrm>
          <a:prstGeom prst="curvedDownArrow">
            <a:avLst>
              <a:gd name="adj1" fmla="val 25000"/>
              <a:gd name="adj2" fmla="val 50000"/>
              <a:gd name="adj3" fmla="val 22614"/>
            </a:avLst>
          </a:prstGeom>
          <a:solidFill>
            <a:srgbClr val="608194"/>
          </a:solidFill>
          <a:ln>
            <a:solidFill>
              <a:srgbClr val="EAD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EAD42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347040">
            <a:off x="5284717" y="1640699"/>
            <a:ext cx="114165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Повышение </a:t>
            </a:r>
          </a:p>
          <a:p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на 1,</a:t>
            </a:r>
            <a:r>
              <a:rPr lang="en-US" sz="900" b="1" i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  тыс.руб. </a:t>
            </a:r>
          </a:p>
          <a:p>
            <a:pPr algn="ctr"/>
            <a:r>
              <a:rPr lang="ru-RU" sz="900" b="1" i="1" dirty="0" smtClean="0">
                <a:latin typeface="Arial" pitchFamily="34" charset="0"/>
                <a:cs typeface="Arial" pitchFamily="34" charset="0"/>
              </a:rPr>
              <a:t>или 2,2 %</a:t>
            </a:r>
            <a:endParaRPr lang="ru-RU" sz="9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414" y="5690577"/>
            <a:ext cx="401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в сфере дополнительного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бразования Московской области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(Указной показатель)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0303" y="5731510"/>
            <a:ext cx="538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педагогических работников дополнительного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 в Одинцовском городском округе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4799" y="5782909"/>
            <a:ext cx="145704" cy="154521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229087" y="5807822"/>
            <a:ext cx="145704" cy="154521"/>
          </a:xfrm>
          <a:prstGeom prst="rect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704512" y="1392938"/>
            <a:ext cx="942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тыс.руб.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4" y="345716"/>
            <a:ext cx="1137658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4" y="212712"/>
            <a:ext cx="10515600" cy="132556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n-ea"/>
                <a:cs typeface="+mn-cs"/>
              </a:rPr>
              <a:t>РАСХОДЫ БЮДЖЕТА ОДИНЦОВСКОГО ГОРОДСКОГО ОКРУГА НА 1 ОБУЧАЮЩЕГОСЯ В ОБРАЗОВАТЕЛЬНЫХ ОРГАНИЗАЦИЯХ  (БЕЗ РАСХОДОВ КАПИТАЛЬНОГО ХАРАКТЕРА И ОБЕСПЕЧИВАЮЩИХ РАСХОДОВ) ЗА 2020 ГОД</a:t>
            </a:r>
            <a:endParaRPr lang="ru-RU" sz="2400" dirty="0">
              <a:solidFill>
                <a:srgbClr val="608194"/>
              </a:solidFill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4" y="345716"/>
            <a:ext cx="1065979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8901992"/>
              </p:ext>
            </p:extLst>
          </p:nvPr>
        </p:nvGraphicFramePr>
        <p:xfrm>
          <a:off x="815414" y="1482562"/>
          <a:ext cx="10907884" cy="2760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18931" y="3686013"/>
            <a:ext cx="4457376" cy="378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402" tIns="40201" rIns="80402" bIns="4020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4000"/>
            <a:r>
              <a:rPr lang="ru-RU" sz="2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1 ребёнка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07796" y="4291964"/>
            <a:ext cx="2377608" cy="2325443"/>
          </a:xfrm>
          <a:prstGeom prst="roundRect">
            <a:avLst/>
          </a:prstGeom>
          <a:noFill/>
          <a:ln w="3175">
            <a:solidFill>
              <a:srgbClr val="608194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23084" y="4393282"/>
            <a:ext cx="1910682" cy="277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 </a:t>
            </a:r>
          </a:p>
          <a:p>
            <a:pPr algn="ctr" defTabSz="804000"/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(млн. руб.)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76307" y="4291964"/>
            <a:ext cx="2304256" cy="2325443"/>
          </a:xfrm>
          <a:prstGeom prst="roundRect">
            <a:avLst/>
          </a:prstGeom>
          <a:noFill/>
          <a:ln w="3175">
            <a:solidFill>
              <a:srgbClr val="608194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31096" y="4291964"/>
            <a:ext cx="2671432" cy="2325443"/>
          </a:xfrm>
          <a:prstGeom prst="roundRect">
            <a:avLst/>
          </a:prstGeom>
          <a:noFill/>
          <a:ln w="3175">
            <a:solidFill>
              <a:srgbClr val="608194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41585" y="4794923"/>
            <a:ext cx="1873680" cy="525580"/>
          </a:xfrm>
          <a:prstGeom prst="roundRect">
            <a:avLst/>
          </a:prstGeom>
          <a:solidFill>
            <a:srgbClr val="CDC8C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3 080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41585" y="5412192"/>
            <a:ext cx="1873679" cy="5255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4 715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41585" y="6032717"/>
            <a:ext cx="1873680" cy="5255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465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22569" y="4393282"/>
            <a:ext cx="1966941" cy="243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</a:p>
          <a:p>
            <a:pPr algn="ctr" defTabSz="804000"/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среднегодовое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91595" y="4794923"/>
            <a:ext cx="1851284" cy="525580"/>
          </a:xfrm>
          <a:prstGeom prst="roundRect">
            <a:avLst/>
          </a:prstGeom>
          <a:solidFill>
            <a:srgbClr val="CDC8C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19 448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591595" y="5412192"/>
            <a:ext cx="1851284" cy="5255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47 877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91595" y="6032717"/>
            <a:ext cx="1851284" cy="5255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6 402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035134" y="4405757"/>
            <a:ext cx="2529612" cy="2864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402" tIns="40201" rIns="80402" bIns="40201" rtlCol="0" anchor="ctr"/>
          <a:lstStyle/>
          <a:p>
            <a:pPr algn="ctr" defTabSz="804000"/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1 ребёнка в год </a:t>
            </a:r>
          </a:p>
          <a:p>
            <a:pPr algn="ctr" defTabSz="804000"/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(тыс. руб.)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18567" y="4856493"/>
            <a:ext cx="2051047" cy="525580"/>
          </a:xfrm>
          <a:prstGeom prst="roundRect">
            <a:avLst/>
          </a:prstGeom>
          <a:solidFill>
            <a:srgbClr val="CDC8C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158,4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318567" y="5443004"/>
            <a:ext cx="2051048" cy="5255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98,5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318567" y="6032717"/>
            <a:ext cx="2051047" cy="5255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72,6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23987" y="4874730"/>
            <a:ext cx="504056" cy="365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ru-RU" sz="3200" dirty="0">
                <a:solidFill>
                  <a:prstClr val="black"/>
                </a:solidFill>
              </a:rPr>
              <a:t>÷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523987" y="5491999"/>
            <a:ext cx="504056" cy="365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ru-RU" sz="3200" dirty="0">
                <a:solidFill>
                  <a:prstClr val="black"/>
                </a:solidFill>
              </a:rPr>
              <a:t>÷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523987" y="6112524"/>
            <a:ext cx="504056" cy="365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ru-RU" sz="3200" dirty="0">
                <a:solidFill>
                  <a:prstClr val="black"/>
                </a:solidFill>
              </a:rPr>
              <a:t>÷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185433" y="5491999"/>
            <a:ext cx="504056" cy="365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185433" y="4936300"/>
            <a:ext cx="504056" cy="365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185433" y="6112524"/>
            <a:ext cx="504056" cy="365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000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0630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87512" y="345717"/>
            <a:ext cx="10515600" cy="825858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715609">
              <a:spcBef>
                <a:spcPts val="0"/>
              </a:spcBef>
              <a:defRPr/>
            </a:pPr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ПРОВЕДЕНИЕ ОЗДОРОВИТЕЛЬНОЙ КАМПАНИИ ДЕТЕЙ</a:t>
            </a:r>
            <a:b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В ОДИНЦОВСКОМ ГОРОДСКОМ ОКРУГЕ В 2020 ГОДУ</a:t>
            </a:r>
            <a:endParaRPr lang="ru-RU" sz="2400" dirty="0">
              <a:solidFill>
                <a:srgbClr val="608194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4600" y="1466850"/>
            <a:ext cx="6819900" cy="1038225"/>
          </a:xfrm>
          <a:prstGeom prst="ellipse">
            <a:avLst/>
          </a:prstGeom>
          <a:gradFill flip="none" rotWithShape="1">
            <a:gsLst>
              <a:gs pos="0">
                <a:srgbClr val="BAADA4"/>
              </a:gs>
              <a:gs pos="100000">
                <a:srgbClr val="938A8B"/>
              </a:gs>
              <a:gs pos="48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938A8B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Всего расходов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15,6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млн. руб.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2 313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учащихся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7703" y="3338623"/>
            <a:ext cx="3597098" cy="2934586"/>
          </a:xfrm>
          <a:prstGeom prst="roundRect">
            <a:avLst/>
          </a:prstGeom>
          <a:gradFill>
            <a:gsLst>
              <a:gs pos="77000">
                <a:srgbClr val="BAADA4"/>
              </a:gs>
              <a:gs pos="100000">
                <a:srgbClr val="938A8B"/>
              </a:gs>
              <a:gs pos="12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solidFill>
              <a:srgbClr val="938A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Приобретение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путёвок в загородные оздоровительные лагеря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6,6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млн. руб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.,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том числе оплата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153 путёвки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Московская область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153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93265" y="3338623"/>
            <a:ext cx="3469759" cy="2934586"/>
          </a:xfrm>
          <a:prstGeom prst="roundRect">
            <a:avLst/>
          </a:prstGeom>
          <a:gradFill>
            <a:gsLst>
              <a:gs pos="0">
                <a:srgbClr val="938A8B"/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solidFill>
              <a:srgbClr val="938A8B"/>
            </a:solidFill>
          </a:ln>
          <a:effectLst>
            <a:outerShdw blurRad="1092200" dir="11520000" sx="92000" sy="92000" kx="1200000" algn="b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Бригады по ремонту и благоустройству образовательных учреждений </a:t>
            </a:r>
            <a:endParaRPr lang="ru-RU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4,2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млн. руб.,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в том числе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45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бригад –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717 учащихся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37945" y="3338623"/>
            <a:ext cx="3420140" cy="2934586"/>
          </a:xfrm>
          <a:prstGeom prst="roundRect">
            <a:avLst/>
          </a:prstGeom>
          <a:gradFill>
            <a:gsLst>
              <a:gs pos="77000">
                <a:srgbClr val="BAADA4"/>
              </a:gs>
              <a:gs pos="100000">
                <a:srgbClr val="938A8B"/>
              </a:gs>
              <a:gs pos="12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>
            <a:solidFill>
              <a:srgbClr val="938A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Лагеря с дневным пребыванием детей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4,8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млн. руб.,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том числе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34 оздоровительных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лагеря - </a:t>
            </a:r>
          </a:p>
          <a:p>
            <a:pPr algn="ctr" defTabSz="8071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443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учащихся.</a:t>
            </a:r>
          </a:p>
        </p:txBody>
      </p:sp>
      <p:cxnSp>
        <p:nvCxnSpPr>
          <p:cNvPr id="21" name="Прямая соединительная линия 20"/>
          <p:cNvCxnSpPr>
            <a:stCxn id="6" idx="3"/>
          </p:cNvCxnSpPr>
          <p:nvPr/>
        </p:nvCxnSpPr>
        <p:spPr>
          <a:xfrm flipH="1">
            <a:off x="2316252" y="2353030"/>
            <a:ext cx="1197099" cy="985593"/>
          </a:xfrm>
          <a:prstGeom prst="line">
            <a:avLst/>
          </a:prstGeom>
          <a:ln w="19050">
            <a:solidFill>
              <a:srgbClr val="938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145312" y="2505075"/>
            <a:ext cx="0" cy="833548"/>
          </a:xfrm>
          <a:prstGeom prst="line">
            <a:avLst/>
          </a:prstGeom>
          <a:ln w="19050">
            <a:solidFill>
              <a:srgbClr val="938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6" idx="5"/>
            <a:endCxn id="19" idx="0"/>
          </p:cNvCxnSpPr>
          <p:nvPr/>
        </p:nvCxnSpPr>
        <p:spPr>
          <a:xfrm>
            <a:off x="8335749" y="2353030"/>
            <a:ext cx="1912266" cy="985593"/>
          </a:xfrm>
          <a:prstGeom prst="line">
            <a:avLst/>
          </a:prstGeom>
          <a:ln w="19050">
            <a:solidFill>
              <a:srgbClr val="938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4" y="345716"/>
            <a:ext cx="1137658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1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417840" y="4522125"/>
            <a:ext cx="6322206" cy="510774"/>
          </a:xfrm>
          <a:prstGeom prst="roundRect">
            <a:avLst/>
          </a:prstGeom>
          <a:solidFill>
            <a:srgbClr val="CDC8C2"/>
          </a:solidFill>
          <a:ln w="952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71561" tIns="35780" rIns="71561" bIns="357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Содержание </a:t>
            </a: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муниципального архива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20 млн.руб.</a:t>
            </a:r>
          </a:p>
        </p:txBody>
      </p:sp>
      <p:sp>
        <p:nvSpPr>
          <p:cNvPr id="24" name="Заголовок 17"/>
          <p:cNvSpPr txBox="1">
            <a:spLocks/>
          </p:cNvSpPr>
          <p:nvPr/>
        </p:nvSpPr>
        <p:spPr>
          <a:xfrm>
            <a:off x="356576" y="248431"/>
            <a:ext cx="2095515" cy="190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17841" y="5295207"/>
            <a:ext cx="6322206" cy="523702"/>
          </a:xfrm>
          <a:prstGeom prst="roundRect">
            <a:avLst/>
          </a:prstGeom>
          <a:solidFill>
            <a:srgbClr val="F3F0ED"/>
          </a:solidFill>
          <a:ln w="952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Обеспечение деятельности Комитета по </a:t>
            </a: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культуре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24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млн.руб.</a:t>
            </a:r>
            <a:endParaRPr lang="ru-RU" sz="1400" b="1" i="1" kern="0" dirty="0">
              <a:solidFill>
                <a:sysClr val="windowText" lastClr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568610" y="6572272"/>
            <a:ext cx="535385" cy="262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28943" y="1489431"/>
            <a:ext cx="6311102" cy="4224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EAD42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715609">
              <a:defRPr/>
            </a:pP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Содержание 4 парков культуры и отдыха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82 млн.руб.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17840" y="3732415"/>
            <a:ext cx="6322205" cy="4663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EAD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Текущий ремонт </a:t>
            </a: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и приобретение оборудования 7 </a:t>
            </a: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</a:t>
            </a:r>
            <a:r>
              <a:rPr lang="ru-RU" sz="12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10242" name="Picture 2" descr="Culture Icon 1321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12" y="3889898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 flipV="1">
            <a:off x="815413" y="343681"/>
            <a:ext cx="11376587" cy="203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964144" y="688833"/>
            <a:ext cx="9775901" cy="5201416"/>
            <a:chOff x="258802" y="26944"/>
            <a:chExt cx="8647196" cy="5149396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258802" y="26944"/>
              <a:ext cx="8647196" cy="5149396"/>
              <a:chOff x="258143" y="27134"/>
              <a:chExt cx="8625201" cy="5185849"/>
            </a:xfrm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3305312" y="202299"/>
                <a:ext cx="5578031" cy="43096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rgbClr val="EAD42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15609">
                  <a:defRPr/>
                </a:pPr>
                <a:r>
                  <a:rPr lang="ru-RU" sz="14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Содержание </a:t>
                </a:r>
                <a:r>
                  <a:rPr lang="ru-RU" sz="14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23 культурно-досуговых учреждений, 2 музеев,</a:t>
                </a:r>
              </a:p>
              <a:p>
                <a:pPr defTabSz="715609">
                  <a:defRPr/>
                </a:pPr>
                <a:r>
                  <a:rPr lang="ru-RU" sz="14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3 библиотек  </a:t>
                </a:r>
                <a:r>
                  <a:rPr lang="ru-RU" sz="1400" b="1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902 млн.руб </a:t>
                </a:r>
                <a:endParaRPr lang="ru-RU" sz="1400" b="1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315107" y="1503900"/>
                <a:ext cx="5568237" cy="50574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cap="flat" cmpd="sng" algn="ctr">
                <a:solidFill>
                  <a:srgbClr val="EAD42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15609">
                  <a:defRPr/>
                </a:pPr>
                <a:r>
                  <a:rPr lang="ru-RU" sz="14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Комплектование библиотечных фондов </a:t>
                </a:r>
                <a:r>
                  <a:rPr lang="ru-RU" sz="1400" b="1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1 млн.руб.</a:t>
                </a:r>
                <a:endParaRPr lang="ru-RU" sz="1400" b="1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315107" y="2315700"/>
                <a:ext cx="5568237" cy="45347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rgbClr val="EAD42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15609">
                  <a:defRPr/>
                </a:pPr>
                <a:r>
                  <a:rPr lang="ru-RU" sz="14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Мероприятия в сфере культуры </a:t>
                </a:r>
                <a:r>
                  <a:rPr lang="ru-RU" sz="1400" b="1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21 млн.руб.</a:t>
                </a:r>
              </a:p>
            </p:txBody>
          </p:sp>
          <p:sp>
            <p:nvSpPr>
              <p:cNvPr id="48" name="Блок-схема: магнитный диск 47"/>
              <p:cNvSpPr/>
              <p:nvPr/>
            </p:nvSpPr>
            <p:spPr>
              <a:xfrm>
                <a:off x="258143" y="27134"/>
                <a:ext cx="2568285" cy="5185849"/>
              </a:xfrm>
              <a:prstGeom prst="flowChartMagneticDisk">
                <a:avLst/>
              </a:prstGeom>
              <a:solidFill>
                <a:srgbClr val="EAE5E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nvex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5609">
                  <a:defRPr/>
                </a:pPr>
                <a:r>
                  <a:rPr lang="ru-RU" sz="1400" i="1" kern="0" dirty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ru-RU" sz="2000" b="1" i="1" kern="0" dirty="0" smtClean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«Культура» </a:t>
                </a:r>
                <a:endParaRPr lang="ru-RU" sz="2000" b="1" kern="0" dirty="0">
                  <a:solidFill>
                    <a:sysClr val="window" lastClr="FFFFFF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 defTabSz="715609">
                  <a:defRPr/>
                </a:pPr>
                <a:r>
                  <a:rPr lang="ru-RU" sz="1400" i="1" kern="0" dirty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 </a:t>
                </a:r>
                <a:endParaRPr lang="ru-RU" sz="900" kern="0" dirty="0">
                  <a:solidFill>
                    <a:sysClr val="window" lastClr="FFFFFF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 defTabSz="715609">
                  <a:defRPr/>
                </a:pPr>
                <a:r>
                  <a:rPr lang="ru-RU" sz="1900" b="1" i="1" kern="0" dirty="0" smtClean="0">
                    <a:solidFill>
                      <a:schemeClr val="accent4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1 057 </a:t>
                </a:r>
                <a:r>
                  <a:rPr lang="ru-RU" sz="1900" b="1" i="1" kern="0" dirty="0">
                    <a:solidFill>
                      <a:schemeClr val="accent4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руб.</a:t>
                </a:r>
                <a:endParaRPr lang="ru-RU" sz="900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</p:grpSp>
        <p:sp>
          <p:nvSpPr>
            <p:cNvPr id="43" name="Прямоугольник 42"/>
            <p:cNvSpPr/>
            <p:nvPr/>
          </p:nvSpPr>
          <p:spPr>
            <a:xfrm>
              <a:off x="301230" y="1170016"/>
              <a:ext cx="2489978" cy="8255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5609">
                <a:lnSpc>
                  <a:spcPct val="115000"/>
                </a:lnSpc>
                <a:spcAft>
                  <a:spcPts val="783"/>
                </a:spcAft>
                <a:defRPr/>
              </a:pPr>
              <a:r>
                <a:rPr lang="ru-RU" sz="1600" b="1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ea typeface="Calibri"/>
                  <a:cs typeface="Arial" pitchFamily="34" charset="0"/>
                </a:rPr>
                <a:t>Муниципальная программа</a:t>
              </a:r>
              <a:endParaRPr lang="ru-RU" sz="9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endParaRPr>
            </a:p>
            <a:p>
              <a:pPr algn="ctr" defTabSz="715609">
                <a:lnSpc>
                  <a:spcPct val="115000"/>
                </a:lnSpc>
                <a:spcAft>
                  <a:spcPts val="783"/>
                </a:spcAft>
                <a:defRPr/>
              </a:pPr>
              <a:r>
                <a:rPr lang="ru-RU" sz="900" kern="0" dirty="0">
                  <a:solidFill>
                    <a:sysClr val="window" lastClr="FFFFFF"/>
                  </a:solidFill>
                  <a:latin typeface="Arial" pitchFamily="34" charset="0"/>
                  <a:ea typeface="Calibri"/>
                  <a:cs typeface="Arial" pitchFamily="34" charset="0"/>
                </a:rPr>
                <a:t> </a:t>
              </a:r>
            </a:p>
          </p:txBody>
        </p:sp>
      </p:grpSp>
      <p:pic>
        <p:nvPicPr>
          <p:cNvPr id="1026" name="Picture 2" descr="Culture Icon 15485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05" y="394800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599" y="398073"/>
            <a:ext cx="685804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«КУЛЬТУРА»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003822"/>
              </p:ext>
            </p:extLst>
          </p:nvPr>
        </p:nvGraphicFramePr>
        <p:xfrm>
          <a:off x="609598" y="1016703"/>
          <a:ext cx="11299424" cy="57210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4555"/>
                <a:gridCol w="4380807"/>
                <a:gridCol w="980902"/>
                <a:gridCol w="914400"/>
                <a:gridCol w="1001953"/>
                <a:gridCol w="984789"/>
                <a:gridCol w="2632018"/>
              </a:tblGrid>
              <a:tr h="2804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№ п/п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Единица измерения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Планируемое значение показателя 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на начало 2020 года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на конец 2020 года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Достигнутое значение  показателя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за 2020 год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Причины невыполнения / несвоевременного выполнения / 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текущая стадия выполнения / 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предложения по выполнению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</a:tr>
              <a:tr h="16855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Подпрограмма «Сохранение, использование, популяризация и государственная охрана объектов культурного наследия (памятников истории и культуры) народов Российской Федерации»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9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1.1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Показатель 1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Увеличение доли объектов культурного наследия, находящихся в собственности муниципального образования, по которым проведены работы по сохранению, в общем количестве объектов культурного наследия, </a:t>
                      </a:r>
                      <a:r>
                        <a:rPr lang="ru-RU" sz="750" u="none" strike="noStrike" dirty="0" smtClean="0">
                          <a:effectLst/>
                        </a:rPr>
                        <a:t>находящихся </a:t>
                      </a:r>
                      <a:r>
                        <a:rPr lang="ru-RU" sz="750" u="none" strike="noStrike" dirty="0">
                          <a:effectLst/>
                        </a:rPr>
                        <a:t>в собственности муниципальных образований, нуждающихся в указанных работах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</a:tr>
              <a:tr h="3766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1.2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Показатель 2 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Количество объектов культурного наследия, находящихся в собственности муниципальных образований, по которым в текущем году разработана проектная </a:t>
                      </a:r>
                      <a:r>
                        <a:rPr lang="ru-RU" sz="750" u="none" strike="noStrike" dirty="0" smtClean="0">
                          <a:effectLst/>
                        </a:rPr>
                        <a:t>документация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единица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</a:tr>
              <a:tr h="3766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1.3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Показатель 3 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Увеличение доли объектов культурного наследия, находящихся в собственности муниципального образования на которые установлены информационные </a:t>
                      </a:r>
                      <a:r>
                        <a:rPr lang="ru-RU" sz="750" u="none" strike="noStrike" dirty="0" smtClean="0">
                          <a:effectLst/>
                        </a:rPr>
                        <a:t>надписи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</a:tr>
              <a:tr h="10134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Подпрограмма «Развитие музейного дела и народных художественных промыслов»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7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2.1.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Показатель 1 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Макропоказатель подпрограммы.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Увеличение общего количества посещений музеев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104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104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44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Недостижение значения показателя связано с ограничительными мерами по распространению новой коронавирусной инфекции (COVID-2019).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</a:tr>
              <a:tr h="3435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2.2.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Показатель 2 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Перевод в электронный вид музейных фондов 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20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20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Недостижение показателя обусловлено отсутствием в муниципальных музеях информационной системы КАМИС. 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Приобретено оборудование и лицензионные права для внедрение программного комплекса КАМИС. В 2021 году запланирована установка системы КАМИС и обучение специалистов.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</a:tr>
              <a:tr h="933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Подпрограмма «Развитие библиотечного дела»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3.1.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Показатель 1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Макропоказатель подпрограммы. Обеспечение роста числа пользователей муниципальных библиотек Московской области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человек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53 500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53 500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48 010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Недостижение значения показателя связано с ограничительными мерами по распространению новой коронавирусной инфекции (COVID-2019).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</a:tr>
              <a:tr h="3476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3.2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Показатель 2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Увеличение количества библиотек, внедривших стандарты деятельности библиотеки нового формата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единица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26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26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30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Значение показателя оценивается по итогам рейтингования муниципальных библиотек Московской области "Требования к условиям деятельности библиотек"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</a:tr>
              <a:tr h="1678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3.3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Показатель 3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Доля муниципальных библиотек, соответствующих требованиям к условиям деятельности библиотек Московской области (стандарту</a:t>
                      </a:r>
                      <a:r>
                        <a:rPr lang="ru-RU" sz="750" u="none" strike="noStrike" dirty="0" smtClean="0">
                          <a:effectLst/>
                        </a:rPr>
                        <a:t>)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60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60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66,7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Значение показателя оценивается по итогам рейтингования муниципальных библиотек Московской области "Требования к условиям деятельности библиотек"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</a:tr>
              <a:tr h="45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3.4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Показатель 4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Увеличение посещаемости общедоступных (публичных) библиотек, а также культурно-массовых мероприятий, проводимых в библиотеках Московской области к уровню 2017 </a:t>
                      </a:r>
                      <a:r>
                        <a:rPr lang="ru-RU" sz="750" u="none" strike="noStrike" dirty="0" smtClean="0">
                          <a:effectLst/>
                        </a:rPr>
                        <a:t>года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105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105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78,9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Недостижение значения показателя связано с ограничительными мерами по распространению новой коронавирусной инфекции (COVID-2019).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3.5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Показатель 5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Количество посещений организаций культуры по отношению к уровню 2010 года (подключение муниципальных общедоступных библиотек к информационно-телекоммуникационной сети «Интернет</a:t>
                      </a:r>
                      <a:r>
                        <a:rPr lang="ru-RU" sz="750" u="none" strike="noStrike" dirty="0" smtClean="0">
                          <a:effectLst/>
                        </a:rPr>
                        <a:t>»)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 anchor="b"/>
                </a:tc>
              </a:tr>
              <a:tr h="3144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3.6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Показатель 6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Количество посещений библиотек (на 1 жителя в год) (комплектование книжных фондов муниципальных общедоступных библиотек)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733" marR="2733" marT="273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2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599" y="398073"/>
            <a:ext cx="685804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«КУЛЬТУРА»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57760"/>
              </p:ext>
            </p:extLst>
          </p:nvPr>
        </p:nvGraphicFramePr>
        <p:xfrm>
          <a:off x="609599" y="1267801"/>
          <a:ext cx="11299426" cy="3122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5"/>
                <a:gridCol w="227806"/>
                <a:gridCol w="4119750"/>
                <a:gridCol w="847899"/>
                <a:gridCol w="891081"/>
                <a:gridCol w="763151"/>
                <a:gridCol w="723208"/>
                <a:gridCol w="3421726"/>
              </a:tblGrid>
              <a:tr h="18959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на начало 2020 года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на конец 2020 года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Достигнутое значение 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за 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Причины невыполнения / несвоевременного выполнения 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текущая стадия выполнения 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предложения по выполнению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</a:tr>
              <a:tr h="63102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Подпрограмма «Развитие профессионального искусства, гастрольно-концертной и культурно-досуговой деятельности, кинематографии»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5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1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Увеличение количества посетителей театрально-концертных и </a:t>
                      </a:r>
                      <a:r>
                        <a:rPr lang="ru-RU" sz="800" u="none" strike="noStrike" dirty="0" smtClean="0">
                          <a:effectLst/>
                        </a:rPr>
                        <a:t>киномероприятий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</a:tr>
              <a:tr h="296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2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Количество посещений организаций культуры (профессиональных театров) по отношению к уровню 2010 года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(приоритетный на 2020 год</a:t>
                      </a:r>
                      <a:r>
                        <a:rPr lang="ru-RU" sz="800" u="none" strike="noStrike" dirty="0" smtClean="0">
                          <a:effectLst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</a:tr>
              <a:tr h="2125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3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Количество посещений детских и кукольных театров по отношению к уровню 2010 года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(приоритетный на 2020 год</a:t>
                      </a:r>
                      <a:r>
                        <a:rPr lang="ru-RU" sz="800" u="none" strike="noStrike" dirty="0" smtClean="0">
                          <a:effectLst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b"/>
                </a:tc>
              </a:tr>
              <a:tr h="2125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4.4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4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Количество стипендий Главы муниципального образования  Московской области выдающимся деятелям культуры и искусства Московской области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b"/>
                </a:tc>
              </a:tr>
              <a:tr h="1165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4.5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5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Увеличение количества посещений театров (мероприятий в России</a:t>
                      </a:r>
                      <a:r>
                        <a:rPr lang="ru-RU" sz="800" u="none" strike="noStrike" dirty="0" smtClean="0">
                          <a:effectLst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 anchor="b"/>
                </a:tc>
              </a:tr>
              <a:tr h="5991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4.6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6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Соотношение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109,96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Значение показателя достигнуто.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80" marR="1680" marT="168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7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>
          <a:xfrm>
            <a:off x="540327" y="440539"/>
            <a:ext cx="10780959" cy="71299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dirty="0">
                <a:solidFill>
                  <a:srgbClr val="608194"/>
                </a:solidFill>
                <a:latin typeface="Franklin Gothic Demi Cond" pitchFamily="34" charset="0"/>
              </a:rPr>
              <a:t>Основные понятия                     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21651" y="1138252"/>
            <a:ext cx="1117911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endParaRPr lang="ru-RU" sz="24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400" b="1" i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2400" b="1" i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поступающие в бюджет денежные средства, за исключением источников финансирования дефицита бюджета. </a:t>
            </a:r>
            <a:endParaRPr lang="ru-RU" sz="24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ru-RU" sz="24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400" b="1" i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выплачиваемые из бюджета денежные средства, за исключением источников финансирования дефицита бюджета. </a:t>
            </a:r>
            <a:endParaRPr lang="ru-RU" sz="24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2400" b="1" i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превышение расходов бюджета над его доходами. </a:t>
            </a:r>
            <a:endParaRPr lang="ru-RU" sz="24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ru-RU" sz="2400" b="1" i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превышение доходов бюджета над его расходами</a:t>
            </a:r>
            <a:r>
              <a:rPr lang="ru-RU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27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599" y="398073"/>
            <a:ext cx="685804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«КУЛЬТУРА»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821692"/>
              </p:ext>
            </p:extLst>
          </p:nvPr>
        </p:nvGraphicFramePr>
        <p:xfrm>
          <a:off x="432262" y="1016704"/>
          <a:ext cx="11476759" cy="57513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0243"/>
                <a:gridCol w="4170937"/>
                <a:gridCol w="1013183"/>
                <a:gridCol w="947286"/>
                <a:gridCol w="1011534"/>
                <a:gridCol w="928751"/>
                <a:gridCol w="3044825"/>
              </a:tblGrid>
              <a:tr h="3458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№ п/п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Единица измерения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Планируемое значение показателя 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на начало 2020 года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на конец 2020 года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Достигнутое значение  показателя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за 2020 год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Причины невыполнения / несвоевременного выполнения / 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текущая стадия выполнения / 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предложения по выполнению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</a:tr>
              <a:tr h="345868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«Укрепление материально-технической базы государственных и муниципальных учреждений культуры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 Московской области</a:t>
                      </a:r>
                      <a:r>
                        <a:rPr lang="ru-RU" sz="1200" u="none" strike="noStrike" dirty="0" smtClean="0">
                          <a:effectLst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4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Показатель 1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Увеличение на 15 % числа посещений организаций культуры к уровню 2017 года,%  (приоритетный на 2020 год</a:t>
                      </a:r>
                      <a:r>
                        <a:rPr lang="ru-RU" sz="700" u="none" strike="noStrike" dirty="0" smtClean="0">
                          <a:effectLst/>
                        </a:rPr>
                        <a:t>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104,86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104,9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78,5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Недостижение значения показателя связано с ограничительными мерами по распространению новой коронавирусной инфекции (COVID-2019).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</a:tr>
              <a:tr h="6543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5.1.1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Прирост посещений общедоступных (публичных) библиотек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/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78,9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Недостижение значений показателей связано с ограничительными мерами по распространению новой коронавирусной инфекции (COVID-2019).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</a:tr>
              <a:tr h="1722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5.1.1.1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Количество посещений общедоступных (публичных) библиотек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тыс. чел.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392,33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392,33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294,734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8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5.1.2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Прирост посещений платных культурно-массовых мероприятий клубов и домов культуры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110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110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69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Недостижение значений показателей связано с ограничительными мерами по распространению новой коронавирусной инфекции (COVID-2019).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</a:tr>
              <a:tr h="340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5.1.2.1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Количество посещений платных культурно-массовых мероприятий клубов и домов культуры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тыс. чел.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3,838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3,838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2,407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5.1.3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Прирост участников клубных формирований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92,8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Недостижение значений показателей связано с оптимизацией клубных формирований и приведением их в соответствие требованиям деятельности учреждений культуры Московской области и ограничительными мерами по распространению новой коронавирусной инфекции.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</a:tr>
              <a:tr h="1333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5.1.3.1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Количество участников клубных формирований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тыс. чел.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13,057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13,057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11,886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9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5.1.4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Прирост посещений концертных организаций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49,7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Недостижение значений показателей связано с ограничительными мерами по распространению новой коронавирусной инфекции (COVID-2019).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</a:tr>
              <a:tr h="298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5.1.4.1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Количество посещений концертных организаций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тыс. чел.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7,777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7,777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3,826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5.1.5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Прирост учащихся ДШИ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104,8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104,8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130,47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</a:tr>
              <a:tr h="116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5.1.5.1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Количество учащихся ДШИ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тыс. чел.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3,333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3,333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4,149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5.1.6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Прирост посещений государственных, муниципальных и негосударственных организаций музейного типа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44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Недостижение значений показателей связано с ограничительными мерами по распространению новой коронавирусной инфекции (COVID-2019).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5.1.6.1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Количество посещений государственных, муниципальных и негосударственных организаций музейного типа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тыс. чел.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6,552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6,552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2,74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9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Показатель 2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Количество отремонтированных объектов организаций культуры (по которым проведен капитальный ремонт, техническое переоснащение современным непроизводственным оборудованием и благоустройство территории)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(приоритетный на 2020 год</a:t>
                      </a:r>
                      <a:r>
                        <a:rPr lang="ru-RU" sz="700" u="none" strike="noStrike" dirty="0" smtClean="0">
                          <a:effectLst/>
                        </a:rPr>
                        <a:t>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единица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b"/>
                </a:tc>
              </a:tr>
              <a:tr h="4603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5.3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Показатель 3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Количество организаций культуры, получивших современное оборудование,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в т.ч. кинооборудование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(приоритетный на 2020 год</a:t>
                      </a:r>
                      <a:r>
                        <a:rPr lang="ru-RU" sz="700" u="none" strike="noStrike" dirty="0" smtClean="0">
                          <a:effectLst/>
                        </a:rPr>
                        <a:t>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единица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b"/>
                </a:tc>
              </a:tr>
              <a:tr h="1817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5.4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Показатель 4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Увеличение доли учреждений клубного типа, соответствующих Требованиям к условиям деятельности культурно-досуговых учреждений Московской </a:t>
                      </a:r>
                      <a:r>
                        <a:rPr lang="ru-RU" sz="700" u="none" strike="noStrike" dirty="0" smtClean="0">
                          <a:effectLst/>
                        </a:rPr>
                        <a:t>области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17,2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17,2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86,8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Значение показателя оценивается по итогам рейтингования культурно-досуговых учреждений Московской области на соответствие требований к условиям деятельности культурно-досуговых учреждений Московской области.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</a:tr>
              <a:tr h="520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5.5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Показатель 5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Увеличение числа посещений платных культурно-массовых мероприятий клубов и домов культуры к уровню 2017 </a:t>
                      </a:r>
                      <a:r>
                        <a:rPr lang="ru-RU" sz="700" u="none" strike="noStrike" dirty="0" smtClean="0">
                          <a:effectLst/>
                        </a:rPr>
                        <a:t>года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110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110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69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Недостижение значения показателя связано с ограничительными мерами по распространению новой коронавирусной инфекции (COVID-2019).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</a:tr>
              <a:tr h="954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5.6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Показатель 6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Увеличение числа участников клубных формирований к уровню 2017 года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процент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102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92,8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Недостижение значения показателя связано с ограничительными мерами по распространению новой коронавирусной инфекции (COVID-2019).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</a:tr>
              <a:tr h="3458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5.7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Показатель 7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Количество муниципальных учреждений культуры Московской области, по которым осуществлено развитие материально-технической базы (в части увеличения стоимости основных средств</a:t>
                      </a:r>
                      <a:r>
                        <a:rPr lang="ru-RU" sz="700" u="none" strike="noStrike" dirty="0" smtClean="0">
                          <a:effectLst/>
                        </a:rPr>
                        <a:t>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единица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b"/>
                </a:tc>
              </a:tr>
              <a:tr h="3458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5.8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Показатель 8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Количество переоснащенных муниципальных библиотек по модельному стандарту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(приоритетный на 2020 год</a:t>
                      </a:r>
                      <a:r>
                        <a:rPr lang="ru-RU" sz="700" u="none" strike="noStrike" dirty="0" smtClean="0">
                          <a:effectLst/>
                        </a:rPr>
                        <a:t>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единица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8" marR="2288" marT="228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6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599" y="398073"/>
            <a:ext cx="6858048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«КУЛЬТУРА»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194059"/>
              </p:ext>
            </p:extLst>
          </p:nvPr>
        </p:nvGraphicFramePr>
        <p:xfrm>
          <a:off x="609599" y="1122218"/>
          <a:ext cx="11136286" cy="558192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9368"/>
                <a:gridCol w="4324604"/>
                <a:gridCol w="1075258"/>
                <a:gridCol w="1075258"/>
                <a:gridCol w="903998"/>
                <a:gridCol w="1638900"/>
                <a:gridCol w="1638900"/>
              </a:tblGrid>
              <a:tr h="719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на начало 2020 года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на конец 2020 года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Достигнутое значение 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за 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Причины невыполнения / несвоевременного выполнения 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текущая стадия выполнения 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предложения по выполнению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</a:tr>
              <a:tr h="183419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«Развитие архивного дела»</a:t>
                      </a:r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90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1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</a:tr>
              <a:tr h="719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2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</a:tr>
              <a:tr h="719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3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</a:tr>
              <a:tr h="8090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6.4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4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Количество помещений, выделенных для хранения архивных документов, относящихся к собственности Московской области, на которых проведены работы по капитальному (текущему) ремонту и техническому переоснащению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</a:tr>
              <a:tr h="1862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Обеспечивающая подпрограмма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</a:tr>
              <a:tr h="183419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«Развитие парков культуры и отдыха»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1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Количество мероприятий, проведенных в соответствии с муниципальным заданием учреждениями культуры - парк культуры и отдыха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1 339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1 339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007" marR="4007" marT="4007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6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192" y="495063"/>
            <a:ext cx="10574965" cy="7561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РАСХОДЫ БЮДЖЕТА ОДИНЦОВСКОГО ГОРОДСКОГО ОКРУГА</a:t>
            </a:r>
            <a:br>
              <a:rPr lang="ru-RU" sz="2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29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 НА РЕАЛИЗАЦИЮ МУНИЦИПАЛЬНОЙ ПРОГРАММЫ «КУЛЬТУРА» В 2020 ГОДУ</a:t>
            </a:r>
            <a:endParaRPr lang="ru-RU" sz="2900" dirty="0">
              <a:solidFill>
                <a:srgbClr val="608194"/>
              </a:solidFill>
              <a:latin typeface="Franklin Gothic Demi Cond" panose="020B07060304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019772"/>
              </p:ext>
            </p:extLst>
          </p:nvPr>
        </p:nvGraphicFramePr>
        <p:xfrm>
          <a:off x="1022464" y="1628220"/>
          <a:ext cx="7929317" cy="3542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4507037" y="1914842"/>
            <a:ext cx="8596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059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068977" y="1927603"/>
            <a:ext cx="85960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057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613461" y="1818900"/>
            <a:ext cx="1006837" cy="28995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Удельный вес</a:t>
            </a: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99%</a:t>
            </a: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1%</a:t>
            </a: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32437" y="1412776"/>
            <a:ext cx="92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3899" y="5728305"/>
            <a:ext cx="3029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Средства вышестоящих бюджетов </a:t>
            </a:r>
          </a:p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 исполнение 99%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8422" y="5743109"/>
            <a:ext cx="3192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Средства бюджета </a:t>
            </a:r>
            <a:r>
              <a:rPr lang="ru-RU" sz="1600" dirty="0" smtClean="0">
                <a:latin typeface="Franklin Gothic Demi Cond" pitchFamily="34" charset="0"/>
                <a:cs typeface="Arial" panose="020B0604020202020204" pitchFamily="34" charset="0"/>
              </a:rPr>
              <a:t>городского округа</a:t>
            </a:r>
            <a:endParaRPr lang="ru-RU" sz="1600" dirty="0">
              <a:latin typeface="Franklin Gothic Demi Cond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 исполнение </a:t>
            </a:r>
            <a:r>
              <a:rPr lang="ru-RU" sz="1600" dirty="0" smtClean="0">
                <a:latin typeface="Franklin Gothic Demi Cond" pitchFamily="34" charset="0"/>
                <a:cs typeface="Arial" panose="020B0604020202020204" pitchFamily="34" charset="0"/>
              </a:rPr>
              <a:t>99%</a:t>
            </a:r>
            <a:endParaRPr lang="ru-RU" sz="1600" dirty="0"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59675" y="5963489"/>
            <a:ext cx="170805" cy="144016"/>
          </a:xfrm>
          <a:prstGeom prst="rect">
            <a:avLst/>
          </a:prstGeom>
          <a:solidFill>
            <a:srgbClr val="CDC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95832" y="5896987"/>
            <a:ext cx="170805" cy="144016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4" y="345716"/>
            <a:ext cx="1137658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5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98" y="644158"/>
            <a:ext cx="11160347" cy="74878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СРЕДНЯЯ ЗАРАБОТНАЯ ПЛАТА РАБОТНИКОВ МУНИЦИПАЛЬНЫХ</a:t>
            </a:r>
            <a:b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</a:br>
            <a:r>
              <a:rPr lang="ru-RU" sz="2400" dirty="0" smtClean="0">
                <a:solidFill>
                  <a:srgbClr val="608194"/>
                </a:solidFill>
                <a:latin typeface="Franklin Gothic Demi Cond" panose="020B0706030402020204" pitchFamily="34" charset="0"/>
              </a:rPr>
              <a:t> УЧРЕЖДЕНИЙ КУЛЬТУРЫ ОДИНЦОВСКОГО ГОРОДСКОГО ОКРУГА В 2020 ГОДУ</a:t>
            </a:r>
            <a:endParaRPr lang="ru-RU" sz="2400" dirty="0">
              <a:solidFill>
                <a:srgbClr val="608194"/>
              </a:solidFill>
              <a:latin typeface="Franklin Gothic Demi Cond" panose="020B07060304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346977"/>
              </p:ext>
            </p:extLst>
          </p:nvPr>
        </p:nvGraphicFramePr>
        <p:xfrm>
          <a:off x="1254034" y="1772816"/>
          <a:ext cx="796888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49488" y="2652084"/>
            <a:ext cx="3311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Указного показателя</a:t>
            </a:r>
          </a:p>
          <a:p>
            <a:pPr algn="ctr"/>
            <a:endParaRPr lang="ru-RU" sz="1600" b="1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2020 год – 10,0%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04512" y="1392938"/>
            <a:ext cx="942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тыс.руб.</a:t>
            </a:r>
            <a:endParaRPr lang="ru-RU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402" y="5676325"/>
            <a:ext cx="4257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Средняя заработная плата в Московской области </a:t>
            </a:r>
          </a:p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(Указной показатель)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64086" y="5676325"/>
            <a:ext cx="4106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Средняя заработная плата работников культуры</a:t>
            </a:r>
          </a:p>
          <a:p>
            <a:r>
              <a:rPr lang="ru-RU" sz="1600" dirty="0">
                <a:latin typeface="Franklin Gothic Demi Cond" pitchFamily="34" charset="0"/>
                <a:cs typeface="Arial" panose="020B0604020202020204" pitchFamily="34" charset="0"/>
              </a:rPr>
              <a:t>в Одинцовском городском округе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13871" y="5840322"/>
            <a:ext cx="170805" cy="144016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8596" y="5849988"/>
            <a:ext cx="170805" cy="144016"/>
          </a:xfrm>
          <a:prstGeom prst="rect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08194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3" y="345716"/>
            <a:ext cx="1137658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017799" y="861710"/>
            <a:ext cx="9467866" cy="5201415"/>
            <a:chOff x="521573" y="96013"/>
            <a:chExt cx="8374726" cy="514939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521573" y="96013"/>
              <a:ext cx="8374726" cy="5149396"/>
              <a:chOff x="520247" y="96692"/>
              <a:chExt cx="8353424" cy="5185849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3186745" y="287785"/>
                <a:ext cx="5683033" cy="48944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rgbClr val="EAD42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15609">
                  <a:defRPr/>
                </a:pPr>
                <a:r>
                  <a:rPr lang="ru-RU" sz="13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Содержание 8 спортивных школ и  МКУС ФОКСИ «Одинец» </a:t>
                </a:r>
                <a:r>
                  <a:rPr lang="ru-RU" sz="1300" b="1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472 млн.руб</a:t>
                </a:r>
                <a:r>
                  <a:rPr lang="ru-RU" sz="13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.</a:t>
                </a:r>
                <a:endParaRPr lang="ru-RU" sz="1300" kern="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177301" y="1172249"/>
                <a:ext cx="5696370" cy="5395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 cap="flat" cmpd="sng" algn="ctr">
                <a:solidFill>
                  <a:srgbClr val="EAD428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715609">
                  <a:defRPr/>
                </a:pPr>
                <a:r>
                  <a:rPr lang="ru-RU" sz="1300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Содержание 5 учреждений в сфере физической культуры и </a:t>
                </a:r>
                <a:r>
                  <a:rPr lang="ru-RU" sz="13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спорта </a:t>
                </a:r>
              </a:p>
              <a:p>
                <a:pPr algn="ctr" defTabSz="715609">
                  <a:defRPr/>
                </a:pPr>
                <a:r>
                  <a:rPr lang="ru-RU" sz="1300" b="1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229 </a:t>
                </a:r>
                <a:r>
                  <a:rPr lang="ru-RU" sz="1300" b="1" i="1" kern="0" dirty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млн.руб</a:t>
                </a:r>
                <a:r>
                  <a:rPr lang="ru-RU" sz="1300" i="1" kern="0" dirty="0" smtClean="0">
                    <a:solidFill>
                      <a:sysClr val="windowText" lastClr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.</a:t>
                </a:r>
                <a:endParaRPr lang="ru-RU" sz="1300" b="1" i="1" kern="0" dirty="0">
                  <a:solidFill>
                    <a:sysClr val="windowText" lastClr="000000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16" name="Блок-схема: магнитный диск 15"/>
              <p:cNvSpPr/>
              <p:nvPr/>
            </p:nvSpPr>
            <p:spPr>
              <a:xfrm>
                <a:off x="520247" y="96692"/>
                <a:ext cx="2282562" cy="5185849"/>
              </a:xfrm>
              <a:prstGeom prst="flowChartMagneticDisk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nvex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5609">
                  <a:defRPr/>
                </a:pPr>
                <a:r>
                  <a:rPr lang="ru-RU" sz="1400" i="1" kern="0" dirty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ru-RU" sz="2000" b="1" i="1" kern="0" dirty="0" smtClean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«Спорт» </a:t>
                </a:r>
                <a:endParaRPr lang="ru-RU" sz="2000" b="1" kern="0" dirty="0">
                  <a:solidFill>
                    <a:sysClr val="window" lastClr="FFFFFF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 defTabSz="715609">
                  <a:defRPr/>
                </a:pPr>
                <a:r>
                  <a:rPr lang="ru-RU" sz="1400" i="1" kern="0" dirty="0">
                    <a:solidFill>
                      <a:srgbClr val="00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 </a:t>
                </a:r>
                <a:endParaRPr lang="ru-RU" sz="900" kern="0" dirty="0">
                  <a:solidFill>
                    <a:sysClr val="window" lastClr="FFFFFF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algn="ctr" defTabSz="715609">
                  <a:defRPr/>
                </a:pPr>
                <a:r>
                  <a:rPr lang="ru-RU" sz="1900" b="1" i="1" kern="0" dirty="0" smtClean="0">
                    <a:solidFill>
                      <a:schemeClr val="accent4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756 </a:t>
                </a:r>
                <a:r>
                  <a:rPr lang="ru-RU" sz="1900" b="1" i="1" kern="0" dirty="0">
                    <a:solidFill>
                      <a:schemeClr val="accent4">
                        <a:lumMod val="75000"/>
                      </a:schemeClr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млн. руб.</a:t>
                </a:r>
                <a:endParaRPr lang="ru-RU" sz="900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637159" y="1006424"/>
              <a:ext cx="2134402" cy="59678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15609">
                <a:lnSpc>
                  <a:spcPct val="115000"/>
                </a:lnSpc>
                <a:spcAft>
                  <a:spcPts val="783"/>
                </a:spcAft>
                <a:defRPr/>
              </a:pPr>
              <a:r>
                <a:rPr lang="ru-RU" sz="1600" b="1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ea typeface="Calibri"/>
                  <a:cs typeface="Arial" pitchFamily="34" charset="0"/>
                </a:rPr>
                <a:t>Муниципальная программа</a:t>
              </a:r>
              <a:endParaRPr lang="ru-RU" sz="900" kern="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Calibri"/>
                <a:cs typeface="Arial" pitchFamily="34" charset="0"/>
              </a:endParaRPr>
            </a:p>
            <a:p>
              <a:pPr algn="ctr" defTabSz="715609">
                <a:lnSpc>
                  <a:spcPct val="115000"/>
                </a:lnSpc>
                <a:spcAft>
                  <a:spcPts val="783"/>
                </a:spcAft>
                <a:defRPr/>
              </a:pPr>
              <a:r>
                <a:rPr lang="ru-RU" sz="900" kern="0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ea typeface="Calibri"/>
                  <a:cs typeface="Arial" pitchFamily="34" charset="0"/>
                </a:rPr>
                <a:t> </a:t>
              </a: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4040038" y="2870929"/>
            <a:ext cx="6434077" cy="5083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Мероприятия в сфере физической культуры и спорта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21 млн.руб</a:t>
            </a: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029334" y="4579405"/>
            <a:ext cx="6441215" cy="615379"/>
          </a:xfrm>
          <a:prstGeom prst="roundRect">
            <a:avLst/>
          </a:prstGeom>
          <a:solidFill>
            <a:srgbClr val="F3F0ED"/>
          </a:solidFill>
          <a:ln w="952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Оснащение объектов спортивной </a:t>
            </a: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инфраструктуры </a:t>
            </a:r>
            <a:r>
              <a:rPr lang="ru-RU" sz="1400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спортивно-технологическим оборудованием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 млн.руб</a:t>
            </a: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40038" y="5471572"/>
            <a:ext cx="6445626" cy="508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Обеспечение деятельности Комитета физической культуры и спорта 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23 млн.руб.</a:t>
            </a:r>
            <a:endParaRPr lang="ru-RU" sz="1400" b="1" kern="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36472" y="3757353"/>
            <a:ext cx="6434077" cy="480729"/>
          </a:xfrm>
          <a:prstGeom prst="roundRect">
            <a:avLst/>
          </a:prstGeom>
          <a:solidFill>
            <a:srgbClr val="BAADA4"/>
          </a:solidFill>
          <a:ln w="9525" cap="flat" cmpd="sng" algn="ctr">
            <a:solidFill>
              <a:srgbClr val="EAD42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15609">
              <a:defRPr/>
            </a:pPr>
            <a:r>
              <a:rPr lang="ru-RU" sz="1400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Приобретение оборудования 9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Arial" pitchFamily="34" charset="0"/>
                <a:ea typeface="Times New Roman"/>
                <a:cs typeface="Arial" pitchFamily="34" charset="0"/>
              </a:rPr>
              <a:t>млн.руб.</a:t>
            </a:r>
          </a:p>
        </p:txBody>
      </p:sp>
      <p:pic>
        <p:nvPicPr>
          <p:cNvPr id="6150" name="Picture 6" descr="Sport Icon 33803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8" y="4702495"/>
            <a:ext cx="1309791" cy="130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815413" y="345716"/>
            <a:ext cx="11376587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598" y="398073"/>
            <a:ext cx="7935885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«СПОРТ»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158332"/>
              </p:ext>
            </p:extLst>
          </p:nvPr>
        </p:nvGraphicFramePr>
        <p:xfrm>
          <a:off x="429147" y="805402"/>
          <a:ext cx="11479876" cy="59487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4553"/>
                <a:gridCol w="5434604"/>
                <a:gridCol w="822960"/>
                <a:gridCol w="922713"/>
                <a:gridCol w="1163782"/>
                <a:gridCol w="1130530"/>
                <a:gridCol w="1720734"/>
              </a:tblGrid>
              <a:tr h="325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на начало отчетного года 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на конец отчетного года 2020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Достигнутое значение 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за отчетный год 2020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Причины невыполнения / несвоевременного выполнения 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текущая стадия выполнения 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предложения по выполнению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  <a:tr h="8485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«Развитие физической культуры и спорта»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7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Макропоказатель –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муниципальногообразования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  <a:tr h="2220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детей и молодежи (возраст 3-29 лет), систематически занимающихся физической культурой и спортом, в общей численности детей и молодежи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  <a:tr h="2463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граждан среднего возраста (женщины: 30-54 года; мужчины: 30-59 лет), систематически занимающихся физической культурой и спортом, в общей численности граждан среднего возраста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  <a:tr h="2463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граждан старшего возраста (женщины: 55-79 лет; мужчины: 60-79 лет), систематически занимающихся физической культурой и спортом, в общей численности граждан старшего возраста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  <a:tr h="2220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Макропоказатель – 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14,25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14,25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14,25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  <a:tr h="1888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Доступные спортивные площадки. Доля спортивных площадок, управляемых в соответствии со стандартом их использования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  <a:tr h="3317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Макропоказатель – 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  <a:tr h="2381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Макропоказатель – Доля обучающихся и студентов, систематически занимающихся физической культурой и спортом, в общей численности обучающихся и студентов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97,23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  <a:tr h="2436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Макропоказатель – Доля жителей Одинцовского городского округа Московской области, занимающихся в спортивных организациях, в общей численности детей и молодежи в возрасте 6-15 лет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  <a:tr h="2326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Макропоказатель – Доля населения Московской области, занятого в экономике, занимающегося физической культурой и спортом, в общей численности населения, занятого в экономике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  <a:tr h="2463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Макропоказатель – 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  <a:tr h="13960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проведенных массовых, официальных физкультурных и спортивных мероприятий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  <a:tr h="2956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  <a:tr h="4413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обучающихся и студентов Московской области, выполнивших нормативы Всероссийского физкультурно-спортивного комплекса «Готов к труду и обороне» (ГТО), в общей численности обучающихся и студентов, принявших участие в сдаче нормативов Всероссийского физкультурно-спортивного комплекса «Готов к труду и обороне» (ГТО)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  <a:tr h="3317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объектов физической культуры и спорта, на которых произведена модернизация материально-технической базы путем проведения капитального ремонта и технического переоснащения в муниципальных образованиях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не запланировано в 2020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  <a:tr h="2463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установленных (отремонтированных, модернизированных) плоскостных спортивных сооружений в муниципальных образованиях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не запланировано в 2020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  <a:tr h="3585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поставленных в Московскую область искусственных покрытий для футбольных полей, созданных при организациях спортивной подготовки (в рамках оснащения объектов спортивной инфраструктуры спортивно-технологическим оборудованием)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не запланировано в 2020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  <a:tr h="3865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муниципальных районов (образований), где для центров тестирования Всероссийского физкультурно-спортивного комплекса «Готов к труду и обороне» (ГТО) созданы малые спортивные площадки (в рамках оснащения объектов спортивной инфраструктуры спортивно-технологическим оборудованием)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282" marR="2282" marT="2282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598" y="398073"/>
            <a:ext cx="7935885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«СПОРТ»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941739"/>
              </p:ext>
            </p:extLst>
          </p:nvPr>
        </p:nvGraphicFramePr>
        <p:xfrm>
          <a:off x="507076" y="926978"/>
          <a:ext cx="11299907" cy="54353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090"/>
                <a:gridCol w="3349419"/>
                <a:gridCol w="863613"/>
                <a:gridCol w="1412123"/>
                <a:gridCol w="1286665"/>
                <a:gridCol w="1225397"/>
                <a:gridCol w="2882600"/>
              </a:tblGrid>
              <a:tr h="519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на начало отчетного года 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на конец отчетного года 2020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Достигнутое значение 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за отчетный год 2020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Причины невыполнения / несвоевременного выполнения 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текущая стадия выполнения 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предложения по выполнению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</a:tr>
              <a:tr h="19205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«Подготовка к проведению в 2018 году чемпионата мира по футболу и эффективное использование тренировочных площадок после чемпионата мира по футболу»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Соответствие тренировочных площадок после завершения мероприятий требованиям, установленным национальными стандартами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не запланировано в 2020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</a:tr>
              <a:tr h="11348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«Подготовка спортивного резерва»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5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Макропоказатель – 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</a:tr>
              <a:tr h="625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организаций, оказывающих услуги по спортивной подготовке в соответствии с федеральными стандартами спортивной подготовки, в общем количестве организаций в сфере физической культуры и спорта Московской области, в том числе для лиц с ограниченными возможностями здоровья и инвалидов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</a:tr>
              <a:tr h="6257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занимающихся на этапе высшего спортивного мастерства в организациях, осуществляющих спортивную подготовку, в общем количестве занимающихся на этапе совершенствования спортивного мастерства в организациях, осуществляющих спортивную подготовку в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</a:tr>
              <a:tr h="3594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спортсменов-разрядников в общем количестве лиц, занимающихся в системе спортивных школ олимпийского резерва и училищ олимпийского резерва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48,5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</a:tr>
              <a:tr h="5370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спортсменов-разрядников, имеющих разряды и звания (от I разряда до спортивного звания «Заслуженный мастер спорта»), в общем количестве спортсменов-разрядников в системе спортивных школ олимпийского резерва и училищ олимпийского резерва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</a:tr>
              <a:tr h="7145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спортивных школ олимпийского резерва, в которые поставлены новое спортивное оборудование и инвентарь для приведения организаций спортивной подготовки в нормативное состояние (в рамках приобретения спортивного оборудования и инвентаря для приведения организаций спортивной подготовки в нормативное состояние)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не запланировано в 2020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</a:tr>
              <a:tr h="296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организаций спортивной подготовки по виду спорта хоккей, в которые поставлены новое спортивное оборудование и инвентарь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не запланировано в 2020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</a:tr>
              <a:tr h="4482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Увеличение доли систематически занимающихся видом спорта «футбол» в общем количестве систематически занимающихся по всем видам спорта в Одинцовском городском округе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12,55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12,55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12,55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 в запланированном объеме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47" marR="3747" marT="3747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4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598" y="398073"/>
            <a:ext cx="793588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«СОЦИАЛЬНАЯ ЗАЩИТА НАСЕЛЕНИЯ»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679626"/>
              </p:ext>
            </p:extLst>
          </p:nvPr>
        </p:nvGraphicFramePr>
        <p:xfrm>
          <a:off x="609598" y="1016704"/>
          <a:ext cx="11197384" cy="54539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402"/>
                <a:gridCol w="2977773"/>
                <a:gridCol w="1055197"/>
                <a:gridCol w="1352292"/>
                <a:gridCol w="1311313"/>
                <a:gridCol w="1260090"/>
                <a:gridCol w="2735317"/>
              </a:tblGrid>
              <a:tr h="8792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№ п/п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Единица измерения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Планируемое значение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показателя на начало отчетного года 2020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Планируемое значение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показателя на конец отчетного года 2020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Достигнутое значение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показателя за отчетный год 2020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/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Причины невыполнения/несвоевременного выполнения/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текущая стадия выполнения/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предложения по выполнению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</a:tr>
              <a:tr h="16407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Подпрограмма «Социальная поддержка граждан»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131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1.1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Целевой показатель 1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Уровень бедности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3,3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3,3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4,1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Количество получателей мер социальной поддержки увеличилось, в связи с дополнительно назначенными в период пандемии выплатами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</a:tr>
              <a:tr h="38062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1.2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Целевой показатель 2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Активное долголетие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- 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2,09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</a:tr>
              <a:tr h="13232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Подпрограмма «Доступная среда»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4628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2.1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Целевой показатель 1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Доступная среда - Доступность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для инвалидов и других маломобильных групп населения муниципальных приоритетных объектов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68,2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72,8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80,99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</a:tr>
              <a:tr h="754628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2.2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Целевой показатель 2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</a:tr>
              <a:tr h="754628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2.3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Целевой показатель 3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Доля детей-инвалидов в возрасте от 5 до 18 лет, получающих дополнительное образование, в общей численности детей-инвалидов такого возраста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46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</a:tr>
              <a:tr h="100396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2.4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Целевой показатель 4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 - инвалидов школьного возраста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61" marR="5661" marT="5661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8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598" y="398073"/>
            <a:ext cx="793588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«СОЦИАЛЬНАЯ ЗАЩИТА НАСЕЛЕНИЯ»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45353"/>
              </p:ext>
            </p:extLst>
          </p:nvPr>
        </p:nvGraphicFramePr>
        <p:xfrm>
          <a:off x="609599" y="1080655"/>
          <a:ext cx="11197385" cy="51005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5402"/>
                <a:gridCol w="2977774"/>
                <a:gridCol w="1055197"/>
                <a:gridCol w="1352291"/>
                <a:gridCol w="1311314"/>
                <a:gridCol w="1260089"/>
                <a:gridCol w="2735318"/>
              </a:tblGrid>
              <a:tr h="11725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Единица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Планируемое значение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показателя на начало отчетного года 2020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Планируемое значение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показателя на конец отчетного года 2020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Достигнутое значение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показателя за отчетный год 2020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Причины невыполнения/несвоевременного выполнения/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текущая стадия выполнения/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предложения по выполнению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</a:tr>
              <a:tr h="18882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Подпрограмма «Развитие системы отдыха и оздоровления детей»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642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3.1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Целевой показатель 1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60,5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26,77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26,77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</a:tr>
              <a:tr h="13500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3.2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Целевой показатель 2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55,8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27,98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27,98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</a:tr>
              <a:tr h="18882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Подпрограмма «Развитие трудовых ресурсов и охраны труда»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957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4.1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Целевой показатель 1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Число пострадавших в результате несчастных случаев на производстве со смертельным исходом в расчете на 1000 работающих (организаций, занятых в экономике муниципального образования)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промилле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0,063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0,063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0,063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61" marR="8061" marT="8061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1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597" y="360560"/>
            <a:ext cx="793588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«СОЦИАЛЬНАЯ ЗАЩИТА НАСЕЛЕНИЯ»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97732"/>
              </p:ext>
            </p:extLst>
          </p:nvPr>
        </p:nvGraphicFramePr>
        <p:xfrm>
          <a:off x="409611" y="962781"/>
          <a:ext cx="11499412" cy="58479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237"/>
                <a:gridCol w="5384737"/>
                <a:gridCol w="718528"/>
                <a:gridCol w="980581"/>
                <a:gridCol w="1115832"/>
                <a:gridCol w="1090473"/>
                <a:gridCol w="1981024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№ п/п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Единица измерения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Планируемое значение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показателя на начало отчетного года </a:t>
                      </a:r>
                      <a:r>
                        <a:rPr lang="ru-RU" sz="700" u="none" strike="noStrike" dirty="0" smtClean="0">
                          <a:effectLst/>
                        </a:rPr>
                        <a:t>2020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Планируемое значение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показателя на конец отчетного года 2020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Достигнутое значение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показателя за отчетный год 2020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/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Причины невыполнения/несвоевременного выполнения/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текущая стадия выполнения/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предложения по </a:t>
                      </a:r>
                      <a:r>
                        <a:rPr lang="ru-RU" sz="700" u="none" strike="noStrike" dirty="0" smtClean="0">
                          <a:effectLst/>
                        </a:rPr>
                        <a:t>выполнению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4481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Подпрограмма «Развитие и поддержка социально ориентированных некоммерческих организаций»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591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1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Количество СО НКО, которым оказана поддержка органами местного самоуправления </a:t>
                      </a:r>
                      <a:r>
                        <a:rPr lang="ru-RU" sz="650" u="none" strike="noStrike" dirty="0" smtClean="0">
                          <a:effectLst/>
                        </a:rPr>
                        <a:t>всего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единиц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36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36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23884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1.1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Количество СО НКО в сфере социальной защиты населения, которым оказана поддержка органами местного </a:t>
                      </a:r>
                      <a:r>
                        <a:rPr lang="ru-RU" sz="650" u="none" strike="noStrike" dirty="0" smtClean="0">
                          <a:effectLst/>
                        </a:rPr>
                        <a:t>самоуправления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единиц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19940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1.2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Количество СО НКО в сфере культуры, которым оказана поддержка органами местного </a:t>
                      </a:r>
                      <a:r>
                        <a:rPr lang="ru-RU" sz="650" u="none" strike="noStrike" dirty="0" smtClean="0">
                          <a:effectLst/>
                        </a:rPr>
                        <a:t>самоуправления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единиц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19940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1.3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Количество СО НКО в сфере образования, которым оказана поддержка органами местного </a:t>
                      </a:r>
                      <a:r>
                        <a:rPr lang="ru-RU" sz="650" u="none" strike="noStrike" dirty="0" smtClean="0">
                          <a:effectLst/>
                        </a:rPr>
                        <a:t>самоуправления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единиц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1.4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Количество СО НКО в сфере физической культуры и спорта, которым оказана поддержка органами местного </a:t>
                      </a:r>
                      <a:r>
                        <a:rPr lang="ru-RU" sz="650" u="none" strike="noStrike" dirty="0" smtClean="0">
                          <a:effectLst/>
                        </a:rPr>
                        <a:t>самоуправления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единиц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27827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2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Доля расходов, направляемых на предоставление субсидий СО НКО, в общем объеме расходов бюджета муниципального образования Московской области на социальную </a:t>
                      </a:r>
                      <a:r>
                        <a:rPr lang="ru-RU" sz="650" u="none" strike="noStrike" dirty="0" smtClean="0">
                          <a:effectLst/>
                        </a:rPr>
                        <a:t>сферу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0,02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0,009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0,07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35714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2.1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Доля расходов, направляемых на предоставление субсидий СО НКО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в сфере социальной защиты населения, в общем объеме расходов бюджета муниципального образования Московской области 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в сфере социальной защиты </a:t>
                      </a:r>
                      <a:r>
                        <a:rPr lang="ru-RU" sz="650" u="none" strike="noStrike" dirty="0" smtClean="0">
                          <a:effectLst/>
                        </a:rPr>
                        <a:t>населения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0,94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0,19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0,22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280068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2.2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Доля расходов, направляемых на предоставление субсидий СО НКО 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в сфере культуры, в общем объеме расходов бюджета муниципального образования Московской области в сфере </a:t>
                      </a:r>
                      <a:r>
                        <a:rPr lang="ru-RU" sz="650" u="none" strike="noStrike" dirty="0" smtClean="0">
                          <a:effectLst/>
                        </a:rPr>
                        <a:t>культуры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0,04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0,002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0,003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31771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2.3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Доля расходов, направляемых на предоставление субсидий СО НКО 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в сфере образования, в общем объеме расходов бюджета муниципального образования Московской области в сфере образования 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0,002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0,19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0,19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322640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2.4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Доля расходов, направляемых на предоставление субсидий СО НКО в сфере физической культуры и спорта, в общем </a:t>
                      </a:r>
                      <a:r>
                        <a:rPr lang="ru-RU" sz="650" u="none" strike="noStrike" dirty="0" smtClean="0">
                          <a:effectLst/>
                        </a:rPr>
                        <a:t>объеме </a:t>
                      </a:r>
                      <a:r>
                        <a:rPr lang="ru-RU" sz="650" u="none" strike="noStrike" dirty="0">
                          <a:effectLst/>
                        </a:rPr>
                        <a:t>расходов бюджета муниципального образования Московской области в сфере физической культуры и </a:t>
                      </a:r>
                      <a:r>
                        <a:rPr lang="ru-RU" sz="650" u="none" strike="noStrike" dirty="0" smtClean="0">
                          <a:effectLst/>
                        </a:rPr>
                        <a:t>спорта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0,03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0,01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0,01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19940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5.11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4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Количество СО НКО, которым оказана финансовая поддержка органами местного </a:t>
                      </a:r>
                      <a:r>
                        <a:rPr lang="ru-RU" sz="650" u="none" strike="noStrike" dirty="0" smtClean="0">
                          <a:effectLst/>
                        </a:rPr>
                        <a:t>самоуправления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единиц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19940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5.12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5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Количество СО НКО, которым оказана имущественная поддержка органами местного </a:t>
                      </a:r>
                      <a:r>
                        <a:rPr lang="ru-RU" sz="650" u="none" strike="noStrike" dirty="0" smtClean="0">
                          <a:effectLst/>
                        </a:rPr>
                        <a:t>самоуправления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единиц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27827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5.13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5.1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Количество СО НКО в сфере социальной защиты населения, которым оказана имущественная поддержка органами местного самоуправления 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единиц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23884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5.14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5.4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Количество СО НКО в сфере физической культуры и спорта, которым оказана имущественная поддержка органами местного самоуправления 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единиц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23884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5.15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6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</a:t>
                      </a:r>
                      <a:r>
                        <a:rPr lang="ru-RU" sz="650" u="none" strike="noStrike" dirty="0" smtClean="0">
                          <a:effectLst/>
                        </a:rPr>
                        <a:t>НКО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кв. метров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723,9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1067,4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27827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5.16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6.1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Общее количество предоставленной  органами местного самоуправления площади на льготных условиях или в безвозмездное пользование СО НКО в сфере социальной защиты </a:t>
                      </a:r>
                      <a:r>
                        <a:rPr lang="ru-RU" sz="650" u="none" strike="noStrike" dirty="0" smtClean="0">
                          <a:effectLst/>
                        </a:rPr>
                        <a:t>населения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кв. метров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522,8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866,3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278277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5.17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6.4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сфере физической культуры и </a:t>
                      </a:r>
                      <a:r>
                        <a:rPr lang="ru-RU" sz="650" u="none" strike="noStrike" dirty="0" smtClean="0">
                          <a:effectLst/>
                        </a:rPr>
                        <a:t>спорта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кв. метров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201,1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201,1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201,1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19940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5.18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7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Количество СО НКО, которым оказана консультационная поддержка органами местного </a:t>
                      </a:r>
                      <a:r>
                        <a:rPr lang="ru-RU" sz="650" u="none" strike="noStrike" dirty="0" smtClean="0">
                          <a:effectLst/>
                        </a:rPr>
                        <a:t>самоуправления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единиц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36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36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199409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8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Численность граждан, принявших участие в просветительских мероприятиях по вопросам деятельности СО </a:t>
                      </a:r>
                      <a:r>
                        <a:rPr lang="ru-RU" sz="650" u="none" strike="noStrike" dirty="0" smtClean="0">
                          <a:effectLst/>
                        </a:rPr>
                        <a:t>НКО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человек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60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40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42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  <a:tr h="23884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5.20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Целевой показатель 9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Количество проведенных органами местного самоуправления просветительских мероприятий по вопросам деятельности 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СО </a:t>
                      </a:r>
                      <a:r>
                        <a:rPr lang="ru-RU" sz="650" u="none" strike="noStrike" dirty="0" smtClean="0">
                          <a:effectLst/>
                        </a:rPr>
                        <a:t>НКО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единиц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38" marR="1838" marT="183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>
          <a:xfrm>
            <a:off x="546988" y="472419"/>
            <a:ext cx="10899635" cy="71299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Исполнение основных показателей</a:t>
            </a:r>
          </a:p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 социально-экономического развития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422493"/>
              </p:ext>
            </p:extLst>
          </p:nvPr>
        </p:nvGraphicFramePr>
        <p:xfrm>
          <a:off x="609601" y="1545770"/>
          <a:ext cx="11194004" cy="466067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408713"/>
                <a:gridCol w="1121229"/>
                <a:gridCol w="1360714"/>
                <a:gridCol w="1079856"/>
                <a:gridCol w="1170636"/>
                <a:gridCol w="1007766"/>
                <a:gridCol w="1045090"/>
              </a:tblGrid>
              <a:tr h="1115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Показатели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Факт 2019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План 2020</a:t>
                      </a:r>
                      <a:endParaRPr lang="ru-RU" sz="1600" b="0" i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Факт 2020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План 2021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План 2022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План 2023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Численность постоянного населения, чел. 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332 439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330 205</a:t>
                      </a:r>
                      <a:endParaRPr lang="ru-RU" sz="16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333 306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329 942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330 053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330 412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8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Фонд начисленной заработной платы, млн. рублей 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82 703,1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88 511,7</a:t>
                      </a:r>
                      <a:endParaRPr lang="ru-RU" sz="16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94 859,0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95 464,1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103 126,0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111 462,6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2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Количество дошкольных образовательных муниципальных организаций, единиц  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80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80</a:t>
                      </a:r>
                      <a:endParaRPr lang="ru-RU" sz="16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79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81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82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83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2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Число мест в дошкольных муниципальных образовательных организациях, единиц  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17 681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ru-RU" sz="1600" b="0" i="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741</a:t>
                      </a:r>
                      <a:endParaRPr lang="ru-RU" sz="16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17 741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18 001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19 031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19 431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629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Количество общеобразовательных муниципальных организаций, единиц  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53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53</a:t>
                      </a:r>
                      <a:endParaRPr lang="ru-RU" sz="16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53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54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54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55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866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Общая численность обучающихся в государственных (муниципальных) общеобразовательных организациях, тыс. чел.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86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46,9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46,7</a:t>
                      </a:r>
                      <a:endParaRPr lang="ru-RU" sz="1600" b="0" i="0" u="none" strike="noStrike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48,2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49,4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49,4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49,4</a:t>
                      </a:r>
                      <a:endParaRPr lang="ru-RU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598" y="398073"/>
            <a:ext cx="793588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«РАЗВИТИЕ СЕЛЬСКОГО ХОЗЯЙСТВА»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93801"/>
              </p:ext>
            </p:extLst>
          </p:nvPr>
        </p:nvGraphicFramePr>
        <p:xfrm>
          <a:off x="553834" y="1020970"/>
          <a:ext cx="11385667" cy="56696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6613"/>
                <a:gridCol w="4492047"/>
                <a:gridCol w="971525"/>
                <a:gridCol w="974000"/>
                <a:gridCol w="974000"/>
                <a:gridCol w="1863741"/>
                <a:gridCol w="1863741"/>
              </a:tblGrid>
              <a:tr h="625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 на начало отчетного года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 на конец отчетного года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Достигнутое значение показателя за отчетный год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 за 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Причины невыполнения/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несвоевременного выполнения/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текущая стадия выполнения/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предложения по выполнению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</a:tr>
              <a:tr h="10624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Подпрограмма   «Развитие отраслей сельского хозяйства и перерабатывающей промышленности»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688"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1.1. Индекс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101,40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101,40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101,50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</a:tr>
              <a:tr h="230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1.2. Производство скота и птицы на убой в хозяйствах всех категорий (в живом весе)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тыс.тонн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</a:tr>
              <a:tr h="230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1.3. Производство молока в хозяйствах всех категорий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тыс.тонн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32,90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</a:tr>
              <a:tr h="683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1.4. Объем инвестиций, привлеченных в текущем году по реализуемым инвестиционным проектам АПК, находящимся в единой автоматизированной системе мониторинга инвестиционных проектов Министерства инвестиций и инноваций МО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млн.руб.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790,00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1625,50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</a:tr>
              <a:tr h="683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1.5. Ввод мощностей животноводческих комплексов молочного направления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скотомест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Завершена реконструкция животноводческой фермы крупного рогатого скота в крестьянско-фермерском хозяйстве Фоминых Л.А. (д.Зайцево) на 20 голов.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</a:tr>
              <a:tr h="11017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Подпрограмма  «Развитие мелиорации земель сельскохозяйственного назначения»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78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2.1. Вовлечение в оборот выбывших сельскохозяйственных угодий за счет проведения культуртехнических работ сельскохозяйственными товаропроизводителями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тыс. 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0,78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0,1659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0,1659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</a:tr>
              <a:tr h="532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2.2. Площадь земельных участков, находящихся в муниципальной собственности и государственная собственность на которые не разграничена, предоставленных сельхозтоваропроизводителям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</a:tr>
              <a:tr h="230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2.3. Площадь земель, обработанных от борщевика Сосновского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92,80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</a:tr>
              <a:tr h="11411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Подпрограмма  «Комплексное  развитие сельских территорий»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3.1. Объем ввода (приобретения) жилья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кв. метр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</a:tr>
              <a:tr h="12591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Подпрограмма «Обеспечение эпизоотического и ветеринарно-санитарного благополучия»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0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4.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4.1. Количество отловленных животных без владельцев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494,00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750,00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832,00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</a:tr>
              <a:tr h="12198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Подпрограмма  «Экспорт продукции агропромышленного комплекса Московской области»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0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effectLst/>
                        </a:rPr>
                        <a:t>5.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5.1. Объем экспорта продукции АПК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тыс. долл. США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44 127,00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44 052,00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89 846,00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61" marR="3261" marT="3261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2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598" y="398073"/>
            <a:ext cx="793588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«ЭКОЛОГИЯ И ОКРУЖАЮЩАЯ СРЕДА»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08641"/>
              </p:ext>
            </p:extLst>
          </p:nvPr>
        </p:nvGraphicFramePr>
        <p:xfrm>
          <a:off x="609598" y="1109859"/>
          <a:ext cx="11197385" cy="536354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518"/>
                <a:gridCol w="2321951"/>
                <a:gridCol w="827908"/>
                <a:gridCol w="1674850"/>
                <a:gridCol w="1665333"/>
                <a:gridCol w="1674850"/>
                <a:gridCol w="2727975"/>
              </a:tblGrid>
              <a:tr h="569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на начало отчетного года 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на конец отчетного года 2020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Достигнутое значение 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за отчетный год 2020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Причины невыполнения / несвоевременного выполнения 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текущая стадия выполнения 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предложения по выполнению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 anchor="ctr"/>
                </a:tc>
              </a:tr>
              <a:tr h="154999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"Охрана окружающей среды"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проведенных экологических мероприятий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138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138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138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Запланированное значение показателя достигнуто.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</a:tr>
              <a:tr h="9766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1.2.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проведенных исследований состояния окружающей среды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Количество контрольных точек по исследованию: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атмосферного воздуха - 15,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почв - 23,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поверхностных вод - 47,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донных отложений - 15,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родников-13.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Количество контрольных точек по исследованию: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атмосферного воздуха - 15,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почв - 23,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поверхностных вод - 47,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донных отложений - 15,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родников-13.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Количество контрольных точек по исследованию: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атмосферного воздуха - 15,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почв - 23,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поверхностных вод - 44,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донных отложений - 15,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родников-16.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Запланированные значения показателя достигнуты.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По сравнению с началом года 3 контрольные точки поверхностных вод перенесены на контрольные точки родников.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Количество исследуемых компонентов  окружающей среды - 3.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</a:tr>
              <a:tr h="4299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установленных информационных щитов и табличек для обустройства ООПТ местного значения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Установлено 20 информационных щитов для обустройства ООПТ местного значения.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</a:tr>
              <a:tr h="5399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1.4.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ликвидированных несанкционированных свалок на территории ООПТ, в общем числе выявленных несанкционированных свалок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 связи с отсутствием финансирования реализация мероприятия в 2020 году не осуществлялась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</a:tr>
              <a:tr h="5399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1.5.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подлежащих оздоровлению деревьев категории ООПТ местного значения «Памятник живой природы»                              (ежегодно)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Проведены санитарные мероприятия по оздоровлению в отношении 35 деревьев  категории ООПТ местного значения «Памятник живой природы»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</a:tr>
              <a:tr h="4199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1.6.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ООПТ, сведения о которых внесены в государственный кадастр недвижимости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 связи с отсутствием финансирования реализация мероприятия в 2020 году не осуществлялась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</a:tr>
              <a:tr h="10500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«Развитие водохозяйственного комплекса»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49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гидротехнических сооружений с неудовлетворительным и опасным уровнем безопасности, приведенных в безопасное техническое состояние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штука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Реализация мероприятия в 2020 году не запланирована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</a:tr>
              <a:tr h="10500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«Региональная программа в области  обращения с отходами, в том числе с твердыми коммунальными отходами»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9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Ликвидировано объектов накопленного вреда (в том числе наиболее опасных объектов накопленного вреда)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штука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Реализация мероприятия в 2020 году не запланирована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44" marR="4144" marT="414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9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6" y="398073"/>
            <a:ext cx="900822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«БЕЗОПАСНОСТЬ И ОБЕСПЕЧЕНИЕ БЕЗОПАСНОСТИ ЖИЗНИДЕЯТЕЛЬНОСТИ НАСЕЛЕНИЯ»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436742"/>
              </p:ext>
            </p:extLst>
          </p:nvPr>
        </p:nvGraphicFramePr>
        <p:xfrm>
          <a:off x="415637" y="1016703"/>
          <a:ext cx="11493387" cy="57899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5777"/>
                <a:gridCol w="3747088"/>
                <a:gridCol w="1097280"/>
                <a:gridCol w="1039091"/>
                <a:gridCol w="1213658"/>
                <a:gridCol w="1097280"/>
                <a:gridCol w="2823213"/>
              </a:tblGrid>
              <a:tr h="3329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на начало отчетного года 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на конец отчетного года 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Достигнутое значение показателя за отчетный год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Причины невыполнения/несвоевременного выполнения/текущая стадия выполнения/предложения по выполнению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</a:tr>
              <a:tr h="722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«Профилактика преступлений и иных правонарушений»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Макропоказатель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Снижение общего количества преступлений, совершенных на территории муниципального образования, не менее 5% ежегодно (Макропоказатель)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Кол-во преступлений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4025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4025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4171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не достигнуто в связи с присоединением территории г. Звенигород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</a:tr>
              <a:tr h="2542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 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не достигнуто в связи с включением объектов, ранее находящихся на территории г. Звенигород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1.2.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Увеличение числа граждан принимающих участие в деятельности народных дружин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Плановое значение не достигнуто в связи с реорганизацией народных дружин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</a:tr>
              <a:tr h="18199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Снижение доли несовершеннолетних в общем числе лиц, совершивших преступления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99,9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</a:tr>
              <a:tr h="18199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1.4.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Количество отремонтированных зданий (помещений) территориальных органов МВД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не запланировано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</a:tr>
              <a:tr h="18199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1.5.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Количество отремонтированных зданий (помещений) территориальных подразделений УФСБ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не запланировано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</a:tr>
              <a:tr h="48532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1.6.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Количество отремонтированных зданий (помещений), находящихся в собственности муниципальных образований Московской области, в целях размещения подразделений Главного следственного управления Следственного комитета Российской Федерации по Московской области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не запланировано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</a:tr>
              <a:tr h="36399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1.7.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Количество отремонтированных зданий(помещений), находящихся в собственности муниципальных образований Московской области, в которых располагаются городские (районные) суды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не запланировано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</a:tr>
              <a:tr h="4246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1.8.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Доля коммерческих объектов,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97,47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</a:tr>
              <a:tr h="4246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1.9.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Доля подъездов многоквартирных домов,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99,34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</a:tr>
              <a:tr h="48532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1.10.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Доля социальных объектов и мест с массовым пребыванием людей,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</a:tr>
              <a:tr h="24266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1.12.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Рост числа лиц, состоящих на диспансерном наблюдении с диагнозом «Употребление наркотиков с вредными последствиями»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1.13.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Благоустроим кладбища «Доля кладбищ, соответствующих Региональному стандарту»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79,06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81,36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83,65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</a:tr>
              <a:tr h="12133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1.14.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Инвентаризация мест захоронения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</a:tr>
              <a:tr h="2719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1.15.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Количество восстановленных (ремонт, реставрация, благоустройство) воинских захоронений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не запланировано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Финансирование мероприятий осуществляется за счет федерального бюджета. Средства федерального бюджета не выделялись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</a:tr>
              <a:tr h="37555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1.16.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Доля транспортировок умерших в морг с мест обнаружения или происшествия для производства судебно-медицинской экспертизы, произведенных в соответствии с установленными требованиями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36" marR="2436" marT="243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2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6" y="398073"/>
            <a:ext cx="900822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«БЕЗОПАСНОСТЬ И ОБЕСПЕЧЕНИЕ БЕЗОПАСНОСТИ ЖИЗНИДЕЯТЕЛЬНОСТИ НАСЕЛЕНИЯ»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710122"/>
              </p:ext>
            </p:extLst>
          </p:nvPr>
        </p:nvGraphicFramePr>
        <p:xfrm>
          <a:off x="509846" y="1124769"/>
          <a:ext cx="11297137" cy="53803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9988"/>
                <a:gridCol w="3153807"/>
                <a:gridCol w="1055558"/>
                <a:gridCol w="1322787"/>
                <a:gridCol w="1272681"/>
                <a:gridCol w="1242620"/>
                <a:gridCol w="3019696"/>
              </a:tblGrid>
              <a:tr h="5251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на начало отчетного года 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на конец отчетного года 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Достигнутое значение показателя за отчетный год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Причины невыполнения/несвоевременного выполнения/текущая стадия выполнения/предложения по выполнению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</a:tr>
              <a:tr h="2050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2.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Подпрограмма "Снижение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00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2.1.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Процент готовности муниципального образования Московской области к действиям по предназначению при возникновении чрезвычайных ситуациях (происшествиях) природного и техногенного характера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</a:tr>
              <a:tr h="50111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2.2.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Процент исполнения органом местного самоуправления муниципального образования полномочия по обеспечению безопасности людей на воде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</a:tr>
              <a:tr h="60133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2.3.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82,5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</a:tr>
              <a:tr h="410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2.4.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Процент построения и развития систем аппаратно-программного комплекса «Безопасный город» на территории муниципального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не запланировано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По плану Правительства МО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</a:tr>
              <a:tr h="2460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3.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Подпрограмма «Развитие и совершенствование систем оповещения и информирования населения муниципального образования Московской области»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18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3.1.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Увеличение процента покрытия системой централизованного оповещения и информирования при чрезвычайных ситуациях или угрозе их возникновения населения на территории муниципального образования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</a:tr>
              <a:tr h="1184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4.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Подпрограмма «Обеспечение пожарной безопасности на территории муниципального образования Московской области»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44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4.1.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Повышение степени пожарной защищенности муниципального образования Московской области, по отношению к базовому периоду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59,6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</a:tr>
              <a:tr h="10933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5.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Подпрограмма «Обеспечение мероприятий гражданской обороны на территории муниципального образования Московской области»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33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5.1.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Увеличение процента запасов материально-технических, продовольственных, медицинских и иных средств в целях гражданской обороны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</a:tr>
              <a:tr h="3826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5.2.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Увеличение степени готовности к использованию по предназначению защитных сооружений и иных объектов гражданской обороны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Плановое значение показателя достигнуто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53" marR="3853" marT="3853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0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6" y="398073"/>
            <a:ext cx="900822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«ЖИЛИЩЕ»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1375"/>
              </p:ext>
            </p:extLst>
          </p:nvPr>
        </p:nvGraphicFramePr>
        <p:xfrm>
          <a:off x="609598" y="1016709"/>
          <a:ext cx="11197384" cy="516909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3238"/>
                <a:gridCol w="3750107"/>
                <a:gridCol w="738088"/>
                <a:gridCol w="1057925"/>
                <a:gridCol w="1107127"/>
                <a:gridCol w="1008719"/>
                <a:gridCol w="3272180"/>
              </a:tblGrid>
              <a:tr h="240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 муниципальной программы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на начало 2020 года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на конец 2020 года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Достигнутое значение показателя за 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Причины невыполнения/несвоевременного выполнения/ текущая стадия выполнения/ предложения по выполнению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</a:tr>
              <a:tr h="23666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«Комплексное освоение земельных участков в целях жилищного строительства и развитие застроенных территорий»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Показатель 1                                                                               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тыс. кв.м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430,00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310,41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317,71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</a:tr>
              <a:tr h="96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Показатель 2                                                                                Количество семей, улучшивших жилищные условия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штук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</a:tr>
              <a:tr h="140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3                                                                              Количество земельных участков, вовлеченных в индивидуальное жилищное строительство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штук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</a:tr>
              <a:tr h="140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1.4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4                                                                                 Площадь земельных участков, вовлеченных в индивидуальное жилищное строительство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6,19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</a:tr>
              <a:tr h="170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1.5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5                                                                            Количество объектов, исключенных из перечня проблемных объектов в отчетном году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штук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</a:tr>
              <a:tr h="184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1.6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6                                                                               Количество пострадавших граждан-соинвесторов, права которых обеспечены в отчетном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1492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1492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 связи с ограничительными мерами по распространению новой коронавирусной инфекции (COVID-2019) нарушены сроки ввода в эксплуатацию жилых домов.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</a:tr>
              <a:tr h="188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1.7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7                                                                               Поиск и реализация решений по обеспечению прав пострадавших граждан - участников долевого строительства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32,60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32,60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4,49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</a:tr>
              <a:tr h="1863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1.8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8      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Количество проблемных объектов, по которым нарушены права участников долевого строительства "Проблемные стройки"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</a:tr>
              <a:tr h="140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1.9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9                                                                               Встречи с гражданами - участниками долевого строительства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</a:tr>
              <a:tr h="766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1.10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10                                                                               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– ИЖС) или садового дома установленным параметрам и допустимости размещения объекта ИЖС или садового дома на земельном участке, уведомлений о соответствии (несоответствии) построенных или реконструированных объектов ИЖС или садового дома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штук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5750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5358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5412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</a:tr>
              <a:tr h="277297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«Обеспечение жильем молодых семей»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1                                                                               Количество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семей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Оказание государственной поддержки 1 молодой семье, проживающей на территории округа, состоящей на учете нуждающихся в жилых помещениях в 2020 году, перенесено на 2021 год.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48" marR="1848" marT="184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3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6" y="398073"/>
            <a:ext cx="900822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«ЖИЛИЩЕ»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9922"/>
              </p:ext>
            </p:extLst>
          </p:nvPr>
        </p:nvGraphicFramePr>
        <p:xfrm>
          <a:off x="509845" y="1016704"/>
          <a:ext cx="11297139" cy="57008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3239"/>
                <a:gridCol w="3785860"/>
                <a:gridCol w="744661"/>
                <a:gridCol w="1067349"/>
                <a:gridCol w="1116993"/>
                <a:gridCol w="1017704"/>
                <a:gridCol w="3301333"/>
              </a:tblGrid>
              <a:tr h="436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 муниципальной программы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на начало 2020 года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на конец 2020 года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Достигнутое значение показателя за 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Причины невыполнения/несвоевременного выполнения/ текущая стадия выполнения/ предложения по выполнению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</a:tr>
              <a:tr h="16945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Подпрограмма «Обеспечение жильем детей-сирот и детей, оставшихся без попечения родителей, лиц из числа детей-сирот и детей,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оставшихся без попечения родителей»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3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1                                                                               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 в отчетном году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</a:tr>
              <a:tr h="677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2                                                                                Численность детей-сирот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</a:rPr>
                        <a:t>Благоустроенными жилыми помещениями в домах-новостройках обеспечены 32 ребенка из числа детей-сирот.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/>
                </a:tc>
              </a:tr>
              <a:tr h="22361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Подпрограмма «Улучшение жилищных условий отдельных категорий многодетных семей»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1                                                                                     Количество свидетельств о праве на получение жилищной субсидии на приобретение жилого помещения или строительство индивидуального жилого дома, выданных многодетным семьям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штук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</a:rPr>
                        <a:t>Предоставлена жилищная субсидия на приобретение жилых помещений одной многодетной семье, имеющей восемь детей. Многодетной семьей приобретено две квартиры.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/>
                </a:tc>
              </a:tr>
              <a:tr h="16566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Подпрограмма «Обеспечение жильем отдельных категорий граждан, установленных федеральным законодательством»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1                                                                              Осуществление полномочий по обеспечению жильем отдельных категорий граждан, установленных Федеральным законом от 12 января 1995 года № 5-ФЗ «О ветеранах», в соответствии с Указом Президента Российской Федерации от 7 мая 2008 года № 714 «Об обеспечении жильем ветеранов Великой Отечественной войны 1941-1945 годов»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</a:rPr>
                        <a:t>Предоставлена социальная выплата ветерану Великой Отечественной войны на приобретение жилого помещения, им приобретена квартира на территории  Одинцовского городского округа Московской области.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/>
                </a:tc>
              </a:tr>
              <a:tr h="539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2                                                                               Количество инвалидов и ветеранов боевых действий, членов семей погибших (умерших) инвалидов и ветеранов боевых действий, получивших государственную поддержку по обеспечению жилыми помещениями за счет средств федерального бюджета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</a:rPr>
                        <a:t>В 2020 году финансирование из федерального бюджета для реализации мероприятия  не предусмотрено.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/>
                </a:tc>
              </a:tr>
              <a:tr h="4363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3                                                                                Количество инвалидов и семей, имеющих детей-инвалидов,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</a:rPr>
                        <a:t>В 2020 году финансирование из федерального бюджета для реализации мероприятия  не предусмотрено.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/>
                </a:tc>
              </a:tr>
              <a:tr h="4222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5.4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Показатель 4                                                                               Количество граждан, уволенных с военной службы, и приравненных к ним лиц, получивших государственную поддержку по обеспечению жилыми помещениями за счет средств федерального бюджета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 anchor="ctr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 dirty="0">
                          <a:effectLst/>
                        </a:rPr>
                        <a:t>В связи с отсутствием субвенции из федерального бюджета, мероприятие не проводилось.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59" marR="3359" marT="335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4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6" y="398073"/>
            <a:ext cx="900822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«РАЗВИТИЕ ИНЖИНЕРНОЙ ИНФРАСТРУКТУРЫ И ЭНЕРГОЭФФЕКТИВНОСТИ»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372013"/>
              </p:ext>
            </p:extLst>
          </p:nvPr>
        </p:nvGraphicFramePr>
        <p:xfrm>
          <a:off x="715783" y="1118745"/>
          <a:ext cx="10997246" cy="49990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3088"/>
                <a:gridCol w="3917126"/>
                <a:gridCol w="1029278"/>
                <a:gridCol w="1031387"/>
                <a:gridCol w="835233"/>
                <a:gridCol w="1864513"/>
                <a:gridCol w="1866621"/>
              </a:tblGrid>
              <a:tr h="1355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Единица измерения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 на начало отчетного года 2020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 на конец отчетного года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2020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Достигнутое значение показателя за отчетный год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 за 2020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Причины невыполнения/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несвоевременного выполнения/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текущая стадия выполнения/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предложения по выполнению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</a:tr>
              <a:tr h="25919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Подпрограмма "</a:t>
                      </a:r>
                      <a:r>
                        <a:rPr lang="ru-RU" sz="1200" u="none" strike="noStrike" dirty="0">
                          <a:effectLst/>
                        </a:rPr>
                        <a:t>Чистая вода"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7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1.1. Количество созданных и восстановленных ВЗУ, ВНС и станций водоподготовки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5,00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/>
                </a:tc>
              </a:tr>
              <a:tr h="27913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Подпрограмма "</a:t>
                      </a:r>
                      <a:r>
                        <a:rPr lang="ru-RU" sz="1200" u="none" strike="noStrike" dirty="0">
                          <a:effectLst/>
                        </a:rPr>
                        <a:t>Системы водоотведения"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5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2.1.Количество созданных и восстановленных объектов очистки сточных вод суммарной производительностью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ед./тыс.куб.м.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0/0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/>
                </a:tc>
              </a:tr>
              <a:tr h="966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2.2. Количество построенных, реконструированных, отремонтированных коллекторов (участков), канализационных насосных станций (КНС)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/>
                </a:tc>
              </a:tr>
              <a:tr h="775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2.3. Прирост мощности очистных сооружений, обеспечивающих сокращение отведения в реку Волга загрязненных сточных вод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куб.км/год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92" marR="8692" marT="8692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6" y="398073"/>
            <a:ext cx="900822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«РАЗВИТИЕ ИНЖИНЕРНОЙ ИНФРАСТРУКТУРЫ И ЭНЕРГОЭФФЕКТИВНОСТИ»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793083"/>
              </p:ext>
            </p:extLst>
          </p:nvPr>
        </p:nvGraphicFramePr>
        <p:xfrm>
          <a:off x="509846" y="1130139"/>
          <a:ext cx="11297136" cy="563780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3114"/>
                <a:gridCol w="4176276"/>
                <a:gridCol w="1057345"/>
                <a:gridCol w="1059511"/>
                <a:gridCol w="858012"/>
                <a:gridCol w="1061831"/>
                <a:gridCol w="2771047"/>
              </a:tblGrid>
              <a:tr h="2943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№ п/п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Единица измерения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 на начало отчетного года 2020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 на конец отчетного года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2020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Достигнутое значение показателя за отчетный год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 за 2020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Причины невыполнения/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несвоевременного выполнения/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текущая стадия выполнения/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предложения по выполнению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</a:tr>
              <a:tr h="7667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Подпрограмма «Создание </a:t>
                      </a:r>
                      <a:r>
                        <a:rPr lang="ru-RU" sz="1200" u="none" strike="noStrike" dirty="0">
                          <a:effectLst/>
                        </a:rPr>
                        <a:t>условий для обеспечения качественными коммунальными услугами"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104"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3.1. Доля собственных инвестиций организаций в расходах от основного вида деятельности организаций сектора водоснабжения, водоотведения, очистки сточных вод и теплоснабжения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11,50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11,50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Значение показателя ниже планового уровня, что обусловлено дефицитом бюджета организаций сектора водоснабжения, водоотведения, очистки сточных вод и теплоснабжения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</a:tr>
              <a:tr h="503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3.2. Доля РСО, утвердивших инвестиционные программы в сфере теплоснабжения, водоснабжения и водоотведения в общем количестве РСО, осуществляющих регулируемые виды деятельности на территории муниципального образования Московской области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75,0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75,0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Недостижение планового значения показателя обусловлено переносом срока утверждения инвестиционной программы МП «ЗИС» на 2021 год.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В отчетном периоде утверждены инвестиционные программы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АО "Одинцовская теплосеть",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ООО "КТТ-Дубки".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</a:tr>
              <a:tr h="169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3.3. Удельный вес потерь теплоэнергии в общем количестве поданного в сеть тепла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11,0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11,0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10,50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</a:tr>
              <a:tr h="210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3.4. Удельный расход топлива на единицу произведенного тепла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кг у.т/Гкал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156,5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156,5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159,50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Недостижение планового значения показателя обусловлено износом технологического оборудования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</a:tr>
              <a:tr h="252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3.5. Количество построенных и реконструированных (модернизированных), капитально отремонтированных котельных, в т.ч. переведенных на природный газ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ед.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</a:tr>
              <a:tr h="127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3.6. Количество построенных станций очистки питьевой воды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ед.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</a:tr>
              <a:tr h="169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3.7. Уровень готовности объектов жилищно-коммунального хозяйства к осенне-зимнему периоду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</a:tr>
              <a:tr h="210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3.8. Задолженность за потребленные топливно-энергетические ресурсы (газ и электроэнергия) на 1 тысячу населения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тыс.руб.   /тыс.чел.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1 250,00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1 250,00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1042,69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</a:tr>
              <a:tr h="169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3.9. Количество канализационных коллекторов, приведенных в надлежащее состояние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ед.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Выполнен текущий ремонт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1 канализационного коллектора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в ТУ Горское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</a:tr>
              <a:tr h="169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3.10. Количество очистных сооружений, привиденных в надлежащие состояние и запущенных в работу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ед.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</a:tr>
              <a:tr h="169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3.11. Доля разработанных единых схем теплоснабжения Одинцовского городского округа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Разработана единая схема теплоснабжения Одинцовского городского округа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</a:tr>
              <a:tr h="336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3.12. Доля разработанных единых схем водоснабжения, водоотведения </a:t>
                      </a:r>
                      <a:r>
                        <a:rPr lang="ru-RU" sz="700" u="none" strike="noStrike" dirty="0" smtClean="0">
                          <a:effectLst/>
                        </a:rPr>
                        <a:t>Одинцовского </a:t>
                      </a:r>
                      <a:r>
                        <a:rPr lang="ru-RU" sz="700" u="none" strike="noStrike" dirty="0">
                          <a:effectLst/>
                        </a:rPr>
                        <a:t>городского округа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Невыполнение значения показателя обусловлено отсутствием утвержденного генерального плана Одинцовского городского округа. Достижение показателя перенесено на 2021 год.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</a:tr>
              <a:tr h="169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3.13. Количество созданных и  восстановленных объектов коммунальной инфраструктуры  (котельные, ЦТП, сети)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ед.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 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</a:tr>
              <a:tr h="252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3.14. Количество созданных и восстановленных объектов инженерной инфраструктуры на территории военных городков Московской области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ед.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Выполнен капитальный ремонт: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- МБОУ Новогородковская СОШ;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- здания детского сада, военный городок Кубинка-7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</a:tr>
              <a:tr h="127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3.15. Количество созданных и  отремонтированных объектов коммунальной инфраструктуры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ед.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</a:tr>
              <a:tr h="3361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3.16. 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Невыполнение значения показателя обусловлено отсутствием утвержденного генерального плана Одинцовского городского округа. Достижение показателя перенесено на 2021 год.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</a:tr>
              <a:tr h="6178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3.17. Погашение просроченной задолженности управляющих организаций, поставщиков ресурсов (ресурсоснабжающих, теплоснабжающих организаций, гарантирующих организаций) (далее – поставщики ресурсов) перед поставщиками энергоресурсов (газа, электроэнергии, тепловой энергии) путем возмещения части недополученных доходов управляющих организаций, поставщиков ресурсов, образовавшихся в связи с задолженностью населения по оплате за жилое помещение и коммунальные услуги и (или) ликвидированных в установленном законодательством порядке юридических лиц, оказывавших услуги в сфере жилищно-коммунального хозяйства за потребленные ресурсы (газ, электроэнергию, тепловую энергию и воду), признанной невозможной к взысканию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</a:rPr>
                        <a:t>Тыс.руб</a:t>
                      </a:r>
                      <a:r>
                        <a:rPr lang="ru-RU" sz="700" u="none" strike="noStrike" dirty="0">
                          <a:effectLst/>
                        </a:rPr>
                        <a:t>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32 000,00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32 000,00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С целью повышения эффективности работы предприятий, оказывающих услуги в сфере жилищно-коммунального хозяйства, произведено погашение просроченной задолженности управляющих организаций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802" marR="1802" marT="1802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9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6" y="398073"/>
            <a:ext cx="900822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«РАЗВИТИЕ ИНЖЕНЕРНОЙ ИНФРАСТРУКТУРЫ И ЭНЕРГОЭФФЕКТИВНОСТИ»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367511"/>
              </p:ext>
            </p:extLst>
          </p:nvPr>
        </p:nvGraphicFramePr>
        <p:xfrm>
          <a:off x="609599" y="1180407"/>
          <a:ext cx="11100399" cy="48207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824"/>
                <a:gridCol w="3729646"/>
                <a:gridCol w="1147156"/>
                <a:gridCol w="1140573"/>
                <a:gridCol w="1153740"/>
                <a:gridCol w="1571330"/>
                <a:gridCol w="1884130"/>
              </a:tblGrid>
              <a:tr h="819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 на начало отчетного года 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 на конец отчетного года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2020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Достигнутое значение показателя за отчетный год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 за 2020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Причины невыполнения/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несвоевременного выполнения/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текущая стадия выполнения/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предложения по выполнению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</a:tr>
              <a:tr h="31125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Подпрограмма "</a:t>
                      </a:r>
                      <a:r>
                        <a:rPr lang="ru-RU" sz="1200" u="none" strike="noStrike" dirty="0">
                          <a:effectLst/>
                        </a:rPr>
                        <a:t>Энергосбережение и повышение энергетической эффективности"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87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4.1. 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Выполнено мероприятие по оснащению приборами учета энергетических ресурсов 32 учреждений образования  (теплоснабжение, горячее и холодное водоснабжение)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/>
                </a:tc>
              </a:tr>
              <a:tr h="819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4.2. Бережливый учет - оснащенность многоквартирных домов общедомовыми приборами учета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73,60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73,60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68,09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Недостижение</a:t>
                      </a:r>
                      <a:r>
                        <a:rPr lang="ru-RU" sz="800" u="none" strike="noStrike" dirty="0">
                          <a:effectLst/>
                        </a:rPr>
                        <a:t> значения показателя обусловлено вводом в </a:t>
                      </a:r>
                      <a:r>
                        <a:rPr lang="ru-RU" sz="800" u="none" strike="noStrike" dirty="0" err="1">
                          <a:effectLst/>
                        </a:rPr>
                        <a:t>эксплкуатацию</a:t>
                      </a:r>
                      <a:r>
                        <a:rPr lang="ru-RU" sz="800" u="none" strike="noStrike" dirty="0">
                          <a:effectLst/>
                        </a:rPr>
                        <a:t> домов - новостроек.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Достигнутое значение показателя соответствует  данным АИС ГЖИ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/>
                </a:tc>
              </a:tr>
              <a:tr h="8020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4.3. Доля зданий, строений, сооружений муниципальной собственности, соответствующих нормальному уровню энергетической эффективности и выше (A, B, C, D)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41,80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Нормальному уровню энергетической эффективности и выше (A, B, C, D) соответствует 102 учреждения из 244 в соответствии с энергетическими декларациями учреждений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/>
                </a:tc>
              </a:tr>
              <a:tr h="354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4.4. Доля многоквартирных домов с присвоенными классами энергоэффективности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/>
                </a:tc>
              </a:tr>
              <a:tr h="27501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Подпрограмма "</a:t>
                      </a:r>
                      <a:r>
                        <a:rPr lang="ru-RU" sz="1200" u="none" strike="noStrike" dirty="0">
                          <a:effectLst/>
                        </a:rPr>
                        <a:t>Развитие газификации"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29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5.1. Протяженность газопровода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тыс.км.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В 2020 году протянуто 18,52 км уличной газовой сети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(с. Шарапово, ТУ Никольское - 14,22 км; д. </a:t>
                      </a:r>
                      <a:r>
                        <a:rPr lang="ru-RU" sz="800" u="none" strike="noStrike" dirty="0" err="1">
                          <a:effectLst/>
                        </a:rPr>
                        <a:t>Гигирево</a:t>
                      </a:r>
                      <a:r>
                        <a:rPr lang="ru-RU" sz="800" u="none" strike="noStrike" dirty="0">
                          <a:effectLst/>
                        </a:rPr>
                        <a:t>, ТУ Никольское - 4,30 км)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67" marR="5367" marT="5367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4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6" y="398073"/>
            <a:ext cx="900822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«ПРЕДПРИНИМАТЕЛЬСТВО»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664034"/>
              </p:ext>
            </p:extLst>
          </p:nvPr>
        </p:nvGraphicFramePr>
        <p:xfrm>
          <a:off x="423949" y="1016704"/>
          <a:ext cx="11554691" cy="57849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6046"/>
                <a:gridCol w="3153019"/>
                <a:gridCol w="869462"/>
                <a:gridCol w="29049"/>
                <a:gridCol w="904592"/>
                <a:gridCol w="1168064"/>
                <a:gridCol w="1168066"/>
                <a:gridCol w="3946393"/>
              </a:tblGrid>
              <a:tr h="2302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№ п/п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Единица измерения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Планируемое значение показателя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на начало отчетного года 2020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на конец отчетного года 2020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Достигнутое значение  показателя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за отчетный год 2020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Причины невыполнения / несвоевременного выполнения /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текущая стадия выполнения /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предложения по выполнению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/>
                </a:tc>
              </a:tr>
              <a:tr h="10515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«Инвестиции»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2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u="none" strike="noStrike" dirty="0">
                          <a:effectLst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 err="1">
                          <a:effectLst/>
                        </a:rPr>
                        <a:t>тыс.руб</a:t>
                      </a:r>
                      <a:r>
                        <a:rPr lang="ru-RU" sz="700" u="none" strike="noStrike" dirty="0">
                          <a:effectLst/>
                        </a:rPr>
                        <a:t>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82,55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82,55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113,66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Объем инвестиций, привлеченных в основной капитал (без учета бюджетных инвестиций) составил 37,78 млрд. рублей, численность населения округа – 332 439 чел., на душу населения показатель составил 113,66 </a:t>
                      </a:r>
                      <a:r>
                        <a:rPr lang="ru-RU" sz="700" u="none" strike="noStrike" dirty="0" err="1">
                          <a:effectLst/>
                        </a:rPr>
                        <a:t>тыс.рублей</a:t>
                      </a:r>
                      <a:r>
                        <a:rPr lang="ru-RU" sz="700" u="none" strike="noStrike" dirty="0">
                          <a:effectLst/>
                        </a:rPr>
                        <a:t>. Планируемое значение показателя выполнено на 137,7%.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</a:tr>
              <a:tr h="2839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u="none" strike="noStrike">
                          <a:effectLst/>
                        </a:rPr>
                        <a:t>Процент заполняемости многофункциональных индустриальных парков, технологических парков, промышленных площадок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107,3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Процент заполняемости многопрофильных индустриальных парков, технологических парков, промышленных площадок составил: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107,3% = (3,94 га/3,67 га)*100%, где: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3,94 га - площадь участка, переданная резидентам (арендаторам) в 2020 году,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3,67 га – запланированная общая площадь территории для привлечения резидентов в 2020 году.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</a:tr>
              <a:tr h="2452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1.3.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u="none" strike="noStrike">
                          <a:effectLst/>
                        </a:rPr>
                        <a:t>Количество многофункциональных индустриальных парков, технологических парков, промышленных площадок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единиц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На территории Одинцовского городского округа функционирует 1 индустриальный парк «ОборонАвиаХран» и 6 промышленных площадок.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</a:tr>
              <a:tr h="600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1.4.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u="none" strike="noStrike">
                          <a:effectLst/>
                        </a:rPr>
                        <a:t>Количество привлеченных резидентов на территории многофункциональных индустриальных парков, технологических парков, промышленных площадок муниципальных образований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единиц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Планируемое значение показателя выполнено на 316,7%. На свободные площади промышленных площадок привлечено 19 резидентов.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</a:tr>
              <a:tr h="3114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1.5.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u="none" strike="noStrike">
                          <a:effectLst/>
                        </a:rPr>
                        <a:t>Площадь территории, на которую привлечены новые резиденты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га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3,67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3,94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На свободные площади, промышленных площадок, предназначенных для сдачи в аренду, привлечено 19 резидентов, площадь участка, переданная арендаторам, составила 3,94 га. Показатель выполнен на 107,3%.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</a:tr>
              <a:tr h="1199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1.6.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u="none" strike="noStrike">
                          <a:effectLst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105,6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105,60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108,8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Среднемесячная заработная плата работников организаций, не относящихся к субъектам малого предпринимательства, увеличилась на 108,8% к аналогичному периоду предыдущего года и составила 72 081,7 рублей. 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Показатель выполнен на 103%.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</a:tr>
              <a:tr h="1480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1.7.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u="none" strike="noStrike">
                          <a:effectLst/>
                        </a:rPr>
                        <a:t>Производительность труда в базовых несырьевых отраслях экономики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3,30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3,30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3,3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Планируемое значение показателя выполнено.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</a:tr>
              <a:tr h="1415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1.8.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Объем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тыс.рублей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32 271 168,00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32 271 168,00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40 807 718,00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Объем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 составил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40 807 718,0 тыс. рублей.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Показатель выполнен на 126,5%.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</a:tr>
              <a:tr h="3114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1.9.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700" u="none" strike="noStrike" dirty="0">
                          <a:effectLst/>
                        </a:rPr>
                        <a:t>Количество созданных рабочих мест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единиц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5900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2973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3006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Создано 3 006 новых рабочих мест (101,1% к плановому значению на 2020 год).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Увеличение количества новых рабочих мест связано с вводом в эксплуатацию новых объектов, а также созданием новых рабочих мест в действующих организациях.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</a:tr>
              <a:tr h="10515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«Развитие конкуренции»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4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3,6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3,6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3,39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Значение показателя выполнено.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</a:tr>
              <a:tr h="1480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Доля несостоявшихся торгов от общего количества объявленных торгов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40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19,87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Значение показателя выполнено.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</a:tr>
              <a:tr h="208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Доля общей экономии денежных средств от общей суммы объявленных торгов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4,45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Невыполнение показателя обусловлено нежеланием потенциальных поставщиков понижать НМЦК на торгах, что приводит к уменьшению их прибыли.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</a:tr>
              <a:tr h="5176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31,03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Значение показателя выполнено.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</a:tr>
              <a:tr h="1051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1.5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Среднее количество участников на торгах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3,4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3,4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5,05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Значение показателя выполнено.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</a:tr>
              <a:tr h="5546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1.6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Количество реализованных требований Стандарта развития конкуренции в муниципальном образовании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Выполнено 5 требований Стандарта развития конкуренции для внедрения на территории муниципального образования Московской области:   1.Определен Уполномоченный орган;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2.Утвержден перечень рынков;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3.Разработана и актуализирована «дорожная карта»;                       </a:t>
                      </a:r>
                      <a:r>
                        <a:rPr lang="ru-RU" sz="700" u="none" strike="noStrike" dirty="0" smtClean="0">
                          <a:effectLst/>
                        </a:rPr>
                        <a:t>   </a:t>
                      </a:r>
                      <a:r>
                        <a:rPr lang="ru-RU" sz="700" u="none" strike="noStrike" dirty="0">
                          <a:effectLst/>
                        </a:rPr>
                        <a:t>4.Проведен мониторинг рынков;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5.Информированы субъектов предпринимательской деятельности и потребителей товаров, работ и услуг о состоянии конкурентной среды и деятельности по содействию развитию конкуренции.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095" marR="2095" marT="209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8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8BEA467-8529-4B11-800F-409E2331FCA3}"/>
              </a:ext>
            </a:extLst>
          </p:cNvPr>
          <p:cNvSpPr/>
          <p:nvPr/>
        </p:nvSpPr>
        <p:spPr>
          <a:xfrm>
            <a:off x="9177251" y="0"/>
            <a:ext cx="2756479" cy="864524"/>
          </a:xfrm>
          <a:prstGeom prst="rect">
            <a:avLst/>
          </a:prstGeom>
          <a:solidFill>
            <a:srgbClr val="EA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485175"/>
              </p:ext>
            </p:extLst>
          </p:nvPr>
        </p:nvGraphicFramePr>
        <p:xfrm>
          <a:off x="1258551" y="1650076"/>
          <a:ext cx="9476509" cy="4102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23980" y="5113565"/>
            <a:ext cx="700833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2019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6988" y="514487"/>
            <a:ext cx="10899635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ОСНОВНЫЕ ПАРАМЕТРЫ ИСПОЛНЕНИЯ БЮДЖЕТА </a:t>
            </a:r>
            <a:endParaRPr lang="ru-RU" sz="2800" dirty="0" smtClean="0">
              <a:solidFill>
                <a:srgbClr val="608194"/>
              </a:solidFill>
              <a:latin typeface="Franklin Gothic Demi Cond" pitchFamily="34" charset="0"/>
            </a:endParaRPr>
          </a:p>
          <a:p>
            <a:pPr algn="l"/>
            <a:r>
              <a:rPr lang="ru-RU" sz="2800" dirty="0" smtClean="0">
                <a:solidFill>
                  <a:srgbClr val="608194"/>
                </a:solidFill>
                <a:latin typeface="Franklin Gothic Demi Cond" pitchFamily="34" charset="0"/>
              </a:rPr>
              <a:t>ОДИНЦОВСКОГО </a:t>
            </a:r>
            <a:r>
              <a:rPr lang="ru-RU" sz="2800" dirty="0">
                <a:solidFill>
                  <a:srgbClr val="608194"/>
                </a:solidFill>
                <a:latin typeface="Franklin Gothic Demi Cond" pitchFamily="34" charset="0"/>
              </a:rPr>
              <a:t>ГОРОДСКОГО ОКРУГА ЗА 2020 ГОД</a:t>
            </a:r>
            <a:endParaRPr lang="ru-RU" sz="28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2708" y="5315405"/>
            <a:ext cx="2402705" cy="553996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500" dirty="0">
                <a:latin typeface="Franklin Gothic Demi Cond" pitchFamily="34" charset="0"/>
              </a:rPr>
              <a:t>Консолидированный бюджет </a:t>
            </a:r>
          </a:p>
          <a:p>
            <a:pPr algn="ctr"/>
            <a:r>
              <a:rPr lang="ru-RU" sz="1500" dirty="0">
                <a:latin typeface="Franklin Gothic Demi Cond" pitchFamily="34" charset="0"/>
              </a:rPr>
              <a:t>(со Звенигородом)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9709" y="5037514"/>
            <a:ext cx="710451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2000" dirty="0">
                <a:latin typeface="Franklin Gothic Demi Cond" pitchFamily="34" charset="0"/>
              </a:rPr>
              <a:t>2020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667857" y="5967748"/>
            <a:ext cx="4076340" cy="341645"/>
            <a:chOff x="378147" y="6944790"/>
            <a:chExt cx="5348313" cy="51364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78147" y="7055747"/>
              <a:ext cx="288032" cy="317822"/>
            </a:xfrm>
            <a:prstGeom prst="rect">
              <a:avLst/>
            </a:prstGeom>
            <a:solidFill>
              <a:srgbClr val="CDC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122354" y="7063673"/>
              <a:ext cx="288032" cy="317822"/>
            </a:xfrm>
            <a:prstGeom prst="rect">
              <a:avLst/>
            </a:prstGeom>
            <a:solidFill>
              <a:srgbClr val="608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2847" y="6944790"/>
              <a:ext cx="1127484" cy="509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28392" y="6949437"/>
              <a:ext cx="1198068" cy="509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  <a:cs typeface="Times New Roman" pitchFamily="18" charset="0"/>
                </a:rPr>
                <a:t>Расходы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020983" y="5981700"/>
            <a:ext cx="1197169" cy="338554"/>
            <a:chOff x="378147" y="6944790"/>
            <a:chExt cx="1570730" cy="508999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78147" y="7055747"/>
              <a:ext cx="288032" cy="317822"/>
            </a:xfrm>
            <a:prstGeom prst="rect">
              <a:avLst/>
            </a:prstGeom>
            <a:solidFill>
              <a:srgbClr val="EAD4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2847" y="6944790"/>
              <a:ext cx="1256030" cy="508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  <a:cs typeface="Times New Roman" pitchFamily="18" charset="0"/>
                </a:rPr>
                <a:t>Дефицит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968033" y="1276891"/>
            <a:ext cx="679995" cy="21544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1162714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5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6" y="398073"/>
            <a:ext cx="900822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«ПРЕДПРИНИМАТЕЛЬСТВО»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34084"/>
              </p:ext>
            </p:extLst>
          </p:nvPr>
        </p:nvGraphicFramePr>
        <p:xfrm>
          <a:off x="509846" y="1016705"/>
          <a:ext cx="11297137" cy="56541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6888"/>
                <a:gridCol w="2514254"/>
                <a:gridCol w="890658"/>
                <a:gridCol w="1533911"/>
                <a:gridCol w="1397839"/>
                <a:gridCol w="1335987"/>
                <a:gridCol w="3327600"/>
              </a:tblGrid>
              <a:tr h="512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Планируемое значение показателя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на начало отчетного года 2020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на конец отчетного года 2020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Достигнутое значение  показателя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отчетный год 2020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Причины невыполнения / несвоевременного выполнения /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текущая стадия выполнения /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предложения по выполнению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 anchor="ctr"/>
                </a:tc>
              </a:tr>
              <a:tr h="11656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«Развитие малого и среднего предпринимательства»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20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53,02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38,50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38,00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Невыполнение показателя связано с увеличением среднесписочной численности по крупным предприятиям, в связи с реализацией крупных инвестпроектов на территории городского округа.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</a:tr>
              <a:tr h="5052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Число субъектов МСП в расчете на 10 тыс. человек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648,6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714,4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669,1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Невыполнение показателя связано со снижением динамики по созданию субъектов МСП, вызванной пандемией.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Несмотря на снижение динамики, тенденция увеличения количества субъектов МСП в округе сохранилась.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</a:tr>
              <a:tr h="5091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106,18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Невыполнение показателя связано со снижением динамики по созданию субъектов МСП, вызванной пандемией.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Несмотря на снижение динамики, тенденция увеличения количества субъектов МСП в округе сохранилась.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</a:tr>
              <a:tr h="2312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3.4.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Вновь созданные предприятия МСП в сфере производства или услуг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</a:tr>
              <a:tr h="1973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3.5.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вновь созданных субъектов МСП участниками проекта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тыс. 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0,019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0,019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</a:tr>
              <a:tr h="4341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3.6.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</a:rPr>
                        <a:t>Численность занятых в сфере малого и среднего предпринимательства, включая индивидуальных предпринимателей за отчетный период (прошедший год)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67850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67850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71484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</a:tr>
              <a:tr h="382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3.7.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самозанятых граждан, зафиксировавших свой статус, с учетом введения налогового режима для самозанятых, нарастающим итогом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3815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9659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</a:tr>
              <a:tr h="11051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«Развитие потребительского рынка и услуг на территории муниципального образования Московской области»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1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</a:rPr>
                        <a:t>Обеспеченность населения площадью торговых объектов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кв.м/1000 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4025,4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3844,0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3844,0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</a:tr>
              <a:tr h="1618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</a:rPr>
                        <a:t>Прирост площадей торговых объектов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тыс.кв.м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146,2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</a:tr>
              <a:tr h="2802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</a:rPr>
                        <a:t>Цивилизованная торговля (Ликвидация незаконных нестационарных торговых объектов)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баллы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</a:tr>
              <a:tr h="2091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4.4.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</a:rPr>
                        <a:t>Прирост посадочных мест на объектах общественного питания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посадочные места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512,0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</a:tr>
              <a:tr h="2052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4.5.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</a:rPr>
                        <a:t>Прирост рабочих мест на объектах бытового обслуживания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рабочие места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120,0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</a:tr>
              <a:tr h="2683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4.6.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</a:rPr>
                        <a:t>Количество введенных банных объектов по программе "100 бань Подмосковья"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</a:tr>
              <a:tr h="260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4.7.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800" u="none" strike="noStrike">
                          <a:effectLst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выполнено.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328" marR="3328" marT="3328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0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5" y="360560"/>
            <a:ext cx="900822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«УПРАВЛЕНИЕ ИМУЩЕСТВОМ И МУНИЦИПАЛЬНЫМИ ФИНАНСАМИ»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21395"/>
              </p:ext>
            </p:extLst>
          </p:nvPr>
        </p:nvGraphicFramePr>
        <p:xfrm>
          <a:off x="365760" y="1003238"/>
          <a:ext cx="11543263" cy="57244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9954"/>
                <a:gridCol w="3445959"/>
                <a:gridCol w="623454"/>
                <a:gridCol w="1064029"/>
                <a:gridCol w="947651"/>
                <a:gridCol w="985850"/>
                <a:gridCol w="4256366"/>
              </a:tblGrid>
              <a:tr h="602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 на начало отчетного года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 на конец отчетного года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Достигнутое значение показателя за отчетный год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 за 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Причины невыполнения/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несвоевременного выполнения/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текущая стадия выполнения/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предложения по выполнению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</a:tr>
              <a:tr h="15180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  «Развитие имущественного комплекса»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0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</a:tr>
              <a:tr h="2419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</a:tr>
              <a:tr h="3621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</a:tr>
              <a:tr h="2419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</a:tr>
              <a:tr h="9028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Предоставление земельных участков многодетным семьям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36,50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По состоянию на 01.01.2021 на учете в округе состоят 2 146 многодетных семей, обеспечены участками 783 семьи. 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В отчетном периоде многодетным семьям предоставлено 6 земельных участков. 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 err="1">
                          <a:effectLst/>
                        </a:rPr>
                        <a:t>Недостижение</a:t>
                      </a:r>
                      <a:r>
                        <a:rPr lang="ru-RU" sz="750" u="none" strike="noStrike" dirty="0">
                          <a:effectLst/>
                        </a:rPr>
                        <a:t> планового значения показателя обусловлено: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-  увеличением количества многодетных семей поставленных на учет для предоставления земельных участков;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>-  выявление обременений (ограничений) использования земельных участков и невозможностью их дальнейшего предоставления в собственность.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</a:tr>
              <a:tr h="3622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1.6.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Проверка использования земель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55,00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В связи со сложившейся эпидемиологической ситуацией рейдовые осмотры и проверки использования земель в отчетном периоде проводились до 01.05.2020 г. (письмо Министерства имущественных отношений Московской области от 03.04.2020 №15ИСХ-9520)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</a:tr>
              <a:tr h="482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1.7.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государственных и муниципальных услуг в области земельных отношений, по которым соблюдены регламентные сроки оказания услуг, к общему количеству государственных и муниципальных услуг в области земельных отношений, оказанных ОМС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99,50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За отчетный период подано 6 400  заявлений на оказание услуг в области земельных отношений, в </a:t>
                      </a:r>
                      <a:r>
                        <a:rPr lang="ru-RU" sz="750" u="none" strike="noStrike" dirty="0" err="1">
                          <a:effectLst/>
                        </a:rPr>
                        <a:t>т.ч</a:t>
                      </a:r>
                      <a:r>
                        <a:rPr lang="ru-RU" sz="750" u="none" strike="noStrike" dirty="0">
                          <a:effectLst/>
                        </a:rPr>
                        <a:t>. по 6 370 заявлениям соблюдены сроки оказания услуг.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</a:tr>
              <a:tr h="339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1.8.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Исключение незаконных решений по земле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 err="1">
                          <a:effectLst/>
                        </a:rPr>
                        <a:t>Недостижение</a:t>
                      </a:r>
                      <a:r>
                        <a:rPr lang="ru-RU" sz="750" u="none" strike="noStrike" dirty="0">
                          <a:effectLst/>
                        </a:rPr>
                        <a:t> планового значения показателя обусловлено тем, что количество решений с нарушением установленной формы, допущенных органом местного самоуправления при подготовке проектов решений, составило 29 инцидентов.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</a:tr>
              <a:tr h="2419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1.9.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126,01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</a:tr>
              <a:tr h="2269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1.10.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Прирост земельного налога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82,10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 err="1">
                          <a:effectLst/>
                        </a:rPr>
                        <a:t>Недостижение</a:t>
                      </a:r>
                      <a:r>
                        <a:rPr lang="ru-RU" sz="750" u="none" strike="noStrike" dirty="0">
                          <a:effectLst/>
                        </a:rPr>
                        <a:t> планового значения показателя обусловлено снижением с 01.01.2020 года кадастровой стоимости земельных участков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</a:tr>
              <a:tr h="3620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1.11.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объектов недвижимости у которых адреса приведены структуре федеральной информационной адресной системе, внесены в федеральную информационную адресную систему и имеют географические координаты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74,10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За отчетный период  в ФИАС внесено 450 адресов объектов недвижимости, по 157 адресам объектов недвижимости отсутствуют географические координаты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</a:tr>
              <a:tr h="7783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1.12.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Процент проведенных аукционов на право заключения договоров аренды земельных участков для субъектов малого и среднего предпринимательства от общего количества таких торгов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50" u="none" strike="noStrike" dirty="0">
                          <a:effectLst/>
                        </a:rPr>
                        <a:t>Невыполнение планового значения показателя обусловлено тем, что в Перечне муниципального имущества для оказания имущественной поддержки субъектам малого и среднего предпринимательства в Одинцовском городском округе Московской области, утвержденном решением Совета депутатов Одинцовского муниципального района от 14.04.2009 № 4/31 (в редакции от 21.04.2017 № 4/27), отсутствуют земельные участки для проведения аукционов на право заключения договоров аренды земельных участков для субъектов малого и среднего предпринимательства.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22" marR="1622" marT="1622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3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5" y="360560"/>
            <a:ext cx="900822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«УПРАВЛЕНИЕ ИМУЩЕСТВОМ И МУНИЦИПАЛЬНЫМИ ФИНАНСАМИ»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8390"/>
              </p:ext>
            </p:extLst>
          </p:nvPr>
        </p:nvGraphicFramePr>
        <p:xfrm>
          <a:off x="509845" y="1164247"/>
          <a:ext cx="11393326" cy="51674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5438"/>
                <a:gridCol w="3393324"/>
                <a:gridCol w="841571"/>
                <a:gridCol w="1216731"/>
                <a:gridCol w="1206592"/>
                <a:gridCol w="1216731"/>
                <a:gridCol w="3122939"/>
              </a:tblGrid>
              <a:tr h="8088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 на начало отчетного года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 на конец отчетного года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2020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Достигнутое значение показателя за отчетный год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 за 2020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Причины невыполнения/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несвоевременного выполнения/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текущая стадия выполнения/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предложения по выполнению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</a:tr>
              <a:tr h="24762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Подпрограмма «Совершенствование муниципальной службы Московской области»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8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муниципальных правовых актов Администрации Одинцовского городского округа, разработанных и приведенных в соответствие с федеральным законодательством и законодательством Московской области по вопросам муниципальной службы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</a:tr>
              <a:tr h="7689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планом-заказом, от общего числа муниципальных служащих, подлежащих повышению квалификации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Не достигнуто значение показателя в связи с эпидемиологической ситуацией в округе и переходом на дистанционный режим работы. Обучение по программам профессиональной переподготовки и повышения квалификации в отчетном периоде прошли 20 работников Администрации Одинцовского городского 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</a:tr>
              <a:tr h="2289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муниципальных служащих,  прошедших обязательную аттестацию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</a:tr>
              <a:tr h="3357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вакантных должностей муниципальной службы, замещаемых на основе назначения из кадрового резерва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Не достигнуто значение показателя в связи с  переходом сотрудников на дистанционный режим работы.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</a:tr>
              <a:tr h="5595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муниципальных служащих из состава кадрового резерва, прошедших внутреннюю программу развития кадрового резерва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Недостижение</a:t>
                      </a:r>
                      <a:r>
                        <a:rPr lang="ru-RU" sz="800" u="none" strike="noStrike" dirty="0">
                          <a:effectLst/>
                        </a:rPr>
                        <a:t> планового значения показателя обусловлено переходом на дистанционный режим работы и не возможностью очного обучения по причине эпидемиологической ситуации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</a:tr>
              <a:tr h="4527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выполненных мероприятий  по противодействию коррупции от общего количества мероприятий, предусмотренных планом противодействия коррупции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</a:tr>
              <a:tr h="10122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нарушений, выявленных по результатам прокурорского надзора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За отчетный период  Одинцовской городской прокуратурой Московской области выявлены 2 дисциплинарных проступка, связанных с нарушением ст.14 Федерального закона от 02.03.2007 № 25-ФЗ "О муниципальной службе в Российской Федерации" (запреты, связанные с муниципальной службой). По результатам проверки наложены дисциплинарные взыскания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259" marR="4259" marT="425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1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5" y="360560"/>
            <a:ext cx="9357362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«Развитие институтов гражданского </a:t>
            </a: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общества,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повышение </a:t>
            </a: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эффективности местного самоуправления 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335765"/>
              </p:ext>
            </p:extLst>
          </p:nvPr>
        </p:nvGraphicFramePr>
        <p:xfrm>
          <a:off x="609599" y="1339332"/>
          <a:ext cx="11197384" cy="50843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8579"/>
                <a:gridCol w="2504731"/>
                <a:gridCol w="720120"/>
                <a:gridCol w="1121228"/>
                <a:gridCol w="1175657"/>
                <a:gridCol w="1077686"/>
                <a:gridCol w="4339383"/>
              </a:tblGrid>
              <a:tr h="4853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Планируемое значение показателя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на начало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2020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Планируемое </a:t>
                      </a:r>
                      <a:r>
                        <a:rPr lang="ru-RU" sz="900" u="none" strike="noStrike" dirty="0" smtClean="0">
                          <a:effectLst/>
                        </a:rPr>
                        <a:t>з</a:t>
                      </a:r>
                    </a:p>
                    <a:p>
                      <a:pPr algn="ctr" fontAlgn="ctr"/>
                      <a:r>
                        <a:rPr lang="ru-RU" sz="900" u="none" strike="noStrike" dirty="0" err="1" smtClean="0">
                          <a:effectLst/>
                        </a:rPr>
                        <a:t>начение</a:t>
                      </a:r>
                      <a:r>
                        <a:rPr lang="ru-RU" sz="900" u="none" strike="noStrike" dirty="0" smtClean="0">
                          <a:effectLst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</a:rPr>
                        <a:t>показателя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на конец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2020 года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Достигнутое значение  показателя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за 2020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Причины невыполнения / несвоевременного выполнения /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текущая стадия выполнения /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предложения по выполнению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 anchor="ctr"/>
                </a:tc>
              </a:tr>
              <a:tr h="21440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«Развитие системы информирования населения о деятельности органов местного самоуправления Московской области, создание доступной современной </a:t>
                      </a:r>
                      <a:r>
                        <a:rPr lang="ru-RU" sz="1000" u="none" strike="noStrike" dirty="0" err="1">
                          <a:effectLst/>
                        </a:rPr>
                        <a:t>медиасреды</a:t>
                      </a:r>
                      <a:r>
                        <a:rPr lang="ru-RU" sz="1000" u="none" strike="noStrike" dirty="0">
                          <a:effectLst/>
                        </a:rPr>
                        <a:t>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75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</a:rPr>
                        <a:t>1.1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Информирование населения через СМИ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</a:rPr>
                        <a:t>%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</a:rPr>
                        <a:t>104,1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</a:rPr>
                        <a:t>154,68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</a:rPr>
                        <a:t>260,65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Информация о деятельности органов местного самоуправления Одинцовского городского округа: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- опубликована в печатных СМИ - в газете «Одинцовская неделя» - 4 547 материалов, «Новые рубежи» - 1 196 материалов.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- проведена трансляция: на телеканале «ОТВ» - 117 178 минут вещания, на телеканале «360°» - 3 525 минут.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- размещено в Интернет-СМИ: на официальном сайте Одинцовского городского округа - 4 545 материалов, на официальном сайте газеты «Новые рубежи» - 3 199 материалов, на официальном сайте газеты «Одинцовская неделя» - 2 476 материалов, на сайте Радио-1 - 276 материалов, на сайте «Вести Подмосковья»-337 материалов , на сайте РИАМО -129 материалов,  на официальном сайте газеты «Ежедневные новости. Подмосковье» - 49 материалов</a:t>
                      </a:r>
                      <a:r>
                        <a:rPr lang="ru-RU" sz="850" u="none" strike="noStrike" dirty="0" smtClean="0">
                          <a:effectLst/>
                        </a:rPr>
                        <a:t>.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</a:tr>
              <a:tr h="2282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1.2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Уровень информированности населения в социальных сетях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Балл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8,08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На официальных страницах и аккаунтах Главы Одинцовского городского округа и Администрации Одинцовского городского округа в социальных сетях размещена 8 661 публикация.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</a:tr>
              <a:tr h="3314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1.3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Наличие незаконных рекламных конструкций, установленных на территории Одинцовского городского округа  Московской области 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%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Незаконные рекламные конструкции, установленные на территории Одинцовского городского округа Московской области, </a:t>
                      </a:r>
                      <a:r>
                        <a:rPr lang="ru-RU" sz="850" u="none" strike="noStrike" dirty="0" err="1">
                          <a:effectLst/>
                        </a:rPr>
                        <a:t>отстутствуют</a:t>
                      </a:r>
                      <a:r>
                        <a:rPr lang="ru-RU" sz="850" u="none" strike="noStrike" dirty="0">
                          <a:effectLst/>
                        </a:rPr>
                        <a:t>.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</a:tr>
              <a:tr h="3674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1.4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Наличие задолженности в бюджет Одинцовского городского округа  Московской области по платежам за установку и эксплуатацию рекламных конструкций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%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0,61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0,1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Задолженность по платежам за установку и эксплуатацию рекламных конструкций образовалась в связи с низкой платежеспособностью компаний.</a:t>
                      </a:r>
                      <a:br>
                        <a:rPr lang="ru-RU" sz="850" u="none" strike="noStrike" dirty="0">
                          <a:effectLst/>
                        </a:rPr>
                      </a:br>
                      <a:r>
                        <a:rPr lang="ru-RU" sz="850" u="none" strike="noStrike" dirty="0">
                          <a:effectLst/>
                        </a:rPr>
                        <a:t>Проводятся мероприятия по снижению данной </a:t>
                      </a:r>
                      <a:r>
                        <a:rPr lang="ru-RU" sz="850" u="none" strike="noStrike" dirty="0" smtClean="0">
                          <a:effectLst/>
                        </a:rPr>
                        <a:t>задолженности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</a:tr>
              <a:tr h="15419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«Мир и согласие. Новые возможности»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6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2.1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Доля граждан, положительно оценивающих состояние межнациональных отношений на территории муниципального образования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%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</a:rPr>
                        <a:t>-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</a:rPr>
                        <a:t>78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</a:rPr>
                        <a:t>0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В связи с введением ограничительных мер на проведение массовых мероприятий, введенными в связи с распространением новой </a:t>
                      </a:r>
                      <a:r>
                        <a:rPr lang="ru-RU" sz="850" u="none" strike="noStrike" dirty="0" err="1">
                          <a:effectLst/>
                        </a:rPr>
                        <a:t>короновирусной</a:t>
                      </a:r>
                      <a:r>
                        <a:rPr lang="ru-RU" sz="850" u="none" strike="noStrike" dirty="0">
                          <a:effectLst/>
                        </a:rPr>
                        <a:t> инфекцией COVID-19, </a:t>
                      </a:r>
                      <a:r>
                        <a:rPr lang="ru-RU" sz="850" u="none" strike="noStrike" dirty="0" err="1">
                          <a:effectLst/>
                        </a:rPr>
                        <a:t>реализацияреализация</a:t>
                      </a:r>
                      <a:r>
                        <a:rPr lang="ru-RU" sz="850" u="none" strike="noStrike" dirty="0">
                          <a:effectLst/>
                        </a:rPr>
                        <a:t> мероприятий по данному направлению не осуществлялась.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</a:tr>
              <a:tr h="415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2.2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Количество участников мероприятий, направленных на укрепление общероссийского гражданского единства на территории муниципального образования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тыс. чел.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-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2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 dirty="0">
                          <a:effectLst/>
                        </a:rPr>
                        <a:t>1,2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Плановое значение данного показателя не достигнуто в связи с введением ограничительных мер на проведение массовых мероприятий, введенными в связи с распространением новой </a:t>
                      </a:r>
                      <a:r>
                        <a:rPr lang="ru-RU" sz="850" u="none" strike="noStrike" dirty="0" err="1">
                          <a:effectLst/>
                        </a:rPr>
                        <a:t>короновирусной</a:t>
                      </a:r>
                      <a:r>
                        <a:rPr lang="ru-RU" sz="850" u="none" strike="noStrike" dirty="0">
                          <a:effectLst/>
                        </a:rPr>
                        <a:t> инфекцией COVID-19.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</a:tr>
              <a:tr h="4557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2.3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>
                          <a:effectLst/>
                        </a:rPr>
                        <a:t>Численность участников мероприятий, направленных на этнокультурное развитие народов России на территории муниципального образования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тыс. чел.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-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3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50" u="none" strike="noStrike">
                          <a:effectLst/>
                        </a:rPr>
                        <a:t>0</a:t>
                      </a:r>
                      <a:endParaRPr lang="ru-RU" sz="8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В связи с введением ограничительных мер на проведение массовых мероприятий, введенными в связи с распространением новой </a:t>
                      </a:r>
                      <a:r>
                        <a:rPr lang="ru-RU" sz="850" u="none" strike="noStrike" dirty="0" err="1">
                          <a:effectLst/>
                        </a:rPr>
                        <a:t>короновирусной</a:t>
                      </a:r>
                      <a:r>
                        <a:rPr lang="ru-RU" sz="850" u="none" strike="noStrike" dirty="0">
                          <a:effectLst/>
                        </a:rPr>
                        <a:t> инфекцией COVID-19, реализация мероприятий по данному направлению не осуществлялась.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25" marR="3725" marT="37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0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5" y="360560"/>
            <a:ext cx="9357362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«Развитие институтов гражданского общества</a:t>
            </a: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,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 </a:t>
            </a: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повышение эффективности местного самоуправления 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689044"/>
              </p:ext>
            </p:extLst>
          </p:nvPr>
        </p:nvGraphicFramePr>
        <p:xfrm>
          <a:off x="509843" y="1242340"/>
          <a:ext cx="11297140" cy="50048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6290"/>
                <a:gridCol w="2351636"/>
                <a:gridCol w="807602"/>
                <a:gridCol w="1151064"/>
                <a:gridCol w="1216045"/>
                <a:gridCol w="1089180"/>
                <a:gridCol w="4245323"/>
              </a:tblGrid>
              <a:tr h="6343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на начало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2020 года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на конец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2020 года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Достигнутое значение 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за 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Причины невыполнения / несвоевременного выполнения 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текущая стадия выполнения 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предложения по выполнению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</a:tr>
              <a:tr h="18578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Подпрограмма «Эффективное местное самоуправление Московской области»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81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3.1.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проектов, реализованных на основании заявок жителей Московской области в рамках применения практик инициативного бюджетирования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На территории округа в 2020 году реализовано 12 проектов инициативного бюджетирования.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</a:tr>
              <a:tr h="20391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Подпрограмма «Молодежь Подмосковья»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47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 в добровольческую (волонтерскую) деятельность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человек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0,000225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0,000225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достигнуто.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</a:tr>
              <a:tr h="3851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молодежи, задействованной в мероприятиях по вовлечению в творческую деятельность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33,2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достигнуто.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</a:tr>
              <a:tr h="223169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Подпрограмма «Развитие туризма в Одинцовском городском округе Московской области</a:t>
                      </a:r>
                      <a:r>
                        <a:rPr lang="ru-RU" sz="1000" u="none" strike="noStrike" dirty="0" smtClean="0">
                          <a:effectLst/>
                        </a:rPr>
                        <a:t>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Туристический поток в Одинцовский городской округ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/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достигнуто.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</a:tr>
              <a:tr h="4406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Численность лиц, размещённых в коллективных средствах размещения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148,9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148,9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165,6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достигнуто.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</a:tr>
              <a:tr h="2990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Объем платных туристских услуг, оказанных населению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1468,9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1468,9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1540,0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достигнуто.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</a:tr>
              <a:tr h="2990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5.4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Объем экспорта услуг категории «Поездки»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млрд.руб.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Значение показателя достигнуто.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25" marR="4925" marT="49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5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5" y="360560"/>
            <a:ext cx="935736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«Развитие и функционирование дорожно-транспортного комплекса 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19878"/>
              </p:ext>
            </p:extLst>
          </p:nvPr>
        </p:nvGraphicFramePr>
        <p:xfrm>
          <a:off x="609599" y="1153363"/>
          <a:ext cx="11111346" cy="49321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5871"/>
                <a:gridCol w="2947478"/>
                <a:gridCol w="1145882"/>
                <a:gridCol w="1145882"/>
                <a:gridCol w="1071613"/>
                <a:gridCol w="1071613"/>
                <a:gridCol w="3183007"/>
              </a:tblGrid>
              <a:tr h="8862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№ п/п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br>
                        <a:rPr lang="ru-RU" sz="700" u="none" strike="noStrike">
                          <a:effectLst/>
                        </a:rPr>
                      </a:b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Единица  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измерения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Планируемое значение показателя 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на начало отчетного года 2020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Планируемое значение показателя на конец отчетного года 2020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Достигнутое значение показателя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за отчетный год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 2020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Причины невыполнения/ 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несвоевременного выполнения/ 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текущая стадия выполнения/ 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предложения по выполнению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</a:tr>
              <a:tr h="18991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«Пассажирский транспорт общего пользования»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Доля поездок, оплаченных посредством безналичных расчетов, в общем количестве оплаченных пассажирами поездок на конец года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достигнуто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</a:tr>
              <a:tr h="3094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Соблюдение расписания на автобусных маршрутах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достигнуто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</a:tr>
              <a:tr h="18288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«Дороги Подмосковья»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2.1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Объемы ввода в эксплуатацию после строительства и реконструкции автомобильных дорог общего пользования местного значения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км/пог.м.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 anchor="ctr"/>
                </a:tc>
              </a:tr>
              <a:tr h="14771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Ремонт (капитальный ремонт) сети автомобильных дорог общего пользования местного значения (оценивается на конец года)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км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19,42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18,01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Невыполнение показателя связано с уменьшением фактического объема работ, после составления итоговых смет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</a:tr>
              <a:tr h="399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err="1">
                          <a:effectLst/>
                        </a:rPr>
                        <a:t>тыс.кв.м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126,822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123,991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91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ДТП. Снижение смертности от дорожно-транспортных происшествий: на дорогах федерального значения, на дорогах регионального значения, на дорогах муниципального значения, на частных дорогах, количество погибших на 100 </a:t>
                      </a:r>
                      <a:r>
                        <a:rPr lang="ru-RU" sz="800" u="none" strike="noStrike" dirty="0" err="1">
                          <a:effectLst/>
                        </a:rPr>
                        <a:t>тыс.населения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чел./100 тыс.населения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9,5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11,76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14,08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Увеличение количества погибших в основном связано с нарушениями водителями правил дорожного движения.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В результате ДТП по вине водителей в 2020 году погибло 47 человек.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Администрация провела 4 комиссии по БДД.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В рамках безопасности дорожного движения: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- разработаны ПОДД;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-установлены новые светофорные объекты, в том числе пешеходные;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- установлено 15 остановочных павильонов;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- нанесена дорожная разметка.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</a:tr>
              <a:tr h="6189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Создание парковочного пространства на улично-дорожной сети (оценивается на конец года)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м/места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755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Создано 316 </a:t>
                      </a:r>
                      <a:r>
                        <a:rPr lang="ru-RU" sz="800" u="none" strike="noStrike" dirty="0" err="1">
                          <a:effectLst/>
                        </a:rPr>
                        <a:t>машиномест</a:t>
                      </a:r>
                      <a:r>
                        <a:rPr lang="ru-RU" sz="800" u="none" strike="noStrike" dirty="0">
                          <a:effectLst/>
                        </a:rPr>
                        <a:t> застройщиками жилых комплексов (1 дом ПИК, 2 дома ГАИС, </a:t>
                      </a:r>
                      <a:r>
                        <a:rPr lang="ru-RU" sz="800" u="none" strike="noStrike" dirty="0" err="1">
                          <a:effectLst/>
                        </a:rPr>
                        <a:t>Одинбург</a:t>
                      </a:r>
                      <a:r>
                        <a:rPr lang="ru-RU" sz="800" u="none" strike="noStrike" dirty="0">
                          <a:effectLst/>
                        </a:rPr>
                        <a:t> 3 луч) и 439 </a:t>
                      </a:r>
                      <a:r>
                        <a:rPr lang="ru-RU" sz="800" u="none" strike="noStrike" dirty="0" err="1">
                          <a:effectLst/>
                        </a:rPr>
                        <a:t>машиномест</a:t>
                      </a:r>
                      <a:r>
                        <a:rPr lang="ru-RU" sz="800" u="none" strike="noStrike" dirty="0">
                          <a:effectLst/>
                        </a:rPr>
                        <a:t> в рамках благоустройства дворовых территорий.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569" marR="5569" marT="556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5" y="360560"/>
            <a:ext cx="935736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«ЦИФРОВОЕ МУНИЦИПАЛЬНОЕ ОБРАЗОВАНИЕ»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853006"/>
              </p:ext>
            </p:extLst>
          </p:nvPr>
        </p:nvGraphicFramePr>
        <p:xfrm>
          <a:off x="609599" y="1080656"/>
          <a:ext cx="11197383" cy="50963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4554"/>
                <a:gridCol w="4285244"/>
                <a:gridCol w="965547"/>
                <a:gridCol w="968009"/>
                <a:gridCol w="968009"/>
                <a:gridCol w="1803010"/>
                <a:gridCol w="1803010"/>
              </a:tblGrid>
              <a:tr h="1166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 на начало отчетного года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 на конец отчетного года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Достигнутое значение показателя за отчетный год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 за 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Причины невыполнения/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несвоевременного выполнения/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текущая стадия выполнения/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предложения по выполнению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</a:tr>
              <a:tr h="55854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  «Снижение административных барьеров, повышение качества и доступности предоставления </a:t>
                      </a:r>
                      <a:br>
                        <a:rPr lang="ru-RU" sz="1000" u="none" strike="noStrike" dirty="0">
                          <a:effectLst/>
                        </a:rPr>
                      </a:br>
                      <a:r>
                        <a:rPr lang="ru-RU" sz="1000" u="none" strike="noStrike" dirty="0">
                          <a:effectLst/>
                        </a:rPr>
                        <a:t>государственных и муниципальных услуг, в том числе на базе многофункциональных центров предоставления государственных и муниципальных услуг»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1979"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1.1. 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/>
                </a:tc>
              </a:tr>
              <a:tr h="877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1.2. Уровень удовлетворенности граждан качеством предоставления государственных и муниципальных услуг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96,68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94,60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93,60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Недостижение</a:t>
                      </a:r>
                      <a:r>
                        <a:rPr lang="ru-RU" sz="800" u="none" strike="noStrike" dirty="0">
                          <a:effectLst/>
                        </a:rPr>
                        <a:t> планового значения показателя обусловлено неблагоприятной эпидемиологической обстановкой в 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/>
                </a:tc>
              </a:tr>
              <a:tr h="587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1.3. Среднее время ожидания в очереди для получения государственных (муниципальных) услуг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минута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/>
                </a:tc>
              </a:tr>
              <a:tr h="442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1.4. Доля заявителей МФЦ, ожидающих в очереди более 11,5 минут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/>
                </a:tc>
              </a:tr>
              <a:tr h="4423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1.5. Выполнение требований комфортности и доступности МФЦ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445" marR="6445" marT="644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5" y="360560"/>
            <a:ext cx="935736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«ЦИФРОВОЕ МУНИЦИПАЛЬНОЕ ОБРАЗОВАНИЕ»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32441"/>
              </p:ext>
            </p:extLst>
          </p:nvPr>
        </p:nvGraphicFramePr>
        <p:xfrm>
          <a:off x="340822" y="979191"/>
          <a:ext cx="11466161" cy="562103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6008"/>
                <a:gridCol w="5494713"/>
                <a:gridCol w="723207"/>
                <a:gridCol w="1097280"/>
                <a:gridCol w="1022466"/>
                <a:gridCol w="980901"/>
                <a:gridCol w="1881586"/>
              </a:tblGrid>
              <a:tr h="205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№ п/п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Единица измерения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 на начало отчетного года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2020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 на конец отчетного года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2020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Достигнутое значение показателя за отчетный год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 за 2020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Причины невыполнения/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несвоевременного выполнения/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текущая стадия выполнения/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предложения по выполнению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</a:tr>
              <a:tr h="6643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Подпрограмма «Развитие информационной и технологической инфраструктуры экосистемы цифровой экономики муниципального образования Московской области»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903">
                <a:tc rowSpan="21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2.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2.1. 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128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2.2. Стоимостная доля закупаемого и арендуемого ОМСУ муниципального образования Московской области иностранного ПО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12,86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409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2.3. 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процент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179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2.4. 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2.5. 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92,08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>
                          <a:effectLst/>
                        </a:rPr>
                        <a:t>Недостижение планового значения показателя обусловлено неблагоприятной эпидемиологической обстановкой в округе и невозможностью использования ЭЦП дистанционно</a:t>
                      </a:r>
                      <a:endParaRPr lang="ru-RU" sz="6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128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>
                          <a:effectLst/>
                        </a:rPr>
                        <a:t>2.6. Увеличение доли граждан, использующих механизм получения государственных и муниципальных услуг в электронной форме</a:t>
                      </a:r>
                      <a:endParaRPr lang="ru-RU" sz="6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96,50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281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2.7. Увеличение доли граждан, зарегистрированных в ЕСИА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75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64,61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 err="1">
                          <a:effectLst/>
                        </a:rPr>
                        <a:t>Недостижение</a:t>
                      </a:r>
                      <a:r>
                        <a:rPr lang="ru-RU" sz="650" u="none" strike="noStrike" dirty="0">
                          <a:effectLst/>
                        </a:rPr>
                        <a:t> планового значения показателя обусловлено неблагоприятной эпидемиологической обстановкой, ограничительными мерами, и, как следствие, невозможностью посещения МФЦ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128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2.8. Качественные услуги – Доля муниципальных (государственных) услуг, по которым нарушены регламентные сроки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1,63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205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2.9. Удобные услуги – Доля муниципальных (государственных) услуг, по которым заявления поданы в электронном виде через региональный портал государственных и муниципальных услуг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85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96,60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128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>
                          <a:effectLst/>
                        </a:rPr>
                        <a:t>2.10. Повторные обращения – Доля обращений, поступивших на портал «Добродел», по которым поступили повторные обращения</a:t>
                      </a:r>
                      <a:endParaRPr lang="ru-RU" sz="6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16,87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128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>
                          <a:effectLst/>
                        </a:rPr>
                        <a:t>2.11. Отложенные решения – Доля отложенных решений от числа ответов, предоставленных на портале «Добродел» (два и более раз)</a:t>
                      </a:r>
                      <a:endParaRPr lang="ru-RU" sz="6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2,93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128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>
                          <a:effectLst/>
                        </a:rPr>
                        <a:t>2.12. Ответь вовремя – Доля жалоб, поступивших на портал «Добродел», по которым нарушен срок подготовки ответа</a:t>
                      </a:r>
                      <a:endParaRPr lang="ru-RU" sz="6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1,22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256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2.13. Доля ОМСУ муниципального образования Московской области и их подведомственных учреждений, использующих региональные межведомственные информационные системы поддержки обеспечивающих функций и контроля результативности деятельности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154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2.14. Доля используемых в деятельности ОМСУ муниципального образования Московской области информационно-аналитических сервисов ЕИАС ЖКХ МО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56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2.15. Доля муниципальных дошкольных образовательных организаций и муниципальных общеобразовательных организаций в муниципальном образовании Московской области, подключенных к сети Интернет на скорости: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для дошкольных образовательных организаций – не менее 2 Мбит/с;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для общеобразовательных организаций, расположенных в городских поселениях и городских округах, – не менее 100 Мбит/с;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для общеобразовательных организаций, расположенных в сельских населенных пунктах, – не менее 50 Мбит/с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307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>
                          <a:effectLst/>
                        </a:rPr>
                        <a:t>2.16. Доля образовательных организаций, у которых есть широкополосный доступ к сети Интернет (не менее 100 Мбит/с для образовательных организаций, расположенных в городах, и не менее 50 Мбит/с для образовательных организаций, расположенных в сельских населенных пунктах и поселках городского типа), за исключением дошкольных</a:t>
                      </a:r>
                      <a:endParaRPr lang="ru-RU" sz="6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97,2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205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2.17. Количество современных компьютеров (со сроком эксплуатации не более семи лет) на 100 обучающихся в общеобразовательных организациях муниципального образования Московской области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205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2.18. Доля муниципальных организаций в муниципальном образовании Московской области обеспеченных современными аппаратно-программными комплексами со средствами криптографической защиты информации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205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>
                          <a:effectLst/>
                        </a:rPr>
                        <a:t>2.19. Внедрена целевая модель цифровой образовательной среды в общеобразовательных организациях и профессиональных образовательных организациях во всех субъектах Российской Федерации</a:t>
                      </a:r>
                      <a:endParaRPr lang="ru-RU" sz="6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шт.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230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>
                          <a:effectLst/>
                        </a:rPr>
                        <a:t>2.20. 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  <a:endParaRPr lang="ru-RU" sz="6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78,83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u="none" strike="noStrike" dirty="0">
                          <a:effectLst/>
                        </a:rPr>
                        <a:t>2.21. Доля муниципальных учреждений культуры, обеспеченных доступом в информационно-телекоммуникационную сеть Интернет на скорости: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для учреждений культуры, расположенных в городских населенных пунктах, – не менее 50 Мбит/с;</a:t>
                      </a:r>
                      <a:br>
                        <a:rPr lang="ru-RU" sz="650" u="none" strike="noStrike" dirty="0">
                          <a:effectLst/>
                        </a:rPr>
                      </a:br>
                      <a:r>
                        <a:rPr lang="ru-RU" sz="650" u="none" strike="noStrike" dirty="0">
                          <a:effectLst/>
                        </a:rPr>
                        <a:t>для учреждений культуры, расположенных в сельских населенных пунктах, – не менее 10 </a:t>
                      </a:r>
                      <a:r>
                        <a:rPr lang="ru-RU" sz="650" u="none" strike="noStrike" dirty="0" smtClean="0">
                          <a:effectLst/>
                        </a:rPr>
                        <a:t>Мбит/с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12" marR="1112" marT="1112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3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5" y="360560"/>
            <a:ext cx="935736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«АРХИТЕКТУРА И ГРАДОСТРОИТЕЛЬСТВО»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179903"/>
              </p:ext>
            </p:extLst>
          </p:nvPr>
        </p:nvGraphicFramePr>
        <p:xfrm>
          <a:off x="432260" y="979191"/>
          <a:ext cx="11374722" cy="52486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0610"/>
                <a:gridCol w="3073979"/>
                <a:gridCol w="871126"/>
                <a:gridCol w="1241608"/>
                <a:gridCol w="1311697"/>
                <a:gridCol w="1174854"/>
                <a:gridCol w="3230848"/>
              </a:tblGrid>
              <a:tr h="9103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измерения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показателя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на начало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2020 года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Планируемое значение показателя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на конец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2020 года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Достигнутое значение  показателя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за 2020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Причины невыполнения / несвоевременного выполнения /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текущая стадия выполнения / </a:t>
                      </a:r>
                      <a:br>
                        <a:rPr lang="ru-RU" sz="900" u="none" strike="noStrike">
                          <a:effectLst/>
                        </a:rPr>
                      </a:br>
                      <a:r>
                        <a:rPr lang="ru-RU" sz="900" u="none" strike="noStrike">
                          <a:effectLst/>
                        </a:rPr>
                        <a:t>предложения по выполнению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 anchor="ctr"/>
                </a:tc>
              </a:tr>
              <a:tr h="25413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Подпрограмма «Разработка Генерального плана развития»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97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Наличие утвержденного в актуальной версии генерального плана городского округа (внесение изменений в генеральный план городского округа)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да/нет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Комитетом по архитектуре и градостротельству МО в 2020 году разработан проект нового генерального плана Одинцовского городского округа, проведение публичных слушаний и утверждение  запланировано на 2021 год.</a:t>
                      </a:r>
                      <a:br>
                        <a:rPr lang="ru-RU" sz="900" u="none" strike="noStrike">
                          <a:effectLst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</a:tr>
              <a:tr h="8984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1.2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да/нет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Публичных слушаний по проекту Правил землепользования и застройки Одинцовского городского округа не проводилось.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</a:tr>
              <a:tr h="9428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1.3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да/нет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В 2020 году разработка и внесение изменений в нормативы градостроительного проектирования Одинцовского городского округа не проводилось.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</a:tr>
              <a:tr h="28664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Подпрограмма «Реализация политики пространственного развития»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4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2.1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Значение показателя достигнуто.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896" marR="6896" marT="689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5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5" y="360560"/>
            <a:ext cx="935736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«ФОРМИРОВАНИЕ СОВРЕМЕННОЙ КОМФОРТНОЙ ГОРОДСКОЙ СРЕДЫ»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3314"/>
              </p:ext>
            </p:extLst>
          </p:nvPr>
        </p:nvGraphicFramePr>
        <p:xfrm>
          <a:off x="509845" y="1057084"/>
          <a:ext cx="11399181" cy="55259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1898"/>
                <a:gridCol w="4466989"/>
                <a:gridCol w="637844"/>
                <a:gridCol w="942674"/>
                <a:gridCol w="942674"/>
                <a:gridCol w="1230515"/>
                <a:gridCol w="2806587"/>
              </a:tblGrid>
              <a:tr h="4907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 на начало отчетного года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 на конец отчетного года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2020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Достигнутое значение показателя за отчетный год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 за 2020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Причины невыполнения/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несвоевременного выполнения/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текущая стадия выполнения/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предложения по выполнению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</a:tr>
              <a:tr h="999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  «Комфортная городская среда»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876">
                <a:tc rowSpan="8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реализованных мероприятий по благоустройству общественных территорий, в том числе: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197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пешеходные зоны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197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набережные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197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скверы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197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зоны отдыха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197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площади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197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стелы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164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парки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1513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разработанных концепций благоустройства общественных территорий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1513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разработанных проектов благоустройства общественных территорий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установленных детских игровых площадок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Достижение значения показателя перенесено на 2021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1161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благоустроенных дворовых территорий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2723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1.6.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лет, проживающих в муниципальном образовании, на территории которых реализуются проекты по созданию комфортной городской среды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13,23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300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1.7.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объектов электросетевого хозяйства и систем наружного освещения, на которых реализованы мероприятия по устройству и капитальному ремонту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Достижение значения показателя перенесено на 2021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2338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1.8.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объектов архитектурно-художественного освещения, на которых реализованы мероприятия по устройству и капитальному ремонту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2504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1.9.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созданных и благоустроенных парков культуры и отдыха на территории муниципального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1513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1.10.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Соответствие нормативу обеспеченности парками культуры и отдыха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54,5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1239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1.11.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Увеличение числа посетителей парков культуры и отдыха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109,0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1007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1.12.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установленных детских игровых площадок в парках культуры и отдыха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Достижение значения показателя на 2020 год не запланировано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1513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1.13.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приобретенной техники для нужд благоустройства территорий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  <a:tr h="3991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1.14.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кв.м.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не менее </a:t>
                      </a:r>
                      <a:r>
                        <a:rPr lang="ru-RU" sz="800" u="none" strike="noStrike" dirty="0" smtClean="0">
                          <a:effectLst/>
                        </a:rPr>
                        <a:t>72 234,64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81 777,0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46" marR="2446" marT="244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8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Диаграмма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989192"/>
              </p:ext>
            </p:extLst>
          </p:nvPr>
        </p:nvGraphicFramePr>
        <p:xfrm>
          <a:off x="1214966" y="1490285"/>
          <a:ext cx="9401694" cy="366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751572" y="5226247"/>
            <a:ext cx="4009349" cy="21459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0000"/>
                </a:solidFill>
                <a:latin typeface="Franklin Gothic Demi Cond" pitchFamily="34" charset="0"/>
                <a:cs typeface="Times New Roman" pitchFamily="18" charset="0"/>
              </a:rPr>
              <a:t>Налоговые и неналоговые доходы</a:t>
            </a:r>
            <a:endParaRPr lang="ru-RU" sz="1400" dirty="0">
              <a:solidFill>
                <a:srgbClr val="000000"/>
              </a:solidFill>
              <a:latin typeface="Franklin Gothic Demi Cond" pitchFamily="34" charset="0"/>
              <a:cs typeface="Times New Roman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465996" y="5489660"/>
            <a:ext cx="2899489" cy="17770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rgbClr val="000000"/>
                </a:solidFill>
                <a:latin typeface="Franklin Gothic Demi Cond" pitchFamily="34" charset="0"/>
                <a:cs typeface="Times New Roman" pitchFamily="18" charset="0"/>
              </a:rPr>
              <a:t>Безвозмездные поступления, их них:</a:t>
            </a:r>
            <a:endParaRPr lang="ru-RU" sz="1600" dirty="0">
              <a:solidFill>
                <a:srgbClr val="000000"/>
              </a:solidFill>
              <a:latin typeface="Franklin Gothic Demi Cond" pitchFamily="34" charset="0"/>
              <a:cs typeface="Times New Roman" pitchFamily="18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775388" y="5822972"/>
            <a:ext cx="4009349" cy="1433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0000"/>
                </a:solidFill>
                <a:latin typeface="Franklin Gothic Demi Cond" pitchFamily="34" charset="0"/>
                <a:cs typeface="Times New Roman" pitchFamily="18" charset="0"/>
              </a:rPr>
              <a:t>Безвозмездные поступления от бюджетов других уровней</a:t>
            </a:r>
            <a:endParaRPr lang="ru-RU" sz="1400" dirty="0">
              <a:solidFill>
                <a:srgbClr val="000000"/>
              </a:solidFill>
              <a:latin typeface="Franklin Gothic Demi Cond" pitchFamily="34" charset="0"/>
              <a:cs typeface="Times New Roman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775388" y="6096814"/>
            <a:ext cx="4974974" cy="17188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rgbClr val="000000"/>
                </a:solidFill>
                <a:latin typeface="Franklin Gothic Demi Cond" pitchFamily="34" charset="0"/>
                <a:cs typeface="Times New Roman" pitchFamily="18" charset="0"/>
              </a:rPr>
              <a:t>Иные безвозмездные поступления, доходы от возврата остатков субсидий,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Franklin Gothic Demi Cond" pitchFamily="34" charset="0"/>
                <a:cs typeface="Times New Roman" pitchFamily="18" charset="0"/>
              </a:rPr>
              <a:t>субвенций и иных МБТ, возврат остатков</a:t>
            </a:r>
            <a:endParaRPr lang="ru-RU" sz="1400" dirty="0">
              <a:solidFill>
                <a:srgbClr val="000000"/>
              </a:solidFill>
              <a:latin typeface="Franklin Gothic Demi Cond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0810" y="5302155"/>
            <a:ext cx="234578" cy="214595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sz="1000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0209" y="5859014"/>
            <a:ext cx="234578" cy="214595"/>
          </a:xfrm>
          <a:prstGeom prst="rect">
            <a:avLst/>
          </a:prstGeom>
          <a:pattFill prst="wdUpDiag">
            <a:fgClr>
              <a:srgbClr val="938A8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sz="1000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0810" y="6183664"/>
            <a:ext cx="234578" cy="2145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sz="1000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365485" y="4978880"/>
            <a:ext cx="1825324" cy="323275"/>
            <a:chOff x="1853588" y="3841638"/>
            <a:chExt cx="1825324" cy="323275"/>
          </a:xfrm>
        </p:grpSpPr>
        <p:sp>
          <p:nvSpPr>
            <p:cNvPr id="30" name="TextBox 29"/>
            <p:cNvSpPr txBox="1"/>
            <p:nvPr/>
          </p:nvSpPr>
          <p:spPr>
            <a:xfrm>
              <a:off x="1853588" y="3857136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план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59832" y="3841638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факт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171102" y="4951393"/>
            <a:ext cx="1825324" cy="323275"/>
            <a:chOff x="1853588" y="3841638"/>
            <a:chExt cx="1825324" cy="323275"/>
          </a:xfrm>
        </p:grpSpPr>
        <p:sp>
          <p:nvSpPr>
            <p:cNvPr id="33" name="TextBox 32"/>
            <p:cNvSpPr txBox="1"/>
            <p:nvPr/>
          </p:nvSpPr>
          <p:spPr>
            <a:xfrm>
              <a:off x="1853588" y="3857136"/>
              <a:ext cx="615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план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59832" y="3841638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факт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Заголовок 1"/>
          <p:cNvSpPr txBox="1">
            <a:spLocks/>
          </p:cNvSpPr>
          <p:nvPr/>
        </p:nvSpPr>
        <p:spPr>
          <a:xfrm>
            <a:off x="421651" y="563895"/>
            <a:ext cx="10899635" cy="71299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ИСПОЛНЕНИЕ 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БЮДЖЕТА ОДИНЦОВСКОГО ГОРОДСКОГО ОКРУГА </a:t>
            </a:r>
            <a:endParaRPr lang="ru-RU" sz="2400" dirty="0" smtClean="0">
              <a:solidFill>
                <a:srgbClr val="608194"/>
              </a:solidFill>
              <a:latin typeface="Franklin Gothic Demi Cond" pitchFamily="34" charset="0"/>
            </a:endParaRPr>
          </a:p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ЗА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2020 ГОД</a:t>
            </a:r>
            <a:endParaRPr lang="ru-RU" sz="24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86064" y="1875006"/>
            <a:ext cx="85632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21 491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02777" y="1780353"/>
            <a:ext cx="85767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22 184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08880" y="1684952"/>
            <a:ext cx="84818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22 961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36136" y="1776066"/>
            <a:ext cx="85472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22 434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37835" y="1583705"/>
            <a:ext cx="684803" cy="384721"/>
          </a:xfrm>
          <a:prstGeom prst="rect">
            <a:avLst/>
          </a:prstGeom>
          <a:solidFill>
            <a:srgbClr val="EAD428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+693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72639" y="1523310"/>
            <a:ext cx="620619" cy="384721"/>
          </a:xfrm>
          <a:prstGeom prst="rect">
            <a:avLst/>
          </a:prstGeom>
          <a:solidFill>
            <a:srgbClr val="EAD428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-527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7801205" y="5274668"/>
            <a:ext cx="3030427" cy="3323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000000"/>
                </a:solidFill>
                <a:latin typeface="Franklin Gothic Demi Cond" pitchFamily="34" charset="0"/>
                <a:cs typeface="Times New Roman" pitchFamily="18" charset="0"/>
              </a:rPr>
              <a:t>Расходы за счет собственных средств</a:t>
            </a:r>
            <a:endParaRPr lang="ru-RU" sz="1600" dirty="0">
              <a:solidFill>
                <a:srgbClr val="000000"/>
              </a:solidFill>
              <a:latin typeface="Franklin Gothic Demi Cond" pitchFamily="34" charset="0"/>
              <a:cs typeface="Times New Roman" pitchFamily="18" charset="0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8266554" y="5675297"/>
            <a:ext cx="3030427" cy="22574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000000"/>
                </a:solidFill>
                <a:latin typeface="Franklin Gothic Demi Cond" pitchFamily="34" charset="0"/>
                <a:cs typeface="Times New Roman" pitchFamily="18" charset="0"/>
              </a:rPr>
              <a:t>Расходы за счет средств бюджетов других уровней</a:t>
            </a:r>
            <a:endParaRPr lang="ru-RU" sz="1600" dirty="0">
              <a:solidFill>
                <a:srgbClr val="000000"/>
              </a:solidFill>
              <a:latin typeface="Franklin Gothic Demi Cond" pitchFamily="34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428334" y="5333545"/>
            <a:ext cx="234578" cy="214595"/>
          </a:xfrm>
          <a:prstGeom prst="rect">
            <a:avLst/>
          </a:prstGeom>
          <a:solidFill>
            <a:srgbClr val="608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sz="1000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428334" y="5769260"/>
            <a:ext cx="234578" cy="214595"/>
          </a:xfrm>
          <a:prstGeom prst="rect">
            <a:avLst/>
          </a:prstGeom>
          <a:pattFill prst="wdUpDiag">
            <a:fgClr>
              <a:srgbClr val="60819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95446"/>
            <a:endParaRPr lang="ru-RU" sz="1000" b="1" dirty="0">
              <a:solidFill>
                <a:srgbClr val="FF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51795" y="1064772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Franklin Gothic Demi Cond" pitchFamily="34" charset="0"/>
              </a:rPr>
              <a:t>Доходы</a:t>
            </a:r>
            <a:endParaRPr lang="ru-RU" sz="2400" dirty="0">
              <a:latin typeface="Franklin Gothic Demi Cond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34093" y="1092223"/>
            <a:ext cx="121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Franklin Gothic Demi Cond" pitchFamily="34" charset="0"/>
              </a:rPr>
              <a:t>Расходы</a:t>
            </a:r>
            <a:endParaRPr lang="ru-RU" sz="2400" dirty="0">
              <a:latin typeface="Franklin Gothic Demi Cond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795215" y="1276891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5" y="360560"/>
            <a:ext cx="935736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«ФОРМИРОВАНИЕ СОВРЕМЕННОЙ КОМФОРТНОЙ ГОРОДСКОЙ СРЕДЫ»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096313"/>
              </p:ext>
            </p:extLst>
          </p:nvPr>
        </p:nvGraphicFramePr>
        <p:xfrm>
          <a:off x="609599" y="979190"/>
          <a:ext cx="11197385" cy="523429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9533"/>
                <a:gridCol w="3307761"/>
                <a:gridCol w="871570"/>
                <a:gridCol w="1288101"/>
                <a:gridCol w="1288101"/>
                <a:gridCol w="1274100"/>
                <a:gridCol w="2758219"/>
              </a:tblGrid>
              <a:tr h="900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№ п/п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 измерения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Планируемое значение показателя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 на начало отчетного года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2020 год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Планируемое значение показателя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 на конец отчетного года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2020 год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Достигнутое значение показателя за отчетный год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 за 2020 год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Причины невыполнения/ 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несвоевременного выполнения/ 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текущая стадия выполнения/ 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предложения по выполнению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</a:tr>
              <a:tr h="20287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«Благоустройство территорий Московской области»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1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2.1.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Доля не отработанных обращений жителей по вопросам связанным с содержанием территории Одинцовского городского округа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</a:tr>
              <a:tr h="399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2.2.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Доля муниципальных учреждений в сфере благоустройства осуществляющих работу с надлежащим качеством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</a:tr>
              <a:tr h="399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2.3.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Увеличение площади асфальтового покрытия дворовых территорий, нахо-дящегося в нормативном состоянии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кв.м.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16699,50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16 699,50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21 852,00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</a:tr>
              <a:tr h="6973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2.4.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Доля освещённых улиц, проездов, набережных в границах Одинцовского городского округа Московской области с уровнем освещённости, соответствующим нормативным значениям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89,00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89,00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89,00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</a:tr>
              <a:tr h="19653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«Создание условий для обеспечения комфортного проживания жителей в многоквартирных домах Московской области»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7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3.1.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Количество отремонтированных подъездов МКД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 dirty="0">
                          <a:effectLst/>
                        </a:rPr>
                        <a:t>Достижение показателей по Программе по ремонту подъездов перенесена на 2021 г.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</a:tr>
              <a:tr h="703713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3.2.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Количество МКД, в которых проведен капитальный ремонт в рамках региональной программы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79,0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Подрядными организациями проведены работы по разработке проектно - сметной документации.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Работы перенесены на 2021 год в связи с пандемией коронавируса.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</a:tr>
              <a:tr h="7988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00" u="none" strike="noStrike">
                          <a:effectLst/>
                        </a:rPr>
                        <a:t>3.3.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Выполнение в 2020 году работ по дезинфекционной обработке планового количества площадей общего пользования в МКД  в соответствующих муниципальных образований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кв.м.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1 313 999,80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1 313 999,80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359" marR="5359" marT="535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10984222" y="64998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9845" y="360560"/>
            <a:ext cx="935736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Исполнение целевых показателей муниципальной программы </a:t>
            </a:r>
            <a:endParaRPr lang="ru-RU" dirty="0" smtClean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dirty="0" smtClean="0">
                <a:solidFill>
                  <a:srgbClr val="608194"/>
                </a:solidFill>
                <a:latin typeface="Franklin Gothic Demi Cond" panose="020B0706030402020204" pitchFamily="34" charset="0"/>
                <a:ea typeface="+mj-ea"/>
                <a:cs typeface="+mj-cs"/>
              </a:rPr>
              <a:t>«СТРОИТЕЛЬСТВО ОБЪЕКТОВ СОЦИАЛЬНОЙ ИНФРАСТРУКТУРЫ»</a:t>
            </a:r>
            <a:endParaRPr lang="ru-RU" dirty="0">
              <a:solidFill>
                <a:srgbClr val="608194"/>
              </a:solidFill>
              <a:latin typeface="Franklin Gothic Demi Cond" panose="020B070603040202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680922"/>
              </p:ext>
            </p:extLst>
          </p:nvPr>
        </p:nvGraphicFramePr>
        <p:xfrm>
          <a:off x="609600" y="979191"/>
          <a:ext cx="11197382" cy="584009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6611"/>
                <a:gridCol w="3342443"/>
                <a:gridCol w="769082"/>
                <a:gridCol w="1096166"/>
                <a:gridCol w="1158047"/>
                <a:gridCol w="1037231"/>
                <a:gridCol w="3547802"/>
              </a:tblGrid>
              <a:tr h="3843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реализации мероприятий муниципальной программы (подпрограммы)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Планируемое значение показателя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на начало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2020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Планируемое значение показателя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на конец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2020 года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Достигнутое значение  показателя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за 2020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Причины невыполнения / несвоевременного выполнения /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текущая стадия выполнения /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предложения по выполнению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</a:tr>
              <a:tr h="10731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«Строительство (реконструкция) объектов культуры»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9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введенных в эксплуатацию объектов культуры за счет средств бюджетов муниципальных образований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</a:tr>
              <a:tr h="2190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введенных в эксплуатацию объектов культуры за счет внебюджетных источников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</a:tr>
              <a:tr h="1622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введенных в эксплуатацию объектов культуры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</a:tr>
              <a:tr h="2249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введенных в эксплуатацию образовательных учреждений сферы культуры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единица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</a:tr>
              <a:tr h="12103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«Строительство (реконструкция) объектов образования»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9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введенных в эксплуатацию объектов дошкольного образования за счет бюджетных средств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</a:tr>
              <a:tr h="2223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введенных в эксплуатацию объектов общего образования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Введено эксплуатацию детское образовательное учреждение на 1350 мест по адресу: Московская область, г.Одинцово, ул. Чистяковой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</a:tr>
              <a:tr h="1700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введенных в эксплуатацию учреждений дополнительного образования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</a:tr>
              <a:tr h="2230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введенных в эксплуатацию объектов дошкольного образования за счет внебюджетных источников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</a:tr>
              <a:tr h="2230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введенных в эксплуатацию объектов общего образования за счет внебюджетных источников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Реализация мероприятия перенесена  на 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</a:tr>
              <a:tr h="448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введенных в эксплуатацию объектов общего образования в рамках реализации мероприятий по содействию созданию в субъектах Российской Федерации новых мест в общеобразовательных организациях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</a:tr>
              <a:tr h="2445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</a:tr>
              <a:tr h="2361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2.8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введенных в эксплуатацию объектов дошкольного образования с ясельными группами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</a:tr>
              <a:tr h="11257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Подпрограмма «Строительство (реконструкция) объектов физической культуры и спорта»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5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введенных в эксплуатацию объектов физической культуры и спорта за счет средств бюджетов муниципальных образований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</a:tr>
              <a:tr h="2909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введенных в эксплуатацию объектов физической культуры и спорта за счет внебюджетных источников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Реализация мероприятия по вводу в эксплуатацию спортивного комплекса площадью 1 232 кв.м (г.Одинцово, ул. Северная, д.14А)  перенесена на 2021 год.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</a:tr>
              <a:tr h="2909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введенных в эксплуатацию объектов физической культуры и спорта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После реконструкции введен в эксплуатацию центральный стадион по адресу: Московская область, г. Одинцово, б-р Любы </a:t>
                      </a:r>
                      <a:r>
                        <a:rPr lang="ru-RU" sz="800" u="none" strike="noStrike" dirty="0" err="1">
                          <a:effectLst/>
                        </a:rPr>
                        <a:t>Новоселовой</a:t>
                      </a:r>
                      <a:r>
                        <a:rPr lang="ru-RU" sz="800" u="none" strike="noStrike" dirty="0">
                          <a:effectLst/>
                        </a:rPr>
                        <a:t>, д. 17, 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</a:tr>
              <a:tr h="2909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введенных в эксплуатацию физкультурно-оздоровительных комплексов по поручению Губернатора Московской области «50 ФОКов»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</a:tr>
              <a:tr h="148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3.5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Количество введенных в эксплуатацию муниципальных стадионов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</a:tr>
              <a:tr h="12355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«Строительство (реконструкция) объектов административно-общественного и жилого назначения»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7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4.1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Количество введенных в эксплуатацию объектов административного назначения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911" marR="2911" marT="2911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4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7234" y="474570"/>
            <a:ext cx="10899635" cy="483041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Дополнительные меры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социальной поддержки </a:t>
            </a:r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и социальной помощи в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Одинцовском городском округе в 2020 году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447234" y="440539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86595"/>
              </p:ext>
            </p:extLst>
          </p:nvPr>
        </p:nvGraphicFramePr>
        <p:xfrm>
          <a:off x="447234" y="1208315"/>
          <a:ext cx="11359751" cy="501544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34896"/>
                <a:gridCol w="955987"/>
                <a:gridCol w="1056033"/>
                <a:gridCol w="1445097"/>
                <a:gridCol w="733665"/>
                <a:gridCol w="1033801"/>
                <a:gridCol w="600272"/>
              </a:tblGrid>
              <a:tr h="12256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Наименование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effectLst/>
                        </a:rPr>
                        <a:t>НПА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Число получателей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Размер поддержки (тыс. руб.)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ВСЕГО (тыс.руб.)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 том числе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ГО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Бюджет Московской области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</a:tr>
              <a:tr h="551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1.Ежеквартальная выплата многодетным семьям, имеющим трех и более детей в возрасте  от 0 до 18 лет,  на приобретение комплекта детской одежды, школьной или спортивной формы. (5)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Одинцовского городского округа Московской области «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мерах социальной поддержки для отдельных категорий граждан, постоянно зарегистрированных на территории муниципального образования «Одинцовский городской округ Московской области»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№23/12 от 20.12.2019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0,400 на каждого ребенка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27 953,80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27 953,80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</a:tr>
              <a:tr h="183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Ежемесячная доплата к пенсии ветеранам ВОВ 1941-1945 г. (6)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1737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0,500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10 005,00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10 005,00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</a:tr>
              <a:tr h="367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3.Единовременная адресная материальная помощь гражданам, находящимся в трудной жизненной ситуации (9)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2,000 -80,000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786,035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786,035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</a:tr>
              <a:tr h="3678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4.Единовременная ежегодная материальная помощь в связи с социально-значимыми датами и праздниками (7)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2828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2,000/10,000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7 097,00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7 097,00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</a:tr>
              <a:tr h="232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5.Ежемесячная муниципальная льгота в виде компенсации стоимости ЖКУ (3)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1,000  в месяц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91 347,56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91 347,56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</a:tr>
              <a:tr h="232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Единовременная выплата в связи с юбилейными датами рождения(7)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1684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1,000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1 684,00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1 684,00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</a:tr>
              <a:tr h="58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 Ежемесячная компенсационная денежная выплата одиноким матерям, имеющим детей в возрасте от 1,5 до 6,5 лет, не обеспеченных местом в дошкольном образовательном учреждении (5)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3,000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513,800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513,800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</a:tr>
              <a:tr h="702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 Ежемесячная компенсационная выплата семьям с детьми Одинцовского городского округа, получающим субсидию на оплату жилого помещения и коммунальных услуг, и имеющим доход ниже прожиточного минимума (5)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1,000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1 561,00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1 561,00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</a:tr>
              <a:tr h="1173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9.Ежегодная единовременная денежная выплата  лицам из числа работником и пенсионеров муниципальных учреждений Одинцовского муниципального района Московской области, муниципальных служащих и пенсионеров муниципальной службы Одинцовского муниципального района Московской области, имеющих почётные звания Российской Федерации (7)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10,000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330,00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330,00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38" marR="258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9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0733" y="428355"/>
            <a:ext cx="10899635" cy="483041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Дополнительные меры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социальной поддержки </a:t>
            </a:r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и социальной помощи </a:t>
            </a:r>
            <a:endParaRPr lang="en-US" sz="2400" dirty="0" smtClean="0">
              <a:solidFill>
                <a:srgbClr val="608194"/>
              </a:solidFill>
              <a:latin typeface="Franklin Gothic Demi Cond" pitchFamily="34" charset="0"/>
            </a:endParaRPr>
          </a:p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в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Одинцовском городском округе в 2020 году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447234" y="440539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334263"/>
              </p:ext>
            </p:extLst>
          </p:nvPr>
        </p:nvGraphicFramePr>
        <p:xfrm>
          <a:off x="391885" y="1121229"/>
          <a:ext cx="11527972" cy="55503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19600"/>
                <a:gridCol w="1567543"/>
                <a:gridCol w="979714"/>
                <a:gridCol w="1850571"/>
                <a:gridCol w="925286"/>
                <a:gridCol w="631371"/>
                <a:gridCol w="1153887"/>
              </a:tblGrid>
              <a:tr h="1826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получателей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Размер </a:t>
                      </a:r>
                      <a:r>
                        <a:rPr lang="ru-RU" sz="1200" dirty="0" smtClean="0">
                          <a:effectLst/>
                        </a:rPr>
                        <a:t>поддержки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(тыс. руб.)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 (</a:t>
                      </a:r>
                      <a:r>
                        <a:rPr lang="ru-RU" sz="1200" dirty="0" err="1">
                          <a:effectLst/>
                        </a:rPr>
                        <a:t>тыс.руб</a:t>
                      </a:r>
                      <a:r>
                        <a:rPr lang="ru-RU" sz="1200" dirty="0">
                          <a:effectLst/>
                        </a:rPr>
                        <a:t>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том числе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Московской области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</a:tr>
              <a:tr h="390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 Единовременная денежная выплата лицам, награждённым медалью «Материнская слава Одинцовского городского </a:t>
                      </a:r>
                      <a:r>
                        <a:rPr lang="ru-RU" sz="1200" dirty="0" smtClean="0">
                          <a:effectLst/>
                        </a:rPr>
                        <a:t>округа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 row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Решение Совета Депутатов Одинцовского городского округа Московской области «</a:t>
                      </a:r>
                      <a:r>
                        <a:rPr lang="ru-RU" sz="1200" dirty="0" smtClean="0">
                          <a:latin typeface="+mn-lt"/>
                          <a:cs typeface="Times New Roman" panose="02020603050405020304" pitchFamily="18" charset="0"/>
                        </a:rPr>
                        <a:t>О мерах социальной поддержки для отдельных категорий граждан, постоянно зарегистрированных на территории муниципального образования «Одинцовский городской округ Московской области»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№23/12 от 20.12.2019</a:t>
                      </a:r>
                      <a:endParaRPr lang="ru-RU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10,000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330,00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330,00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</a:tr>
              <a:tr h="390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11. Ежемесячная денежная выплата Почетным гражданам Одинцовского муниципального </a:t>
                      </a:r>
                      <a:r>
                        <a:rPr lang="ru-RU" sz="1200" dirty="0" smtClean="0">
                          <a:effectLst/>
                        </a:rPr>
                        <a:t>района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70,000 в месяц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2520,00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2520,00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</a:tr>
              <a:tr h="72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 Денежная выплата лицам из числа пенсионеров муниципальной службы Администрации Одинцовского городского округа Московской области в связи со смертью близких </a:t>
                      </a:r>
                      <a:r>
                        <a:rPr lang="ru-RU" sz="1200" dirty="0" smtClean="0">
                          <a:effectLst/>
                        </a:rPr>
                        <a:t>родственников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25,000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150,00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150,00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</a:tr>
              <a:tr h="784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13. Частичная компенсация гражданам, имеющим право на получение государственной социальной помощи за счет средств федерального или регионального бюджета за приобретение лекарственных </a:t>
                      </a:r>
                      <a:r>
                        <a:rPr lang="ru-RU" sz="1200" dirty="0" smtClean="0">
                          <a:effectLst/>
                        </a:rPr>
                        <a:t>препаратов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54,748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109,496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109,496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</a:tr>
              <a:tr h="722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 Компенсация детям-инвалидам, страдающим </a:t>
                      </a:r>
                      <a:r>
                        <a:rPr lang="ru-RU" sz="1200" dirty="0" err="1">
                          <a:effectLst/>
                        </a:rPr>
                        <a:t>жизнеугрожающими</a:t>
                      </a:r>
                      <a:r>
                        <a:rPr lang="ru-RU" sz="1200" dirty="0">
                          <a:effectLst/>
                        </a:rPr>
                        <a:t> и хроническими прогрессирующими редкими (</a:t>
                      </a:r>
                      <a:r>
                        <a:rPr lang="ru-RU" sz="1200" dirty="0" err="1">
                          <a:effectLst/>
                        </a:rPr>
                        <a:t>орфанными</a:t>
                      </a:r>
                      <a:r>
                        <a:rPr lang="ru-RU" sz="1200" dirty="0">
                          <a:effectLst/>
                        </a:rPr>
                        <a:t>) заболеваниями на приобретение </a:t>
                      </a:r>
                      <a:r>
                        <a:rPr lang="ru-RU" sz="1200" dirty="0" err="1">
                          <a:effectLst/>
                        </a:rPr>
                        <a:t>назкобелковых</a:t>
                      </a:r>
                      <a:r>
                        <a:rPr lang="ru-RU" sz="1200" dirty="0">
                          <a:effectLst/>
                        </a:rPr>
                        <a:t> продуктов </a:t>
                      </a:r>
                      <a:r>
                        <a:rPr lang="ru-RU" sz="1200" dirty="0" smtClean="0">
                          <a:effectLst/>
                        </a:rPr>
                        <a:t>питания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89,235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89,235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89,235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</a:tr>
              <a:tr h="174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15. Субсидия на оплату жилого помещения и коммунальных услуг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4450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1390,55 р. в месяц на одну семью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74 255,86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74 255,86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</a:tr>
              <a:tr h="26120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17. Обеспечением жильем детей-сирот и детей, оставшихся без попечения родителей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14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3 496,7 тыс.руб. в среднем стоимость 1 квартиры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111 894,00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111 894,00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</a:tr>
              <a:tr h="7844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18. Материальная помощь лицам, получающим пенсию в органах Пенсионного фонда, РФ, занимавших должности в органах местного самоуправления Одинцовского  городского округа, не получающих пенсию за выслугу лет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26,000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208,00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208,00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9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0733" y="631612"/>
            <a:ext cx="10899635" cy="483041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Дополнительные меры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социальной поддержки </a:t>
            </a:r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и социальной помощи </a:t>
            </a:r>
            <a:endParaRPr lang="en-US" sz="2400" dirty="0" smtClean="0">
              <a:solidFill>
                <a:srgbClr val="608194"/>
              </a:solidFill>
              <a:latin typeface="Franklin Gothic Demi Cond" pitchFamily="34" charset="0"/>
            </a:endParaRPr>
          </a:p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в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Одинцовском городском округе в 2020 году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447234" y="440539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264698"/>
              </p:ext>
            </p:extLst>
          </p:nvPr>
        </p:nvGraphicFramePr>
        <p:xfrm>
          <a:off x="555170" y="1476557"/>
          <a:ext cx="11251813" cy="33784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61204"/>
                <a:gridCol w="2229081"/>
                <a:gridCol w="1025705"/>
                <a:gridCol w="1772650"/>
                <a:gridCol w="1241917"/>
                <a:gridCol w="1008394"/>
                <a:gridCol w="912862"/>
              </a:tblGrid>
              <a:tr h="18767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получателей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Размер поддержки (тыс. руб.)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 (</a:t>
                      </a:r>
                      <a:r>
                        <a:rPr lang="ru-RU" sz="1200" dirty="0" err="1">
                          <a:effectLst/>
                        </a:rPr>
                        <a:t>тыс.руб</a:t>
                      </a:r>
                      <a:r>
                        <a:rPr lang="ru-RU" sz="1200" dirty="0">
                          <a:effectLst/>
                        </a:rPr>
                        <a:t>.)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том числе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Московской области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</a:tr>
              <a:tr h="957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19. </a:t>
                      </a:r>
                      <a:r>
                        <a:rPr lang="ru-RU" sz="1200" dirty="0">
                          <a:effectLst/>
                        </a:rPr>
                        <a:t>Бесплатное и льготное питание детей льготных категорий в ДОУ и СОШ (1)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Постановление Администрации Одинцовского муниципального района Московской</a:t>
                      </a:r>
                      <a:r>
                        <a:rPr lang="ru-RU" sz="1200" baseline="0" dirty="0" smtClean="0">
                          <a:effectLst/>
                        </a:rPr>
                        <a:t> области от 30.08.2016 №5158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39275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141/70,5 </a:t>
                      </a:r>
                      <a:r>
                        <a:rPr lang="ru-RU" sz="1200" dirty="0" err="1">
                          <a:effectLst/>
                        </a:rPr>
                        <a:t>руб</a:t>
                      </a:r>
                      <a:r>
                        <a:rPr lang="ru-RU" sz="1200" dirty="0">
                          <a:effectLst/>
                        </a:rPr>
                        <a:t> в день;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 руб. в день; 67 руб. в день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361 098,00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108 099,00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252 999,00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</a:tr>
              <a:tr h="1638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Выплата жителям, попавшим в кризисную жизненную ситуацию за счет средств резервного фонда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Решение Совета Депутатов Одинцовского городского округа Московской области «</a:t>
                      </a: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 утверждении категорий граждан и размеров единовременной денежной выплаты гражданам, попавшим в кризисную ситуацию»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№5/13 от 27.12.2019</a:t>
                      </a:r>
                      <a:endParaRPr lang="ru-RU" sz="2400" dirty="0" smtClean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24897" marR="248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69,00 в среднем на одного человека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2 000,0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2 000,0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97" marR="2489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6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2">
            <a:extLst>
              <a:ext uri="{FF2B5EF4-FFF2-40B4-BE49-F238E27FC236}">
                <a16:creationId xmlns="" xmlns:a16="http://schemas.microsoft.com/office/drawing/2014/main" id="{3E8A91C2-D4A5-4969-BDB8-82945F713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08519"/>
              </p:ext>
            </p:extLst>
          </p:nvPr>
        </p:nvGraphicFramePr>
        <p:xfrm>
          <a:off x="402552" y="1338349"/>
          <a:ext cx="11692465" cy="4942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35">
                  <a:extLst>
                    <a:ext uri="{9D8B030D-6E8A-4147-A177-3AD203B41FA5}">
                      <a16:colId xmlns="" xmlns:a16="http://schemas.microsoft.com/office/drawing/2014/main" val="1325755193"/>
                    </a:ext>
                  </a:extLst>
                </a:gridCol>
                <a:gridCol w="4697821">
                  <a:extLst>
                    <a:ext uri="{9D8B030D-6E8A-4147-A177-3AD203B41FA5}">
                      <a16:colId xmlns="" xmlns:a16="http://schemas.microsoft.com/office/drawing/2014/main" val="1852326474"/>
                    </a:ext>
                  </a:extLst>
                </a:gridCol>
                <a:gridCol w="815897"/>
                <a:gridCol w="815897"/>
                <a:gridCol w="766154">
                  <a:extLst>
                    <a:ext uri="{9D8B030D-6E8A-4147-A177-3AD203B41FA5}">
                      <a16:colId xmlns="" xmlns:a16="http://schemas.microsoft.com/office/drawing/2014/main" val="3333766909"/>
                    </a:ext>
                  </a:extLst>
                </a:gridCol>
                <a:gridCol w="665009">
                  <a:extLst>
                    <a:ext uri="{9D8B030D-6E8A-4147-A177-3AD203B41FA5}">
                      <a16:colId xmlns="" xmlns:a16="http://schemas.microsoft.com/office/drawing/2014/main" val="3223155456"/>
                    </a:ext>
                  </a:extLst>
                </a:gridCol>
                <a:gridCol w="603148">
                  <a:extLst>
                    <a:ext uri="{9D8B030D-6E8A-4147-A177-3AD203B41FA5}">
                      <a16:colId xmlns="" xmlns:a16="http://schemas.microsoft.com/office/drawing/2014/main" val="1638683080"/>
                    </a:ext>
                  </a:extLst>
                </a:gridCol>
                <a:gridCol w="533554"/>
                <a:gridCol w="750069"/>
                <a:gridCol w="626346"/>
                <a:gridCol w="1121235"/>
              </a:tblGrid>
              <a:tr h="3491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Times New Roman"/>
                        </a:rPr>
                        <a:t>N </a:t>
                      </a:r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п/п</a:t>
                      </a: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Наименование объекта</a:t>
                      </a: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Срок ввода в эксплуатацию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Объем финансирования всего на реализацию проекта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 на 2020 год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(млн. руб.)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081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0819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Исполнено в 2020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году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(млн. руб.)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081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081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Результаты реализации проекта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7506216"/>
                  </a:ext>
                </a:extLst>
              </a:tr>
              <a:tr h="460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BAAD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BAAD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за счет средств из бюджета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МО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за счет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средств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ГО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за счет средств из бюджета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МО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за счет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средств </a:t>
                      </a:r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ГО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9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«Многофункциональный </a:t>
                      </a:r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образовательный </a:t>
                      </a:r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комплекс» </a:t>
                      </a:r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 </a:t>
                      </a:r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адресу: </a:t>
                      </a:r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Московская </a:t>
                      </a:r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область, </a:t>
                      </a:r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Одинцовский </a:t>
                      </a:r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г.о., </a:t>
                      </a:r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вблизи д. Раздоры, в том числе расходы по выносу существующих инженерных сетей из пятна застройки (ПИР и строительство)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6 253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1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500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1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495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1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500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495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Многофункциональный образовательный комплекс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52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Строительство дома культуры по адресу: Московская область Одинцовский </a:t>
                      </a:r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г.о., </a:t>
                      </a:r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п. Горки-10 (СМР)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525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246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246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243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243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Строительство дома культуры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24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Реконструкция стадиона г. Одинцово, бульвар Любы </a:t>
                      </a:r>
                      <a:r>
                        <a:rPr lang="ru-RU" sz="1100" b="0" i="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Новоселовой</a:t>
                      </a:r>
                      <a:endParaRPr lang="ru-RU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15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15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15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Реконструкция стадиона </a:t>
                      </a:r>
                      <a:endParaRPr lang="ru-RU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871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СОШ на 2200 мест по </a:t>
                      </a:r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адресу: </a:t>
                      </a:r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Московская область, Одинцовский г.о., г. Одинцово, ул. </a:t>
                      </a:r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Триумфальная </a:t>
                      </a:r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(ПИР и строительство)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2 547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15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9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СОШ на 2200 мест </a:t>
                      </a:r>
                      <a:endParaRPr lang="ru-RU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76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Детский сад на 330 мест  по адресу: Московская область, Одинцовский </a:t>
                      </a:r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г.о., </a:t>
                      </a:r>
                      <a:r>
                        <a:rPr lang="ru-RU" sz="1100" b="0" i="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г.Кубинка</a:t>
                      </a:r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(ПИР и строительство)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447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13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Детский сад на 330 мест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71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Детский сад на 400 мест по </a:t>
                      </a:r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адресу: </a:t>
                      </a:r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Московская область, Одинцовский </a:t>
                      </a:r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г.о., </a:t>
                      </a:r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г. Одинцово, </a:t>
                      </a:r>
                      <a:r>
                        <a:rPr lang="ru-RU" sz="1100" b="0" i="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ул.Триумфальная</a:t>
                      </a:r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(ПИР и строительство)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293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11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Детский сад на 400 мест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64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Погашение кредиторской задолженности на  строительство детского образовательного учреждения на </a:t>
                      </a:r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1 350 </a:t>
                      </a:r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 (№15 по ГП) по адресу: Московская область, Одинцовский </a:t>
                      </a:r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г.о., </a:t>
                      </a:r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г. Одинцово, ул. Чистяковой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978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2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 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Детское образовательное учреждение на 1350 мест</a:t>
                      </a:r>
                      <a:endParaRPr lang="ru-RU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364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1 </a:t>
                      </a:r>
                      <a:r>
                        <a:rPr lang="ru-RU" sz="12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802    </a:t>
                      </a:r>
                      <a:endParaRPr lang="ru-RU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1 </a:t>
                      </a:r>
                      <a:r>
                        <a:rPr lang="ru-RU" sz="12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534    </a:t>
                      </a:r>
                      <a:endParaRPr lang="ru-RU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268    </a:t>
                      </a:r>
                      <a:endParaRPr lang="ru-RU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1 </a:t>
                      </a:r>
                      <a:r>
                        <a:rPr lang="ru-RU" sz="12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760    </a:t>
                      </a:r>
                      <a:endParaRPr lang="ru-RU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1 510    </a:t>
                      </a:r>
                      <a:endParaRPr lang="ru-RU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250    </a:t>
                      </a:r>
                      <a:endParaRPr lang="ru-RU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546987" y="514486"/>
            <a:ext cx="10899636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Информация об общественно значимых проектах, реализуемых </a:t>
            </a:r>
            <a:endParaRPr lang="ru-RU" sz="2400" dirty="0" smtClean="0">
              <a:solidFill>
                <a:srgbClr val="608194"/>
              </a:solidFill>
              <a:latin typeface="Franklin Gothic Demi Cond" pitchFamily="34" charset="0"/>
            </a:endParaRPr>
          </a:p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на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территории </a:t>
            </a:r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Одинцовского городского округа в 2020 году</a:t>
            </a:r>
            <a:endParaRPr lang="ru-RU" sz="24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46987" y="514486"/>
            <a:ext cx="10899636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Информация об общественно значимых проектах, реализуемых </a:t>
            </a:r>
            <a:endParaRPr lang="ru-RU" sz="2400" dirty="0" smtClean="0">
              <a:solidFill>
                <a:srgbClr val="608194"/>
              </a:solidFill>
              <a:latin typeface="Franklin Gothic Demi Cond" pitchFamily="34" charset="0"/>
            </a:endParaRPr>
          </a:p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на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</a:rPr>
              <a:t>территории </a:t>
            </a:r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Одинцовского городского округа в 2020 году</a:t>
            </a:r>
            <a:endParaRPr lang="ru-RU" sz="24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2">
            <a:extLst>
              <a:ext uri="{FF2B5EF4-FFF2-40B4-BE49-F238E27FC236}">
                <a16:creationId xmlns="" xmlns:a16="http://schemas.microsoft.com/office/drawing/2014/main" id="{3E8A91C2-D4A5-4969-BDB8-82945F713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29105"/>
              </p:ext>
            </p:extLst>
          </p:nvPr>
        </p:nvGraphicFramePr>
        <p:xfrm>
          <a:off x="419178" y="1648454"/>
          <a:ext cx="11387805" cy="4433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53">
                  <a:extLst>
                    <a:ext uri="{9D8B030D-6E8A-4147-A177-3AD203B41FA5}">
                      <a16:colId xmlns="" xmlns:a16="http://schemas.microsoft.com/office/drawing/2014/main" val="1325755193"/>
                    </a:ext>
                  </a:extLst>
                </a:gridCol>
                <a:gridCol w="3615737">
                  <a:extLst>
                    <a:ext uri="{9D8B030D-6E8A-4147-A177-3AD203B41FA5}">
                      <a16:colId xmlns="" xmlns:a16="http://schemas.microsoft.com/office/drawing/2014/main" val="1852326474"/>
                    </a:ext>
                  </a:extLst>
                </a:gridCol>
                <a:gridCol w="726029"/>
                <a:gridCol w="726029"/>
                <a:gridCol w="726029">
                  <a:extLst>
                    <a:ext uri="{9D8B030D-6E8A-4147-A177-3AD203B41FA5}">
                      <a16:colId xmlns="" xmlns:a16="http://schemas.microsoft.com/office/drawing/2014/main" val="3333766909"/>
                    </a:ext>
                  </a:extLst>
                </a:gridCol>
                <a:gridCol w="949598">
                  <a:extLst>
                    <a:ext uri="{9D8B030D-6E8A-4147-A177-3AD203B41FA5}">
                      <a16:colId xmlns="" xmlns:a16="http://schemas.microsoft.com/office/drawing/2014/main" val="3223155456"/>
                    </a:ext>
                  </a:extLst>
                </a:gridCol>
                <a:gridCol w="923402">
                  <a:extLst>
                    <a:ext uri="{9D8B030D-6E8A-4147-A177-3AD203B41FA5}">
                      <a16:colId xmlns="" xmlns:a16="http://schemas.microsoft.com/office/drawing/2014/main" val="1638683080"/>
                    </a:ext>
                  </a:extLst>
                </a:gridCol>
                <a:gridCol w="658334"/>
                <a:gridCol w="870336"/>
                <a:gridCol w="959929"/>
                <a:gridCol w="959929"/>
              </a:tblGrid>
              <a:tr h="2800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объекта</a:t>
                      </a: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Срок ввода в эксплуатацию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Объем финансирования всего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План на 2020 год </a:t>
                      </a:r>
                    </a:p>
                    <a:p>
                      <a:pPr marL="0" algn="ctr" defTabSz="914377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(млн. руб.)</a:t>
                      </a:r>
                      <a:endParaRPr lang="ru-RU" sz="1200" b="0" i="0" u="none" strike="noStrike" kern="1200" dirty="0">
                        <a:solidFill>
                          <a:schemeClr val="lt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081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0819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Исполнено в 2020 году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 (млн. руб.)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081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60819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Результаты реализации проекта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6081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7506216"/>
                  </a:ext>
                </a:extLst>
              </a:tr>
              <a:tr h="955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BAADA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BAADA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 счет средств из бюджета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МО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 счет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бюджета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 счет средств из бюджета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МО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счет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 бюджета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71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Реконструкция очистных сооружений в пос. Горки-10 Одинцовского </a:t>
                      </a:r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г.о.</a:t>
                      </a:r>
                      <a:endParaRPr lang="ru-RU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373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233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140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315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197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118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Реконструкция очистных сооружений </a:t>
                      </a:r>
                      <a:endParaRPr lang="ru-RU" sz="1100" b="1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513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Реконструкция ВЗУ №1 </a:t>
                      </a:r>
                      <a:r>
                        <a:rPr lang="ru-RU" sz="1100" b="0" i="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г.п</a:t>
                      </a:r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Одинцово, </a:t>
                      </a:r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Одинцовский г.о</a:t>
                      </a:r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232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145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87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216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135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81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Реконструкция ВЗУ </a:t>
                      </a:r>
                      <a:endParaRPr lang="ru-RU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671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Строительство хозяйственно-бытовой канализации в дер. Раздоры Одинцовского </a:t>
                      </a:r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г.о.</a:t>
                      </a:r>
                      <a:endParaRPr lang="ru-RU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129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81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48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120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75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45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Хозяйственно-бытовой канализация </a:t>
                      </a:r>
                      <a:endParaRPr lang="ru-RU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5665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Строительство напорных канализационных коллекторов от ГКНС пос. </a:t>
                      </a:r>
                      <a:r>
                        <a:rPr lang="ru-RU" sz="1100" b="0" i="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Барвиха</a:t>
                      </a:r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до ОС </a:t>
                      </a:r>
                      <a:r>
                        <a:rPr lang="ru-RU" sz="1100" b="0" i="0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Лайково</a:t>
                      </a:r>
                      <a:r>
                        <a:rPr lang="ru-RU" sz="11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(ПИР)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9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     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ru-RU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    </a:t>
                      </a:r>
                      <a:endParaRPr lang="ru-RU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 напорных канализационных коллектора</a:t>
                      </a:r>
                      <a:endParaRPr lang="ru-RU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  <a:tr h="5665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12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743    </a:t>
                      </a:r>
                      <a:endParaRPr lang="ru-RU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lang="ru-RU" sz="12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459    </a:t>
                      </a:r>
                      <a:endParaRPr lang="ru-RU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2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284    </a:t>
                      </a:r>
                      <a:endParaRPr lang="ru-RU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660    </a:t>
                      </a:r>
                      <a:endParaRPr lang="ru-RU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ru-RU" sz="12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407    </a:t>
                      </a:r>
                      <a:endParaRPr lang="ru-RU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ru-RU" sz="12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253    </a:t>
                      </a:r>
                      <a:endParaRPr lang="ru-RU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-</a:t>
                      </a:r>
                      <a:endParaRPr lang="ru-RU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5E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26277" y="1061352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46987" y="514486"/>
            <a:ext cx="10899635" cy="8238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ИСТОЧНИКИ РАЗМЕЩЕНИЯ ИНФОРМАЦИИ О БЮДЖЕТЕ </a:t>
            </a:r>
            <a:endParaRPr lang="ru-RU" sz="24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600" y="51448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" r="15829"/>
          <a:stretch/>
        </p:blipFill>
        <p:spPr bwMode="auto">
          <a:xfrm rot="21255820">
            <a:off x="666118" y="2982649"/>
            <a:ext cx="4517068" cy="2858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9512" y="1452839"/>
            <a:ext cx="11127687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Официальный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сайт Администрации Одинцовского городского округа: </a:t>
            </a:r>
            <a:r>
              <a:rPr lang="ru-RU" b="1" i="1" dirty="0">
                <a:solidFill>
                  <a:srgbClr val="FF7C80"/>
                </a:solidFill>
                <a:latin typeface="Arial" pitchFamily="34" charset="0"/>
                <a:cs typeface="Arial" pitchFamily="34" charset="0"/>
                <a:hlinkClick r:id="rId4"/>
              </a:rPr>
              <a:t>www.odin.ru</a:t>
            </a:r>
            <a:endParaRPr lang="ru-RU" b="1" i="1" dirty="0">
              <a:solidFill>
                <a:srgbClr val="FF7C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513" y="1834812"/>
            <a:ext cx="911046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Официальное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печатное издание: газета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Одинцовская неделя»</a:t>
            </a:r>
          </a:p>
        </p:txBody>
      </p:sp>
      <p:pic>
        <p:nvPicPr>
          <p:cNvPr id="1028" name="Picture 4" descr="https://im0-tub-ru.yandex.net/i?id=3d68ca64161fdbe28a95d22a1bc71c4b-l&amp;ref=rim&amp;n=13&amp;w=1080&amp;h=13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1268">
            <a:off x="4967049" y="2358631"/>
            <a:ext cx="3261250" cy="4073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s://pp.userapi.com/c841632/v841632167/3d129/Sh_vO3R6z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864">
            <a:off x="8111374" y="3574048"/>
            <a:ext cx="3517206" cy="23459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42828019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5B67A168-B237-4975-B7CC-F54246A915E9}"/>
              </a:ext>
            </a:extLst>
          </p:cNvPr>
          <p:cNvGrpSpPr/>
          <p:nvPr/>
        </p:nvGrpSpPr>
        <p:grpSpPr>
          <a:xfrm>
            <a:off x="1" y="-1"/>
            <a:ext cx="12192000" cy="6854828"/>
            <a:chOff x="1144823" y="1052445"/>
            <a:chExt cx="6651664" cy="3107947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0744DD8F-715C-4A94-89DB-CDECEE41743B}"/>
                </a:ext>
              </a:extLst>
            </p:cNvPr>
            <p:cNvSpPr/>
            <p:nvPr/>
          </p:nvSpPr>
          <p:spPr>
            <a:xfrm>
              <a:off x="1144824" y="1052445"/>
              <a:ext cx="6644802" cy="2948159"/>
            </a:xfrm>
            <a:prstGeom prst="rect">
              <a:avLst/>
            </a:prstGeom>
            <a:solidFill>
              <a:srgbClr val="F4F4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Изображение выглядит как вода, внешний, здание, лодк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07A2B093-AD07-4C0B-9984-BBD239D0B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4" r="15349"/>
            <a:stretch/>
          </p:blipFill>
          <p:spPr>
            <a:xfrm>
              <a:off x="1144823" y="2496856"/>
              <a:ext cx="6651664" cy="1663536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A94D8C2D-2C03-4B9C-B510-86B531A2FF74}"/>
              </a:ext>
            </a:extLst>
          </p:cNvPr>
          <p:cNvGrpSpPr/>
          <p:nvPr/>
        </p:nvGrpSpPr>
        <p:grpSpPr>
          <a:xfrm>
            <a:off x="1" y="6502393"/>
            <a:ext cx="12192000" cy="355604"/>
            <a:chOff x="2582929" y="6502396"/>
            <a:chExt cx="9609069" cy="355604"/>
          </a:xfrm>
        </p:grpSpPr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C45AF72C-FC58-45D3-9E42-CD5859974B6F}"/>
                </a:ext>
              </a:extLst>
            </p:cNvPr>
            <p:cNvGrpSpPr/>
            <p:nvPr/>
          </p:nvGrpSpPr>
          <p:grpSpPr>
            <a:xfrm rot="10800000">
              <a:off x="6426833" y="6502400"/>
              <a:ext cx="5765165" cy="355600"/>
              <a:chOff x="5291168" y="6502400"/>
              <a:chExt cx="5175314" cy="355600"/>
            </a:xfrm>
          </p:grpSpPr>
          <p:sp>
            <p:nvSpPr>
              <p:cNvPr id="22" name="Прямоугольник 21">
                <a:extLst>
                  <a:ext uri="{FF2B5EF4-FFF2-40B4-BE49-F238E27FC236}">
                    <a16:creationId xmlns="" xmlns:a16="http://schemas.microsoft.com/office/drawing/2014/main" id="{D375D6FE-26C7-42F5-A159-4CE9074015B7}"/>
                  </a:ext>
                </a:extLst>
              </p:cNvPr>
              <p:cNvSpPr/>
              <p:nvPr/>
            </p:nvSpPr>
            <p:spPr>
              <a:xfrm rot="10800000">
                <a:off x="8741377" y="6502400"/>
                <a:ext cx="1725105" cy="355600"/>
              </a:xfrm>
              <a:prstGeom prst="rect">
                <a:avLst/>
              </a:prstGeom>
              <a:solidFill>
                <a:srgbClr val="BAAD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>
                <a:extLst>
                  <a:ext uri="{FF2B5EF4-FFF2-40B4-BE49-F238E27FC236}">
                    <a16:creationId xmlns="" xmlns:a16="http://schemas.microsoft.com/office/drawing/2014/main" id="{7390CCEF-3533-4A12-BC8B-41CEAB497ADB}"/>
                  </a:ext>
                </a:extLst>
              </p:cNvPr>
              <p:cNvSpPr/>
              <p:nvPr/>
            </p:nvSpPr>
            <p:spPr>
              <a:xfrm rot="10800000">
                <a:off x="7016272" y="6502400"/>
                <a:ext cx="1725105" cy="355600"/>
              </a:xfrm>
              <a:prstGeom prst="rect">
                <a:avLst/>
              </a:prstGeom>
              <a:solidFill>
                <a:srgbClr val="EAE5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="" xmlns:a16="http://schemas.microsoft.com/office/drawing/2014/main" id="{A523BEA2-E1FE-4129-92DA-48C7A80CC5A3}"/>
                  </a:ext>
                </a:extLst>
              </p:cNvPr>
              <p:cNvSpPr/>
              <p:nvPr/>
            </p:nvSpPr>
            <p:spPr>
              <a:xfrm rot="10800000">
                <a:off x="5291168" y="6502400"/>
                <a:ext cx="1725105" cy="355600"/>
              </a:xfrm>
              <a:prstGeom prst="rect">
                <a:avLst/>
              </a:prstGeom>
              <a:solidFill>
                <a:srgbClr val="8F86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5" name="Прямоугольник 24">
              <a:extLst>
                <a:ext uri="{FF2B5EF4-FFF2-40B4-BE49-F238E27FC236}">
                  <a16:creationId xmlns="" xmlns:a16="http://schemas.microsoft.com/office/drawing/2014/main" id="{0C3F7CA1-8784-43FA-9A13-1B1C60D714D3}"/>
                </a:ext>
              </a:extLst>
            </p:cNvPr>
            <p:cNvSpPr/>
            <p:nvPr/>
          </p:nvSpPr>
          <p:spPr>
            <a:xfrm>
              <a:off x="2582929" y="6502396"/>
              <a:ext cx="1111049" cy="355604"/>
            </a:xfrm>
            <a:prstGeom prst="rect">
              <a:avLst/>
            </a:prstGeom>
            <a:solidFill>
              <a:srgbClr val="608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3387"/>
              <a:endParaRPr lang="ru-RU" dirty="0"/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DA00E7B-2BA4-42C2-87BF-F28102637D0D}"/>
              </a:ext>
            </a:extLst>
          </p:cNvPr>
          <p:cNvSpPr/>
          <p:nvPr/>
        </p:nvSpPr>
        <p:spPr>
          <a:xfrm rot="16200000">
            <a:off x="1230432" y="768874"/>
            <a:ext cx="295275" cy="152399"/>
          </a:xfrm>
          <a:prstGeom prst="rect">
            <a:avLst/>
          </a:prstGeom>
          <a:solidFill>
            <a:srgbClr val="EAD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srgbClr val="EAD428"/>
              </a:solidFill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52BB803F-5D09-477B-8087-C3A928A6DBC6}"/>
              </a:ext>
            </a:extLst>
          </p:cNvPr>
          <p:cNvCxnSpPr>
            <a:cxnSpLocks/>
          </p:cNvCxnSpPr>
          <p:nvPr/>
        </p:nvCxnSpPr>
        <p:spPr>
          <a:xfrm>
            <a:off x="1301870" y="697436"/>
            <a:ext cx="1078230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784EF19-CF42-44EC-B630-9E7642BFF166}"/>
              </a:ext>
            </a:extLst>
          </p:cNvPr>
          <p:cNvSpPr txBox="1"/>
          <p:nvPr/>
        </p:nvSpPr>
        <p:spPr>
          <a:xfrm>
            <a:off x="1583824" y="697435"/>
            <a:ext cx="8258445" cy="31162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ФИНАНСОВО-КАЗНАЧЕЙСКОЕ УПРАВЛЕНИЕ</a:t>
            </a: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ОДИНЦОВСКОГО</a:t>
            </a: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143000, Московская область,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г. Одинцово,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ул. Маршала Жукова, д. 28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тел. 8(495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) 593-15-37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Эл. почта: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adm@odin.ru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График работы: Понедельник – Четверг с 9-00 до </a:t>
            </a:r>
            <a:r>
              <a:rPr lang="ru-RU" alt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18-00</a:t>
            </a:r>
          </a:p>
          <a:p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Пятница 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 9-00 до </a:t>
            </a:r>
            <a:r>
              <a:rPr lang="ru-RU" alt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16-45</a:t>
            </a:r>
          </a:p>
          <a:p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Обед 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 13-00 до </a:t>
            </a:r>
            <a:r>
              <a:rPr lang="ru-RU" alt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13-45</a:t>
            </a:r>
            <a:endParaRPr lang="ru-RU" alt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График </a:t>
            </a:r>
            <a:r>
              <a:rPr lang="ru-RU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приема граждан: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Первый </a:t>
            </a:r>
            <a:r>
              <a:rPr lang="ru-RU" altLang="ru-RU" sz="1100" dirty="0" smtClean="0"/>
              <a:t>ч</a:t>
            </a:r>
            <a:r>
              <a:rPr lang="ru-RU" sz="1100" dirty="0" smtClean="0"/>
              <a:t>етверг каждого месяца: </a:t>
            </a:r>
            <a:r>
              <a:rPr lang="ru-RU" sz="1100" dirty="0"/>
              <a:t>10.00 - 17.00 (обед 13.00 – 13.45</a:t>
            </a:r>
            <a:r>
              <a:rPr lang="ru-RU" sz="1100" dirty="0" smtClean="0"/>
              <a:t>)  ул</a:t>
            </a:r>
            <a:r>
              <a:rPr lang="ru-RU" sz="1100" dirty="0"/>
              <a:t>. Маршала Жукова, д.28, к.320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rgbClr val="79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>
          <a:xfrm>
            <a:off x="546988" y="438233"/>
            <a:ext cx="10899635" cy="712996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</a:rPr>
              <a:t>Дефицит бюджета Одинцовского городского округа в 2020 году</a:t>
            </a:r>
            <a:endParaRPr lang="ru-RU" sz="2400" dirty="0">
              <a:solidFill>
                <a:srgbClr val="608194"/>
              </a:solidFill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795215" y="1276891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733" y="7946"/>
            <a:ext cx="27622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38E52AE8-2DEE-4756-8D2C-42C7CCA2E151}"/>
              </a:ext>
            </a:extLst>
          </p:cNvPr>
          <p:cNvSpPr/>
          <p:nvPr/>
        </p:nvSpPr>
        <p:spPr>
          <a:xfrm>
            <a:off x="10878805" y="102058"/>
            <a:ext cx="567818" cy="567818"/>
          </a:xfrm>
          <a:prstGeom prst="rect">
            <a:avLst/>
          </a:prstGeom>
          <a:solidFill>
            <a:srgbClr val="BAA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E272B48-AE20-4B22-97DD-5D710556BBC0}"/>
              </a:ext>
            </a:extLst>
          </p:cNvPr>
          <p:cNvCxnSpPr>
            <a:cxnSpLocks/>
          </p:cNvCxnSpPr>
          <p:nvPr/>
        </p:nvCxnSpPr>
        <p:spPr>
          <a:xfrm>
            <a:off x="609599" y="423047"/>
            <a:ext cx="1157999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071327"/>
              </p:ext>
            </p:extLst>
          </p:nvPr>
        </p:nvGraphicFramePr>
        <p:xfrm>
          <a:off x="551677" y="1467161"/>
          <a:ext cx="10327128" cy="430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72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321037"/>
              </p:ext>
            </p:extLst>
          </p:nvPr>
        </p:nvGraphicFramePr>
        <p:xfrm>
          <a:off x="7248835" y="1878534"/>
          <a:ext cx="4114732" cy="368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68232"/>
              </p:ext>
            </p:extLst>
          </p:nvPr>
        </p:nvGraphicFramePr>
        <p:xfrm>
          <a:off x="792479" y="1716578"/>
          <a:ext cx="5325687" cy="413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70807" y="4872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  <a:cs typeface="Arial" panose="020B0604020202020204" pitchFamily="34" charset="0"/>
              </a:rPr>
              <a:t>Объем муниципального долга</a:t>
            </a:r>
            <a:br>
              <a:rPr lang="ru-RU" sz="2400" dirty="0">
                <a:solidFill>
                  <a:srgbClr val="608194"/>
                </a:solidFill>
                <a:latin typeface="Franklin Gothic Demi Cond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  <a:cs typeface="Arial" panose="020B0604020202020204" pitchFamily="34" charset="0"/>
              </a:rPr>
              <a:t>бюджета Одинцовского </a:t>
            </a:r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  <a:cs typeface="Arial" panose="020B0604020202020204" pitchFamily="34" charset="0"/>
              </a:rPr>
              <a:t>городского округа</a:t>
            </a:r>
          </a:p>
          <a:p>
            <a:r>
              <a:rPr lang="ru-RU" sz="2400" dirty="0" smtClean="0">
                <a:solidFill>
                  <a:srgbClr val="608194"/>
                </a:solidFill>
                <a:latin typeface="Franklin Gothic Demi Cond" pitchFamily="34" charset="0"/>
                <a:cs typeface="Arial" panose="020B0604020202020204" pitchFamily="34" charset="0"/>
              </a:rPr>
              <a:t>за 2020 </a:t>
            </a:r>
            <a:r>
              <a:rPr lang="ru-RU" sz="2400" dirty="0">
                <a:solidFill>
                  <a:srgbClr val="608194"/>
                </a:solidFill>
                <a:latin typeface="Franklin Gothic Demi Cond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758248" y="487245"/>
            <a:ext cx="5586153" cy="879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608194"/>
                </a:solidFill>
                <a:effectLst/>
                <a:uLnTx/>
                <a:uFillTx/>
                <a:latin typeface="Franklin Gothic Demi Cond" pitchFamily="34" charset="0"/>
                <a:cs typeface="Arial" panose="020B0604020202020204" pitchFamily="34" charset="0"/>
              </a:rPr>
              <a:t>Обслуживание  муниципального долга</a:t>
            </a:r>
            <a:b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608194"/>
                </a:solidFill>
                <a:effectLst/>
                <a:uLnTx/>
                <a:uFillTx/>
                <a:latin typeface="Franklin Gothic Demi Cond" pitchFamily="34" charset="0"/>
                <a:cs typeface="Arial" panose="020B0604020202020204" pitchFamily="34" charset="0"/>
              </a:rPr>
            </a:b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608194"/>
                </a:solidFill>
                <a:effectLst/>
                <a:uLnTx/>
                <a:uFillTx/>
                <a:latin typeface="Franklin Gothic Demi Cond" pitchFamily="34" charset="0"/>
                <a:cs typeface="Arial" panose="020B0604020202020204" pitchFamily="34" charset="0"/>
              </a:rPr>
              <a:t>бюджета Одинцовского городского округа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608194"/>
                </a:solidFill>
                <a:effectLst/>
                <a:uLnTx/>
                <a:uFillTx/>
                <a:latin typeface="Franklin Gothic Demi Cond" pitchFamily="34" charset="0"/>
                <a:cs typeface="Arial" panose="020B0604020202020204" pitchFamily="34" charset="0"/>
              </a:rPr>
              <a:t> за 2020 год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608194"/>
              </a:solidFill>
              <a:effectLst/>
              <a:uLnTx/>
              <a:uFillTx/>
              <a:latin typeface="Franklin Gothic Demi Cond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0597574" y="4014369"/>
            <a:ext cx="897680" cy="416987"/>
          </a:xfrm>
          <a:prstGeom prst="rect">
            <a:avLst/>
          </a:prstGeom>
          <a:solidFill>
            <a:srgbClr val="EAD428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98,8%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6474" y="3454407"/>
            <a:ext cx="63190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план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6474" y="4528834"/>
            <a:ext cx="66236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факт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2386" y="5741324"/>
            <a:ext cx="66236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факт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5767" y="5741324"/>
            <a:ext cx="63190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план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26278" y="1476847"/>
            <a:ext cx="924801" cy="27699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42871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8251</TotalTime>
  <Words>16916</Words>
  <Application>Microsoft Office PowerPoint</Application>
  <PresentationFormat>Произвольный</PresentationFormat>
  <Paragraphs>4658</Paragraphs>
  <Slides>78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7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БЮДЖЕТА ОДИНЦОВСКОГО ГОРОДСКОГО  ОКРУГА ЗА 2020 ГОД ПО РАСХОДАМ</vt:lpstr>
      <vt:lpstr>РАСХОДЫ НА РЕАЛИЗАЦИЮ НАЦИОНАЛЬНЫХ ПРОЕКТОВ  В БЮДЖЕТЕ ОДИНЦОВСКОГО ГОРОДСКОГО ОКРУГА В 2020 ГОДУ</vt:lpstr>
      <vt:lpstr>СТРУКТУРА РАСХОДОВ БЮДЖЕТА  ОДИНЦОВСКОГО ГОРОДСКОГО ОКРУГА ЗА 2020 ГОД</vt:lpstr>
      <vt:lpstr>Презентация PowerPoint</vt:lpstr>
      <vt:lpstr>Презентация PowerPoint</vt:lpstr>
      <vt:lpstr> ИСПОЛНЕНИЕ РАСХОДОВ БЮДЖЕТА ОДИНЦОВСКОГО ГОРОДСКОГО  ОКРУГА В РАЗРЕЗЕ МУНИЦИПАЛЬНЫХ ПРОГРАММ ЗА 2020ГОД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ОДИНЦОВСКОГО ГОРОДСКОГО ОКРУГА  НА РЕАЛИЗАЦИЮ МУНИЦИПАЛЬНОЙ ПРОГРАММЫ «ОБРАЗОВАНИЕ»  В 2020 ГОДУ</vt:lpstr>
      <vt:lpstr>СРЕДНЯЯ ЗАРАБОТНАЯ ПЛАТА ПЕДАГОГИЧЕСКИХ РАБОТНИКОВ  МУНИЦИПАЛЬНЫХ УЧРЕЖДЕНИЙ ОБЩЕГО ОБРАЗОВАНИЯ  ОДИНЦОВСКОГО ГОРОДСКОГО ОКРУГА В 2019-2020 ГОДАХ</vt:lpstr>
      <vt:lpstr>СРЕДНЯЯ ЗАРАБОТНАЯ ПЛАТА ПЕДАГОГИЧЕСКИХ РАБОТНИКОВ  МУНИЦИПАЛЬНЫХ УЧРЕЖДЕНИЙ ДОШКОЛЬНОГО ОБРАЗОВАНИЯ  ОДИНЦОВСКОГО ГОРОДСКОГО ОКРУГА В 2019-2020 ГОДАХ</vt:lpstr>
      <vt:lpstr>СРЕДНЯЯ ЗАРАБОТНАЯ ПЛАТА ПЕДАГОГИЧЕСКИХ РАБОТНИКОВ  МУНИЦИПАЛЬНЫХ УЧРЕЖДЕНИЙ ДОПОЛНИТЕЛЬНОГО ОБРАЗОВАНИЯ ОДИНЦОВСКОГО ГОРОДСКОГО ОКРУГА В 2019-2020 ГОДАХ</vt:lpstr>
      <vt:lpstr>РАСХОДЫ БЮДЖЕТА ОДИНЦОВСКОГО ГОРОДСКОГО ОКРУГА НА 1 ОБУЧАЮЩЕГОСЯ В ОБРАЗОВАТЕЛЬНЫХ ОРГАНИЗАЦИЯХ  (БЕЗ РАСХОДОВ КАПИТАЛЬНОГО ХАРАКТЕРА И ОБЕСПЕЧИВАЮЩИХ РАСХОДОВ) ЗА 2020 ГОД</vt:lpstr>
      <vt:lpstr>ПРОВЕДЕНИЕ ОЗДОРОВИТЕЛЬНОЙ КАМПАНИИ ДЕТЕЙ В ОДИНЦОВСКОМ ГОРОДСКОМ ОКРУГЕ 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ОДИНЦОВСКОГО ГОРОДСКОГО ОКРУГА  НА РЕАЛИЗАЦИЮ МУНИЦИПАЛЬНОЙ ПРОГРАММЫ «КУЛЬТУРА» В 2020 ГОДУ</vt:lpstr>
      <vt:lpstr>СРЕДНЯЯ ЗАРАБОТНАЯ ПЛАТА РАБОТНИКОВ МУНИЦИПАЛЬНЫХ  УЧРЕЖДЕНИЙ КУЛЬТУРЫ ОДИНЦОВСКОГО ГОРОДСКОГО ОКРУГА 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Светлицкий Василий Валерьевич</dc:creator>
  <cp:lastModifiedBy>Продоляк Ольга Александровна</cp:lastModifiedBy>
  <cp:revision>190</cp:revision>
  <cp:lastPrinted>2021-07-14T13:22:14Z</cp:lastPrinted>
  <dcterms:created xsi:type="dcterms:W3CDTF">2021-01-26T05:01:48Z</dcterms:created>
  <dcterms:modified xsi:type="dcterms:W3CDTF">2021-07-14T14:48:25Z</dcterms:modified>
</cp:coreProperties>
</file>