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drawings/drawing1.xml" ContentType="application/vnd.openxmlformats-officedocument.drawingml.chartshapes+xml"/>
  <Override PartName="/ppt/charts/chart13.xml" ContentType="application/vnd.openxmlformats-officedocument.drawingml.chart+xml"/>
  <Override PartName="/ppt/notesSlides/notesSlide3.xml" ContentType="application/vnd.openxmlformats-officedocument.presentationml.notesSlide+xml"/>
  <Override PartName="/ppt/charts/chart14.xml" ContentType="application/vnd.openxmlformats-officedocument.drawingml.chart+xml"/>
  <Override PartName="/ppt/drawings/drawing2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notesSlides/notesSlide5.xml" ContentType="application/vnd.openxmlformats-officedocument.presentationml.notesSlide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theme/themeOverride1.xml" ContentType="application/vnd.openxmlformats-officedocument.themeOverride+xml"/>
  <Override PartName="/ppt/drawings/drawing3.xml" ContentType="application/vnd.openxmlformats-officedocument.drawingml.chartshapes+xml"/>
  <Override PartName="/ppt/charts/chart2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1"/>
  </p:notesMasterIdLst>
  <p:handoutMasterIdLst>
    <p:handoutMasterId r:id="rId72"/>
  </p:handoutMasterIdLst>
  <p:sldIdLst>
    <p:sldId id="392" r:id="rId2"/>
    <p:sldId id="393" r:id="rId3"/>
    <p:sldId id="394" r:id="rId4"/>
    <p:sldId id="395" r:id="rId5"/>
    <p:sldId id="396" r:id="rId6"/>
    <p:sldId id="397" r:id="rId7"/>
    <p:sldId id="398" r:id="rId8"/>
    <p:sldId id="431" r:id="rId9"/>
    <p:sldId id="374" r:id="rId10"/>
    <p:sldId id="411" r:id="rId11"/>
    <p:sldId id="378" r:id="rId12"/>
    <p:sldId id="410" r:id="rId13"/>
    <p:sldId id="376" r:id="rId14"/>
    <p:sldId id="377" r:id="rId15"/>
    <p:sldId id="430" r:id="rId16"/>
    <p:sldId id="387" r:id="rId17"/>
    <p:sldId id="375" r:id="rId18"/>
    <p:sldId id="380" r:id="rId19"/>
    <p:sldId id="381" r:id="rId20"/>
    <p:sldId id="409" r:id="rId21"/>
    <p:sldId id="383" r:id="rId22"/>
    <p:sldId id="390" r:id="rId23"/>
    <p:sldId id="404" r:id="rId24"/>
    <p:sldId id="405" r:id="rId25"/>
    <p:sldId id="406" r:id="rId26"/>
    <p:sldId id="407" r:id="rId27"/>
    <p:sldId id="438" r:id="rId28"/>
    <p:sldId id="384" r:id="rId29"/>
    <p:sldId id="385" r:id="rId30"/>
    <p:sldId id="439" r:id="rId31"/>
    <p:sldId id="440" r:id="rId32"/>
    <p:sldId id="441" r:id="rId33"/>
    <p:sldId id="386" r:id="rId34"/>
    <p:sldId id="401" r:id="rId35"/>
    <p:sldId id="347" r:id="rId36"/>
    <p:sldId id="412" r:id="rId37"/>
    <p:sldId id="413" r:id="rId38"/>
    <p:sldId id="414" r:id="rId39"/>
    <p:sldId id="415" r:id="rId40"/>
    <p:sldId id="416" r:id="rId41"/>
    <p:sldId id="417" r:id="rId42"/>
    <p:sldId id="418" r:id="rId43"/>
    <p:sldId id="350" r:id="rId44"/>
    <p:sldId id="372" r:id="rId45"/>
    <p:sldId id="419" r:id="rId46"/>
    <p:sldId id="420" r:id="rId47"/>
    <p:sldId id="421" r:id="rId48"/>
    <p:sldId id="422" r:id="rId49"/>
    <p:sldId id="370" r:id="rId50"/>
    <p:sldId id="371" r:id="rId51"/>
    <p:sldId id="423" r:id="rId52"/>
    <p:sldId id="425" r:id="rId53"/>
    <p:sldId id="426" r:id="rId54"/>
    <p:sldId id="428" r:id="rId55"/>
    <p:sldId id="369" r:id="rId56"/>
    <p:sldId id="282" r:id="rId57"/>
    <p:sldId id="367" r:id="rId58"/>
    <p:sldId id="368" r:id="rId59"/>
    <p:sldId id="365" r:id="rId60"/>
    <p:sldId id="366" r:id="rId61"/>
    <p:sldId id="432" r:id="rId62"/>
    <p:sldId id="388" r:id="rId63"/>
    <p:sldId id="389" r:id="rId64"/>
    <p:sldId id="437" r:id="rId65"/>
    <p:sldId id="435" r:id="rId66"/>
    <p:sldId id="436" r:id="rId67"/>
    <p:sldId id="433" r:id="rId68"/>
    <p:sldId id="391" r:id="rId69"/>
    <p:sldId id="402" r:id="rId70"/>
  </p:sldIdLst>
  <p:sldSz cx="9144000" cy="5143500" type="screen16x9"/>
  <p:notesSz cx="9926638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FBFD"/>
    <a:srgbClr val="CA6E6C"/>
    <a:srgbClr val="FFFFCC"/>
    <a:srgbClr val="D07C7A"/>
    <a:srgbClr val="D97B1D"/>
    <a:srgbClr val="2A6F27"/>
    <a:srgbClr val="C6605E"/>
    <a:srgbClr val="9B85B5"/>
    <a:srgbClr val="3760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876" autoAdjust="0"/>
  </p:normalViewPr>
  <p:slideViewPr>
    <p:cSldViewPr>
      <p:cViewPr>
        <p:scale>
          <a:sx n="152" d="100"/>
          <a:sy n="152" d="100"/>
        </p:scale>
        <p:origin x="-444" y="-6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0.xlsx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2.xlsx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&#1050;&#1085;&#1080;&#1075;&#1072;1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3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package" Target="../embeddings/_____Microsoft_Excel14.xlsx"/><Relationship Id="rId1" Type="http://schemas.openxmlformats.org/officeDocument/2006/relationships/themeOverride" Target="../theme/themeOverride1.xm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5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5.5809996405308893E-3"/>
                  <c:y val="-1.40828788509257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7904998202654446E-3"/>
                  <c:y val="-3.520719712731449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20 </a:t>
                    </a:r>
                    <a:r>
                      <a:rPr lang="en-US" dirty="0" smtClean="0"/>
                      <a:t>41</a:t>
                    </a:r>
                    <a:r>
                      <a:rPr lang="ru-RU" dirty="0" smtClean="0"/>
                      <a:t>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6.9762495506636114E-3"/>
                  <c:y val="-3.52071971273144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6.9761396884660655E-3"/>
                  <c:y val="-2.8165757701851528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 </a:t>
                    </a:r>
                    <a:r>
                      <a:rPr lang="en-US" dirty="0" smtClean="0"/>
                      <a:t>21</a:t>
                    </a:r>
                    <a:r>
                      <a:rPr lang="ru-RU" dirty="0" smtClean="0"/>
                      <a:t>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'Основные параметры'!$C$7:$F$7</c:f>
              <c:numCache>
                <c:formatCode>General</c:formatCode>
                <c:ptCount val="4"/>
                <c:pt idx="0">
                  <c:v>19986</c:v>
                </c:pt>
                <c:pt idx="1">
                  <c:v>20413</c:v>
                </c:pt>
                <c:pt idx="2">
                  <c:v>14691</c:v>
                </c:pt>
                <c:pt idx="3">
                  <c:v>7214</c:v>
                </c:pt>
              </c:numCache>
            </c:numRef>
          </c:val>
        </c:ser>
        <c:ser>
          <c:idx val="1"/>
          <c:order val="1"/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6742998921592669E-2"/>
                  <c:y val="-4.5769356265508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6742998921592669E-2"/>
                  <c:y val="-4.224863655277739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</a:t>
                    </a:r>
                    <a:r>
                      <a:rPr lang="ru-RU" dirty="0" smtClean="0"/>
                      <a:t>1</a:t>
                    </a:r>
                    <a:r>
                      <a:rPr lang="ru-RU" baseline="0" dirty="0" smtClean="0"/>
                      <a:t> 348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3952499101327223E-2"/>
                  <c:y val="-4.22489137748020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8138248831725389E-2"/>
                  <c:y val="-3.87279168400459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'Основные параметры'!$C$8:$F$8</c:f>
              <c:numCache>
                <c:formatCode>General</c:formatCode>
                <c:ptCount val="4"/>
                <c:pt idx="0">
                  <c:v>20046</c:v>
                </c:pt>
                <c:pt idx="1">
                  <c:v>21348</c:v>
                </c:pt>
                <c:pt idx="2">
                  <c:v>14691</c:v>
                </c:pt>
                <c:pt idx="3">
                  <c:v>8145</c:v>
                </c:pt>
              </c:numCache>
            </c:numRef>
          </c:val>
        </c:ser>
        <c:ser>
          <c:idx val="2"/>
          <c:order val="2"/>
          <c:spPr>
            <a:solidFill>
              <a:schemeClr val="accent2"/>
            </a:solidFill>
          </c:spPr>
          <c:invertIfNegative val="0"/>
          <c:dLbls>
            <c:dLbl>
              <c:idx val="0"/>
              <c:layout>
                <c:manualLayout>
                  <c:x val="8.3714994607963344E-3"/>
                  <c:y val="0.1654738264983781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2557249191194501E-2"/>
                  <c:y val="0.2040206526733131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-</a:t>
                    </a:r>
                    <a:r>
                      <a:rPr lang="en-US" dirty="0" smtClean="0"/>
                      <a:t>93</a:t>
                    </a:r>
                    <a:r>
                      <a:rPr lang="ru-RU" dirty="0" smtClean="0"/>
                      <a:t>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delete val="1"/>
            </c:dLbl>
            <c:dLbl>
              <c:idx val="3"/>
              <c:layout>
                <c:manualLayout>
                  <c:x val="1.1161999281061881E-2"/>
                  <c:y val="0.1795567053493039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-</a:t>
                    </a:r>
                    <a:r>
                      <a:rPr lang="en-US" dirty="0" smtClean="0"/>
                      <a:t>93</a:t>
                    </a:r>
                    <a:r>
                      <a:rPr lang="ru-RU" dirty="0" smtClean="0"/>
                      <a:t>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'Основные параметры'!$C$9:$F$9</c:f>
              <c:numCache>
                <c:formatCode>General</c:formatCode>
                <c:ptCount val="4"/>
                <c:pt idx="0">
                  <c:v>-60</c:v>
                </c:pt>
                <c:pt idx="1">
                  <c:v>-935</c:v>
                </c:pt>
                <c:pt idx="3">
                  <c:v>-931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6"/>
        <c:gapDepth val="128"/>
        <c:shape val="cylinder"/>
        <c:axId val="249364864"/>
        <c:axId val="249366400"/>
        <c:axId val="0"/>
      </c:bar3DChart>
      <c:catAx>
        <c:axId val="249364864"/>
        <c:scaling>
          <c:orientation val="minMax"/>
        </c:scaling>
        <c:delete val="1"/>
        <c:axPos val="b"/>
        <c:majorTickMark val="out"/>
        <c:minorTickMark val="none"/>
        <c:tickLblPos val="nextTo"/>
        <c:crossAx val="249366400"/>
        <c:crosses val="autoZero"/>
        <c:auto val="1"/>
        <c:lblAlgn val="ctr"/>
        <c:lblOffset val="100"/>
        <c:noMultiLvlLbl val="0"/>
      </c:catAx>
      <c:valAx>
        <c:axId val="2493664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4936486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146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0646429481515099E-3"/>
          <c:y val="5.2357029774469495E-2"/>
          <c:w val="0.96657188719600495"/>
          <c:h val="0.93146855210532165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 w="635000" h="635000"/>
            </a:sp3d>
          </c:spPr>
          <c:explosion val="35"/>
          <c:dPt>
            <c:idx val="1"/>
            <c:bubble3D val="0"/>
            <c:explosion val="31"/>
          </c:dPt>
          <c:dPt>
            <c:idx val="5"/>
            <c:bubble3D val="0"/>
            <c:spPr>
              <a:solidFill>
                <a:schemeClr val="accent6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6"/>
            <c:bubble3D val="0"/>
            <c:spPr>
              <a:solidFill>
                <a:srgbClr val="FAFDCF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Lbls>
            <c:dLbl>
              <c:idx val="0"/>
              <c:layout>
                <c:manualLayout>
                  <c:x val="-9.8960122755127444E-2"/>
                  <c:y val="-0.28660009998889013"/>
                </c:manualLayout>
              </c:layout>
              <c:tx>
                <c:rich>
                  <a:bodyPr/>
                  <a:lstStyle/>
                  <a:p>
                    <a:r>
                      <a:rPr lang="ru-RU" sz="1600" dirty="0" smtClean="0"/>
                      <a:t> 33,3%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1814517912249232"/>
                  <c:y val="9.67623331636676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5.3115426923553151E-2"/>
                  <c:y val="3.30692423064103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.10166035804142295"/>
                  <c:y val="3.00253096878124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3.7788221486063339E-2"/>
                  <c:y val="-6.12193263248527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7.0587626186087202E-2"/>
                  <c:y val="6.8602744653925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2.5349260006709073E-2"/>
                  <c:y val="9.32594361885155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Структура!$A$6:$A$12</c:f>
              <c:strCache>
                <c:ptCount val="7"/>
                <c:pt idx="0">
                  <c:v>Налог на доходы физических лиц</c:v>
                </c:pt>
                <c:pt idx="1">
                  <c:v>Налоги на совокупный доход</c:v>
                </c:pt>
                <c:pt idx="2">
                  <c:v>Арендная плата за землю</c:v>
                </c:pt>
                <c:pt idx="3">
                  <c:v>Доходы от продажи материальных и нематериальных активов</c:v>
                </c:pt>
                <c:pt idx="4">
                  <c:v>Доходы от сдачи в аренду имущества (аренда помещений)</c:v>
                </c:pt>
                <c:pt idx="5">
                  <c:v>Плата за право, установку и эксплуатацию рекламной конструкции</c:v>
                </c:pt>
                <c:pt idx="6">
                  <c:v>Иные доходы</c:v>
                </c:pt>
              </c:strCache>
            </c:strRef>
          </c:cat>
          <c:val>
            <c:numRef>
              <c:f>Структура!$B$6:$B$12</c:f>
              <c:numCache>
                <c:formatCode>#,##0.0</c:formatCode>
                <c:ptCount val="7"/>
                <c:pt idx="0">
                  <c:v>33.299999999999997</c:v>
                </c:pt>
                <c:pt idx="1">
                  <c:v>31.1</c:v>
                </c:pt>
                <c:pt idx="2">
                  <c:v>11.3</c:v>
                </c:pt>
                <c:pt idx="3">
                  <c:v>7.9</c:v>
                </c:pt>
                <c:pt idx="4">
                  <c:v>2.1</c:v>
                </c:pt>
                <c:pt idx="5">
                  <c:v>3.3</c:v>
                </c:pt>
                <c:pt idx="6">
                  <c:v>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 b="1"/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98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110409449254878"/>
          <c:y val="2.5976961326828049E-3"/>
          <c:w val="0.69858797980978171"/>
          <c:h val="0.81641960105788769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1"/>
            <c:bubble3D val="0"/>
            <c:spPr>
              <a:solidFill>
                <a:schemeClr val="accent6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Lbls>
            <c:dLbl>
              <c:idx val="0"/>
              <c:layout>
                <c:manualLayout>
                  <c:x val="0.15684617698301981"/>
                  <c:y val="0.11342753521529261"/>
                </c:manualLayout>
              </c:layout>
              <c:tx>
                <c:rich>
                  <a:bodyPr/>
                  <a:lstStyle/>
                  <a:p>
                    <a:r>
                      <a:rPr lang="en-US" sz="2000" b="1" dirty="0"/>
                      <a:t>14 </a:t>
                    </a:r>
                    <a:r>
                      <a:rPr lang="en-US" sz="2000" b="1" dirty="0" smtClean="0"/>
                      <a:t>40</a:t>
                    </a:r>
                    <a:r>
                      <a:rPr lang="ru-RU" sz="2000" b="1" dirty="0" smtClean="0"/>
                      <a:t>0</a:t>
                    </a:r>
                    <a:r>
                      <a:rPr lang="ru-RU" sz="2000" b="1" baseline="0" dirty="0" smtClean="0"/>
                      <a:t> </a:t>
                    </a:r>
                  </a:p>
                  <a:p>
                    <a:r>
                      <a:rPr lang="ru-RU" sz="2000" b="1" baseline="0" dirty="0" smtClean="0"/>
                      <a:t>(</a:t>
                    </a:r>
                    <a:r>
                      <a:rPr lang="en-US" sz="2000" b="1" dirty="0" smtClean="0"/>
                      <a:t>98%</a:t>
                    </a:r>
                    <a:r>
                      <a:rPr lang="ru-RU" sz="2000" b="1" dirty="0" smtClean="0"/>
                      <a:t>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3.3428845997735476E-2"/>
                  <c:y val="-9.4934505531048166E-2"/>
                </c:manualLayout>
              </c:layout>
              <c:tx>
                <c:rich>
                  <a:bodyPr/>
                  <a:lstStyle/>
                  <a:p>
                    <a:r>
                      <a:rPr lang="en-US" sz="2000" b="1" smtClean="0"/>
                      <a:t>291 </a:t>
                    </a:r>
                    <a:r>
                      <a:rPr lang="ru-RU" sz="2000" b="1" smtClean="0"/>
                      <a:t>(</a:t>
                    </a:r>
                    <a:r>
                      <a:rPr lang="en-US" sz="2000" b="1" smtClean="0"/>
                      <a:t>2%</a:t>
                    </a:r>
                    <a:r>
                      <a:rPr lang="ru-RU" sz="2000" b="1" smtClean="0"/>
                      <a:t>)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</c:dLbls>
          <c:cat>
            <c:strRef>
              <c:f>'Программные не программные'!$B$6:$B$7</c:f>
              <c:strCache>
                <c:ptCount val="2"/>
                <c:pt idx="0">
                  <c:v>Программные расходы</c:v>
                </c:pt>
                <c:pt idx="1">
                  <c:v>Непрограммные расходы</c:v>
                </c:pt>
              </c:strCache>
            </c:strRef>
          </c:cat>
          <c:val>
            <c:numRef>
              <c:f>'Программные не программные'!$C$6:$C$7</c:f>
              <c:numCache>
                <c:formatCode>General</c:formatCode>
                <c:ptCount val="2"/>
                <c:pt idx="0" formatCode="#,##0">
                  <c:v>14406</c:v>
                </c:pt>
                <c:pt idx="1">
                  <c:v>291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3.7108230324649216E-2"/>
          <c:y val="0.85276266633412845"/>
          <c:w val="0.93011574605221359"/>
          <c:h val="0.11932567455925677"/>
        </c:manualLayout>
      </c:layout>
      <c:overlay val="0"/>
      <c:txPr>
        <a:bodyPr/>
        <a:lstStyle/>
        <a:p>
          <a:pPr>
            <a:defRPr sz="20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9444444444444441E-3"/>
          <c:y val="8.1831881734206413E-2"/>
          <c:w val="0.97638888888888886"/>
          <c:h val="0.90205803182947153"/>
        </c:manualLayout>
      </c:layout>
      <c:pie3DChart>
        <c:varyColors val="1"/>
        <c:ser>
          <c:idx val="1"/>
          <c:order val="1"/>
          <c:spPr>
            <a:scene3d>
              <a:camera prst="orthographicFront"/>
              <a:lightRig rig="threePt" dir="t"/>
            </a:scene3d>
            <a:sp3d>
              <a:bevelT w="635000" h="635000"/>
            </a:sp3d>
          </c:spPr>
          <c:explosion val="25"/>
          <c:dPt>
            <c:idx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1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2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3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8"/>
            <c:bubble3D val="0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9"/>
            <c:bubble3D val="0"/>
            <c:spPr>
              <a:solidFill>
                <a:schemeClr val="bg2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10"/>
            <c:bubble3D val="0"/>
            <c:spPr>
              <a:solidFill>
                <a:srgbClr val="92D050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61,</a:t>
                    </a:r>
                    <a:r>
                      <a:rPr lang="ru-RU" dirty="0" smtClean="0"/>
                      <a:t>5%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8,</a:t>
                    </a:r>
                    <a:r>
                      <a:rPr lang="ru-RU" dirty="0" smtClean="0"/>
                      <a:t>6%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11,</a:t>
                    </a:r>
                    <a:r>
                      <a:rPr lang="ru-RU" dirty="0" smtClean="0"/>
                      <a:t>1%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6,4</a:t>
                    </a:r>
                    <a:r>
                      <a:rPr lang="ru-RU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0.10084339457567804"/>
                  <c:y val="5.430443750428122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4,</a:t>
                    </a:r>
                    <a:r>
                      <a:rPr lang="ru-RU" dirty="0" smtClean="0"/>
                      <a:t>7%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7.9434820647419066E-2"/>
                  <c:y val="7.902339894916569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4,5</a:t>
                    </a:r>
                    <a:r>
                      <a:rPr lang="ru-RU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6"/>
              <c:layout>
                <c:manualLayout>
                  <c:x val="-1.9809273840769904E-2"/>
                  <c:y val="1.079071348655251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1,7</a:t>
                    </a:r>
                    <a:r>
                      <a:rPr lang="ru-RU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7"/>
              <c:layout>
                <c:manualLayout>
                  <c:x val="-5.1001312335958053E-2"/>
                  <c:y val="-6.238814906523443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0,6</a:t>
                    </a:r>
                    <a:r>
                      <a:rPr lang="ru-RU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8"/>
              <c:layout>
                <c:manualLayout>
                  <c:x val="3.326771653543256E-3"/>
                  <c:y val="-2.130742865261325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0,</a:t>
                    </a:r>
                    <a:r>
                      <a:rPr lang="ru-RU" dirty="0" smtClean="0"/>
                      <a:t>3%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9"/>
              <c:layout>
                <c:manualLayout>
                  <c:x val="2.5184601924759457E-2"/>
                  <c:y val="3.185585658724943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0,2</a:t>
                    </a:r>
                    <a:r>
                      <a:rPr lang="ru-RU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0"/>
              <c:layout>
                <c:manualLayout>
                  <c:x val="9.0451881014873142E-2"/>
                  <c:y val="1.171824854184690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0,</a:t>
                    </a:r>
                    <a:r>
                      <a:rPr lang="ru-RU" dirty="0" smtClean="0"/>
                      <a:t>4%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spPr>
              <a:scene3d>
                <a:camera prst="orthographicFront"/>
                <a:lightRig rig="threePt" dir="t"/>
              </a:scene3d>
              <a:sp3d>
                <a:bevelT w="635000"/>
              </a:sp3d>
            </c:spPr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</c:dLbls>
          <c:cat>
            <c:strRef>
              <c:f>'расходы структура'!$A$1:$A$11</c:f>
              <c:strCache>
                <c:ptCount val="11"/>
                <c:pt idx="0">
                  <c:v>Образование</c:v>
                </c:pt>
                <c:pt idx="1">
                  <c:v>Культура, кинематография</c:v>
                </c:pt>
                <c:pt idx="2">
                  <c:v>Общегосударственные вопросы и охрана окружающей среды</c:v>
                </c:pt>
                <c:pt idx="3">
                  <c:v>Национальная экономика</c:v>
                </c:pt>
                <c:pt idx="4">
                  <c:v>Жилищно-коммунальное хозяйство</c:v>
                </c:pt>
                <c:pt idx="5">
                  <c:v>Физическая культура и спорт</c:v>
                </c:pt>
                <c:pt idx="6">
                  <c:v>Социальная политика</c:v>
                </c:pt>
                <c:pt idx="7">
                  <c:v>Национальная оборона, национальная безопасность и правоохранительная деятельность</c:v>
                </c:pt>
                <c:pt idx="8">
                  <c:v>Обслуживание муниципального долга</c:v>
                </c:pt>
                <c:pt idx="9">
                  <c:v>Здравоохранение</c:v>
                </c:pt>
                <c:pt idx="10">
                  <c:v>Средства массовой информации</c:v>
                </c:pt>
              </c:strCache>
            </c:strRef>
          </c:cat>
          <c:val>
            <c:numRef>
              <c:f>'расходы структура'!$C$1:$C$11</c:f>
              <c:numCache>
                <c:formatCode>0.00</c:formatCode>
                <c:ptCount val="11"/>
                <c:pt idx="0">
                  <c:v>61.482957669048929</c:v>
                </c:pt>
                <c:pt idx="1">
                  <c:v>8.5623969213853766</c:v>
                </c:pt>
                <c:pt idx="2">
                  <c:v>11.132490379329301</c:v>
                </c:pt>
                <c:pt idx="3">
                  <c:v>6.4046179219351291</c:v>
                </c:pt>
                <c:pt idx="4">
                  <c:v>4.6728971962616823</c:v>
                </c:pt>
                <c:pt idx="5">
                  <c:v>4.5285871357888947</c:v>
                </c:pt>
                <c:pt idx="6">
                  <c:v>1.7248488180318857</c:v>
                </c:pt>
                <c:pt idx="7">
                  <c:v>0.61847168774051675</c:v>
                </c:pt>
                <c:pt idx="8">
                  <c:v>0.25426058273776803</c:v>
                </c:pt>
                <c:pt idx="9">
                  <c:v>0.23364485981308411</c:v>
                </c:pt>
                <c:pt idx="10">
                  <c:v>0.38482682792743267</c:v>
                </c:pt>
              </c:numCache>
            </c:numRef>
          </c:val>
        </c:ser>
        <c:ser>
          <c:idx val="0"/>
          <c:order val="0"/>
          <c:explosion val="25"/>
          <c:cat>
            <c:strRef>
              <c:f>'расходы структура'!$A$1:$A$11</c:f>
              <c:strCache>
                <c:ptCount val="11"/>
                <c:pt idx="0">
                  <c:v>Образование</c:v>
                </c:pt>
                <c:pt idx="1">
                  <c:v>Культура, кинематография</c:v>
                </c:pt>
                <c:pt idx="2">
                  <c:v>Общегосударственные вопросы и охрана окружающей среды</c:v>
                </c:pt>
                <c:pt idx="3">
                  <c:v>Национальная экономика</c:v>
                </c:pt>
                <c:pt idx="4">
                  <c:v>Жилищно-коммунальное хозяйство</c:v>
                </c:pt>
                <c:pt idx="5">
                  <c:v>Физическая культура и спорт</c:v>
                </c:pt>
                <c:pt idx="6">
                  <c:v>Социальная политика</c:v>
                </c:pt>
                <c:pt idx="7">
                  <c:v>Национальная оборона, национальная безопасность и правоохранительная деятельность</c:v>
                </c:pt>
                <c:pt idx="8">
                  <c:v>Обслуживание муниципального долга</c:v>
                </c:pt>
                <c:pt idx="9">
                  <c:v>Здравоохранение</c:v>
                </c:pt>
                <c:pt idx="10">
                  <c:v>Средства массовой информации</c:v>
                </c:pt>
              </c:strCache>
            </c:strRef>
          </c:cat>
          <c:val>
            <c:numRef>
              <c:f>'расходы структура'!$B$1:$B$11</c:f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scene3d>
          <a:camera prst="orthographicFront"/>
          <a:lightRig rig="threePt" dir="t"/>
        </a:scene3d>
        <a:sp3d>
          <a:bevelT w="63500"/>
        </a:sp3d>
      </c:spPr>
    </c:plotArea>
    <c:plotVisOnly val="1"/>
    <c:dispBlanksAs val="gap"/>
    <c:showDLblsOverMax val="0"/>
  </c:chart>
  <c:spPr>
    <a:scene3d>
      <a:camera prst="orthographicFront"/>
      <a:lightRig rig="threePt" dir="t"/>
    </a:scene3d>
    <a:sp3d>
      <a:bevelT h="63500"/>
    </a:sp3d>
  </c:spPr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9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8436660632478736E-2"/>
          <c:y val="0.15849250200299317"/>
          <c:w val="0.81793934660854672"/>
          <c:h val="0.78700687316392293"/>
        </c:manualLayout>
      </c:layout>
      <c:pie3DChart>
        <c:varyColors val="1"/>
        <c:ser>
          <c:idx val="1"/>
          <c:order val="1"/>
          <c:spPr>
            <a:scene3d>
              <a:camera prst="orthographicFront"/>
              <a:lightRig rig="threePt" dir="t"/>
            </a:scene3d>
            <a:sp3d>
              <a:bevelT w="635000" h="635000"/>
            </a:sp3d>
          </c:spPr>
          <c:dPt>
            <c:idx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1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4"/>
            <c:bubble3D val="0"/>
            <c:spPr>
              <a:solidFill>
                <a:srgbClr val="FAFDCF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7"/>
            <c:bubble3D val="0"/>
            <c:spPr>
              <a:solidFill>
                <a:srgbClr val="C6605E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1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Lbls>
            <c:dLbl>
              <c:idx val="0"/>
              <c:layout>
                <c:manualLayout>
                  <c:x val="8.109750468902148E-2"/>
                  <c:y val="-0.2359454999862822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7783971715561016E-2"/>
                  <c:y val="-1.29372571843207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7.6470772038400955E-2"/>
                  <c:y val="6.12349019667125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2.2625856114026545E-2"/>
                  <c:y val="-6.614601442155069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2.6293034434082489E-3"/>
                  <c:y val="-3.87075277269680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3.926493869962161E-2"/>
                  <c:y val="-3.64711669765637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2.6113213727886445E-2"/>
                  <c:y val="7.77306213561901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2.5302744139540052E-2"/>
                  <c:y val="-7.44748126760492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8.769685312743028E-2"/>
                  <c:y val="-3.72603966682287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7.7533051883124093E-2"/>
                  <c:y val="7.80269761606022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2.1919847958070018E-2"/>
                  <c:y val="-1.80080422064670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>
                <c:manualLayout>
                  <c:x val="-0.11621411723483716"/>
                  <c:y val="1.14636191309419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'программы исполн'!$A$2:$A$17</c:f>
              <c:strCache>
                <c:ptCount val="16"/>
                <c:pt idx="0">
                  <c:v> Развитие образования </c:v>
                </c:pt>
                <c:pt idx="1">
                  <c:v> Развитие культуры </c:v>
                </c:pt>
                <c:pt idx="2">
                  <c:v> Молодежь </c:v>
                </c:pt>
                <c:pt idx="3">
                  <c:v> Физическая культура и спорт </c:v>
                </c:pt>
                <c:pt idx="4">
                  <c:v> Управление мун. финансами  </c:v>
                </c:pt>
                <c:pt idx="5">
                  <c:v> Снижение администр. барьеров</c:v>
                </c:pt>
                <c:pt idx="6">
                  <c:v> Развитие земельно-имущественного комплекса </c:v>
                </c:pt>
                <c:pt idx="7">
                  <c:v> Развитие инженерной инфраструктуры и энергоэффективности</c:v>
                </c:pt>
                <c:pt idx="8">
                  <c:v> Охрана окружающей среды </c:v>
                </c:pt>
                <c:pt idx="9">
                  <c:v> Предпринимательство </c:v>
                </c:pt>
                <c:pt idx="10">
                  <c:v> Развитие дорожно-транспортной системы </c:v>
                </c:pt>
                <c:pt idx="11">
                  <c:v> Жилище</c:v>
                </c:pt>
                <c:pt idx="12">
                  <c:v> Безопасность </c:v>
                </c:pt>
                <c:pt idx="13">
                  <c:v> Муниципальное управление </c:v>
                </c:pt>
                <c:pt idx="14">
                  <c:v> Сельское хозяйство </c:v>
                </c:pt>
                <c:pt idx="15">
                  <c:v>Формирование современной городской среды</c:v>
                </c:pt>
              </c:strCache>
            </c:strRef>
          </c:cat>
          <c:val>
            <c:numRef>
              <c:f>'программы исполн'!$C$2:$C$17</c:f>
              <c:numCache>
                <c:formatCode>General</c:formatCode>
                <c:ptCount val="16"/>
                <c:pt idx="0" formatCode="#,##0">
                  <c:v>7909</c:v>
                </c:pt>
                <c:pt idx="1">
                  <c:v>994</c:v>
                </c:pt>
                <c:pt idx="2">
                  <c:v>9</c:v>
                </c:pt>
                <c:pt idx="3">
                  <c:v>658</c:v>
                </c:pt>
                <c:pt idx="4">
                  <c:v>334</c:v>
                </c:pt>
                <c:pt idx="5">
                  <c:v>364</c:v>
                </c:pt>
                <c:pt idx="6">
                  <c:v>137</c:v>
                </c:pt>
                <c:pt idx="7">
                  <c:v>467</c:v>
                </c:pt>
                <c:pt idx="8">
                  <c:v>11</c:v>
                </c:pt>
                <c:pt idx="9">
                  <c:v>83</c:v>
                </c:pt>
                <c:pt idx="10">
                  <c:v>887</c:v>
                </c:pt>
                <c:pt idx="11">
                  <c:v>596</c:v>
                </c:pt>
                <c:pt idx="12">
                  <c:v>90</c:v>
                </c:pt>
                <c:pt idx="13" formatCode="#,##0">
                  <c:v>1170</c:v>
                </c:pt>
                <c:pt idx="14">
                  <c:v>10</c:v>
                </c:pt>
                <c:pt idx="15">
                  <c:v>680</c:v>
                </c:pt>
              </c:numCache>
            </c:numRef>
          </c:val>
        </c:ser>
        <c:ser>
          <c:idx val="0"/>
          <c:order val="0"/>
          <c:cat>
            <c:strRef>
              <c:f>'программы исполн'!$A$2:$A$17</c:f>
              <c:strCache>
                <c:ptCount val="16"/>
                <c:pt idx="0">
                  <c:v> Развитие образования </c:v>
                </c:pt>
                <c:pt idx="1">
                  <c:v> Развитие культуры </c:v>
                </c:pt>
                <c:pt idx="2">
                  <c:v> Молодежь </c:v>
                </c:pt>
                <c:pt idx="3">
                  <c:v> Физическая культура и спорт </c:v>
                </c:pt>
                <c:pt idx="4">
                  <c:v> Управление мун. финансами  </c:v>
                </c:pt>
                <c:pt idx="5">
                  <c:v> Снижение администр. барьеров</c:v>
                </c:pt>
                <c:pt idx="6">
                  <c:v> Развитие земельно-имущественного комплекса </c:v>
                </c:pt>
                <c:pt idx="7">
                  <c:v> Развитие инженерной инфраструктуры и энергоэффективности</c:v>
                </c:pt>
                <c:pt idx="8">
                  <c:v> Охрана окружающей среды </c:v>
                </c:pt>
                <c:pt idx="9">
                  <c:v> Предпринимательство </c:v>
                </c:pt>
                <c:pt idx="10">
                  <c:v> Развитие дорожно-транспортной системы </c:v>
                </c:pt>
                <c:pt idx="11">
                  <c:v> Жилище</c:v>
                </c:pt>
                <c:pt idx="12">
                  <c:v> Безопасность </c:v>
                </c:pt>
                <c:pt idx="13">
                  <c:v> Муниципальное управление </c:v>
                </c:pt>
                <c:pt idx="14">
                  <c:v> Сельское хозяйство </c:v>
                </c:pt>
                <c:pt idx="15">
                  <c:v>Формирование современной городской среды</c:v>
                </c:pt>
              </c:strCache>
            </c:strRef>
          </c:cat>
          <c:val>
            <c:numRef>
              <c:f>'программы исполн'!$B$2:$B$17</c:f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0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2369259655620646"/>
          <c:y val="4.0533991471250377E-2"/>
          <c:w val="0.39447325061749761"/>
          <c:h val="0.91090748600287996"/>
        </c:manualLayout>
      </c:layout>
      <c:bar3DChart>
        <c:barDir val="col"/>
        <c:grouping val="stacked"/>
        <c:varyColors val="0"/>
        <c:ser>
          <c:idx val="0"/>
          <c:order val="0"/>
          <c:spPr>
            <a:solidFill>
              <a:schemeClr val="accent5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b="1" smtClean="0"/>
                      <a:t>1</a:t>
                    </a:r>
                    <a:r>
                      <a:rPr lang="ru-RU" b="1" smtClean="0"/>
                      <a:t> </a:t>
                    </a:r>
                    <a:r>
                      <a:rPr lang="en-US" b="1" smtClean="0"/>
                      <a:t>974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en-US" b="1" smtClean="0"/>
                      <a:t>1</a:t>
                    </a:r>
                    <a:r>
                      <a:rPr lang="ru-RU" b="1" smtClean="0"/>
                      <a:t> </a:t>
                    </a:r>
                    <a:r>
                      <a:rPr lang="en-US" b="1" smtClean="0"/>
                      <a:t>803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'расходы образ+культура'!$A$1:$B$1</c:f>
              <c:numCache>
                <c:formatCode>General</c:formatCode>
                <c:ptCount val="2"/>
                <c:pt idx="0">
                  <c:v>1974</c:v>
                </c:pt>
                <c:pt idx="1">
                  <c:v>1803</c:v>
                </c:pt>
              </c:numCache>
            </c:numRef>
          </c:val>
        </c:ser>
        <c:ser>
          <c:idx val="1"/>
          <c:order val="1"/>
          <c:spPr>
            <a:solidFill>
              <a:schemeClr val="accent3">
                <a:lumMod val="75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600" b="1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'расходы образ+культура'!$A$2:$B$2</c:f>
              <c:numCache>
                <c:formatCode>General</c:formatCode>
                <c:ptCount val="2"/>
                <c:pt idx="0">
                  <c:v>219</c:v>
                </c:pt>
                <c:pt idx="1">
                  <c:v>198</c:v>
                </c:pt>
              </c:numCache>
            </c:numRef>
          </c:val>
        </c:ser>
        <c:ser>
          <c:idx val="2"/>
          <c:order val="2"/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2039815629657979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6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274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7199736613797114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5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908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'расходы образ+культура'!$A$3:$B$3</c:f>
              <c:numCache>
                <c:formatCode>General</c:formatCode>
                <c:ptCount val="2"/>
                <c:pt idx="0">
                  <c:v>6274</c:v>
                </c:pt>
                <c:pt idx="1">
                  <c:v>5908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"/>
        <c:gapDepth val="0"/>
        <c:shape val="cylinder"/>
        <c:axId val="251982976"/>
        <c:axId val="251984512"/>
        <c:axId val="0"/>
      </c:bar3DChart>
      <c:catAx>
        <c:axId val="251982976"/>
        <c:scaling>
          <c:orientation val="minMax"/>
        </c:scaling>
        <c:delete val="1"/>
        <c:axPos val="b"/>
        <c:majorTickMark val="out"/>
        <c:minorTickMark val="none"/>
        <c:tickLblPos val="nextTo"/>
        <c:crossAx val="251984512"/>
        <c:crosses val="autoZero"/>
        <c:auto val="1"/>
        <c:lblAlgn val="ctr"/>
        <c:lblOffset val="100"/>
        <c:noMultiLvlLbl val="0"/>
      </c:catAx>
      <c:valAx>
        <c:axId val="2519845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5198297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0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600" b="1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'расходы образ+культура'!$A$5:$B$5</c:f>
              <c:numCache>
                <c:formatCode>General</c:formatCode>
                <c:ptCount val="2"/>
                <c:pt idx="0">
                  <c:v>287</c:v>
                </c:pt>
                <c:pt idx="1">
                  <c:v>286</c:v>
                </c:pt>
              </c:numCache>
            </c:numRef>
          </c:val>
        </c:ser>
        <c:ser>
          <c:idx val="1"/>
          <c:order val="1"/>
          <c:spPr>
            <a:solidFill>
              <a:schemeClr val="accent3">
                <a:lumMod val="75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600" b="1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'расходы образ+культура'!$A$6:$B$6</c:f>
              <c:numCache>
                <c:formatCode>General</c:formatCode>
                <c:ptCount val="2"/>
                <c:pt idx="0">
                  <c:v>136</c:v>
                </c:pt>
                <c:pt idx="1">
                  <c:v>136</c:v>
                </c:pt>
              </c:numCache>
            </c:numRef>
          </c:val>
        </c:ser>
        <c:ser>
          <c:idx val="2"/>
          <c:order val="2"/>
          <c:invertIfNegative val="0"/>
          <c:dPt>
            <c:idx val="0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Pt>
            <c:idx val="1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Lbls>
            <c:dLbl>
              <c:idx val="0"/>
              <c:layout>
                <c:manualLayout>
                  <c:x val="3.834115050018593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8615081416074543E-3"/>
                  <c:y val="-3.6453776611256925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'расходы образ+культура'!$A$7:$B$7</c:f>
              <c:numCache>
                <c:formatCode>General</c:formatCode>
                <c:ptCount val="2"/>
                <c:pt idx="0">
                  <c:v>575</c:v>
                </c:pt>
                <c:pt idx="1">
                  <c:v>572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"/>
        <c:gapDepth val="0"/>
        <c:shape val="cylinder"/>
        <c:axId val="322083456"/>
        <c:axId val="322085248"/>
        <c:axId val="0"/>
      </c:bar3DChart>
      <c:catAx>
        <c:axId val="322083456"/>
        <c:scaling>
          <c:orientation val="minMax"/>
        </c:scaling>
        <c:delete val="1"/>
        <c:axPos val="b"/>
        <c:majorTickMark val="out"/>
        <c:minorTickMark val="none"/>
        <c:tickLblPos val="nextTo"/>
        <c:crossAx val="322085248"/>
        <c:crosses val="autoZero"/>
        <c:auto val="1"/>
        <c:lblAlgn val="ctr"/>
        <c:lblOffset val="100"/>
        <c:noMultiLvlLbl val="0"/>
      </c:catAx>
      <c:valAx>
        <c:axId val="3220852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2208345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1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Pt>
            <c:idx val="4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val>
            <c:numRef>
              <c:f>'зарплата культ'!$A$1:$E$1</c:f>
              <c:numCache>
                <c:formatCode>0.0</c:formatCode>
                <c:ptCount val="5"/>
                <c:pt idx="0">
                  <c:v>46</c:v>
                </c:pt>
                <c:pt idx="1">
                  <c:v>49.1</c:v>
                </c:pt>
                <c:pt idx="3">
                  <c:v>50.6</c:v>
                </c:pt>
                <c:pt idx="4">
                  <c:v>58.2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8"/>
        <c:gapDepth val="130"/>
        <c:shape val="cylinder"/>
        <c:axId val="323635840"/>
        <c:axId val="323649920"/>
        <c:axId val="0"/>
      </c:bar3DChart>
      <c:catAx>
        <c:axId val="323635840"/>
        <c:scaling>
          <c:orientation val="minMax"/>
        </c:scaling>
        <c:delete val="1"/>
        <c:axPos val="b"/>
        <c:majorTickMark val="out"/>
        <c:minorTickMark val="none"/>
        <c:tickLblPos val="nextTo"/>
        <c:crossAx val="323649920"/>
        <c:crosses val="autoZero"/>
        <c:auto val="1"/>
        <c:lblAlgn val="ctr"/>
        <c:lblOffset val="100"/>
        <c:noMultiLvlLbl val="0"/>
      </c:catAx>
      <c:valAx>
        <c:axId val="323649920"/>
        <c:scaling>
          <c:orientation val="minMax"/>
        </c:scaling>
        <c:delete val="0"/>
        <c:axPos val="l"/>
        <c:majorGridlines/>
        <c:numFmt formatCode="0" sourceLinked="0"/>
        <c:majorTickMark val="out"/>
        <c:minorTickMark val="none"/>
        <c:tickLblPos val="nextTo"/>
        <c:crossAx val="32363584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autoTitleDeleted val="0"/>
    <c:view3D>
      <c:rotX val="20"/>
      <c:rotY val="40"/>
      <c:depthPercent val="100"/>
      <c:rAngAx val="1"/>
    </c:view3D>
    <c:floor>
      <c:thickness val="0"/>
      <c:spPr>
        <a:scene3d>
          <a:camera prst="orthographicFront"/>
          <a:lightRig rig="threePt" dir="t"/>
        </a:scene3d>
        <a:sp3d>
          <a:contourClr>
            <a:srgbClr val="000000"/>
          </a:contourClr>
        </a:sp3d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8726314039421813E-2"/>
          <c:y val="5.1400554097404488E-2"/>
          <c:w val="0.93889952227966145"/>
          <c:h val="0.89719889180519097"/>
        </c:manualLayout>
      </c:layout>
      <c:bar3D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1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Pt>
            <c:idx val="4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val>
            <c:numRef>
              <c:f>Лист1!$A$2:$E$2</c:f>
              <c:numCache>
                <c:formatCode>General</c:formatCode>
                <c:ptCount val="5"/>
                <c:pt idx="0">
                  <c:v>51.4</c:v>
                </c:pt>
                <c:pt idx="1">
                  <c:v>56.1</c:v>
                </c:pt>
                <c:pt idx="3">
                  <c:v>62.1</c:v>
                </c:pt>
                <c:pt idx="4">
                  <c:v>66.7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4"/>
        <c:gapDepth val="68"/>
        <c:shape val="cylinder"/>
        <c:axId val="323594496"/>
        <c:axId val="323596288"/>
        <c:axId val="0"/>
      </c:bar3DChart>
      <c:catAx>
        <c:axId val="323594496"/>
        <c:scaling>
          <c:orientation val="minMax"/>
        </c:scaling>
        <c:delete val="1"/>
        <c:axPos val="b"/>
        <c:majorTickMark val="out"/>
        <c:minorTickMark val="none"/>
        <c:tickLblPos val="nextTo"/>
        <c:crossAx val="323596288"/>
        <c:crosses val="autoZero"/>
        <c:auto val="1"/>
        <c:lblAlgn val="ctr"/>
        <c:lblOffset val="100"/>
        <c:noMultiLvlLbl val="0"/>
      </c:catAx>
      <c:valAx>
        <c:axId val="3235962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2359449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autoTitleDeleted val="0"/>
    <c:view3D>
      <c:rotX val="15"/>
      <c:rotY val="4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1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Pt>
            <c:idx val="4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val>
            <c:numRef>
              <c:f>Лист1!$A$4:$E$4</c:f>
              <c:numCache>
                <c:formatCode>General</c:formatCode>
                <c:ptCount val="5"/>
                <c:pt idx="0">
                  <c:v>50</c:v>
                </c:pt>
                <c:pt idx="1">
                  <c:v>51.5</c:v>
                </c:pt>
                <c:pt idx="3">
                  <c:v>51.1</c:v>
                </c:pt>
                <c:pt idx="4">
                  <c:v>54.6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2"/>
        <c:gapDepth val="80"/>
        <c:shape val="cylinder"/>
        <c:axId val="323737472"/>
        <c:axId val="323739008"/>
        <c:axId val="0"/>
      </c:bar3DChart>
      <c:catAx>
        <c:axId val="323737472"/>
        <c:scaling>
          <c:orientation val="minMax"/>
        </c:scaling>
        <c:delete val="1"/>
        <c:axPos val="b"/>
        <c:majorTickMark val="out"/>
        <c:minorTickMark val="none"/>
        <c:tickLblPos val="nextTo"/>
        <c:crossAx val="323739008"/>
        <c:crossesAt val="0"/>
        <c:auto val="1"/>
        <c:lblAlgn val="ctr"/>
        <c:lblOffset val="100"/>
        <c:noMultiLvlLbl val="0"/>
      </c:catAx>
      <c:valAx>
        <c:axId val="323739008"/>
        <c:scaling>
          <c:orientation val="minMax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+mn-lt"/>
                <a:cs typeface="Arial" pitchFamily="34" charset="0"/>
              </a:defRPr>
            </a:pPr>
            <a:endParaRPr lang="ru-RU"/>
          </a:p>
        </c:txPr>
        <c:crossAx val="32373747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1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Pt>
            <c:idx val="4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val>
            <c:numRef>
              <c:f>'зплата образ'!$A$6:$E$6</c:f>
              <c:numCache>
                <c:formatCode>General</c:formatCode>
                <c:ptCount val="5"/>
                <c:pt idx="0">
                  <c:v>55.7</c:v>
                </c:pt>
                <c:pt idx="1">
                  <c:v>58.1</c:v>
                </c:pt>
                <c:pt idx="3">
                  <c:v>60.1</c:v>
                </c:pt>
                <c:pt idx="4">
                  <c:v>64.599999999999994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4"/>
        <c:gapDepth val="116"/>
        <c:shape val="cylinder"/>
        <c:axId val="327226880"/>
        <c:axId val="327228416"/>
        <c:axId val="0"/>
      </c:bar3DChart>
      <c:catAx>
        <c:axId val="327226880"/>
        <c:scaling>
          <c:orientation val="minMax"/>
        </c:scaling>
        <c:delete val="1"/>
        <c:axPos val="b"/>
        <c:majorTickMark val="out"/>
        <c:minorTickMark val="none"/>
        <c:tickLblPos val="nextTo"/>
        <c:crossAx val="327228416"/>
        <c:crossesAt val="0"/>
        <c:auto val="1"/>
        <c:lblAlgn val="ctr"/>
        <c:lblOffset val="100"/>
        <c:noMultiLvlLbl val="0"/>
      </c:catAx>
      <c:valAx>
        <c:axId val="327228416"/>
        <c:scaling>
          <c:orientation val="minMax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2722688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1138884947953907E-2"/>
          <c:y val="5.1400554097404488E-2"/>
          <c:w val="0.92486525514081308"/>
          <c:h val="0.83146955801061784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'Динамика роста доходов'!$C$6</c:f>
              <c:strCache>
                <c:ptCount val="1"/>
                <c:pt idx="0">
                  <c:v>Налоговые и неналоговые доходы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3952499101327223E-2"/>
                  <c:y val="-3.103034425601451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10 </a:t>
                    </a:r>
                    <a:r>
                      <a:rPr lang="en-US" dirty="0" smtClean="0"/>
                      <a:t>899</a:t>
                    </a:r>
                    <a:endParaRPr lang="ru-RU" dirty="0" smtClean="0"/>
                  </a:p>
                  <a:p>
                    <a:r>
                      <a:rPr lang="ru-RU" dirty="0" smtClean="0"/>
                      <a:t>71,5%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6742998921592669E-2"/>
                  <c:y val="-9.3091032768043529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 </a:t>
                    </a:r>
                    <a:r>
                      <a:rPr lang="en-US" dirty="0" smtClean="0"/>
                      <a:t>305</a:t>
                    </a:r>
                    <a:endParaRPr lang="ru-RU" dirty="0" smtClean="0"/>
                  </a:p>
                  <a:p>
                    <a:r>
                      <a:rPr lang="ru-RU" dirty="0" smtClean="0"/>
                      <a:t>62,0%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8138248831725389E-2"/>
                  <c:y val="-5.27515852352246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11 </a:t>
                    </a:r>
                    <a:r>
                      <a:rPr lang="en-US" dirty="0" smtClean="0"/>
                      <a:t>135</a:t>
                    </a:r>
                    <a:endParaRPr lang="ru-RU" dirty="0" smtClean="0"/>
                  </a:p>
                  <a:p>
                    <a:r>
                      <a:rPr lang="ru-RU" dirty="0" smtClean="0"/>
                      <a:t>62,7%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8138248831725389E-2"/>
                  <c:y val="-7.136979178883337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11 </a:t>
                    </a:r>
                    <a:r>
                      <a:rPr lang="en-US" dirty="0" smtClean="0"/>
                      <a:t>250</a:t>
                    </a:r>
                    <a:endParaRPr lang="ru-RU" dirty="0" smtClean="0"/>
                  </a:p>
                  <a:p>
                    <a:r>
                      <a:rPr lang="ru-RU" dirty="0" smtClean="0"/>
                      <a:t>56,3%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9533498741858113E-2"/>
                  <c:y val="-6.8266757363231928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11 </a:t>
                    </a:r>
                    <a:r>
                      <a:rPr lang="en-US" dirty="0" smtClean="0"/>
                      <a:t>26</a:t>
                    </a:r>
                    <a:r>
                      <a:rPr lang="ru-RU" dirty="0" smtClean="0"/>
                      <a:t>5</a:t>
                    </a:r>
                  </a:p>
                  <a:p>
                    <a:r>
                      <a:rPr lang="ru-RU" dirty="0" smtClean="0"/>
                      <a:t>55,2%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'Динамика роста доходов'!$D$5:$H$5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'Динамика роста доходов'!$D$6:$H$6</c:f>
              <c:numCache>
                <c:formatCode>General</c:formatCode>
                <c:ptCount val="5"/>
                <c:pt idx="0">
                  <c:v>10899</c:v>
                </c:pt>
                <c:pt idx="1">
                  <c:v>9305</c:v>
                </c:pt>
                <c:pt idx="2">
                  <c:v>11135</c:v>
                </c:pt>
                <c:pt idx="3">
                  <c:v>11250</c:v>
                </c:pt>
                <c:pt idx="4">
                  <c:v>11265</c:v>
                </c:pt>
              </c:numCache>
            </c:numRef>
          </c:val>
        </c:ser>
        <c:ser>
          <c:idx val="1"/>
          <c:order val="1"/>
          <c:tx>
            <c:strRef>
              <c:f>'Динамика роста доходов'!$C$7</c:f>
              <c:strCache>
                <c:ptCount val="1"/>
                <c:pt idx="0">
                  <c:v>Безвозмездные поступления</c:v>
                </c:pt>
              </c:strCache>
            </c:strRef>
          </c:tx>
          <c:spPr>
            <a:pattFill prst="wdUpDiag">
              <a:fgClr>
                <a:schemeClr val="accent3">
                  <a:lumMod val="60000"/>
                  <a:lumOff val="40000"/>
                </a:schemeClr>
              </a:fgClr>
              <a:bgClr>
                <a:schemeClr val="bg1"/>
              </a:bgClr>
            </a:pattFill>
          </c:spPr>
          <c:invertIfNegative val="0"/>
          <c:dLbls>
            <c:dLbl>
              <c:idx val="0"/>
              <c:layout>
                <c:manualLayout>
                  <c:x val="1.3952499101327199E-2"/>
                  <c:y val="5.6888307290779649E-17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4 </a:t>
                    </a:r>
                    <a:r>
                      <a:rPr lang="en-US" smtClean="0"/>
                      <a:t>340</a:t>
                    </a:r>
                    <a:endParaRPr lang="ru-RU" smtClean="0"/>
                  </a:p>
                  <a:p>
                    <a:r>
                      <a:rPr lang="ru-RU" smtClean="0"/>
                      <a:t>28,5%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6742998921592669E-2"/>
                  <c:y val="-1.2412137702405748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 </a:t>
                    </a:r>
                    <a:r>
                      <a:rPr lang="en-US" dirty="0" smtClean="0"/>
                      <a:t>710</a:t>
                    </a:r>
                    <a:endParaRPr lang="ru-RU" dirty="0" smtClean="0"/>
                  </a:p>
                  <a:p>
                    <a:r>
                      <a:rPr lang="ru-RU" dirty="0" smtClean="0"/>
                      <a:t>38,0%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8138248831725389E-2"/>
                  <c:y val="-2.172124097921015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 </a:t>
                    </a:r>
                    <a:r>
                      <a:rPr lang="en-US" dirty="0" smtClean="0"/>
                      <a:t>628</a:t>
                    </a:r>
                    <a:endParaRPr lang="ru-RU" dirty="0" smtClean="0"/>
                  </a:p>
                  <a:p>
                    <a:r>
                      <a:rPr lang="ru-RU" dirty="0" smtClean="0"/>
                      <a:t>37,3%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5347749011459945E-2"/>
                  <c:y val="9.3091032768043529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 </a:t>
                    </a:r>
                    <a:r>
                      <a:rPr lang="en-US" dirty="0" smtClean="0"/>
                      <a:t>736</a:t>
                    </a:r>
                    <a:endParaRPr lang="ru-RU" dirty="0" smtClean="0"/>
                  </a:p>
                  <a:p>
                    <a:r>
                      <a:rPr lang="ru-RU" dirty="0" smtClean="0"/>
                      <a:t>43,7%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9533498741858113E-2"/>
                  <c:y val="6.2060688512029019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 </a:t>
                    </a:r>
                    <a:r>
                      <a:rPr lang="en-US" dirty="0" smtClean="0"/>
                      <a:t>152</a:t>
                    </a:r>
                    <a:endParaRPr lang="ru-RU" dirty="0" smtClean="0"/>
                  </a:p>
                  <a:p>
                    <a:r>
                      <a:rPr lang="ru-RU" dirty="0" smtClean="0"/>
                      <a:t>44,8%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'Динамика роста доходов'!$D$5:$H$5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'Динамика роста доходов'!$D$7:$H$7</c:f>
              <c:numCache>
                <c:formatCode>General</c:formatCode>
                <c:ptCount val="5"/>
                <c:pt idx="0">
                  <c:v>4340</c:v>
                </c:pt>
                <c:pt idx="1">
                  <c:v>5710</c:v>
                </c:pt>
                <c:pt idx="2">
                  <c:v>6628</c:v>
                </c:pt>
                <c:pt idx="3">
                  <c:v>8736</c:v>
                </c:pt>
                <c:pt idx="4">
                  <c:v>9152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6"/>
        <c:gapDepth val="132"/>
        <c:shape val="cylinder"/>
        <c:axId val="247367936"/>
        <c:axId val="247386112"/>
        <c:axId val="0"/>
      </c:bar3DChart>
      <c:catAx>
        <c:axId val="2473679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ru-RU"/>
          </a:p>
        </c:txPr>
        <c:crossAx val="247386112"/>
        <c:crosses val="autoZero"/>
        <c:auto val="1"/>
        <c:lblAlgn val="ctr"/>
        <c:lblOffset val="100"/>
        <c:noMultiLvlLbl val="0"/>
      </c:catAx>
      <c:valAx>
        <c:axId val="2473861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4736793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5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3.3724215580056505E-2"/>
          <c:w val="0.6025526491478046"/>
          <c:h val="0.84301404201984154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71B0DE">
                  <a:lumMod val="60000"/>
                  <a:lumOff val="40000"/>
                </a:srgbClr>
              </a:solidFill>
              <a:ln w="9525" cap="flat" cmpd="sng" algn="ctr">
                <a:solidFill>
                  <a:schemeClr val="accent5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Pt>
            <c:idx val="1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9525" cap="flat" cmpd="sng" algn="ctr">
                <a:solidFill>
                  <a:schemeClr val="accent2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Pt>
            <c:idx val="2"/>
            <c:bubble3D val="0"/>
            <c:spPr>
              <a:solidFill>
                <a:srgbClr val="9BBB59">
                  <a:lumMod val="60000"/>
                  <a:lumOff val="40000"/>
                </a:srgbClr>
              </a:solidFill>
              <a:ln w="9525" cap="flat" cmpd="sng" algn="ctr">
                <a:solidFill>
                  <a:schemeClr val="accent3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2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694,5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4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117,5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>
                    <a:latin typeface="Arial Black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'Образование зп'!$D$18:$D$20</c:f>
              <c:strCache>
                <c:ptCount val="3"/>
                <c:pt idx="0">
                  <c:v>Дошкольное образование</c:v>
                </c:pt>
                <c:pt idx="1">
                  <c:v>Общее образование</c:v>
                </c:pt>
                <c:pt idx="2">
                  <c:v>Дополнительное образование</c:v>
                </c:pt>
              </c:strCache>
            </c:strRef>
          </c:cat>
          <c:val>
            <c:numRef>
              <c:f>'Образование зп'!$E$18:$E$20</c:f>
              <c:numCache>
                <c:formatCode>General</c:formatCode>
                <c:ptCount val="3"/>
                <c:pt idx="0">
                  <c:v>2694.5</c:v>
                </c:pt>
                <c:pt idx="1">
                  <c:v>4117.5</c:v>
                </c:pt>
                <c:pt idx="2">
                  <c:v>368.1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47157896764865775"/>
          <c:y val="0.12595914855649737"/>
          <c:w val="0.20886807578160144"/>
          <c:h val="0.63154418197725282"/>
        </c:manualLayout>
      </c:layout>
      <c:overlay val="0"/>
      <c:txPr>
        <a:bodyPr/>
        <a:lstStyle/>
        <a:p>
          <a:pPr>
            <a:defRPr sz="13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  <c:userShapes r:id="rId3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257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 w="635000" h="635000"/>
            </a:sp3d>
          </c:spPr>
          <c:dPt>
            <c:idx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1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Lbls>
            <c:dLbl>
              <c:idx val="0"/>
              <c:delete val="1"/>
            </c:dLbl>
            <c:dLbl>
              <c:idx val="1"/>
              <c:layout>
                <c:manualLayout>
                  <c:x val="0.15581676788493262"/>
                  <c:y val="-0.18227196132240403"/>
                </c:manualLayout>
              </c:layout>
              <c:tx>
                <c:rich>
                  <a:bodyPr/>
                  <a:lstStyle/>
                  <a:p>
                    <a:pPr>
                      <a:defRPr sz="1800" b="1"/>
                    </a:pPr>
                    <a:r>
                      <a:rPr lang="en-US" sz="1800" b="1" dirty="0" smtClean="0"/>
                      <a:t>1</a:t>
                    </a:r>
                    <a:r>
                      <a:rPr lang="ru-RU" sz="1800" b="1" dirty="0" smtClean="0"/>
                      <a:t> </a:t>
                    </a:r>
                    <a:r>
                      <a:rPr lang="en-US" sz="1800" b="1" dirty="0" smtClean="0"/>
                      <a:t>404</a:t>
                    </a:r>
                    <a:endParaRPr lang="ru-RU" sz="1800" b="1" dirty="0" smtClean="0"/>
                  </a:p>
                  <a:p>
                    <a:pPr>
                      <a:defRPr sz="1800" b="1"/>
                    </a:pPr>
                    <a:r>
                      <a:rPr lang="en-US" sz="1800" b="1" dirty="0" smtClean="0"/>
                      <a:t> </a:t>
                    </a:r>
                    <a:r>
                      <a:rPr lang="ru-RU" sz="1800" b="1" dirty="0" smtClean="0"/>
                      <a:t>9,6</a:t>
                    </a:r>
                    <a:r>
                      <a:rPr lang="en-US" sz="1800" b="1" dirty="0" smtClean="0"/>
                      <a:t>%</a:t>
                    </a:r>
                    <a:endParaRPr lang="en-US" sz="1800" b="1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1"/>
              <c:showBubbleSize val="0"/>
            </c:dLbl>
            <c:showLegendKey val="0"/>
            <c:showVal val="1"/>
            <c:showCatName val="0"/>
            <c:showSerName val="0"/>
            <c:showPercent val="1"/>
            <c:showBubbleSize val="0"/>
            <c:showLeaderLines val="1"/>
          </c:dLbls>
          <c:val>
            <c:numRef>
              <c:f>'нац проекты'!$D$8:$D$9</c:f>
              <c:numCache>
                <c:formatCode>General</c:formatCode>
                <c:ptCount val="2"/>
                <c:pt idx="0">
                  <c:v>13287</c:v>
                </c:pt>
                <c:pt idx="1">
                  <c:v>1404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spPr>
    <a:scene3d>
      <a:camera prst="orthographicFront"/>
      <a:lightRig rig="threePt" dir="t"/>
    </a:scene3d>
    <a:sp3d>
      <a:bevelT w="635000"/>
    </a:sp3d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0404551019065151E-2"/>
          <c:y val="3.7505409613111919E-2"/>
          <c:w val="0.94959544898093484"/>
          <c:h val="0.8527853755448514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'Динамика расх консолидир'!$B$4</c:f>
              <c:strCache>
                <c:ptCount val="1"/>
                <c:pt idx="0">
                  <c:v>Собств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2557247811627686E-2"/>
                  <c:y val="6.756197814024217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25572478116276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5347747325322696E-2"/>
                  <c:y val="-6.756197814024217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8.3714985410851071E-3"/>
                  <c:y val="-1.68904945350605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3952497568475178E-2"/>
                  <c:y val="-6.756197814024217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'Динамика расх консолидир'!$C$3:$G$3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'Динамика расх консолидир'!$C$4:$G$4</c:f>
              <c:numCache>
                <c:formatCode>General</c:formatCode>
                <c:ptCount val="5"/>
                <c:pt idx="0">
                  <c:v>10988</c:v>
                </c:pt>
                <c:pt idx="1">
                  <c:v>11751</c:v>
                </c:pt>
                <c:pt idx="2">
                  <c:v>12480</c:v>
                </c:pt>
                <c:pt idx="3">
                  <c:v>11744</c:v>
                </c:pt>
                <c:pt idx="4">
                  <c:v>12517</c:v>
                </c:pt>
              </c:numCache>
            </c:numRef>
          </c:val>
        </c:ser>
        <c:ser>
          <c:idx val="1"/>
          <c:order val="1"/>
          <c:tx>
            <c:strRef>
              <c:f>'Динамика расх консолидир'!$B$5</c:f>
              <c:strCache>
                <c:ptCount val="1"/>
                <c:pt idx="0">
                  <c:v>бюджетов др ур</c:v>
                </c:pt>
              </c:strCache>
            </c:strRef>
          </c:tx>
          <c:spPr>
            <a:pattFill prst="wdUpDiag">
              <a:fgClr>
                <a:schemeClr val="accent2">
                  <a:lumMod val="60000"/>
                  <a:lumOff val="40000"/>
                </a:schemeClr>
              </a:fgClr>
              <a:bgClr>
                <a:schemeClr val="bg1"/>
              </a:bgClr>
            </a:pattFill>
          </c:spPr>
          <c:invertIfNegative val="0"/>
          <c:dLbls>
            <c:dLbl>
              <c:idx val="0"/>
              <c:layout>
                <c:manualLayout>
                  <c:x val="1.255724781162763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8.371498541085107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6742997082170214E-2"/>
                  <c:y val="-1.01342967210363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116199805478014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116199805478014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'Динамика расх консолидир'!$C$3:$G$3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'Динамика расх консолидир'!$C$5:$G$5</c:f>
              <c:numCache>
                <c:formatCode>General</c:formatCode>
                <c:ptCount val="5"/>
                <c:pt idx="0">
                  <c:v>4605</c:v>
                </c:pt>
                <c:pt idx="1">
                  <c:v>6079</c:v>
                </c:pt>
                <c:pt idx="2">
                  <c:v>5819</c:v>
                </c:pt>
                <c:pt idx="3">
                  <c:v>8302</c:v>
                </c:pt>
                <c:pt idx="4">
                  <c:v>8831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shape val="cylinder"/>
        <c:axId val="249067776"/>
        <c:axId val="249085952"/>
        <c:axId val="0"/>
      </c:bar3DChart>
      <c:catAx>
        <c:axId val="2490677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249085952"/>
        <c:crosses val="autoZero"/>
        <c:auto val="1"/>
        <c:lblAlgn val="ctr"/>
        <c:lblOffset val="100"/>
        <c:noMultiLvlLbl val="0"/>
      </c:catAx>
      <c:valAx>
        <c:axId val="2490859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4906777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1012055874388749E-2"/>
          <c:y val="5.1400698438232709E-2"/>
          <c:w val="0.94898793194640241"/>
          <c:h val="0.92034703995333922"/>
        </c:manualLayout>
      </c:layout>
      <c:bar3DChart>
        <c:barDir val="col"/>
        <c:grouping val="stacked"/>
        <c:varyColors val="0"/>
        <c:ser>
          <c:idx val="0"/>
          <c:order val="0"/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9.2133212395969274E-3"/>
                  <c:y val="-1.18871154588348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7110453730680007E-2"/>
                  <c:y val="-3.9623718196116191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11</a:t>
                    </a:r>
                    <a:r>
                      <a:rPr lang="ru-RU" baseline="0" dirty="0" smtClean="0"/>
                      <a:t> 265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184569873662462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7110453730680007E-2"/>
                  <c:y val="-7.924743639223238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9.2133212395969274E-3"/>
                  <c:y val="1.18871154588348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1.3161887485138466E-2"/>
                  <c:y val="-2.9164076781251066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 </a:t>
                    </a:r>
                    <a:r>
                      <a:rPr lang="en-US" dirty="0" smtClean="0"/>
                      <a:t>14</a:t>
                    </a:r>
                    <a:r>
                      <a:rPr lang="ru-RU" dirty="0" smtClean="0"/>
                      <a:t>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Лист7!$B$8:$I$8</c:f>
              <c:numCache>
                <c:formatCode>General</c:formatCode>
                <c:ptCount val="8"/>
                <c:pt idx="0">
                  <c:v>10882</c:v>
                </c:pt>
                <c:pt idx="1">
                  <c:v>11266</c:v>
                </c:pt>
                <c:pt idx="3">
                  <c:v>4915</c:v>
                </c:pt>
                <c:pt idx="4">
                  <c:v>5124</c:v>
                </c:pt>
                <c:pt idx="6">
                  <c:v>5967</c:v>
                </c:pt>
                <c:pt idx="7">
                  <c:v>6142</c:v>
                </c:pt>
              </c:numCache>
            </c:numRef>
          </c:val>
        </c:ser>
        <c:ser>
          <c:idx val="1"/>
          <c:order val="1"/>
          <c:spPr>
            <a:pattFill prst="wdUpDiag">
              <a:fgClr>
                <a:schemeClr val="accent3">
                  <a:lumMod val="60000"/>
                  <a:lumOff val="40000"/>
                </a:schemeClr>
              </a:fgClr>
              <a:bgClr>
                <a:schemeClr val="bg1"/>
              </a:bgClr>
            </a:pattFill>
          </c:spPr>
          <c:invertIfNegative val="0"/>
          <c:dLbls>
            <c:dLbl>
              <c:idx val="0"/>
              <c:layout>
                <c:manualLayout>
                  <c:x val="1.184569873662462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447807623365231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3161887485138466E-2"/>
                  <c:y val="-3.962371819611619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7110453730680007E-2"/>
                  <c:y val="-7.264264418552187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9.2133212395969274E-3"/>
                  <c:y val="-1.11026311487376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1.1845698736624621E-2"/>
                  <c:y val="-7.4017540991584436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</a:t>
                    </a:r>
                    <a:r>
                      <a:rPr lang="ru-RU" baseline="0" dirty="0" smtClean="0"/>
                      <a:t> 073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Лист7!$B$9:$I$9</c:f>
              <c:numCache>
                <c:formatCode>General</c:formatCode>
                <c:ptCount val="8"/>
                <c:pt idx="0">
                  <c:v>9677</c:v>
                </c:pt>
                <c:pt idx="1">
                  <c:v>9152</c:v>
                </c:pt>
                <c:pt idx="3">
                  <c:v>10065</c:v>
                </c:pt>
                <c:pt idx="4">
                  <c:v>9567</c:v>
                </c:pt>
                <c:pt idx="6">
                  <c:v>1121</c:v>
                </c:pt>
                <c:pt idx="7">
                  <c:v>1072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shape val="cylinder"/>
        <c:axId val="250157312"/>
        <c:axId val="250191872"/>
        <c:axId val="0"/>
      </c:bar3DChart>
      <c:catAx>
        <c:axId val="250157312"/>
        <c:scaling>
          <c:orientation val="minMax"/>
        </c:scaling>
        <c:delete val="1"/>
        <c:axPos val="b"/>
        <c:majorTickMark val="out"/>
        <c:minorTickMark val="none"/>
        <c:tickLblPos val="nextTo"/>
        <c:crossAx val="250191872"/>
        <c:crosses val="autoZero"/>
        <c:auto val="1"/>
        <c:lblAlgn val="ctr"/>
        <c:lblOffset val="100"/>
        <c:noMultiLvlLbl val="0"/>
      </c:catAx>
      <c:valAx>
        <c:axId val="2501918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5015731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0404556556619899E-2"/>
          <c:y val="3.9379774555384911E-2"/>
          <c:w val="0.94959544344338009"/>
          <c:h val="0.87176395706939314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4933431849087036E-2"/>
                  <c:y val="-2.83753783267408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0363770703300501E-2"/>
                  <c:y val="-4.58914637653442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0860677708426934E-2"/>
                  <c:y val="-4.96569120717964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9006185989747137E-2"/>
                  <c:y val="-3.5469222908426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1.3575847135533668E-2"/>
                  <c:y val="-2.482845603589814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 </a:t>
                    </a:r>
                    <a:r>
                      <a:rPr lang="en-US" dirty="0" smtClean="0"/>
                      <a:t>52</a:t>
                    </a:r>
                    <a:r>
                      <a:rPr lang="ru-RU" dirty="0" smtClean="0"/>
                      <a:t>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1.6291016562640502E-2"/>
                  <c:y val="-3.90161451992686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'Исп консол по расходам'!$A$5:$H$5</c:f>
              <c:strCache>
                <c:ptCount val="8"/>
                <c:pt idx="0">
                  <c:v>План</c:v>
                </c:pt>
                <c:pt idx="1">
                  <c:v>Факт</c:v>
                </c:pt>
                <c:pt idx="3">
                  <c:v>План</c:v>
                </c:pt>
                <c:pt idx="4">
                  <c:v>Факт</c:v>
                </c:pt>
                <c:pt idx="6">
                  <c:v>План</c:v>
                </c:pt>
                <c:pt idx="7">
                  <c:v>Факт</c:v>
                </c:pt>
              </c:strCache>
            </c:strRef>
          </c:cat>
          <c:val>
            <c:numRef>
              <c:f>'Исп консол по расходам'!$A$6:$H$6</c:f>
              <c:numCache>
                <c:formatCode>General</c:formatCode>
                <c:ptCount val="8"/>
                <c:pt idx="0">
                  <c:v>22559</c:v>
                </c:pt>
                <c:pt idx="1">
                  <c:v>21348</c:v>
                </c:pt>
                <c:pt idx="3">
                  <c:v>15542</c:v>
                </c:pt>
                <c:pt idx="4">
                  <c:v>14691</c:v>
                </c:pt>
                <c:pt idx="6">
                  <c:v>8527</c:v>
                </c:pt>
                <c:pt idx="7">
                  <c:v>8145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"/>
        <c:shape val="cylinder"/>
        <c:axId val="249888768"/>
        <c:axId val="249890304"/>
        <c:axId val="0"/>
      </c:bar3DChart>
      <c:catAx>
        <c:axId val="24988876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ru-RU"/>
          </a:p>
        </c:txPr>
        <c:crossAx val="249890304"/>
        <c:crosses val="autoZero"/>
        <c:auto val="1"/>
        <c:lblAlgn val="ctr"/>
        <c:lblOffset val="100"/>
        <c:noMultiLvlLbl val="0"/>
      </c:catAx>
      <c:valAx>
        <c:axId val="2498903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4988876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4482731566333647E-2"/>
                  <c:y val="-2.50715201068514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0275710155610679E-2"/>
                  <c:y val="-5.37246859432531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4482731566333701E-2"/>
                  <c:y val="-5.3724685943253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5931004722967011E-2"/>
                  <c:y val="-7.87962060501046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1.0137912096433553E-2"/>
                  <c:y val="-5.014304021370297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143</a:t>
                    </a:r>
                    <a:r>
                      <a:rPr lang="ru-RU" dirty="0" smtClean="0"/>
                      <a:t>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1.8827551036233636E-2"/>
                  <c:y val="-5.37246859432531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в Microsoft PowerPoint]Исп консол по расходам'!$B$17:$I$17</c:f>
              <c:strCache>
                <c:ptCount val="8"/>
                <c:pt idx="0">
                  <c:v>План</c:v>
                </c:pt>
                <c:pt idx="1">
                  <c:v>Факт</c:v>
                </c:pt>
                <c:pt idx="3">
                  <c:v>План</c:v>
                </c:pt>
                <c:pt idx="4">
                  <c:v>Факт</c:v>
                </c:pt>
                <c:pt idx="6">
                  <c:v>План</c:v>
                </c:pt>
                <c:pt idx="7">
                  <c:v>Факт</c:v>
                </c:pt>
              </c:strCache>
            </c:strRef>
          </c:cat>
          <c:val>
            <c:numRef>
              <c:f>'[Диаграмма в Microsoft PowerPoint]Исп консол по расходам'!$B$18:$I$18</c:f>
              <c:numCache>
                <c:formatCode>General</c:formatCode>
                <c:ptCount val="8"/>
                <c:pt idx="0">
                  <c:v>2000</c:v>
                </c:pt>
                <c:pt idx="1">
                  <c:v>931</c:v>
                </c:pt>
                <c:pt idx="3">
                  <c:v>562</c:v>
                </c:pt>
                <c:pt idx="4">
                  <c:v>0</c:v>
                </c:pt>
                <c:pt idx="6">
                  <c:v>1439</c:v>
                </c:pt>
                <c:pt idx="7">
                  <c:v>931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"/>
        <c:gapDepth val="92"/>
        <c:shape val="cylinder"/>
        <c:axId val="249957760"/>
        <c:axId val="249971840"/>
        <c:axId val="0"/>
      </c:bar3DChart>
      <c:catAx>
        <c:axId val="24995776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249971840"/>
        <c:crosses val="autoZero"/>
        <c:auto val="1"/>
        <c:lblAlgn val="ctr"/>
        <c:lblOffset val="100"/>
        <c:noMultiLvlLbl val="0"/>
      </c:catAx>
      <c:valAx>
        <c:axId val="2499718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4995776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4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2.2222222222222223E-2"/>
                  <c:y val="-4.7755560948504701E-2"/>
                </c:manualLayout>
              </c:layout>
              <c:spPr/>
              <c:txPr>
                <a:bodyPr/>
                <a:lstStyle/>
                <a:p>
                  <a:pPr>
                    <a:defRPr sz="20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888888888888889E-2"/>
                  <c:y val="-4.7755560948504701E-2"/>
                </c:manualLayout>
              </c:layout>
              <c:spPr/>
              <c:txPr>
                <a:bodyPr/>
                <a:lstStyle/>
                <a:p>
                  <a:pPr>
                    <a:defRPr sz="20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догл!$C$5:$C$6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догл!$D$5:$D$6</c:f>
              <c:numCache>
                <c:formatCode>General</c:formatCode>
                <c:ptCount val="2"/>
                <c:pt idx="0">
                  <c:v>914</c:v>
                </c:pt>
                <c:pt idx="1">
                  <c:v>914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8"/>
        <c:shape val="cylinder"/>
        <c:axId val="250496896"/>
        <c:axId val="250498432"/>
        <c:axId val="0"/>
      </c:bar3DChart>
      <c:catAx>
        <c:axId val="25049689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800" b="1"/>
            </a:pPr>
            <a:endParaRPr lang="ru-RU"/>
          </a:p>
        </c:txPr>
        <c:crossAx val="250498432"/>
        <c:crosses val="autoZero"/>
        <c:auto val="1"/>
        <c:lblAlgn val="ctr"/>
        <c:lblOffset val="100"/>
        <c:noMultiLvlLbl val="0"/>
      </c:catAx>
      <c:valAx>
        <c:axId val="2504984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5049689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6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-0.26266825749549788"/>
                  <c:y val="-2.777780926835793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</a:t>
                    </a:r>
                    <a:r>
                      <a:rPr lang="ru-RU" dirty="0" smtClean="0"/>
                      <a:t>6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34022613687712949"/>
                  <c:y val="-2.9838237928212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догл!$F$15:$F$16</c:f>
              <c:strCache>
                <c:ptCount val="2"/>
                <c:pt idx="0">
                  <c:v>факт</c:v>
                </c:pt>
                <c:pt idx="1">
                  <c:v>план</c:v>
                </c:pt>
              </c:strCache>
            </c:strRef>
          </c:cat>
          <c:val>
            <c:numRef>
              <c:f>догл!$G$15:$G$16</c:f>
              <c:numCache>
                <c:formatCode>General</c:formatCode>
                <c:ptCount val="2"/>
                <c:pt idx="0">
                  <c:v>38.1</c:v>
                </c:pt>
                <c:pt idx="1">
                  <c:v>38.200000000000003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50346880"/>
        <c:axId val="250225792"/>
        <c:axId val="0"/>
      </c:bar3DChart>
      <c:catAx>
        <c:axId val="250346880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800" b="1"/>
            </a:pPr>
            <a:endParaRPr lang="ru-RU"/>
          </a:p>
        </c:txPr>
        <c:crossAx val="250225792"/>
        <c:crosses val="autoZero"/>
        <c:auto val="1"/>
        <c:lblAlgn val="ctr"/>
        <c:lblOffset val="100"/>
        <c:noMultiLvlLbl val="0"/>
      </c:catAx>
      <c:valAx>
        <c:axId val="25022579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50346880"/>
        <c:crosses val="autoZero"/>
        <c:crossBetween val="between"/>
        <c:majorUnit val="0.8"/>
      </c:valAx>
    </c:plotArea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6424531928125216E-2"/>
          <c:y val="2.6439409601044721E-2"/>
          <c:w val="0.94357546807187476"/>
          <c:h val="0.94491056204981672"/>
        </c:manualLayout>
      </c:layout>
      <c:bar3DChart>
        <c:barDir val="col"/>
        <c:grouping val="stacked"/>
        <c:varyColors val="0"/>
        <c:ser>
          <c:idx val="0"/>
          <c:order val="0"/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3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</c:dPt>
          <c:dPt>
            <c:idx val="4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</c:dPt>
          <c:dLbls>
            <c:dLbl>
              <c:idx val="0"/>
              <c:layout>
                <c:manualLayout>
                  <c:x val="1.73885217761406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6146484506416346E-2"/>
                  <c:y val="-4.20388511808117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73885217761406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111463358531368E-2"/>
                  <c:y val="-8.40777023616235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'доходы расходы'!$C$10:$G$10</c:f>
              <c:numCache>
                <c:formatCode>#,##0</c:formatCode>
                <c:ptCount val="5"/>
                <c:pt idx="0">
                  <c:v>4915</c:v>
                </c:pt>
                <c:pt idx="1">
                  <c:v>5124</c:v>
                </c:pt>
                <c:pt idx="3">
                  <c:v>5679</c:v>
                </c:pt>
                <c:pt idx="4">
                  <c:v>5401</c:v>
                </c:pt>
              </c:numCache>
            </c:numRef>
          </c:val>
        </c:ser>
        <c:ser>
          <c:idx val="1"/>
          <c:order val="1"/>
          <c:spPr>
            <a:pattFill prst="horzBrick">
              <a:fgClr>
                <a:schemeClr val="accent3">
                  <a:lumMod val="75000"/>
                </a:schemeClr>
              </a:fgClr>
              <a:bgClr>
                <a:schemeClr val="bg1"/>
              </a:bgClr>
            </a:pattFill>
          </c:spPr>
          <c:invertIfNegative val="0"/>
          <c:dPt>
            <c:idx val="3"/>
            <c:invertIfNegative val="0"/>
            <c:bubble3D val="0"/>
            <c:spPr>
              <a:pattFill prst="wdUpDiag">
                <a:fgClr>
                  <a:schemeClr val="accent2">
                    <a:lumMod val="40000"/>
                    <a:lumOff val="60000"/>
                  </a:schemeClr>
                </a:fgClr>
                <a:bgClr>
                  <a:schemeClr val="bg1"/>
                </a:bgClr>
              </a:pattFill>
            </c:spPr>
          </c:dPt>
          <c:dPt>
            <c:idx val="4"/>
            <c:invertIfNegative val="0"/>
            <c:bubble3D val="0"/>
            <c:spPr>
              <a:pattFill prst="wdUpDiag">
                <a:fgClr>
                  <a:schemeClr val="accent2">
                    <a:lumMod val="40000"/>
                    <a:lumOff val="60000"/>
                  </a:schemeClr>
                </a:fgClr>
                <a:bgClr>
                  <a:schemeClr val="bg1"/>
                </a:bgClr>
              </a:pattFill>
            </c:spPr>
          </c:dPt>
          <c:dLbls>
            <c:dLbl>
              <c:idx val="0"/>
              <c:layout>
                <c:manualLayout>
                  <c:x val="1.2420372697243342E-2"/>
                  <c:y val="4.2038851180811751E-3"/>
                </c:manualLayout>
              </c:layout>
              <c:tx>
                <c:rich>
                  <a:bodyPr/>
                  <a:lstStyle/>
                  <a:p>
                    <a:r>
                      <a:rPr lang="ru-RU" sz="1400" b="1" smtClean="0"/>
                      <a:t>150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6146484506416346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sz="1400" b="1" smtClean="0"/>
                      <a:t>150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366240996696767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2356670855038015E-2"/>
                  <c:y val="1.68155404723247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'доходы расходы'!$C$11:$G$11</c:f>
              <c:numCache>
                <c:formatCode>#,##0</c:formatCode>
                <c:ptCount val="5"/>
                <c:pt idx="0">
                  <c:v>300</c:v>
                </c:pt>
                <c:pt idx="1">
                  <c:v>300</c:v>
                </c:pt>
                <c:pt idx="3">
                  <c:v>9863</c:v>
                </c:pt>
                <c:pt idx="4">
                  <c:v>9290</c:v>
                </c:pt>
              </c:numCache>
            </c:numRef>
          </c:val>
        </c:ser>
        <c:ser>
          <c:idx val="2"/>
          <c:order val="2"/>
          <c:spPr>
            <a:pattFill prst="wdUpDiag">
              <a:fgClr>
                <a:schemeClr val="accent3">
                  <a:lumMod val="60000"/>
                  <a:lumOff val="40000"/>
                </a:schemeClr>
              </a:fgClr>
              <a:bgClr>
                <a:schemeClr val="bg1"/>
              </a:bgClr>
            </a:pattFill>
          </c:spPr>
          <c:invertIfNegative val="0"/>
          <c:dLbls>
            <c:dLbl>
              <c:idx val="0"/>
              <c:layout>
                <c:manualLayout>
                  <c:x val="1.6146484506416346E-2"/>
                  <c:y val="-1.68155404723247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6146484506416346E-2"/>
                  <c:y val="-1.68155404723247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'доходы расходы'!$C$12:$G$12</c:f>
              <c:numCache>
                <c:formatCode>#,##0</c:formatCode>
                <c:ptCount val="5"/>
                <c:pt idx="0">
                  <c:v>9915</c:v>
                </c:pt>
                <c:pt idx="1">
                  <c:v>9417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"/>
        <c:gapDepth val="182"/>
        <c:shape val="cylinder"/>
        <c:axId val="250410496"/>
        <c:axId val="250412032"/>
        <c:axId val="0"/>
      </c:bar3DChart>
      <c:catAx>
        <c:axId val="250410496"/>
        <c:scaling>
          <c:orientation val="minMax"/>
        </c:scaling>
        <c:delete val="1"/>
        <c:axPos val="b"/>
        <c:majorTickMark val="out"/>
        <c:minorTickMark val="none"/>
        <c:tickLblPos val="nextTo"/>
        <c:crossAx val="250412032"/>
        <c:crosses val="autoZero"/>
        <c:auto val="1"/>
        <c:lblAlgn val="ctr"/>
        <c:lblOffset val="100"/>
        <c:noMultiLvlLbl val="0"/>
      </c:catAx>
      <c:valAx>
        <c:axId val="250412032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5041049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0.40225</cdr:x>
      <cdr:y>0.12788</cdr:y>
    </cdr:from>
    <cdr:to>
      <cdr:x>0.46451</cdr:x>
      <cdr:y>0.21922</cdr:y>
    </cdr:to>
    <cdr:cxnSp macro="">
      <cdr:nvCxnSpPr>
        <cdr:cNvPr id="3" name="Прямая соединительная линия 2"/>
        <cdr:cNvCxnSpPr/>
      </cdr:nvCxnSpPr>
      <cdr:spPr>
        <a:xfrm xmlns:a="http://schemas.openxmlformats.org/drawingml/2006/main">
          <a:off x="1839068" y="504056"/>
          <a:ext cx="284660" cy="36004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0.39062</cdr:x>
      <cdr:y>0.20095</cdr:y>
    </cdr:from>
    <cdr:to>
      <cdr:x>0.42187</cdr:x>
      <cdr:y>0.21922</cdr:y>
    </cdr:to>
    <cdr:cxnSp macro="">
      <cdr:nvCxnSpPr>
        <cdr:cNvPr id="9" name="Прямая соединительная линия 8"/>
        <cdr:cNvCxnSpPr/>
      </cdr:nvCxnSpPr>
      <cdr:spPr>
        <a:xfrm xmlns:a="http://schemas.openxmlformats.org/drawingml/2006/main" flipH="1" flipV="1">
          <a:off x="1785918" y="792088"/>
          <a:ext cx="142876" cy="72008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0.60308</cdr:x>
      <cdr:y>0.07311</cdr:y>
    </cdr:from>
    <cdr:to>
      <cdr:x>0.79812</cdr:x>
      <cdr:y>0.98916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453036" y="231420"/>
          <a:ext cx="1440160" cy="28995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endParaRPr lang="ru-RU" sz="1400" b="1" dirty="0" smtClean="0">
            <a:latin typeface="Arial" pitchFamily="34" charset="0"/>
            <a:cs typeface="Arial" pitchFamily="34" charset="0"/>
          </a:endParaRPr>
        </a:p>
        <a:p xmlns:a="http://schemas.openxmlformats.org/drawingml/2006/main">
          <a:pPr algn="ctr"/>
          <a:endParaRPr lang="ru-RU" sz="1400" b="1" dirty="0">
            <a:latin typeface="Arial" pitchFamily="34" charset="0"/>
            <a:cs typeface="Arial" pitchFamily="34" charset="0"/>
          </a:endParaRPr>
        </a:p>
        <a:p xmlns:a="http://schemas.openxmlformats.org/drawingml/2006/main">
          <a:pPr algn="ctr"/>
          <a:r>
            <a:rPr lang="ru-RU" sz="1400" b="1" dirty="0" smtClean="0">
              <a:latin typeface="Arial" pitchFamily="34" charset="0"/>
              <a:cs typeface="Arial" pitchFamily="34" charset="0"/>
            </a:rPr>
            <a:t>Удельный вес</a:t>
          </a:r>
        </a:p>
        <a:p xmlns:a="http://schemas.openxmlformats.org/drawingml/2006/main">
          <a:pPr algn="ctr"/>
          <a:endParaRPr lang="ru-RU" sz="1400" b="1" dirty="0" smtClean="0">
            <a:latin typeface="Arial" pitchFamily="34" charset="0"/>
            <a:cs typeface="Arial" pitchFamily="34" charset="0"/>
          </a:endParaRPr>
        </a:p>
        <a:p xmlns:a="http://schemas.openxmlformats.org/drawingml/2006/main">
          <a:pPr algn="ctr"/>
          <a:endParaRPr lang="ru-RU" sz="1400" b="1" dirty="0">
            <a:latin typeface="Arial" pitchFamily="34" charset="0"/>
            <a:cs typeface="Arial" pitchFamily="34" charset="0"/>
          </a:endParaRPr>
        </a:p>
        <a:p xmlns:a="http://schemas.openxmlformats.org/drawingml/2006/main">
          <a:pPr algn="ctr"/>
          <a:r>
            <a:rPr lang="ru-RU" sz="1400" b="1" dirty="0" smtClean="0">
              <a:latin typeface="Arial" pitchFamily="34" charset="0"/>
              <a:cs typeface="Arial" pitchFamily="34" charset="0"/>
            </a:rPr>
            <a:t>75%</a:t>
          </a:r>
        </a:p>
        <a:p xmlns:a="http://schemas.openxmlformats.org/drawingml/2006/main">
          <a:pPr algn="ctr"/>
          <a:endParaRPr lang="ru-RU" sz="1400" b="1" dirty="0">
            <a:latin typeface="Arial" pitchFamily="34" charset="0"/>
            <a:cs typeface="Arial" pitchFamily="34" charset="0"/>
          </a:endParaRPr>
        </a:p>
        <a:p xmlns:a="http://schemas.openxmlformats.org/drawingml/2006/main">
          <a:pPr algn="ctr"/>
          <a:endParaRPr lang="ru-RU" sz="1400" b="1" dirty="0" smtClean="0">
            <a:latin typeface="Arial" pitchFamily="34" charset="0"/>
            <a:cs typeface="Arial" pitchFamily="34" charset="0"/>
          </a:endParaRPr>
        </a:p>
        <a:p xmlns:a="http://schemas.openxmlformats.org/drawingml/2006/main">
          <a:pPr algn="ctr"/>
          <a:r>
            <a:rPr lang="ru-RU" sz="1400" b="1" dirty="0" smtClean="0">
              <a:latin typeface="Arial" pitchFamily="34" charset="0"/>
              <a:cs typeface="Arial" pitchFamily="34" charset="0"/>
            </a:rPr>
            <a:t>3%</a:t>
          </a:r>
        </a:p>
        <a:p xmlns:a="http://schemas.openxmlformats.org/drawingml/2006/main">
          <a:pPr algn="ctr"/>
          <a:endParaRPr lang="ru-RU" sz="1400" b="1" dirty="0" smtClean="0">
            <a:latin typeface="Arial" pitchFamily="34" charset="0"/>
            <a:cs typeface="Arial" pitchFamily="34" charset="0"/>
          </a:endParaRPr>
        </a:p>
        <a:p xmlns:a="http://schemas.openxmlformats.org/drawingml/2006/main">
          <a:pPr algn="ctr"/>
          <a:r>
            <a:rPr lang="ru-RU" sz="1400" b="1" dirty="0" smtClean="0">
              <a:latin typeface="Arial" pitchFamily="34" charset="0"/>
              <a:cs typeface="Arial" pitchFamily="34" charset="0"/>
            </a:rPr>
            <a:t>22%</a:t>
          </a:r>
          <a:endParaRPr lang="ru-RU" sz="1400" b="1" dirty="0">
            <a:latin typeface="Arial" pitchFamily="34" charset="0"/>
            <a:cs typeface="Arial" pitchFamily="34" charset="0"/>
          </a:endParaRPr>
        </a:p>
        <a:p xmlns:a="http://schemas.openxmlformats.org/drawingml/2006/main">
          <a:pPr algn="ctr"/>
          <a:endParaRPr lang="ru-RU" sz="1400" b="1" dirty="0" smtClean="0">
            <a:latin typeface="Arial" pitchFamily="34" charset="0"/>
            <a:cs typeface="Arial" pitchFamily="34" charset="0"/>
          </a:endParaRPr>
        </a:p>
        <a:p xmlns:a="http://schemas.openxmlformats.org/drawingml/2006/main">
          <a:pPr algn="ctr"/>
          <a:endParaRPr lang="ru-RU" sz="11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0.49545</cdr:x>
      <cdr:y>0.77907</cdr:y>
    </cdr:from>
    <cdr:to>
      <cdr:x>0.98671</cdr:x>
      <cdr:y>0.78132</cdr:y>
    </cdr:to>
    <cdr:cxnSp macro="">
      <cdr:nvCxnSpPr>
        <cdr:cNvPr id="6" name="Прямая соединительная линия 5"/>
        <cdr:cNvCxnSpPr/>
      </cdr:nvCxnSpPr>
      <cdr:spPr>
        <a:xfrm xmlns:a="http://schemas.openxmlformats.org/drawingml/2006/main" flipV="1">
          <a:off x="4641118" y="1466926"/>
          <a:ext cx="4601879" cy="4237"/>
        </a:xfrm>
        <a:prstGeom xmlns:a="http://schemas.openxmlformats.org/drawingml/2006/main" prst="line">
          <a:avLst/>
        </a:prstGeom>
        <a:ln xmlns:a="http://schemas.openxmlformats.org/drawingml/2006/main" w="6350"/>
      </cdr:spPr>
      <cdr:style>
        <a:lnRef xmlns:a="http://schemas.openxmlformats.org/drawingml/2006/main" idx="2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1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0.49312</cdr:x>
      <cdr:y>0.76865</cdr:y>
    </cdr:from>
    <cdr:to>
      <cdr:x>0.63753</cdr:x>
      <cdr:y>0.94178</cdr:y>
    </cdr:to>
    <cdr:sp macro="" textlink="">
      <cdr:nvSpPr>
        <cdr:cNvPr id="7" name="Прямоугольник 6"/>
        <cdr:cNvSpPr/>
      </cdr:nvSpPr>
      <cdr:spPr>
        <a:xfrm xmlns:a="http://schemas.openxmlformats.org/drawingml/2006/main">
          <a:off x="4709531" y="1997868"/>
          <a:ext cx="1379172" cy="44999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Всего:</a:t>
          </a:r>
          <a:endParaRPr lang="ru-RU" sz="18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0.81421</cdr:x>
      <cdr:y>0.33416</cdr:y>
    </cdr:from>
    <cdr:to>
      <cdr:x>0.86562</cdr:x>
      <cdr:y>0.47268</cdr:y>
    </cdr:to>
    <cdr:sp macro="" textlink="">
      <cdr:nvSpPr>
        <cdr:cNvPr id="9" name="Прямоугольник 8"/>
        <cdr:cNvSpPr/>
      </cdr:nvSpPr>
      <cdr:spPr>
        <a:xfrm xmlns:a="http://schemas.openxmlformats.org/drawingml/2006/main">
          <a:off x="7775981" y="629195"/>
          <a:ext cx="490986" cy="26082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48</a:t>
          </a:r>
          <a:endParaRPr lang="ru-RU" sz="16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0.81721</cdr:x>
      <cdr:y>0.14478</cdr:y>
    </cdr:from>
    <cdr:to>
      <cdr:x>0.86863</cdr:x>
      <cdr:y>0.2833</cdr:y>
    </cdr:to>
    <cdr:sp macro="" textlink="">
      <cdr:nvSpPr>
        <cdr:cNvPr id="10" name="Прямоугольник 9"/>
        <cdr:cNvSpPr/>
      </cdr:nvSpPr>
      <cdr:spPr>
        <a:xfrm xmlns:a="http://schemas.openxmlformats.org/drawingml/2006/main">
          <a:off x="7655228" y="272609"/>
          <a:ext cx="481677" cy="26082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72</a:t>
          </a:r>
          <a:endParaRPr lang="ru-RU" sz="16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0.93594</cdr:x>
      <cdr:y>0.35429</cdr:y>
    </cdr:from>
    <cdr:to>
      <cdr:x>0.98976</cdr:x>
      <cdr:y>0.49281</cdr:y>
    </cdr:to>
    <cdr:sp macro="" textlink="">
      <cdr:nvSpPr>
        <cdr:cNvPr id="11" name="Прямоугольник 10"/>
        <cdr:cNvSpPr/>
      </cdr:nvSpPr>
      <cdr:spPr>
        <a:xfrm xmlns:a="http://schemas.openxmlformats.org/drawingml/2006/main">
          <a:off x="8767424" y="667099"/>
          <a:ext cx="504157" cy="26082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9</a:t>
          </a:r>
        </a:p>
      </cdr:txBody>
    </cdr:sp>
  </cdr:relSizeAnchor>
  <cdr:relSizeAnchor xmlns:cdr="http://schemas.openxmlformats.org/drawingml/2006/chartDrawing">
    <cdr:from>
      <cdr:x>0.93733</cdr:x>
      <cdr:y>0.14822</cdr:y>
    </cdr:from>
    <cdr:to>
      <cdr:x>0.98875</cdr:x>
      <cdr:y>0.28674</cdr:y>
    </cdr:to>
    <cdr:sp macro="" textlink="">
      <cdr:nvSpPr>
        <cdr:cNvPr id="12" name="Прямоугольник 11"/>
        <cdr:cNvSpPr/>
      </cdr:nvSpPr>
      <cdr:spPr>
        <a:xfrm xmlns:a="http://schemas.openxmlformats.org/drawingml/2006/main">
          <a:off x="8780395" y="279094"/>
          <a:ext cx="481677" cy="26082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8</a:t>
          </a:r>
          <a:endParaRPr lang="ru-RU" sz="16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0.81751</cdr:x>
      <cdr:y>0.58889</cdr:y>
    </cdr:from>
    <cdr:to>
      <cdr:x>0.86892</cdr:x>
      <cdr:y>0.72741</cdr:y>
    </cdr:to>
    <cdr:sp macro="" textlink="">
      <cdr:nvSpPr>
        <cdr:cNvPr id="13" name="Прямоугольник 12"/>
        <cdr:cNvSpPr/>
      </cdr:nvSpPr>
      <cdr:spPr>
        <a:xfrm xmlns:a="http://schemas.openxmlformats.org/drawingml/2006/main">
          <a:off x="7807550" y="1108834"/>
          <a:ext cx="490986" cy="26082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endParaRPr lang="ru-RU" sz="16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0.9412</cdr:x>
      <cdr:y>0.58215</cdr:y>
    </cdr:from>
    <cdr:to>
      <cdr:x>0.99262</cdr:x>
      <cdr:y>0.72067</cdr:y>
    </cdr:to>
    <cdr:sp macro="" textlink="">
      <cdr:nvSpPr>
        <cdr:cNvPr id="14" name="Прямоугольник 13"/>
        <cdr:cNvSpPr/>
      </cdr:nvSpPr>
      <cdr:spPr>
        <a:xfrm xmlns:a="http://schemas.openxmlformats.org/drawingml/2006/main">
          <a:off x="8816729" y="1096141"/>
          <a:ext cx="481677" cy="26082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0</a:t>
          </a:r>
        </a:p>
      </cdr:txBody>
    </cdr:sp>
  </cdr:relSizeAnchor>
  <cdr:relSizeAnchor xmlns:cdr="http://schemas.openxmlformats.org/drawingml/2006/chartDrawing">
    <cdr:from>
      <cdr:x>0.93013</cdr:x>
      <cdr:y>0.78262</cdr:y>
    </cdr:from>
    <cdr:to>
      <cdr:x>1</cdr:x>
      <cdr:y>0.92994</cdr:y>
    </cdr:to>
    <cdr:sp macro="" textlink="">
      <cdr:nvSpPr>
        <cdr:cNvPr id="15" name="Прямоугольник 14"/>
        <cdr:cNvSpPr/>
      </cdr:nvSpPr>
      <cdr:spPr>
        <a:xfrm xmlns:a="http://schemas.openxmlformats.org/drawingml/2006/main">
          <a:off x="8712968" y="1473610"/>
          <a:ext cx="654533" cy="27739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17</a:t>
          </a:r>
          <a:endParaRPr lang="ru-RU" sz="18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0.77751</cdr:x>
      <cdr:y>0.77872</cdr:y>
    </cdr:from>
    <cdr:to>
      <cdr:x>0.90569</cdr:x>
      <cdr:y>0.92604</cdr:y>
    </cdr:to>
    <cdr:sp macro="" textlink="">
      <cdr:nvSpPr>
        <cdr:cNvPr id="16" name="Прямоугольник 15"/>
        <cdr:cNvSpPr/>
      </cdr:nvSpPr>
      <cdr:spPr>
        <a:xfrm xmlns:a="http://schemas.openxmlformats.org/drawingml/2006/main">
          <a:off x="7283355" y="1466261"/>
          <a:ext cx="1200695" cy="27739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132</a:t>
          </a:r>
          <a:endParaRPr lang="ru-RU" sz="18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4302125" cy="339725"/>
          </a:xfrm>
          <a:prstGeom prst="rect">
            <a:avLst/>
          </a:prstGeom>
        </p:spPr>
        <p:txBody>
          <a:bodyPr vert="horz" lIns="91411" tIns="45706" rIns="91411" bIns="4570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2927" y="2"/>
            <a:ext cx="4302125" cy="339725"/>
          </a:xfrm>
          <a:prstGeom prst="rect">
            <a:avLst/>
          </a:prstGeom>
        </p:spPr>
        <p:txBody>
          <a:bodyPr vert="horz" lIns="91411" tIns="45706" rIns="91411" bIns="45706" rtlCol="0"/>
          <a:lstStyle>
            <a:lvl1pPr algn="r">
              <a:defRPr sz="1200"/>
            </a:lvl1pPr>
          </a:lstStyle>
          <a:p>
            <a:fld id="{901119FA-580D-4469-8373-3D6F71558517}" type="datetimeFigureOut">
              <a:rPr lang="ru-RU" smtClean="0"/>
              <a:t>14.08.2020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6456365"/>
            <a:ext cx="4302125" cy="339725"/>
          </a:xfrm>
          <a:prstGeom prst="rect">
            <a:avLst/>
          </a:prstGeom>
        </p:spPr>
        <p:txBody>
          <a:bodyPr vert="horz" lIns="91411" tIns="45706" rIns="91411" bIns="4570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2927" y="6456365"/>
            <a:ext cx="4302125" cy="339725"/>
          </a:xfrm>
          <a:prstGeom prst="rect">
            <a:avLst/>
          </a:prstGeom>
        </p:spPr>
        <p:txBody>
          <a:bodyPr vert="horz" lIns="91411" tIns="45706" rIns="91411" bIns="45706" rtlCol="0" anchor="b"/>
          <a:lstStyle>
            <a:lvl1pPr algn="r">
              <a:defRPr sz="1200"/>
            </a:lvl1pPr>
          </a:lstStyle>
          <a:p>
            <a:fld id="{EE48BC0A-677A-41C5-B562-E76BFE4812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7420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301543" cy="339884"/>
          </a:xfrm>
          <a:prstGeom prst="rect">
            <a:avLst/>
          </a:prstGeom>
        </p:spPr>
        <p:txBody>
          <a:bodyPr vert="horz" lIns="91411" tIns="45706" rIns="91411" bIns="4570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3374" y="0"/>
            <a:ext cx="4301543" cy="339884"/>
          </a:xfrm>
          <a:prstGeom prst="rect">
            <a:avLst/>
          </a:prstGeom>
        </p:spPr>
        <p:txBody>
          <a:bodyPr vert="horz" lIns="91411" tIns="45706" rIns="91411" bIns="45706" rtlCol="0"/>
          <a:lstStyle>
            <a:lvl1pPr algn="r">
              <a:defRPr sz="1200"/>
            </a:lvl1pPr>
          </a:lstStyle>
          <a:p>
            <a:fld id="{03A9C0E0-FBC4-4BE8-8A1C-178F9CAA4018}" type="datetimeFigureOut">
              <a:rPr lang="ru-RU" smtClean="0"/>
              <a:t>14.08.2020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1" tIns="45706" rIns="91411" bIns="4570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665" y="3228895"/>
            <a:ext cx="7941310" cy="3058954"/>
          </a:xfrm>
          <a:prstGeom prst="rect">
            <a:avLst/>
          </a:prstGeom>
        </p:spPr>
        <p:txBody>
          <a:bodyPr vert="horz" lIns="91411" tIns="45706" rIns="91411" bIns="45706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6456218"/>
            <a:ext cx="4301543" cy="339884"/>
          </a:xfrm>
          <a:prstGeom prst="rect">
            <a:avLst/>
          </a:prstGeom>
        </p:spPr>
        <p:txBody>
          <a:bodyPr vert="horz" lIns="91411" tIns="45706" rIns="91411" bIns="4570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3374" y="6456218"/>
            <a:ext cx="4301543" cy="339884"/>
          </a:xfrm>
          <a:prstGeom prst="rect">
            <a:avLst/>
          </a:prstGeom>
        </p:spPr>
        <p:txBody>
          <a:bodyPr vert="horz" lIns="91411" tIns="45706" rIns="91411" bIns="45706" rtlCol="0" anchor="b"/>
          <a:lstStyle>
            <a:lvl1pPr algn="r">
              <a:defRPr sz="1200"/>
            </a:lvl1pPr>
          </a:lstStyle>
          <a:p>
            <a:fld id="{7691CC7A-5C36-4C87-8205-484FBE75F4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86145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1CC7A-5C36-4C87-8205-484FBE75F41F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939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1CC7A-5C36-4C87-8205-484FBE75F41F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939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1CC7A-5C36-4C87-8205-484FBE75F41F}" type="slidenum">
              <a:rPr lang="ru-RU" smtClean="0"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0185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1CC7A-5C36-4C87-8205-484FBE75F41F}" type="slidenum">
              <a:rPr lang="ru-RU" smtClean="0"/>
              <a:t>49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0185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1CC7A-5C36-4C87-8205-484FBE75F41F}" type="slidenum">
              <a:rPr lang="ru-RU" smtClean="0"/>
              <a:t>58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065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20C36-C25A-4DEF-98BF-658640B42A87}" type="datetime1">
              <a:rPr lang="ru-RU" smtClean="0"/>
              <a:t>14.08.2020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92DD8-C8F2-45F3-8165-219106DD505A}" type="datetime1">
              <a:rPr lang="ru-RU" smtClean="0"/>
              <a:t>14.08.2020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942F6-900D-4783-B935-2ED53648EA70}" type="datetime1">
              <a:rPr lang="ru-RU" smtClean="0"/>
              <a:t>14.08.2020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C9371-46D8-4CF4-BF61-E9911171B52C}" type="datetime1">
              <a:rPr lang="ru-RU" smtClean="0"/>
              <a:t>14.08.2020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8BB81-2398-4AEA-824C-A7A167AC2ADA}" type="datetime1">
              <a:rPr lang="ru-RU" smtClean="0"/>
              <a:t>14.08.2020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B4755-7726-400C-A6D6-EBDA4F3C67DE}" type="datetime1">
              <a:rPr lang="ru-RU" smtClean="0"/>
              <a:t>14.08.2020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5C9E3-129F-421C-AADA-7A463F94EC50}" type="datetime1">
              <a:rPr lang="ru-RU" smtClean="0"/>
              <a:t>14.08.2020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5A9EF-46E2-4CAA-908C-35D672E30DB9}" type="datetime1">
              <a:rPr lang="ru-RU" smtClean="0"/>
              <a:t>14.08.2020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27BD7-0C9C-42E3-895D-0EB57E245E4A}" type="datetime1">
              <a:rPr lang="ru-RU" smtClean="0"/>
              <a:t>14.08.2020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CCFDE-2479-4359-A7EC-5F5706E57375}" type="datetime1">
              <a:rPr lang="ru-RU" smtClean="0"/>
              <a:t>14.08.2020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E1D95-6C31-4061-BA51-6D5EA0264E57}" type="datetime1">
              <a:rPr lang="ru-RU" smtClean="0"/>
              <a:t>14.08.2020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2EC0BC-DB1E-4563-99CA-3924E16CBC92}" type="datetime1">
              <a:rPr lang="ru-RU" smtClean="0"/>
              <a:t>14.08.2020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514FB-4B98-475A-A071-63E7769603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odin.ru/news/?div_id=16&amp;id=53612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odin.ru/news/?div_id=16&amp;id=53613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odin.ru/news/?div_id=16&amp;id=53612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odin.ru/main/static.asp?id=1408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odin.ru/img/catalog/doc/Doc_2020_3.pdf" TargetMode="External"/><Relationship Id="rId4" Type="http://schemas.openxmlformats.org/officeDocument/2006/relationships/hyperlink" Target="http://www.odin.ru/" TargetMode="Externa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s://odin.ru/news/?div_id=38&amp;id=54516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odin.ru/news/?id=54472" TargetMode="Externa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din.ru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hyperlink" Target="https://odin.ru/doc/?div_id=2539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odin.ru/" TargetMode="Externa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ФОН_15-02.png"/>
          <p:cNvPicPr>
            <a:picLocks noChangeAspect="1"/>
          </p:cNvPicPr>
          <p:nvPr/>
        </p:nvPicPr>
        <p:blipFill>
          <a:blip r:embed="rId2"/>
          <a:srcRect l="258" t="374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Заголовок 17"/>
          <p:cNvSpPr txBox="1">
            <a:spLocks/>
          </p:cNvSpPr>
          <p:nvPr/>
        </p:nvSpPr>
        <p:spPr>
          <a:xfrm>
            <a:off x="214282" y="357172"/>
            <a:ext cx="8448913" cy="492443"/>
          </a:xfrm>
          <a:prstGeom prst="rect">
            <a:avLst/>
          </a:prstGeom>
        </p:spPr>
        <p:txBody>
          <a:bodyPr wrap="square" lIns="0" tIns="0" rIns="0" bIns="0" anchor="ctr" anchorCtr="1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ОДИНЦОВСКИЙ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 ГОРОДСКОЙ ОКРУГ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491630"/>
            <a:ext cx="7457482" cy="661720"/>
          </a:xfrm>
          <a:prstGeom prst="rect">
            <a:avLst/>
          </a:prstGeom>
        </p:spPr>
        <p:txBody>
          <a:bodyPr wrap="square" lIns="0" tIns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БЮДЖЕТ ДЛЯ ГРАЖДАН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95984" y="2283718"/>
            <a:ext cx="5884327" cy="923330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algn="ctr"/>
            <a:r>
              <a:rPr lang="ru-RU" b="1" dirty="0"/>
              <a:t>к</a:t>
            </a:r>
            <a:r>
              <a:rPr lang="ru-RU" b="1" dirty="0" smtClean="0"/>
              <a:t> отчету об исполнении </a:t>
            </a:r>
            <a:r>
              <a:rPr lang="ru-RU" b="1" dirty="0"/>
              <a:t>бюджета </a:t>
            </a:r>
          </a:p>
          <a:p>
            <a:pPr algn="ctr"/>
            <a:r>
              <a:rPr lang="ru-RU" b="1" dirty="0"/>
              <a:t>Одинцовского муниципального района</a:t>
            </a:r>
          </a:p>
          <a:p>
            <a:pPr algn="ctr"/>
            <a:r>
              <a:rPr lang="ru-RU" b="1" dirty="0"/>
              <a:t> Московской области за 2019 год</a:t>
            </a:r>
          </a:p>
        </p:txBody>
      </p:sp>
    </p:spTree>
    <p:extLst>
      <p:ext uri="{BB962C8B-B14F-4D97-AF65-F5344CB8AC3E}">
        <p14:creationId xmlns:p14="http://schemas.microsoft.com/office/powerpoint/2010/main" val="1677025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858226" y="307075"/>
            <a:ext cx="7084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915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характеристики исполнения консолидированного бюджета Одинцовского муниципального района в 2015-2019 годах</a:t>
            </a:r>
            <a:endParaRPr lang="ru-RU" sz="16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4602922"/>
              </p:ext>
            </p:extLst>
          </p:nvPr>
        </p:nvGraphicFramePr>
        <p:xfrm>
          <a:off x="539551" y="1131590"/>
          <a:ext cx="8134112" cy="2947989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1954363"/>
                <a:gridCol w="1290277"/>
                <a:gridCol w="1222368"/>
                <a:gridCol w="1222368"/>
                <a:gridCol w="1222368"/>
                <a:gridCol w="1222368"/>
              </a:tblGrid>
              <a:tr h="13009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2015 год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 год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r>
                        <a:rPr lang="ru-RU" sz="1900" b="1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 год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 год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336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latin typeface="+mn-lt"/>
                        </a:rPr>
                        <a:t>15 239</a:t>
                      </a:r>
                      <a:endParaRPr lang="ru-RU" i="1" dirty="0"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latin typeface="+mn-lt"/>
                        </a:rPr>
                        <a:t>15 015</a:t>
                      </a:r>
                      <a:endParaRPr lang="ru-RU" i="1" dirty="0"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latin typeface="+mn-lt"/>
                        </a:rPr>
                        <a:t>17 763</a:t>
                      </a:r>
                      <a:endParaRPr lang="ru-RU" i="1" dirty="0"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latin typeface="+mn-lt"/>
                        </a:rPr>
                        <a:t>19 986</a:t>
                      </a:r>
                      <a:endParaRPr lang="ru-RU" i="1" dirty="0"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20 417</a:t>
                      </a:r>
                      <a:endParaRPr lang="ru-RU" sz="18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4165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latin typeface="+mn-lt"/>
                        </a:rPr>
                        <a:t>15 593</a:t>
                      </a:r>
                      <a:endParaRPr lang="ru-RU" i="1" dirty="0"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latin typeface="+mn-lt"/>
                        </a:rPr>
                        <a:t>17 830</a:t>
                      </a:r>
                      <a:endParaRPr lang="ru-RU" i="1" dirty="0"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latin typeface="+mn-lt"/>
                        </a:rPr>
                        <a:t>18 299</a:t>
                      </a:r>
                      <a:endParaRPr lang="ru-RU" i="1" dirty="0"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latin typeface="+mn-lt"/>
                        </a:rPr>
                        <a:t>20 046</a:t>
                      </a:r>
                      <a:endParaRPr lang="ru-RU" i="1" dirty="0"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latin typeface="+mn-lt"/>
                        </a:rPr>
                        <a:t>21 348</a:t>
                      </a:r>
                      <a:endParaRPr lang="ru-RU" i="1" dirty="0"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717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Дефицит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latin typeface="+mn-lt"/>
                        </a:rPr>
                        <a:t>-354</a:t>
                      </a:r>
                      <a:endParaRPr lang="ru-RU" i="1" dirty="0"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latin typeface="+mn-lt"/>
                        </a:rPr>
                        <a:t>-2 815</a:t>
                      </a:r>
                      <a:endParaRPr lang="ru-RU" i="1" dirty="0"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latin typeface="+mn-lt"/>
                        </a:rPr>
                        <a:t>-536</a:t>
                      </a:r>
                      <a:endParaRPr lang="ru-RU" i="1" dirty="0"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latin typeface="+mn-lt"/>
                        </a:rPr>
                        <a:t>-</a:t>
                      </a:r>
                      <a:r>
                        <a:rPr lang="ru-RU" i="1" baseline="0" dirty="0" smtClean="0">
                          <a:latin typeface="+mn-lt"/>
                        </a:rPr>
                        <a:t>60</a:t>
                      </a:r>
                      <a:endParaRPr lang="ru-RU" i="1" dirty="0"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latin typeface="+mn-lt"/>
                        </a:rPr>
                        <a:t>-931</a:t>
                      </a:r>
                      <a:endParaRPr lang="ru-RU" i="1" dirty="0"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004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928793" y="355758"/>
            <a:ext cx="71735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Динамика роста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доходов консолидированного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бюджета Одинцовского муниципального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района за 2015-20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годы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005426" y="956951"/>
            <a:ext cx="6799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  <a:endParaRPr lang="ru-RU" sz="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887535"/>
              </p:ext>
            </p:extLst>
          </p:nvPr>
        </p:nvGraphicFramePr>
        <p:xfrm>
          <a:off x="0" y="727043"/>
          <a:ext cx="9102312" cy="40669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15" name="Группа 14"/>
          <p:cNvGrpSpPr/>
          <p:nvPr/>
        </p:nvGrpSpPr>
        <p:grpSpPr>
          <a:xfrm>
            <a:off x="139180" y="4260246"/>
            <a:ext cx="8237919" cy="673104"/>
            <a:chOff x="294730" y="6111025"/>
            <a:chExt cx="8237919" cy="990968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1212936" y="6758513"/>
              <a:ext cx="252582" cy="34348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8" tIns="45709" rIns="91418" bIns="45709" rtlCol="0" anchor="ctr"/>
            <a:lstStyle/>
            <a:p>
              <a:pPr algn="ctr" defTabSz="995446"/>
              <a:endParaRPr lang="ru-RU" sz="1000" b="1" dirty="0">
                <a:solidFill>
                  <a:srgbClr val="FFCC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TextBox 1"/>
            <p:cNvSpPr txBox="1"/>
            <p:nvPr/>
          </p:nvSpPr>
          <p:spPr>
            <a:xfrm>
              <a:off x="294730" y="6111025"/>
              <a:ext cx="2899489" cy="261627"/>
            </a:xfrm>
            <a:prstGeom prst="rect">
              <a:avLst/>
            </a:prstGeom>
          </p:spPr>
          <p:txBody>
            <a:bodyPr wrap="non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ru-RU" sz="1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181491" y="6715311"/>
              <a:ext cx="271356" cy="361184"/>
            </a:xfrm>
            <a:prstGeom prst="rect">
              <a:avLst/>
            </a:prstGeom>
            <a:pattFill prst="wdUpDiag">
              <a:fgClr>
                <a:schemeClr val="accent3">
                  <a:lumMod val="60000"/>
                  <a:lumOff val="4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8" tIns="45709" rIns="91418" bIns="45709" rtlCol="0" anchor="ctr"/>
            <a:lstStyle/>
            <a:p>
              <a:pPr algn="ctr" defTabSz="995446"/>
              <a:endParaRPr lang="ru-RU" sz="1000" b="1" dirty="0">
                <a:solidFill>
                  <a:srgbClr val="FFCC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TextBox 1"/>
            <p:cNvSpPr txBox="1"/>
            <p:nvPr/>
          </p:nvSpPr>
          <p:spPr>
            <a:xfrm>
              <a:off x="496482" y="6391514"/>
              <a:ext cx="4009349" cy="211030"/>
            </a:xfrm>
            <a:prstGeom prst="rect">
              <a:avLst/>
            </a:prstGeom>
          </p:spPr>
          <p:txBody>
            <a:bodyPr wrap="non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ru-RU" sz="1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Box 1"/>
            <p:cNvSpPr txBox="1"/>
            <p:nvPr/>
          </p:nvSpPr>
          <p:spPr>
            <a:xfrm>
              <a:off x="5502222" y="6744145"/>
              <a:ext cx="3030427" cy="332350"/>
            </a:xfrm>
            <a:prstGeom prst="rect">
              <a:avLst/>
            </a:prstGeom>
          </p:spPr>
          <p:txBody>
            <a:bodyPr wrap="non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600" dirty="0" smtClean="0">
                  <a:solidFill>
                    <a:srgbClr val="000000"/>
                  </a:solidFill>
                  <a:cs typeface="Arial" panose="020B0604020202020204" pitchFamily="34" charset="0"/>
                </a:rPr>
                <a:t>Безвозмездные поступления</a:t>
              </a:r>
              <a:endParaRPr lang="ru-RU" sz="1600" dirty="0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25" name="TextBox 1"/>
          <p:cNvSpPr txBox="1"/>
          <p:nvPr/>
        </p:nvSpPr>
        <p:spPr>
          <a:xfrm>
            <a:off x="1287948" y="4670701"/>
            <a:ext cx="4009349" cy="286266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 smtClean="0">
                <a:solidFill>
                  <a:srgbClr val="000000"/>
                </a:solidFill>
                <a:cs typeface="Arial" panose="020B0604020202020204" pitchFamily="34" charset="0"/>
              </a:rPr>
              <a:t>Налоговые и неналоговые доходы</a:t>
            </a:r>
            <a:endParaRPr lang="ru-RU" sz="16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26" name="AutoShape 19"/>
          <p:cNvSpPr>
            <a:spLocks noChangeArrowheads="1"/>
          </p:cNvSpPr>
          <p:nvPr/>
        </p:nvSpPr>
        <p:spPr bwMode="auto">
          <a:xfrm rot="21208428">
            <a:off x="1600596" y="1060498"/>
            <a:ext cx="6123558" cy="634165"/>
          </a:xfrm>
          <a:prstGeom prst="curvedDownArrow">
            <a:avLst>
              <a:gd name="adj1" fmla="val 50026"/>
              <a:gd name="adj2" fmla="val 117038"/>
              <a:gd name="adj3" fmla="val 44345"/>
            </a:avLst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104123" tIns="52062" rIns="104123" bIns="52062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1800" b="1" dirty="0">
                <a:cs typeface="Arial" panose="020B0604020202020204" pitchFamily="34" charset="0"/>
              </a:rPr>
              <a:t>Рост в </a:t>
            </a:r>
            <a:r>
              <a:rPr lang="ru-RU" sz="1800" b="1" dirty="0" smtClean="0">
                <a:cs typeface="Arial" panose="020B0604020202020204" pitchFamily="34" charset="0"/>
              </a:rPr>
              <a:t>1,3 </a:t>
            </a:r>
            <a:r>
              <a:rPr lang="ru-RU" sz="1800" b="1" dirty="0">
                <a:cs typeface="Arial" panose="020B0604020202020204" pitchFamily="34" charset="0"/>
              </a:rPr>
              <a:t>раза</a:t>
            </a:r>
            <a:r>
              <a:rPr lang="en-US" sz="1800" b="1" dirty="0">
                <a:cs typeface="Arial" panose="020B0604020202020204" pitchFamily="34" charset="0"/>
              </a:rPr>
              <a:t> </a:t>
            </a:r>
            <a:r>
              <a:rPr lang="ru-RU" sz="1800" b="1" dirty="0">
                <a:cs typeface="Arial" panose="020B0604020202020204" pitchFamily="34" charset="0"/>
              </a:rPr>
              <a:t>или на </a:t>
            </a:r>
            <a:r>
              <a:rPr lang="ru-RU" sz="1800" b="1" dirty="0" smtClean="0">
                <a:cs typeface="Arial" panose="020B0604020202020204" pitchFamily="34" charset="0"/>
              </a:rPr>
              <a:t>5 178 млн.руб.</a:t>
            </a:r>
            <a:endParaRPr lang="ru-RU" sz="1800" b="1" dirty="0"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233850" y="1344614"/>
            <a:ext cx="7521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20 417</a:t>
            </a:r>
            <a:endParaRPr lang="ru-RU" sz="16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5868144" y="1397590"/>
            <a:ext cx="7521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19 986</a:t>
            </a:r>
            <a:endParaRPr lang="ru-RU" sz="16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4377814" y="1572630"/>
            <a:ext cx="7521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17 763</a:t>
            </a:r>
            <a:endParaRPr lang="ru-RU" sz="16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3010436" y="1948451"/>
            <a:ext cx="7521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15 015</a:t>
            </a:r>
            <a:endParaRPr lang="ru-RU" sz="16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1561801" y="1971091"/>
            <a:ext cx="7521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15 239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364939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Диаграмма 2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7979355"/>
              </p:ext>
            </p:extLst>
          </p:nvPr>
        </p:nvGraphicFramePr>
        <p:xfrm>
          <a:off x="-1" y="940533"/>
          <a:ext cx="9102313" cy="37595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928793" y="355758"/>
            <a:ext cx="71735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Динамика роста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расходов консолидированного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бюджета Одинцовского муниципального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района за 2015-20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годы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005426" y="956951"/>
            <a:ext cx="6799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  <a:endParaRPr lang="ru-RU" sz="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139180" y="4260246"/>
            <a:ext cx="8237919" cy="673104"/>
            <a:chOff x="294730" y="6111025"/>
            <a:chExt cx="8237919" cy="990968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1212936" y="6758513"/>
              <a:ext cx="252582" cy="34348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8" tIns="45709" rIns="91418" bIns="45709" rtlCol="0" anchor="ctr"/>
            <a:lstStyle/>
            <a:p>
              <a:pPr algn="ctr" defTabSz="995446"/>
              <a:endParaRPr lang="ru-RU" sz="1000" b="1" dirty="0">
                <a:solidFill>
                  <a:srgbClr val="FFCC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TextBox 1"/>
            <p:cNvSpPr txBox="1"/>
            <p:nvPr/>
          </p:nvSpPr>
          <p:spPr>
            <a:xfrm>
              <a:off x="294730" y="6111025"/>
              <a:ext cx="2899489" cy="261627"/>
            </a:xfrm>
            <a:prstGeom prst="rect">
              <a:avLst/>
            </a:prstGeom>
          </p:spPr>
          <p:txBody>
            <a:bodyPr wrap="non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ru-RU" sz="1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181491" y="6715311"/>
              <a:ext cx="271356" cy="361184"/>
            </a:xfrm>
            <a:prstGeom prst="rect">
              <a:avLst/>
            </a:prstGeom>
            <a:pattFill prst="wdUpDiag">
              <a:fgClr>
                <a:schemeClr val="accent2">
                  <a:lumMod val="60000"/>
                  <a:lumOff val="4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8" tIns="45709" rIns="91418" bIns="45709" rtlCol="0" anchor="ctr"/>
            <a:lstStyle/>
            <a:p>
              <a:pPr algn="ctr" defTabSz="995446"/>
              <a:endParaRPr lang="ru-RU" sz="1000" b="1" dirty="0">
                <a:solidFill>
                  <a:srgbClr val="FFCC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TextBox 1"/>
            <p:cNvSpPr txBox="1"/>
            <p:nvPr/>
          </p:nvSpPr>
          <p:spPr>
            <a:xfrm>
              <a:off x="496482" y="6391514"/>
              <a:ext cx="4009349" cy="211030"/>
            </a:xfrm>
            <a:prstGeom prst="rect">
              <a:avLst/>
            </a:prstGeom>
          </p:spPr>
          <p:txBody>
            <a:bodyPr wrap="non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ru-RU" sz="1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Box 1"/>
            <p:cNvSpPr txBox="1"/>
            <p:nvPr/>
          </p:nvSpPr>
          <p:spPr>
            <a:xfrm>
              <a:off x="5502222" y="6744145"/>
              <a:ext cx="3030427" cy="332350"/>
            </a:xfrm>
            <a:prstGeom prst="rect">
              <a:avLst/>
            </a:prstGeom>
          </p:spPr>
          <p:txBody>
            <a:bodyPr wrap="non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600" dirty="0" smtClean="0">
                  <a:solidFill>
                    <a:srgbClr val="000000"/>
                  </a:solidFill>
                  <a:cs typeface="Arial" panose="020B0604020202020204" pitchFamily="34" charset="0"/>
                </a:rPr>
                <a:t>Средства бюджетов других уровней</a:t>
              </a:r>
              <a:endParaRPr lang="ru-RU" sz="1600" dirty="0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25" name="TextBox 1"/>
          <p:cNvSpPr txBox="1"/>
          <p:nvPr/>
        </p:nvSpPr>
        <p:spPr>
          <a:xfrm>
            <a:off x="1287948" y="4670701"/>
            <a:ext cx="4009349" cy="286266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 smtClean="0">
                <a:solidFill>
                  <a:srgbClr val="000000"/>
                </a:solidFill>
                <a:cs typeface="Arial" panose="020B0604020202020204" pitchFamily="34" charset="0"/>
              </a:rPr>
              <a:t>Собственные средства бюджета</a:t>
            </a:r>
            <a:endParaRPr lang="ru-RU" sz="16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26" name="AutoShape 19"/>
          <p:cNvSpPr>
            <a:spLocks noChangeArrowheads="1"/>
          </p:cNvSpPr>
          <p:nvPr/>
        </p:nvSpPr>
        <p:spPr bwMode="auto">
          <a:xfrm rot="21208428">
            <a:off x="1600596" y="1060498"/>
            <a:ext cx="6123558" cy="634165"/>
          </a:xfrm>
          <a:prstGeom prst="curvedDownArrow">
            <a:avLst>
              <a:gd name="adj1" fmla="val 50026"/>
              <a:gd name="adj2" fmla="val 117038"/>
              <a:gd name="adj3" fmla="val 44345"/>
            </a:avLst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104123" tIns="52062" rIns="104123" bIns="52062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1800" b="1" dirty="0">
                <a:cs typeface="Arial" panose="020B0604020202020204" pitchFamily="34" charset="0"/>
              </a:rPr>
              <a:t>Рост в </a:t>
            </a:r>
            <a:r>
              <a:rPr lang="ru-RU" sz="1800" b="1" dirty="0" smtClean="0">
                <a:cs typeface="Arial" panose="020B0604020202020204" pitchFamily="34" charset="0"/>
              </a:rPr>
              <a:t>1,4 </a:t>
            </a:r>
            <a:r>
              <a:rPr lang="ru-RU" sz="1800" b="1" dirty="0">
                <a:cs typeface="Arial" panose="020B0604020202020204" pitchFamily="34" charset="0"/>
              </a:rPr>
              <a:t>раза</a:t>
            </a:r>
            <a:r>
              <a:rPr lang="en-US" sz="1800" b="1" dirty="0">
                <a:cs typeface="Arial" panose="020B0604020202020204" pitchFamily="34" charset="0"/>
              </a:rPr>
              <a:t> </a:t>
            </a:r>
            <a:r>
              <a:rPr lang="ru-RU" sz="1800" b="1" dirty="0">
                <a:cs typeface="Arial" panose="020B0604020202020204" pitchFamily="34" charset="0"/>
              </a:rPr>
              <a:t>или на </a:t>
            </a:r>
            <a:r>
              <a:rPr lang="ru-RU" sz="1800" b="1" dirty="0" smtClean="0">
                <a:cs typeface="Arial" panose="020B0604020202020204" pitchFamily="34" charset="0"/>
              </a:rPr>
              <a:t>5 755 млн.руб.</a:t>
            </a:r>
            <a:endParaRPr lang="ru-RU" sz="1800" b="1" dirty="0"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364288" y="1350594"/>
            <a:ext cx="7521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21 348</a:t>
            </a:r>
            <a:endParaRPr lang="ru-RU" sz="16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5868144" y="1397590"/>
            <a:ext cx="7521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20 046</a:t>
            </a:r>
            <a:endParaRPr lang="ru-RU" sz="16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4377814" y="1572630"/>
            <a:ext cx="7521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18 299</a:t>
            </a:r>
            <a:endParaRPr lang="ru-RU" sz="16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3010435" y="1736144"/>
            <a:ext cx="7521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17 830</a:t>
            </a:r>
            <a:endParaRPr lang="ru-RU" sz="16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1561801" y="1971091"/>
            <a:ext cx="7521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15 593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353920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Диаграмма 3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1866248"/>
              </p:ext>
            </p:extLst>
          </p:nvPr>
        </p:nvGraphicFramePr>
        <p:xfrm>
          <a:off x="-324544" y="973682"/>
          <a:ext cx="9649072" cy="34316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928794" y="229938"/>
            <a:ext cx="6959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Исполнение консолидированного бюджета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Одинцовского муниципального  района по доходам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за 2019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год</a:t>
            </a:r>
            <a:endParaRPr lang="ru-RU" b="1" baseline="30000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150089" y="861180"/>
            <a:ext cx="3982273" cy="430138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1600" b="1" dirty="0">
                <a:solidFill>
                  <a:srgbClr val="CA6E6C"/>
                </a:solidFill>
                <a:latin typeface="Arial Black" pitchFamily="34" charset="0"/>
              </a:rPr>
              <a:t>Консолидированный </a:t>
            </a:r>
          </a:p>
          <a:p>
            <a:pPr algn="ctr" defTabSz="1041034"/>
            <a:r>
              <a:rPr lang="ru-RU" sz="1600" b="1" dirty="0">
                <a:solidFill>
                  <a:srgbClr val="CA6E6C"/>
                </a:solidFill>
                <a:latin typeface="Arial Black" pitchFamily="34" charset="0"/>
              </a:rPr>
              <a:t>бюджет</a:t>
            </a:r>
            <a:r>
              <a:rPr lang="en-US" sz="1600" b="1" dirty="0">
                <a:solidFill>
                  <a:srgbClr val="CA6E6C"/>
                </a:solidFill>
                <a:latin typeface="Arial Black" pitchFamily="34" charset="0"/>
              </a:rPr>
              <a:t> </a:t>
            </a:r>
            <a:r>
              <a:rPr lang="ru-RU" sz="1600" b="1" dirty="0">
                <a:solidFill>
                  <a:srgbClr val="CA6E6C"/>
                </a:solidFill>
                <a:latin typeface="Arial Black" pitchFamily="34" charset="0"/>
              </a:rPr>
              <a:t>района </a:t>
            </a:r>
          </a:p>
        </p:txBody>
      </p:sp>
      <p:sp>
        <p:nvSpPr>
          <p:cNvPr id="11" name="TextBox 1"/>
          <p:cNvSpPr txBox="1"/>
          <p:nvPr/>
        </p:nvSpPr>
        <p:spPr>
          <a:xfrm>
            <a:off x="4047362" y="1343342"/>
            <a:ext cx="1479539" cy="50116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1600" b="1" dirty="0">
                <a:solidFill>
                  <a:srgbClr val="CA6E6C"/>
                </a:solidFill>
                <a:latin typeface="Arial Black" pitchFamily="34" charset="0"/>
              </a:rPr>
              <a:t>Бюджет </a:t>
            </a:r>
          </a:p>
          <a:p>
            <a:pPr algn="ctr" defTabSz="1041034"/>
            <a:r>
              <a:rPr lang="ru-RU" sz="1600" b="1" dirty="0">
                <a:solidFill>
                  <a:srgbClr val="CA6E6C"/>
                </a:solidFill>
                <a:latin typeface="Arial Black" pitchFamily="34" charset="0"/>
              </a:rPr>
              <a:t>района</a:t>
            </a:r>
          </a:p>
        </p:txBody>
      </p:sp>
      <p:sp>
        <p:nvSpPr>
          <p:cNvPr id="12" name="TextBox 1"/>
          <p:cNvSpPr txBox="1"/>
          <p:nvPr/>
        </p:nvSpPr>
        <p:spPr>
          <a:xfrm>
            <a:off x="6870742" y="2092962"/>
            <a:ext cx="1479539" cy="50116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1600" b="1" dirty="0">
                <a:solidFill>
                  <a:srgbClr val="CA6E6C"/>
                </a:solidFill>
                <a:latin typeface="Arial Black" pitchFamily="34" charset="0"/>
              </a:rPr>
              <a:t>Бюджеты </a:t>
            </a:r>
          </a:p>
          <a:p>
            <a:pPr algn="ctr" defTabSz="1041034"/>
            <a:r>
              <a:rPr lang="ru-RU" sz="1600" b="1" dirty="0">
                <a:solidFill>
                  <a:srgbClr val="CA6E6C"/>
                </a:solidFill>
                <a:latin typeface="Arial Black" pitchFamily="34" charset="0"/>
              </a:rPr>
              <a:t>поселений</a:t>
            </a:r>
          </a:p>
        </p:txBody>
      </p:sp>
      <p:sp>
        <p:nvSpPr>
          <p:cNvPr id="15" name="TextBox 1"/>
          <p:cNvSpPr txBox="1"/>
          <p:nvPr/>
        </p:nvSpPr>
        <p:spPr>
          <a:xfrm>
            <a:off x="6320965" y="1076249"/>
            <a:ext cx="2568510" cy="1035356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1600" b="1" dirty="0">
                <a:solidFill>
                  <a:srgbClr val="CA6E6C"/>
                </a:solidFill>
                <a:latin typeface="Arial Black" pitchFamily="34" charset="0"/>
              </a:rPr>
              <a:t>Внутренние обороты</a:t>
            </a:r>
          </a:p>
          <a:p>
            <a:pPr algn="ctr" defTabSz="1041034"/>
            <a:r>
              <a:rPr lang="ru-RU" sz="1800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План 1 509 </a:t>
            </a:r>
            <a:endParaRPr lang="ru-RU" sz="1800" b="1" dirty="0">
              <a:solidFill>
                <a:srgbClr val="002060"/>
              </a:solidFill>
              <a:latin typeface="Arial Black" pitchFamily="34" charset="0"/>
              <a:cs typeface="Times New Roman" pitchFamily="18" charset="0"/>
            </a:endParaRPr>
          </a:p>
          <a:p>
            <a:pPr algn="ctr" defTabSz="1041034"/>
            <a:r>
              <a:rPr lang="ru-RU" sz="1800" b="1" dirty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Факт  </a:t>
            </a:r>
            <a:r>
              <a:rPr lang="ru-RU" sz="1800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1 488</a:t>
            </a:r>
            <a:endParaRPr lang="ru-RU" sz="1800" b="1" dirty="0">
              <a:solidFill>
                <a:srgbClr val="002060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207992" y="876269"/>
            <a:ext cx="6799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  <a:endParaRPr lang="ru-RU" sz="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1053250" y="4585626"/>
            <a:ext cx="7154880" cy="343578"/>
            <a:chOff x="378148" y="6980340"/>
            <a:chExt cx="7154880" cy="343578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378148" y="7006095"/>
              <a:ext cx="288032" cy="317823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4555967" y="7006096"/>
              <a:ext cx="288032" cy="317822"/>
            </a:xfrm>
            <a:prstGeom prst="rect">
              <a:avLst/>
            </a:prstGeom>
            <a:pattFill prst="wdUpDiag">
              <a:fgClr>
                <a:schemeClr val="accent3">
                  <a:lumMod val="40000"/>
                  <a:lumOff val="6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66180" y="6980340"/>
              <a:ext cx="31899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dirty="0" smtClean="0">
                  <a:solidFill>
                    <a:srgbClr val="000000"/>
                  </a:solidFill>
                  <a:cs typeface="Times New Roman" pitchFamily="18" charset="0"/>
                </a:rPr>
                <a:t>Налоговые и неналоговые доходы</a:t>
              </a:r>
              <a:endParaRPr lang="ru-RU" sz="1600" dirty="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812540" y="6980340"/>
              <a:ext cx="272048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dirty="0" smtClean="0">
                  <a:solidFill>
                    <a:srgbClr val="000000"/>
                  </a:solidFill>
                  <a:cs typeface="Times New Roman" pitchFamily="18" charset="0"/>
                </a:rPr>
                <a:t>Безвозмездные поступления</a:t>
              </a:r>
              <a:endParaRPr lang="ru-RU" sz="1600" dirty="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</p:grpSp>
      <p:grpSp>
        <p:nvGrpSpPr>
          <p:cNvPr id="2" name="Группа 1"/>
          <p:cNvGrpSpPr/>
          <p:nvPr/>
        </p:nvGrpSpPr>
        <p:grpSpPr>
          <a:xfrm>
            <a:off x="3848467" y="4274550"/>
            <a:ext cx="1759601" cy="323275"/>
            <a:chOff x="1853588" y="3841638"/>
            <a:chExt cx="1759601" cy="323275"/>
          </a:xfrm>
        </p:grpSpPr>
        <p:sp>
          <p:nvSpPr>
            <p:cNvPr id="24" name="TextBox 23"/>
            <p:cNvSpPr txBox="1"/>
            <p:nvPr/>
          </p:nvSpPr>
          <p:spPr>
            <a:xfrm>
              <a:off x="1853588" y="3857136"/>
              <a:ext cx="56137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 smtClean="0"/>
                <a:t>план</a:t>
              </a:r>
              <a:endParaRPr lang="ru-RU" sz="1400" b="1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059832" y="3841638"/>
              <a:ext cx="55335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 smtClean="0"/>
                <a:t>факт</a:t>
              </a:r>
              <a:endParaRPr lang="ru-RU" sz="1400" b="1" dirty="0"/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1074160" y="4286369"/>
            <a:ext cx="1759601" cy="311454"/>
            <a:chOff x="1853588" y="3742805"/>
            <a:chExt cx="1759601" cy="773516"/>
          </a:xfrm>
        </p:grpSpPr>
        <p:sp>
          <p:nvSpPr>
            <p:cNvPr id="28" name="TextBox 27"/>
            <p:cNvSpPr txBox="1"/>
            <p:nvPr/>
          </p:nvSpPr>
          <p:spPr>
            <a:xfrm>
              <a:off x="1853588" y="3751937"/>
              <a:ext cx="561372" cy="764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 smtClean="0"/>
                <a:t>план</a:t>
              </a:r>
              <a:endParaRPr lang="ru-RU" sz="1400" b="1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059832" y="3742805"/>
              <a:ext cx="553357" cy="764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 smtClean="0"/>
                <a:t>факт</a:t>
              </a:r>
              <a:endParaRPr lang="ru-RU" sz="1400" b="1" dirty="0"/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6641718" y="4259052"/>
            <a:ext cx="1582820" cy="323275"/>
            <a:chOff x="1853588" y="3841638"/>
            <a:chExt cx="1854623" cy="323275"/>
          </a:xfrm>
        </p:grpSpPr>
        <p:sp>
          <p:nvSpPr>
            <p:cNvPr id="31" name="TextBox 30"/>
            <p:cNvSpPr txBox="1"/>
            <p:nvPr/>
          </p:nvSpPr>
          <p:spPr>
            <a:xfrm>
              <a:off x="1853588" y="3857136"/>
              <a:ext cx="6577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 smtClean="0"/>
                <a:t>план</a:t>
              </a:r>
              <a:endParaRPr lang="ru-RU" sz="1400" b="1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059831" y="3841638"/>
              <a:ext cx="6483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 smtClean="0"/>
                <a:t>факт</a:t>
              </a:r>
              <a:endParaRPr lang="ru-RU" sz="1400" b="1" dirty="0"/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1076456" y="1561201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20 559</a:t>
            </a:r>
            <a:endParaRPr lang="ru-RU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2145751" y="1571131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20 417</a:t>
            </a:r>
            <a:endParaRPr lang="ru-RU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1777137" y="1385876"/>
            <a:ext cx="6992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99,3%</a:t>
            </a:r>
            <a:endParaRPr lang="ru-RU" sz="16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3881870" y="2089050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14 980</a:t>
            </a:r>
            <a:endParaRPr lang="ru-RU" b="1" dirty="0"/>
          </a:p>
        </p:txBody>
      </p:sp>
      <p:sp>
        <p:nvSpPr>
          <p:cNvPr id="39" name="TextBox 38"/>
          <p:cNvSpPr txBox="1"/>
          <p:nvPr/>
        </p:nvSpPr>
        <p:spPr>
          <a:xfrm>
            <a:off x="4819738" y="2111605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14 691</a:t>
            </a:r>
            <a:endParaRPr lang="ru-RU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4437516" y="1863699"/>
            <a:ext cx="6992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98,1%</a:t>
            </a:r>
            <a:endParaRPr lang="ru-RU" sz="1600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7117178" y="2594131"/>
            <a:ext cx="8034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101,8%</a:t>
            </a:r>
            <a:endParaRPr lang="ru-RU" sz="1600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6641718" y="2894187"/>
            <a:ext cx="705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7 088</a:t>
            </a:r>
            <a:endParaRPr lang="ru-RU" b="1" dirty="0"/>
          </a:p>
        </p:txBody>
      </p:sp>
      <p:sp>
        <p:nvSpPr>
          <p:cNvPr id="43" name="TextBox 42"/>
          <p:cNvSpPr txBox="1"/>
          <p:nvPr/>
        </p:nvSpPr>
        <p:spPr>
          <a:xfrm>
            <a:off x="7592551" y="2894187"/>
            <a:ext cx="705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7 214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79770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4312132"/>
              </p:ext>
            </p:extLst>
          </p:nvPr>
        </p:nvGraphicFramePr>
        <p:xfrm>
          <a:off x="-252536" y="1295437"/>
          <a:ext cx="9354849" cy="3508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Заголовок 1"/>
          <p:cNvSpPr txBox="1">
            <a:spLocks/>
          </p:cNvSpPr>
          <p:nvPr/>
        </p:nvSpPr>
        <p:spPr>
          <a:xfrm>
            <a:off x="1759195" y="265948"/>
            <a:ext cx="7128792" cy="63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Исполнение консолидированного бюджета </a:t>
            </a:r>
            <a:b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Одинцовского муниципального района в 2019 году по расходам</a:t>
            </a:r>
            <a:endParaRPr lang="ru-RU" sz="1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993669" y="976096"/>
            <a:ext cx="6799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  <a:endParaRPr lang="ru-RU" sz="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"/>
          <p:cNvSpPr txBox="1"/>
          <p:nvPr/>
        </p:nvSpPr>
        <p:spPr>
          <a:xfrm>
            <a:off x="298693" y="972646"/>
            <a:ext cx="3982273" cy="430138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1600" b="1" dirty="0">
                <a:solidFill>
                  <a:srgbClr val="CA6E6C"/>
                </a:solidFill>
                <a:latin typeface="Arial Black" pitchFamily="34" charset="0"/>
              </a:rPr>
              <a:t>Консолидированный </a:t>
            </a:r>
          </a:p>
          <a:p>
            <a:pPr algn="ctr" defTabSz="1041034"/>
            <a:r>
              <a:rPr lang="ru-RU" sz="1600" b="1" dirty="0">
                <a:solidFill>
                  <a:srgbClr val="CA6E6C"/>
                </a:solidFill>
                <a:latin typeface="Arial Black" pitchFamily="34" charset="0"/>
              </a:rPr>
              <a:t>бюджет</a:t>
            </a:r>
            <a:r>
              <a:rPr lang="en-US" sz="1600" b="1" dirty="0">
                <a:solidFill>
                  <a:srgbClr val="CA6E6C"/>
                </a:solidFill>
                <a:latin typeface="Arial Black" pitchFamily="34" charset="0"/>
              </a:rPr>
              <a:t> </a:t>
            </a:r>
            <a:r>
              <a:rPr lang="ru-RU" sz="1600" b="1" dirty="0">
                <a:solidFill>
                  <a:srgbClr val="CA6E6C"/>
                </a:solidFill>
                <a:latin typeface="Arial Black" pitchFamily="34" charset="0"/>
              </a:rPr>
              <a:t>района </a:t>
            </a:r>
          </a:p>
        </p:txBody>
      </p:sp>
      <p:sp>
        <p:nvSpPr>
          <p:cNvPr id="18" name="TextBox 1"/>
          <p:cNvSpPr txBox="1"/>
          <p:nvPr/>
        </p:nvSpPr>
        <p:spPr>
          <a:xfrm>
            <a:off x="3992607" y="1613115"/>
            <a:ext cx="1479539" cy="50116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1600" b="1" dirty="0">
                <a:solidFill>
                  <a:srgbClr val="CA6E6C"/>
                </a:solidFill>
                <a:latin typeface="Arial Black" pitchFamily="34" charset="0"/>
              </a:rPr>
              <a:t>Бюджет </a:t>
            </a:r>
          </a:p>
          <a:p>
            <a:pPr algn="ctr" defTabSz="1041034"/>
            <a:r>
              <a:rPr lang="ru-RU" sz="1600" b="1" dirty="0">
                <a:solidFill>
                  <a:srgbClr val="CA6E6C"/>
                </a:solidFill>
                <a:latin typeface="Arial Black" pitchFamily="34" charset="0"/>
              </a:rPr>
              <a:t>района</a:t>
            </a:r>
          </a:p>
        </p:txBody>
      </p:sp>
      <p:sp>
        <p:nvSpPr>
          <p:cNvPr id="20" name="TextBox 1"/>
          <p:cNvSpPr txBox="1"/>
          <p:nvPr/>
        </p:nvSpPr>
        <p:spPr>
          <a:xfrm>
            <a:off x="6320965" y="1191540"/>
            <a:ext cx="2568510" cy="1035356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1600" b="1" dirty="0">
                <a:solidFill>
                  <a:srgbClr val="CA6E6C"/>
                </a:solidFill>
                <a:latin typeface="Arial Black" pitchFamily="34" charset="0"/>
              </a:rPr>
              <a:t>Внутренние обороты</a:t>
            </a:r>
          </a:p>
          <a:p>
            <a:pPr algn="ctr" defTabSz="1041034"/>
            <a:r>
              <a:rPr lang="ru-RU" sz="1800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План 1 509 </a:t>
            </a:r>
            <a:endParaRPr lang="ru-RU" sz="1800" b="1" dirty="0">
              <a:solidFill>
                <a:srgbClr val="002060"/>
              </a:solidFill>
              <a:latin typeface="Arial Black" pitchFamily="34" charset="0"/>
              <a:cs typeface="Times New Roman" pitchFamily="18" charset="0"/>
            </a:endParaRPr>
          </a:p>
          <a:p>
            <a:pPr algn="ctr" defTabSz="1041034"/>
            <a:r>
              <a:rPr lang="ru-RU" sz="1800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Факт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  <a:cs typeface="Times New Roman" pitchFamily="18" charset="0"/>
              </a:rPr>
              <a:t>1 488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21" name="TextBox 1"/>
          <p:cNvSpPr txBox="1"/>
          <p:nvPr/>
        </p:nvSpPr>
        <p:spPr>
          <a:xfrm>
            <a:off x="6851586" y="2226896"/>
            <a:ext cx="1479539" cy="50116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1600" b="1" dirty="0">
                <a:solidFill>
                  <a:srgbClr val="CA6E6C"/>
                </a:solidFill>
                <a:latin typeface="Arial Black" pitchFamily="34" charset="0"/>
              </a:rPr>
              <a:t>Бюджеты </a:t>
            </a:r>
          </a:p>
          <a:p>
            <a:pPr algn="ctr" defTabSz="1041034"/>
            <a:r>
              <a:rPr lang="ru-RU" sz="1600" b="1" dirty="0">
                <a:solidFill>
                  <a:srgbClr val="CA6E6C"/>
                </a:solidFill>
                <a:latin typeface="Arial Black" pitchFamily="34" charset="0"/>
              </a:rPr>
              <a:t>поселений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777137" y="1385876"/>
            <a:ext cx="6992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94,9%</a:t>
            </a:r>
            <a:endParaRPr lang="ru-RU" sz="16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4361448" y="2057619"/>
            <a:ext cx="6992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94,5%</a:t>
            </a:r>
            <a:endParaRPr lang="ru-RU" sz="16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7092280" y="2773856"/>
            <a:ext cx="6992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95,5%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247537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759195" y="189130"/>
            <a:ext cx="7128792" cy="63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Дефицит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консолидированного бюджета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Одинцовского муниципального  района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993669" y="926583"/>
            <a:ext cx="6799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  <a:endParaRPr lang="ru-RU" sz="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4330247"/>
              </p:ext>
            </p:extLst>
          </p:nvPr>
        </p:nvGraphicFramePr>
        <p:xfrm>
          <a:off x="108485" y="1301398"/>
          <a:ext cx="8769064" cy="3545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6" name="Группа 15"/>
          <p:cNvGrpSpPr/>
          <p:nvPr/>
        </p:nvGrpSpPr>
        <p:grpSpPr>
          <a:xfrm>
            <a:off x="347442" y="819236"/>
            <a:ext cx="7956586" cy="2075106"/>
            <a:chOff x="160641" y="861180"/>
            <a:chExt cx="7956586" cy="2075106"/>
          </a:xfrm>
        </p:grpSpPr>
        <p:sp>
          <p:nvSpPr>
            <p:cNvPr id="17" name="TextBox 1"/>
            <p:cNvSpPr txBox="1"/>
            <p:nvPr/>
          </p:nvSpPr>
          <p:spPr>
            <a:xfrm>
              <a:off x="160641" y="861180"/>
              <a:ext cx="3982273" cy="430138"/>
            </a:xfrm>
            <a:prstGeom prst="rect">
              <a:avLst/>
            </a:prstGeom>
          </p:spPr>
          <p:txBody>
            <a:bodyPr wrap="none" lIns="104123" tIns="52062" rIns="104123" bIns="52062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defTabSz="1041034"/>
              <a:r>
                <a:rPr lang="ru-RU" sz="1600" b="1" dirty="0">
                  <a:solidFill>
                    <a:srgbClr val="CA6E6C"/>
                  </a:solidFill>
                  <a:latin typeface="Arial Black" pitchFamily="34" charset="0"/>
                </a:rPr>
                <a:t>Консолидированный </a:t>
              </a:r>
            </a:p>
            <a:p>
              <a:pPr algn="ctr" defTabSz="1041034"/>
              <a:r>
                <a:rPr lang="ru-RU" sz="1600" b="1" dirty="0">
                  <a:solidFill>
                    <a:srgbClr val="CA6E6C"/>
                  </a:solidFill>
                  <a:latin typeface="Arial Black" pitchFamily="34" charset="0"/>
                </a:rPr>
                <a:t>бюджет</a:t>
              </a:r>
              <a:r>
                <a:rPr lang="en-US" sz="1600" b="1" dirty="0">
                  <a:solidFill>
                    <a:srgbClr val="CA6E6C"/>
                  </a:solidFill>
                  <a:latin typeface="Arial Black" pitchFamily="34" charset="0"/>
                </a:rPr>
                <a:t> </a:t>
              </a:r>
              <a:r>
                <a:rPr lang="ru-RU" sz="1600" b="1" dirty="0">
                  <a:solidFill>
                    <a:srgbClr val="CA6E6C"/>
                  </a:solidFill>
                  <a:latin typeface="Arial Black" pitchFamily="34" charset="0"/>
                </a:rPr>
                <a:t>района </a:t>
              </a:r>
            </a:p>
          </p:txBody>
        </p:sp>
        <p:sp>
          <p:nvSpPr>
            <p:cNvPr id="18" name="TextBox 1"/>
            <p:cNvSpPr txBox="1"/>
            <p:nvPr/>
          </p:nvSpPr>
          <p:spPr>
            <a:xfrm>
              <a:off x="3392592" y="2435117"/>
              <a:ext cx="1479539" cy="501169"/>
            </a:xfrm>
            <a:prstGeom prst="rect">
              <a:avLst/>
            </a:prstGeom>
          </p:spPr>
          <p:txBody>
            <a:bodyPr wrap="none" lIns="104123" tIns="52062" rIns="104123" bIns="52062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defTabSz="1041034"/>
              <a:r>
                <a:rPr lang="ru-RU" sz="1600" b="1" dirty="0">
                  <a:solidFill>
                    <a:srgbClr val="CA6E6C"/>
                  </a:solidFill>
                  <a:latin typeface="Arial Black" pitchFamily="34" charset="0"/>
                </a:rPr>
                <a:t>Бюджет </a:t>
              </a:r>
            </a:p>
            <a:p>
              <a:pPr algn="ctr" defTabSz="1041034"/>
              <a:r>
                <a:rPr lang="ru-RU" sz="1600" b="1" dirty="0">
                  <a:solidFill>
                    <a:srgbClr val="CA6E6C"/>
                  </a:solidFill>
                  <a:latin typeface="Arial Black" pitchFamily="34" charset="0"/>
                </a:rPr>
                <a:t>района</a:t>
              </a:r>
            </a:p>
          </p:txBody>
        </p:sp>
        <p:sp>
          <p:nvSpPr>
            <p:cNvPr id="20" name="TextBox 1"/>
            <p:cNvSpPr txBox="1"/>
            <p:nvPr/>
          </p:nvSpPr>
          <p:spPr>
            <a:xfrm>
              <a:off x="6637688" y="1533574"/>
              <a:ext cx="1479539" cy="501169"/>
            </a:xfrm>
            <a:prstGeom prst="rect">
              <a:avLst/>
            </a:prstGeom>
          </p:spPr>
          <p:txBody>
            <a:bodyPr wrap="none" lIns="104123" tIns="52062" rIns="104123" bIns="52062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defTabSz="1041034"/>
              <a:r>
                <a:rPr lang="ru-RU" sz="1600" b="1" dirty="0">
                  <a:solidFill>
                    <a:srgbClr val="CA6E6C"/>
                  </a:solidFill>
                  <a:latin typeface="Arial Black" pitchFamily="34" charset="0"/>
                </a:rPr>
                <a:t>Бюджеты </a:t>
              </a:r>
            </a:p>
            <a:p>
              <a:pPr algn="ctr" defTabSz="1041034"/>
              <a:r>
                <a:rPr lang="ru-RU" sz="1600" b="1" dirty="0">
                  <a:solidFill>
                    <a:srgbClr val="CA6E6C"/>
                  </a:solidFill>
                  <a:latin typeface="Arial Black" pitchFamily="34" charset="0"/>
                </a:rPr>
                <a:t>поселений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2660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6079657"/>
              </p:ext>
            </p:extLst>
          </p:nvPr>
        </p:nvGraphicFramePr>
        <p:xfrm>
          <a:off x="236600" y="1315944"/>
          <a:ext cx="4367322" cy="38104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Заголовок 1"/>
          <p:cNvSpPr txBox="1">
            <a:spLocks/>
          </p:cNvSpPr>
          <p:nvPr/>
        </p:nvSpPr>
        <p:spPr>
          <a:xfrm>
            <a:off x="267432" y="713283"/>
            <a:ext cx="4336490" cy="8793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Объем муниципального долга</a:t>
            </a:r>
            <a:b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бюджета Одинцовского муниципального района за 2019 год</a:t>
            </a:r>
            <a:endParaRPr lang="ru-RU" sz="1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445610"/>
              </p:ext>
            </p:extLst>
          </p:nvPr>
        </p:nvGraphicFramePr>
        <p:xfrm>
          <a:off x="4603922" y="1370544"/>
          <a:ext cx="4936630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3923928" y="1315944"/>
            <a:ext cx="6799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  <a:endParaRPr lang="ru-RU" sz="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4942834" y="699541"/>
            <a:ext cx="4070826" cy="8793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Обслуживание  муниципального долга</a:t>
            </a:r>
            <a:b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бюджета Одинцовского муниципального района за 2019 год</a:t>
            </a:r>
            <a:endParaRPr lang="ru-RU" sz="1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333666" y="1315944"/>
            <a:ext cx="6799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  <a:endParaRPr lang="ru-RU" sz="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"/>
          <p:cNvSpPr txBox="1"/>
          <p:nvPr/>
        </p:nvSpPr>
        <p:spPr>
          <a:xfrm>
            <a:off x="7912564" y="2931790"/>
            <a:ext cx="897680" cy="58272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96,1%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22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" name="Диаграмма 3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4595102"/>
              </p:ext>
            </p:extLst>
          </p:nvPr>
        </p:nvGraphicFramePr>
        <p:xfrm>
          <a:off x="-828600" y="959123"/>
          <a:ext cx="10225136" cy="30210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865993" y="285734"/>
            <a:ext cx="71791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Исполнение доходов и расходов бюджета </a:t>
            </a:r>
            <a:b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Одинцовского муниципального района в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 источникам</a:t>
            </a:r>
            <a:endParaRPr lang="ru-RU" sz="1600" b="1" baseline="300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74587" y="1190590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14 980</a:t>
            </a:r>
            <a:endParaRPr lang="ru-RU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039355" y="1161858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14 691</a:t>
            </a:r>
            <a:endParaRPr lang="ru-RU" b="1" dirty="0"/>
          </a:p>
        </p:txBody>
      </p:sp>
      <p:grpSp>
        <p:nvGrpSpPr>
          <p:cNvPr id="12" name="Группа 11"/>
          <p:cNvGrpSpPr/>
          <p:nvPr/>
        </p:nvGrpSpPr>
        <p:grpSpPr>
          <a:xfrm>
            <a:off x="1853588" y="3841638"/>
            <a:ext cx="1759601" cy="323275"/>
            <a:chOff x="1853588" y="3841638"/>
            <a:chExt cx="1759601" cy="323275"/>
          </a:xfrm>
        </p:grpSpPr>
        <p:sp>
          <p:nvSpPr>
            <p:cNvPr id="18" name="TextBox 17"/>
            <p:cNvSpPr txBox="1"/>
            <p:nvPr/>
          </p:nvSpPr>
          <p:spPr>
            <a:xfrm>
              <a:off x="1853588" y="3857136"/>
              <a:ext cx="56137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 smtClean="0"/>
                <a:t>план</a:t>
              </a:r>
              <a:endParaRPr lang="ru-RU" sz="1400" b="1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059832" y="3841638"/>
              <a:ext cx="55335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 smtClean="0"/>
                <a:t>факт</a:t>
              </a:r>
              <a:endParaRPr lang="ru-RU" sz="1400" b="1" dirty="0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5511103" y="1110762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15 542</a:t>
            </a:r>
            <a:endParaRPr lang="ru-RU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7074787" y="1190590"/>
            <a:ext cx="8226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14 691</a:t>
            </a:r>
          </a:p>
          <a:p>
            <a:endParaRPr lang="ru-RU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8023025" y="835407"/>
            <a:ext cx="6799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  <a:endParaRPr lang="ru-RU" sz="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8" name="Группа 37"/>
          <p:cNvGrpSpPr/>
          <p:nvPr/>
        </p:nvGrpSpPr>
        <p:grpSpPr>
          <a:xfrm>
            <a:off x="107504" y="4134135"/>
            <a:ext cx="8380557" cy="726635"/>
            <a:chOff x="294730" y="5924466"/>
            <a:chExt cx="8380557" cy="1069779"/>
          </a:xfrm>
        </p:grpSpPr>
        <p:sp>
          <p:nvSpPr>
            <p:cNvPr id="39" name="Прямоугольник 38"/>
            <p:cNvSpPr/>
            <p:nvPr/>
          </p:nvSpPr>
          <p:spPr>
            <a:xfrm>
              <a:off x="396150" y="5924466"/>
              <a:ext cx="108012" cy="16187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8" tIns="45709" rIns="91418" bIns="45709" rtlCol="0" anchor="ctr"/>
            <a:lstStyle/>
            <a:p>
              <a:pPr algn="ctr" defTabSz="995446"/>
              <a:endParaRPr lang="ru-RU" sz="1000" b="1" dirty="0">
                <a:solidFill>
                  <a:srgbClr val="FFCC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TextBox 1"/>
            <p:cNvSpPr txBox="1"/>
            <p:nvPr/>
          </p:nvSpPr>
          <p:spPr>
            <a:xfrm>
              <a:off x="294730" y="6111025"/>
              <a:ext cx="2899489" cy="261627"/>
            </a:xfrm>
            <a:prstGeom prst="rect">
              <a:avLst/>
            </a:prstGeom>
          </p:spPr>
          <p:txBody>
            <a:bodyPr wrap="non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0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Безвозмездные поступления, их них</a:t>
              </a:r>
              <a:endParaRPr lang="ru-RU" sz="1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396150" y="6473870"/>
              <a:ext cx="108012" cy="178528"/>
            </a:xfrm>
            <a:prstGeom prst="rect">
              <a:avLst/>
            </a:prstGeom>
            <a:pattFill prst="wdUpDiag">
              <a:fgClr>
                <a:schemeClr val="accent3">
                  <a:lumMod val="60000"/>
                  <a:lumOff val="4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8" tIns="45709" rIns="91418" bIns="45709" rtlCol="0" anchor="ctr"/>
            <a:lstStyle/>
            <a:p>
              <a:pPr algn="ctr" defTabSz="995446"/>
              <a:endParaRPr lang="ru-RU" sz="1000" b="1" dirty="0">
                <a:solidFill>
                  <a:srgbClr val="FFCC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390357" y="6752772"/>
              <a:ext cx="108012" cy="154847"/>
            </a:xfrm>
            <a:prstGeom prst="rect">
              <a:avLst/>
            </a:prstGeom>
            <a:pattFill prst="horzBrick">
              <a:fgClr>
                <a:schemeClr val="accent3">
                  <a:lumMod val="60000"/>
                  <a:lumOff val="4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8" tIns="45709" rIns="91418" bIns="45709" rtlCol="0" anchor="ctr"/>
            <a:lstStyle/>
            <a:p>
              <a:pPr algn="ctr" defTabSz="995446"/>
              <a:endParaRPr lang="ru-RU" sz="1000" b="1" dirty="0">
                <a:solidFill>
                  <a:srgbClr val="FFCC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TextBox 1"/>
            <p:cNvSpPr txBox="1"/>
            <p:nvPr/>
          </p:nvSpPr>
          <p:spPr>
            <a:xfrm>
              <a:off x="496482" y="6391514"/>
              <a:ext cx="4009349" cy="211030"/>
            </a:xfrm>
            <a:prstGeom prst="rect">
              <a:avLst/>
            </a:prstGeom>
          </p:spPr>
          <p:txBody>
            <a:bodyPr wrap="non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0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Безвозмездные поступления от бюджетов других уровней</a:t>
              </a:r>
              <a:endParaRPr lang="ru-RU" sz="1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Box 1"/>
            <p:cNvSpPr txBox="1"/>
            <p:nvPr/>
          </p:nvSpPr>
          <p:spPr>
            <a:xfrm>
              <a:off x="504332" y="6665888"/>
              <a:ext cx="4974974" cy="253060"/>
            </a:xfrm>
            <a:prstGeom prst="rect">
              <a:avLst/>
            </a:prstGeom>
          </p:spPr>
          <p:txBody>
            <a:bodyPr wrap="non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0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Иные безвозмездные поступления, доходы от возврата остатков субсидий, </a:t>
              </a:r>
            </a:p>
            <a:p>
              <a:r>
                <a:rPr lang="ru-RU" sz="10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субвенций и иных МБТ, возврат остатков</a:t>
              </a:r>
              <a:endParaRPr lang="ru-RU" sz="1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TextBox 1"/>
            <p:cNvSpPr txBox="1"/>
            <p:nvPr/>
          </p:nvSpPr>
          <p:spPr>
            <a:xfrm>
              <a:off x="5644860" y="6661895"/>
              <a:ext cx="3030427" cy="332350"/>
            </a:xfrm>
            <a:prstGeom prst="rect">
              <a:avLst/>
            </a:prstGeom>
          </p:spPr>
          <p:txBody>
            <a:bodyPr wrap="non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Расходы за счет средств бюджетов других уровней</a:t>
              </a:r>
              <a:endParaRPr lang="ru-RU" sz="1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5641748" y="3905765"/>
            <a:ext cx="1643849" cy="312521"/>
            <a:chOff x="5641748" y="3905765"/>
            <a:chExt cx="1643849" cy="312521"/>
          </a:xfrm>
        </p:grpSpPr>
        <p:sp>
          <p:nvSpPr>
            <p:cNvPr id="48" name="TextBox 47"/>
            <p:cNvSpPr txBox="1"/>
            <p:nvPr/>
          </p:nvSpPr>
          <p:spPr>
            <a:xfrm>
              <a:off x="6732240" y="3905765"/>
              <a:ext cx="55335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 smtClean="0"/>
                <a:t>факт</a:t>
              </a:r>
              <a:endParaRPr lang="ru-RU" sz="1400" b="1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5641748" y="3910509"/>
              <a:ext cx="56137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 smtClean="0"/>
                <a:t>план</a:t>
              </a:r>
              <a:endParaRPr lang="ru-RU" sz="1400" b="1" dirty="0"/>
            </a:p>
          </p:txBody>
        </p:sp>
      </p:grpSp>
      <p:sp>
        <p:nvSpPr>
          <p:cNvPr id="50" name="TextBox 1"/>
          <p:cNvSpPr txBox="1"/>
          <p:nvPr/>
        </p:nvSpPr>
        <p:spPr>
          <a:xfrm>
            <a:off x="5019304" y="4272383"/>
            <a:ext cx="3030427" cy="33235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Расходы за счет собственных средств</a:t>
            </a:r>
            <a:endParaRPr lang="ru-RU" sz="1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1"/>
          <p:cNvSpPr txBox="1"/>
          <p:nvPr/>
        </p:nvSpPr>
        <p:spPr>
          <a:xfrm>
            <a:off x="319310" y="4062465"/>
            <a:ext cx="4009349" cy="214596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Налоговые и неналоговые доходы</a:t>
            </a:r>
            <a:endParaRPr lang="ru-RU" sz="1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5207981" y="4357194"/>
            <a:ext cx="108012" cy="10994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 defTabSz="995446"/>
            <a:endParaRPr lang="ru-RU" sz="1000" b="1" dirty="0">
              <a:solidFill>
                <a:srgbClr val="FFCC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5223229" y="4699675"/>
            <a:ext cx="108012" cy="109948"/>
          </a:xfrm>
          <a:prstGeom prst="rect">
            <a:avLst/>
          </a:prstGeom>
          <a:pattFill prst="wdUpDiag">
            <a:fgClr>
              <a:schemeClr val="accent2">
                <a:lumMod val="40000"/>
                <a:lumOff val="6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 defTabSz="995446"/>
            <a:endParaRPr lang="ru-RU" sz="1000" b="1" dirty="0">
              <a:solidFill>
                <a:srgbClr val="FFCC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134274" y="829616"/>
            <a:ext cx="12883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Исполнено</a:t>
            </a:r>
            <a:endParaRPr lang="ru-RU" b="1" dirty="0"/>
          </a:p>
        </p:txBody>
      </p:sp>
      <p:sp>
        <p:nvSpPr>
          <p:cNvPr id="55" name="TextBox 54"/>
          <p:cNvSpPr txBox="1"/>
          <p:nvPr/>
        </p:nvSpPr>
        <p:spPr>
          <a:xfrm>
            <a:off x="6088057" y="821258"/>
            <a:ext cx="12883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Исполнено</a:t>
            </a:r>
            <a:endParaRPr lang="ru-RU" b="1" dirty="0"/>
          </a:p>
        </p:txBody>
      </p:sp>
      <p:sp>
        <p:nvSpPr>
          <p:cNvPr id="57" name="TextBox 56"/>
          <p:cNvSpPr txBox="1"/>
          <p:nvPr/>
        </p:nvSpPr>
        <p:spPr>
          <a:xfrm>
            <a:off x="3877618" y="1923678"/>
            <a:ext cx="763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64,1%</a:t>
            </a:r>
            <a:endParaRPr lang="ru-RU" b="1" dirty="0"/>
          </a:p>
        </p:txBody>
      </p:sp>
      <p:sp>
        <p:nvSpPr>
          <p:cNvPr id="58" name="TextBox 57"/>
          <p:cNvSpPr txBox="1"/>
          <p:nvPr/>
        </p:nvSpPr>
        <p:spPr>
          <a:xfrm>
            <a:off x="3907273" y="3003798"/>
            <a:ext cx="763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34,9%</a:t>
            </a:r>
            <a:endParaRPr lang="ru-RU" b="1" dirty="0"/>
          </a:p>
        </p:txBody>
      </p:sp>
      <p:sp>
        <p:nvSpPr>
          <p:cNvPr id="59" name="TextBox 58"/>
          <p:cNvSpPr txBox="1"/>
          <p:nvPr/>
        </p:nvSpPr>
        <p:spPr>
          <a:xfrm>
            <a:off x="7939668" y="2819132"/>
            <a:ext cx="763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36,8%</a:t>
            </a:r>
            <a:endParaRPr lang="ru-RU" b="1" dirty="0"/>
          </a:p>
        </p:txBody>
      </p:sp>
      <p:sp>
        <p:nvSpPr>
          <p:cNvPr id="60" name="TextBox 59"/>
          <p:cNvSpPr txBox="1"/>
          <p:nvPr/>
        </p:nvSpPr>
        <p:spPr>
          <a:xfrm>
            <a:off x="7910312" y="1995686"/>
            <a:ext cx="763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63,2%</a:t>
            </a:r>
            <a:endParaRPr lang="ru-RU" b="1" dirty="0"/>
          </a:p>
        </p:txBody>
      </p:sp>
      <p:sp>
        <p:nvSpPr>
          <p:cNvPr id="61" name="TextBox 60"/>
          <p:cNvSpPr txBox="1"/>
          <p:nvPr/>
        </p:nvSpPr>
        <p:spPr>
          <a:xfrm>
            <a:off x="2298255" y="1050851"/>
            <a:ext cx="763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98,1%</a:t>
            </a:r>
            <a:endParaRPr lang="ru-RU" b="1" dirty="0"/>
          </a:p>
        </p:txBody>
      </p:sp>
      <p:sp>
        <p:nvSpPr>
          <p:cNvPr id="62" name="TextBox 61"/>
          <p:cNvSpPr txBox="1"/>
          <p:nvPr/>
        </p:nvSpPr>
        <p:spPr>
          <a:xfrm>
            <a:off x="6350564" y="1005924"/>
            <a:ext cx="763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94,5%</a:t>
            </a:r>
            <a:endParaRPr lang="ru-RU" b="1" dirty="0"/>
          </a:p>
        </p:txBody>
      </p:sp>
      <p:sp>
        <p:nvSpPr>
          <p:cNvPr id="63" name="TextBox 62"/>
          <p:cNvSpPr txBox="1"/>
          <p:nvPr/>
        </p:nvSpPr>
        <p:spPr>
          <a:xfrm>
            <a:off x="3936929" y="2562691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1,0%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966466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785918" y="329198"/>
            <a:ext cx="7221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Исполнение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бюджета Одинцовского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района по отдельным доходным источникам за 2019 год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71421" y="848777"/>
            <a:ext cx="6799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  <a:endParaRPr lang="ru-RU" sz="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5314905"/>
              </p:ext>
            </p:extLst>
          </p:nvPr>
        </p:nvGraphicFramePr>
        <p:xfrm>
          <a:off x="267432" y="1064221"/>
          <a:ext cx="8501121" cy="3814123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4287325"/>
                <a:gridCol w="1179297"/>
                <a:gridCol w="1043551"/>
                <a:gridCol w="1052035"/>
                <a:gridCol w="938913"/>
              </a:tblGrid>
              <a:tr h="5090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Наименование доходов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Уточненный план 2019 года                        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Факт 2019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Отклонение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% выполнения плана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</a:tr>
              <a:tr h="191454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u="none" strike="noStrike" dirty="0">
                          <a:effectLst/>
                        </a:rPr>
                        <a:t>ВСЕГО налоговые и неналоговые доходы, в том числе:</a:t>
                      </a:r>
                      <a:endParaRPr lang="ru-RU" sz="14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4 915</a:t>
                      </a:r>
                      <a:endParaRPr lang="ru-RU" sz="14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5 124</a:t>
                      </a:r>
                      <a:endParaRPr lang="ru-RU" sz="14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209</a:t>
                      </a:r>
                      <a:endParaRPr lang="ru-RU" sz="14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104</a:t>
                      </a:r>
                      <a:endParaRPr lang="ru-RU" sz="14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91454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u="none" strike="noStrike" dirty="0">
                          <a:effectLst/>
                        </a:rPr>
                        <a:t>1. Налоговые доходы, из них: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3 350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3 422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72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102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91454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900" u="none" strike="noStrike" dirty="0">
                          <a:effectLst/>
                        </a:rPr>
                        <a:t> - налог на доходы физических лиц</a:t>
                      </a:r>
                      <a:endParaRPr lang="ru-RU" sz="9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1 658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1 709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51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103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</a:tr>
              <a:tr h="191454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900" u="none" strike="noStrike" dirty="0">
                          <a:effectLst/>
                        </a:rPr>
                        <a:t> - налоги на совокупный доход</a:t>
                      </a:r>
                      <a:endParaRPr lang="ru-RU" sz="9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1 576</a:t>
                      </a:r>
                      <a:endParaRPr lang="ru-RU" sz="1100" b="0" i="1" u="none" strike="noStrike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1 592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16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101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</a:tr>
              <a:tr h="191454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900" u="none" strike="noStrike" dirty="0">
                          <a:effectLst/>
                        </a:rPr>
                        <a:t> - государственная пошлина</a:t>
                      </a:r>
                      <a:endParaRPr lang="ru-RU" sz="9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81</a:t>
                      </a:r>
                      <a:endParaRPr lang="ru-RU" sz="1100" b="0" i="1" u="none" strike="noStrike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83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2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102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</a:tr>
              <a:tr h="191454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900" u="none" strike="noStrike" dirty="0">
                          <a:effectLst/>
                        </a:rPr>
                        <a:t> - иные налоговые доходы</a:t>
                      </a:r>
                      <a:endParaRPr lang="ru-RU" sz="9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35</a:t>
                      </a:r>
                      <a:endParaRPr lang="ru-RU" sz="1100" b="0" i="1" u="none" strike="noStrike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38</a:t>
                      </a:r>
                      <a:endParaRPr lang="ru-RU" sz="1100" b="0" i="1" u="none" strike="noStrike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3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109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</a:tr>
              <a:tr h="191454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u="none" strike="noStrike" dirty="0">
                          <a:effectLst/>
                        </a:rPr>
                        <a:t>2. Неналоговые доходы, из них: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1 565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1 702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137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109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91454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900" u="none" strike="noStrike" dirty="0">
                          <a:effectLst/>
                        </a:rPr>
                        <a:t> - доходы от использования имущества, в том числе:</a:t>
                      </a:r>
                      <a:endParaRPr lang="ru-RU" sz="9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810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857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47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106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</a:tr>
              <a:tr h="1914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 smtClean="0">
                          <a:effectLst/>
                        </a:rPr>
                        <a:t>    *</a:t>
                      </a:r>
                      <a:r>
                        <a:rPr lang="ru-RU" sz="900" u="none" strike="noStrike" dirty="0">
                          <a:effectLst/>
                        </a:rPr>
                        <a:t>доходы о сдачи в аренду земельных участков</a:t>
                      </a:r>
                      <a:endParaRPr lang="ru-RU" sz="9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7713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543</a:t>
                      </a:r>
                      <a:endParaRPr lang="ru-RU" sz="1100" b="0" i="1" u="none" strike="noStrike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577</a:t>
                      </a:r>
                      <a:endParaRPr lang="ru-RU" sz="1100" b="0" i="1" u="none" strike="noStrike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34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106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</a:tr>
              <a:tr h="1914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 smtClean="0">
                          <a:effectLst/>
                        </a:rPr>
                        <a:t>    *</a:t>
                      </a:r>
                      <a:r>
                        <a:rPr lang="ru-RU" sz="900" u="none" strike="noStrike" dirty="0">
                          <a:effectLst/>
                        </a:rPr>
                        <a:t>доходы от сдачи в аренду муниципального имущества</a:t>
                      </a:r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13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102</a:t>
                      </a:r>
                      <a:endParaRPr lang="ru-RU" sz="1100" b="0" i="1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107</a:t>
                      </a:r>
                      <a:endParaRPr lang="ru-RU" sz="1100" b="0" i="1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5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105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</a:tr>
              <a:tr h="311091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 smtClean="0">
                          <a:effectLst/>
                        </a:rPr>
                        <a:t>   * </a:t>
                      </a:r>
                      <a:r>
                        <a:rPr lang="ru-RU" sz="900" u="none" strike="noStrike" dirty="0">
                          <a:effectLst/>
                        </a:rPr>
                        <a:t>плата за право и установку и эксплуатацию рекламных конструкций</a:t>
                      </a:r>
                      <a:endParaRPr lang="ru-RU" sz="9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7713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163</a:t>
                      </a:r>
                      <a:endParaRPr lang="ru-RU" sz="1100" b="0" i="1" u="none" strike="noStrike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170</a:t>
                      </a:r>
                      <a:endParaRPr lang="ru-RU" sz="1100" b="0" i="1" u="none" strike="noStrike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7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104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</a:tr>
              <a:tr h="311091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900" u="none" strike="noStrike" dirty="0">
                          <a:effectLst/>
                        </a:rPr>
                        <a:t> - доходы о продажи материальных и нематериальных активов, в том числе:</a:t>
                      </a:r>
                      <a:endParaRPr lang="ru-RU" sz="9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385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404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19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105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</a:tr>
              <a:tr h="1914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 smtClean="0">
                          <a:effectLst/>
                        </a:rPr>
                        <a:t>   *</a:t>
                      </a:r>
                      <a:r>
                        <a:rPr lang="ru-RU" sz="900" u="none" strike="noStrike" dirty="0">
                          <a:effectLst/>
                        </a:rPr>
                        <a:t>доходы от реализации имущества</a:t>
                      </a:r>
                      <a:endParaRPr lang="ru-RU" sz="9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7713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275</a:t>
                      </a:r>
                      <a:endParaRPr lang="ru-RU" sz="1100" b="0" i="1" u="none" strike="noStrike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290</a:t>
                      </a:r>
                      <a:endParaRPr lang="ru-RU" sz="1100" b="0" i="1" u="none" strike="noStrike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15</a:t>
                      </a:r>
                      <a:endParaRPr lang="ru-RU" sz="1100" b="0" i="1" u="none" strike="noStrike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105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</a:tr>
              <a:tr h="311091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 smtClean="0">
                          <a:effectLst/>
                        </a:rPr>
                        <a:t>   *</a:t>
                      </a:r>
                      <a:r>
                        <a:rPr lang="ru-RU" sz="900" u="none" strike="noStrike" dirty="0">
                          <a:effectLst/>
                        </a:rPr>
                        <a:t>доходы от продажи земельных участков и платы за увеличение площади земельных участков</a:t>
                      </a:r>
                      <a:endParaRPr lang="ru-RU" sz="9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7713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111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114</a:t>
                      </a:r>
                      <a:endParaRPr lang="ru-RU" sz="1100" b="0" i="1" u="none" strike="noStrike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3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103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</a:tr>
              <a:tr h="1914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 smtClean="0">
                          <a:effectLst/>
                        </a:rPr>
                        <a:t>   *</a:t>
                      </a:r>
                      <a:r>
                        <a:rPr lang="ru-RU" sz="900" u="none" strike="noStrike" dirty="0">
                          <a:effectLst/>
                        </a:rPr>
                        <a:t>иные неналоговые доходы</a:t>
                      </a:r>
                      <a:endParaRPr lang="ru-RU" sz="9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7713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370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441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71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119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6428" marR="6428" marT="6428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966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903470" y="257760"/>
            <a:ext cx="69591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Структура налоговых и неналоговых доходов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бюджета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Одинцовского муниципального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района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20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</a:t>
            </a:r>
            <a:endParaRPr lang="ru-RU" sz="1600" b="1" baseline="30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1053250" y="3376120"/>
            <a:ext cx="144635" cy="1296594"/>
            <a:chOff x="560784" y="4656950"/>
            <a:chExt cx="279141" cy="221765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576666" y="4656950"/>
              <a:ext cx="252629" cy="238176"/>
            </a:xfrm>
            <a:prstGeom prst="rect">
              <a:avLst/>
            </a:prstGeom>
            <a:solidFill>
              <a:srgbClr val="0066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4306" tIns="52153" rIns="104306" bIns="52153"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7274" y="5014278"/>
              <a:ext cx="252629" cy="238176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4306" tIns="52153" rIns="104306" bIns="52153"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579050" y="5289083"/>
              <a:ext cx="252628" cy="238176"/>
            </a:xfrm>
            <a:prstGeom prst="rect">
              <a:avLst/>
            </a:prstGeom>
            <a:solidFill>
              <a:srgbClr val="66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4306" tIns="52153" rIns="104306" bIns="52153"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9049" y="5612287"/>
              <a:ext cx="252629" cy="238176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4306" tIns="52153" rIns="104306" bIns="52153"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587296" y="5965703"/>
              <a:ext cx="252629" cy="238176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4306" tIns="52153" rIns="104306" bIns="52153"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579049" y="6231779"/>
              <a:ext cx="252627" cy="238176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4306" tIns="52153" rIns="104306" bIns="52153"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560784" y="6636433"/>
              <a:ext cx="252627" cy="238176"/>
            </a:xfrm>
            <a:prstGeom prst="rect">
              <a:avLst/>
            </a:prstGeom>
            <a:solidFill>
              <a:srgbClr val="FAFD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4306" tIns="52153" rIns="104306" bIns="52153" rtlCol="0" anchor="ctr"/>
            <a:lstStyle/>
            <a:p>
              <a:pPr algn="ctr"/>
              <a:endParaRPr lang="ru-RU"/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391288"/>
              </p:ext>
            </p:extLst>
          </p:nvPr>
        </p:nvGraphicFramePr>
        <p:xfrm>
          <a:off x="1259632" y="3336987"/>
          <a:ext cx="6840760" cy="1553788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4865005"/>
                <a:gridCol w="895635"/>
                <a:gridCol w="1080120"/>
              </a:tblGrid>
              <a:tr h="19261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u="none" strike="noStrike" dirty="0">
                          <a:effectLst/>
                        </a:rPr>
                        <a:t>Налог на доходы физических лиц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33,3%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1 709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192264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u="none" strike="noStrike" dirty="0">
                          <a:effectLst/>
                        </a:rPr>
                        <a:t>Налоги на совокупный доход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31,1%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1 592</a:t>
                      </a:r>
                      <a:endParaRPr lang="ru-RU" sz="12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192264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u="none" strike="noStrike" dirty="0">
                          <a:effectLst/>
                        </a:rPr>
                        <a:t>Арендная плата за землю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11,3%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577</a:t>
                      </a:r>
                      <a:endParaRPr lang="ru-RU" sz="12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192264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u="none" strike="noStrike" dirty="0">
                          <a:effectLst/>
                        </a:rPr>
                        <a:t>Доходы от продажи материальных и нематериальных активов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7,9%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404</a:t>
                      </a:r>
                      <a:endParaRPr lang="ru-RU" sz="12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192264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u="none" strike="noStrike" dirty="0">
                          <a:effectLst/>
                        </a:rPr>
                        <a:t>Доходы от сдачи в аренду имущества (аренда помещений)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2,1%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107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192264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u="none" strike="noStrike" dirty="0">
                          <a:effectLst/>
                        </a:rPr>
                        <a:t>Плата за право, установку и эксплуатацию рекламной конструкции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3,3%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170</a:t>
                      </a:r>
                      <a:endParaRPr lang="ru-RU" sz="12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192264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u="none" strike="noStrike" dirty="0">
                          <a:effectLst/>
                        </a:rPr>
                        <a:t>Иные доходы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11,0%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565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206742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u="none" strike="noStrike" dirty="0" smtClean="0">
                          <a:effectLst/>
                        </a:rPr>
                        <a:t>ИТОГО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100%</a:t>
                      </a:r>
                      <a:endParaRPr lang="ru-RU" sz="12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5 124</a:t>
                      </a:r>
                      <a:endParaRPr lang="ru-RU" sz="12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27" name="Диаграмма 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8151461"/>
              </p:ext>
            </p:extLst>
          </p:nvPr>
        </p:nvGraphicFramePr>
        <p:xfrm>
          <a:off x="611560" y="729738"/>
          <a:ext cx="7416824" cy="26463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6" name="Группа 5"/>
          <p:cNvGrpSpPr/>
          <p:nvPr/>
        </p:nvGrpSpPr>
        <p:grpSpPr>
          <a:xfrm>
            <a:off x="1538594" y="876269"/>
            <a:ext cx="7156433" cy="2294979"/>
            <a:chOff x="1994958" y="890745"/>
            <a:chExt cx="7156433" cy="2294979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2247519" y="2539393"/>
              <a:ext cx="567635" cy="28564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100" b="1" dirty="0" smtClean="0">
                  <a:solidFill>
                    <a:schemeClr val="tx1"/>
                  </a:solidFill>
                </a:rPr>
                <a:t>НДФЛ</a:t>
              </a:r>
              <a:endParaRPr lang="ru-RU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1994958" y="1342601"/>
              <a:ext cx="1054073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b="1" dirty="0" smtClean="0">
                  <a:solidFill>
                    <a:schemeClr val="tx1"/>
                  </a:solidFill>
                </a:rPr>
                <a:t>Налоги на совокупный</a:t>
              </a:r>
            </a:p>
            <a:p>
              <a:pPr algn="ctr"/>
              <a:r>
                <a:rPr lang="ru-RU" sz="1000" b="1" dirty="0" smtClean="0">
                  <a:solidFill>
                    <a:schemeClr val="tx1"/>
                  </a:solidFill>
                </a:rPr>
                <a:t> доход</a:t>
              </a:r>
              <a:endParaRPr lang="ru-RU" sz="1000" b="1" dirty="0">
                <a:solidFill>
                  <a:schemeClr val="tx1"/>
                </a:solidFill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7683394" y="1594629"/>
              <a:ext cx="1467997" cy="30729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ctr"/>
              <a:r>
                <a:rPr lang="ru-RU" sz="1000" b="1" dirty="0">
                  <a:solidFill>
                    <a:schemeClr val="tx1"/>
                  </a:solidFill>
                </a:rPr>
                <a:t>Доходы от продажи </a:t>
              </a:r>
              <a:endParaRPr lang="ru-RU" sz="1000" b="1" dirty="0" smtClean="0">
                <a:solidFill>
                  <a:schemeClr val="tx1"/>
                </a:solidFill>
              </a:endParaRPr>
            </a:p>
            <a:p>
              <a:pPr fontAlgn="ctr"/>
              <a:r>
                <a:rPr lang="ru-RU" sz="1000" b="1" dirty="0" smtClean="0">
                  <a:solidFill>
                    <a:schemeClr val="tx1"/>
                  </a:solidFill>
                </a:rPr>
                <a:t>материальных </a:t>
              </a:r>
              <a:r>
                <a:rPr lang="ru-RU" sz="1000" b="1" dirty="0">
                  <a:solidFill>
                    <a:schemeClr val="tx1"/>
                  </a:solidFill>
                </a:rPr>
                <a:t>и </a:t>
              </a:r>
              <a:endParaRPr lang="ru-RU" sz="1000" b="1" dirty="0" smtClean="0">
                <a:solidFill>
                  <a:schemeClr val="tx1"/>
                </a:solidFill>
              </a:endParaRPr>
            </a:p>
            <a:p>
              <a:pPr fontAlgn="ctr"/>
              <a:r>
                <a:rPr lang="ru-RU" sz="1000" b="1" dirty="0" smtClean="0">
                  <a:solidFill>
                    <a:schemeClr val="tx1"/>
                  </a:solidFill>
                </a:rPr>
                <a:t>нематериальных </a:t>
              </a:r>
              <a:r>
                <a:rPr lang="ru-RU" sz="1000" b="1" dirty="0">
                  <a:solidFill>
                    <a:schemeClr val="tx1"/>
                  </a:solidFill>
                </a:rPr>
                <a:t>активов</a:t>
              </a:r>
              <a:endParaRPr lang="ru-RU" sz="1000" b="1" dirty="0">
                <a:solidFill>
                  <a:schemeClr val="tx1"/>
                </a:solidFill>
                <a:latin typeface="Times New Roman"/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6610263" y="890745"/>
              <a:ext cx="1796315" cy="3534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000" b="1" dirty="0" smtClean="0">
                  <a:solidFill>
                    <a:schemeClr val="tx1"/>
                  </a:solidFill>
                </a:rPr>
                <a:t>Арендная плата за землю</a:t>
              </a:r>
              <a:endParaRPr lang="ru-RU" sz="1000" b="1" dirty="0">
                <a:solidFill>
                  <a:schemeClr val="tx1"/>
                </a:solidFill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6684548" y="1921062"/>
              <a:ext cx="124287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000" b="1" dirty="0" smtClean="0"/>
                <a:t>Аренда </a:t>
              </a:r>
            </a:p>
            <a:p>
              <a:pPr algn="ctr"/>
              <a:r>
                <a:rPr lang="ru-RU" sz="1000" b="1" dirty="0" smtClean="0"/>
                <a:t>имущества </a:t>
              </a:r>
              <a:endParaRPr lang="ru-RU" sz="1000" b="1" dirty="0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7218984" y="2539393"/>
              <a:ext cx="92882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000" b="1" dirty="0" smtClean="0"/>
                <a:t>Рекламные</a:t>
              </a:r>
            </a:p>
            <a:p>
              <a:pPr algn="ctr"/>
              <a:r>
                <a:rPr lang="ru-RU" sz="1000" b="1" dirty="0" smtClean="0"/>
                <a:t> конструкции</a:t>
              </a:r>
              <a:endParaRPr lang="ru-RU" sz="1000" b="1" dirty="0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6807741" y="2939503"/>
              <a:ext cx="1008112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000" b="1" dirty="0" smtClean="0"/>
                <a:t>Иные доходы</a:t>
              </a:r>
              <a:endParaRPr lang="ru-RU" sz="1000" b="1" dirty="0"/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7471056" y="3160676"/>
            <a:ext cx="6799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  <a:endParaRPr lang="ru-RU" sz="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010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857356" y="285921"/>
            <a:ext cx="6171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бюджета для граждан:</a:t>
            </a:r>
            <a:endParaRPr lang="ru-RU" sz="2400" b="1" baseline="300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37" name="Объект 1"/>
          <p:cNvSpPr txBox="1">
            <a:spLocks/>
          </p:cNvSpPr>
          <p:nvPr/>
        </p:nvSpPr>
        <p:spPr>
          <a:xfrm>
            <a:off x="467544" y="1059582"/>
            <a:ext cx="8069538" cy="383085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12751" indent="-312751" algn="l">
              <a:lnSpc>
                <a:spcPct val="150000"/>
              </a:lnSpc>
              <a:buFont typeface="Wingdings 2"/>
              <a:buChar char=""/>
              <a:defRPr/>
            </a:pPr>
            <a:r>
              <a:rPr lang="ru-RU" b="1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Вводная часть</a:t>
            </a:r>
          </a:p>
          <a:p>
            <a:pPr marL="312751" indent="-312751" algn="l">
              <a:lnSpc>
                <a:spcPct val="150000"/>
              </a:lnSpc>
              <a:buFont typeface="Wingdings 2"/>
              <a:buChar char=""/>
              <a:defRPr/>
            </a:pPr>
            <a:r>
              <a:rPr lang="ru-RU" b="1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Общие характеристики бюджета</a:t>
            </a:r>
          </a:p>
          <a:p>
            <a:pPr marL="312751" indent="-312751" algn="l">
              <a:lnSpc>
                <a:spcPct val="150000"/>
              </a:lnSpc>
              <a:buFont typeface="Wingdings 2"/>
              <a:buChar char=""/>
              <a:defRPr/>
            </a:pPr>
            <a:r>
              <a:rPr lang="ru-RU" b="1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Доходы бюджета</a:t>
            </a:r>
          </a:p>
          <a:p>
            <a:pPr marL="312751" indent="-312751" algn="l">
              <a:lnSpc>
                <a:spcPct val="150000"/>
              </a:lnSpc>
              <a:buFont typeface="Wingdings 2"/>
              <a:buChar char=""/>
              <a:defRPr/>
            </a:pPr>
            <a:r>
              <a:rPr lang="ru-RU" b="1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</a:t>
            </a:r>
          </a:p>
          <a:p>
            <a:pPr marL="312751" indent="-312751" algn="l">
              <a:lnSpc>
                <a:spcPct val="150000"/>
              </a:lnSpc>
              <a:buFont typeface="Wingdings 2"/>
              <a:buChar char=""/>
              <a:defRPr/>
            </a:pPr>
            <a:r>
              <a:rPr lang="ru-RU" b="1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Муниципальный долг</a:t>
            </a:r>
            <a:endParaRPr lang="ru-RU" b="1" dirty="0">
              <a:solidFill>
                <a:schemeClr val="tx2">
                  <a:lumMod val="9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830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759195" y="265948"/>
            <a:ext cx="6485213" cy="63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Доходы бюджетов муниципальных образований Московской области в расчете на 1 жителя в </a:t>
            </a:r>
            <a:r>
              <a:rPr lang="ru-RU" sz="1800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 </a:t>
            </a:r>
            <a:r>
              <a:rPr lang="ru-RU" sz="1800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467390"/>
              </p:ext>
            </p:extLst>
          </p:nvPr>
        </p:nvGraphicFramePr>
        <p:xfrm>
          <a:off x="485768" y="1131590"/>
          <a:ext cx="8206120" cy="3414998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404462"/>
                <a:gridCol w="2176914"/>
                <a:gridCol w="2387583"/>
                <a:gridCol w="2237161"/>
              </a:tblGrid>
              <a:tr h="12241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Наименование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54" marR="8254" marT="82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Численность постоянного </a:t>
                      </a:r>
                      <a:r>
                        <a:rPr lang="ru-RU" sz="1400" u="none" strike="noStrike" dirty="0" smtClean="0">
                          <a:effectLst/>
                        </a:rPr>
                        <a:t>населения </a:t>
                      </a:r>
                      <a:r>
                        <a:rPr lang="ru-RU" sz="1400" u="none" strike="noStrike" dirty="0">
                          <a:effectLst/>
                        </a:rPr>
                        <a:t>на 01.01.2020 (чел.)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54" marR="8254" marT="82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Налоговые и неналоговые доходы                        </a:t>
                      </a:r>
                      <a:endParaRPr lang="ru-RU" sz="1400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  </a:t>
                      </a:r>
                      <a:r>
                        <a:rPr lang="ru-RU" sz="1400" u="none" strike="noStrike" dirty="0">
                          <a:effectLst/>
                        </a:rPr>
                        <a:t>(факт 2019)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54" marR="8254" marT="82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Удельный объем </a:t>
                      </a:r>
                      <a:r>
                        <a:rPr lang="ru-RU" sz="1400" u="none" strike="noStrike" dirty="0" smtClean="0">
                          <a:effectLst/>
                        </a:rPr>
                        <a:t>налоговых </a:t>
                      </a:r>
                      <a:r>
                        <a:rPr lang="ru-RU" sz="1400" u="none" strike="noStrike" dirty="0">
                          <a:effectLst/>
                        </a:rPr>
                        <a:t>и неналоговых доходов на душу населения                           (тыс. руб./чел)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54" marR="8254" marT="8254" marB="0" anchor="ctr"/>
                </a:tc>
              </a:tr>
              <a:tr h="4328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 err="1">
                          <a:effectLst/>
                        </a:rPr>
                        <a:t>го</a:t>
                      </a:r>
                      <a:r>
                        <a:rPr lang="ru-RU" sz="1400" u="none" strike="noStrike" dirty="0">
                          <a:effectLst/>
                        </a:rPr>
                        <a:t> Люберцы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54" marR="8254" marT="82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314 850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54" marR="8254" marT="82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5 748 649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54" marR="8254" marT="82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18,258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54" marR="8254" marT="8254" marB="0" anchor="ctr"/>
                </a:tc>
              </a:tr>
              <a:tr h="4328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 err="1">
                          <a:effectLst/>
                        </a:rPr>
                        <a:t>го</a:t>
                      </a:r>
                      <a:r>
                        <a:rPr lang="ru-RU" sz="1400" u="none" strike="noStrike" dirty="0">
                          <a:effectLst/>
                        </a:rPr>
                        <a:t> Подольск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54" marR="8254" marT="82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332 558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54" marR="8254" marT="82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5 834 149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54" marR="8254" marT="82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17,543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54" marR="8254" marT="8254" marB="0" anchor="ctr"/>
                </a:tc>
              </a:tr>
              <a:tr h="45737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 err="1">
                          <a:effectLst/>
                        </a:rPr>
                        <a:t>го</a:t>
                      </a:r>
                      <a:r>
                        <a:rPr lang="ru-RU" sz="1400" u="none" strike="noStrike" dirty="0">
                          <a:effectLst/>
                        </a:rPr>
                        <a:t> Одинцовский                        (бюджет района)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54" marR="8254" marT="8254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332 439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54" marR="8254" marT="8254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5 124 053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54" marR="8254" marT="8254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15,414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54" marR="8254" marT="8254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4328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 err="1">
                          <a:effectLst/>
                        </a:rPr>
                        <a:t>го</a:t>
                      </a:r>
                      <a:r>
                        <a:rPr lang="ru-RU" sz="1400" u="none" strike="noStrike" dirty="0">
                          <a:effectLst/>
                        </a:rPr>
                        <a:t> Раменский                                  (бюджет района)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54" marR="8254" marT="82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311 792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54" marR="8254" marT="82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3 818 534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54" marR="8254" marT="82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12,247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54" marR="8254" marT="8254" marB="0" anchor="ctr"/>
                </a:tc>
              </a:tr>
              <a:tr h="4328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 err="1">
                          <a:effectLst/>
                        </a:rPr>
                        <a:t>го</a:t>
                      </a:r>
                      <a:r>
                        <a:rPr lang="ru-RU" sz="1400" u="none" strike="noStrike" dirty="0">
                          <a:effectLst/>
                        </a:rPr>
                        <a:t> Балашиха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54" marR="8254" marT="82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518 788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54" marR="8254" marT="82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6 176 121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54" marR="8254" marT="82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11,905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54" marR="8254" marT="8254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0521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917833" y="285734"/>
            <a:ext cx="70394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Результаты проведённой работы по взысканию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задолженности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налоговым и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неналоговым платежам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консолидированный бюджет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Московской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области за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</a:t>
            </a:r>
            <a:endParaRPr lang="ru-RU" sz="1600" b="1" baseline="30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110505" y="876270"/>
            <a:ext cx="8777482" cy="4006414"/>
            <a:chOff x="-125565" y="980276"/>
            <a:chExt cx="10955414" cy="6826371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33043" y="5283996"/>
              <a:ext cx="2955405" cy="1439406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8172872" y="4806079"/>
              <a:ext cx="2144414" cy="546135"/>
            </a:xfrm>
            <a:prstGeom prst="rect">
              <a:avLst/>
            </a:prstGeom>
            <a:noFill/>
          </p:spPr>
          <p:txBody>
            <a:bodyPr wrap="square" lIns="104068" tIns="52034" rIns="104068" bIns="52034" rtlCol="0">
              <a:spAutoFit/>
            </a:bodyPr>
            <a:lstStyle/>
            <a:p>
              <a:pPr algn="ctr" defTabSz="1040483"/>
              <a:r>
                <a:rPr lang="ru-RU" sz="1400" b="1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Детский сад </a:t>
              </a:r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02283" y="980276"/>
              <a:ext cx="2427566" cy="2288697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8236585" y="3249540"/>
              <a:ext cx="2582737" cy="615681"/>
            </a:xfrm>
            <a:prstGeom prst="rect">
              <a:avLst/>
            </a:prstGeom>
            <a:noFill/>
          </p:spPr>
          <p:txBody>
            <a:bodyPr wrap="square" lIns="104068" tIns="52034" rIns="104068" bIns="52034" rtlCol="0">
              <a:spAutoFit/>
            </a:bodyPr>
            <a:lstStyle/>
            <a:p>
              <a:pPr algn="ctr" defTabSz="1040483"/>
              <a:r>
                <a:rPr lang="ru-RU" sz="1600" b="1" dirty="0">
                  <a:solidFill>
                    <a:srgbClr val="005696"/>
                  </a:solidFill>
                  <a:latin typeface="Times New Roman" pitchFamily="18" charset="0"/>
                  <a:cs typeface="Times New Roman" pitchFamily="18" charset="0"/>
                </a:rPr>
                <a:t>Бюджет</a:t>
              </a:r>
              <a:endParaRPr lang="ru-RU" sz="1300" b="1" dirty="0">
                <a:solidFill>
                  <a:srgbClr val="00569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8" name="Группа 17"/>
            <p:cNvGrpSpPr/>
            <p:nvPr/>
          </p:nvGrpSpPr>
          <p:grpSpPr>
            <a:xfrm>
              <a:off x="-125565" y="1604079"/>
              <a:ext cx="10011545" cy="6202568"/>
              <a:chOff x="-125565" y="1604079"/>
              <a:chExt cx="10011545" cy="6202568"/>
            </a:xfrm>
          </p:grpSpPr>
          <p:pic>
            <p:nvPicPr>
              <p:cNvPr id="20" name="Рисунок 19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7575" y="1619966"/>
                <a:ext cx="1385698" cy="1306429"/>
              </a:xfrm>
              <a:prstGeom prst="rect">
                <a:avLst/>
              </a:prstGeom>
            </p:spPr>
          </p:pic>
          <p:pic>
            <p:nvPicPr>
              <p:cNvPr id="21" name="Рисунок 20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6054" y="4806078"/>
                <a:ext cx="3907400" cy="2333122"/>
              </a:xfrm>
              <a:prstGeom prst="rect">
                <a:avLst/>
              </a:prstGeom>
            </p:spPr>
          </p:pic>
          <p:pic>
            <p:nvPicPr>
              <p:cNvPr id="22" name="Рисунок 21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45771" y="1604079"/>
                <a:ext cx="1395503" cy="1315673"/>
              </a:xfrm>
              <a:prstGeom prst="rect">
                <a:avLst/>
              </a:prstGeom>
            </p:spPr>
          </p:pic>
          <p:pic>
            <p:nvPicPr>
              <p:cNvPr id="23" name="Рисунок 22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62514" y="1653718"/>
                <a:ext cx="1395503" cy="1315673"/>
              </a:xfrm>
              <a:prstGeom prst="rect">
                <a:avLst/>
              </a:prstGeom>
            </p:spPr>
          </p:pic>
          <p:pic>
            <p:nvPicPr>
              <p:cNvPr id="24" name="Рисунок 23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79025" y="1653718"/>
                <a:ext cx="1395503" cy="1315673"/>
              </a:xfrm>
              <a:prstGeom prst="rect">
                <a:avLst/>
              </a:prstGeom>
            </p:spPr>
          </p:pic>
          <p:sp>
            <p:nvSpPr>
              <p:cNvPr id="25" name="TextBox 24"/>
              <p:cNvSpPr txBox="1"/>
              <p:nvPr/>
            </p:nvSpPr>
            <p:spPr>
              <a:xfrm>
                <a:off x="2371733" y="3904939"/>
                <a:ext cx="1441651" cy="561741"/>
              </a:xfrm>
              <a:prstGeom prst="rect">
                <a:avLst/>
              </a:prstGeom>
              <a:noFill/>
            </p:spPr>
            <p:txBody>
              <a:bodyPr wrap="square" lIns="104068" tIns="52034" rIns="104068" bIns="52034" rtlCol="0">
                <a:spAutoFit/>
              </a:bodyPr>
              <a:lstStyle/>
              <a:p>
                <a:pPr defTabSz="1040483"/>
                <a:r>
                  <a:rPr lang="ru-RU" sz="1400" b="1" dirty="0">
                    <a:solidFill>
                      <a:schemeClr val="accent2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Должник</a:t>
                </a:r>
              </a:p>
            </p:txBody>
          </p:sp>
          <p:sp>
            <p:nvSpPr>
              <p:cNvPr id="26" name="Стрелка вправо 25"/>
              <p:cNvSpPr/>
              <p:nvPr/>
            </p:nvSpPr>
            <p:spPr>
              <a:xfrm>
                <a:off x="3841023" y="5951695"/>
                <a:ext cx="1315084" cy="279423"/>
              </a:xfrm>
              <a:prstGeom prst="rightArrow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lIns="104068" tIns="52034" rIns="104068" bIns="52034" rtlCol="0" anchor="ctr"/>
              <a:lstStyle/>
              <a:p>
                <a:pPr algn="ctr" defTabSz="1040483"/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27" name="Прямоугольник 26"/>
              <p:cNvSpPr/>
              <p:nvPr/>
            </p:nvSpPr>
            <p:spPr>
              <a:xfrm>
                <a:off x="4908984" y="3283886"/>
                <a:ext cx="858765" cy="33796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068" tIns="52034" rIns="104068" bIns="52034" rtlCol="0" anchor="ctr"/>
              <a:lstStyle/>
              <a:p>
                <a:pPr algn="ctr" defTabSz="1040483"/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Прямоугольник 27"/>
              <p:cNvSpPr/>
              <p:nvPr/>
            </p:nvSpPr>
            <p:spPr>
              <a:xfrm>
                <a:off x="3813383" y="5284010"/>
                <a:ext cx="1431559" cy="56026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068" tIns="52034" rIns="104068" bIns="52034" rtlCol="0" anchor="ctr"/>
              <a:lstStyle/>
              <a:p>
                <a:pPr algn="ctr" defTabSz="1040483"/>
                <a:r>
                  <a:rPr lang="ru-RU" b="1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r>
                  <a:rPr lang="ru-RU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335 </a:t>
                </a:r>
                <a:endParaRPr lang="ru-RU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 defTabSz="1040483"/>
                <a:r>
                  <a:rPr lang="ru-RU" b="1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млн. руб.</a:t>
                </a:r>
              </a:p>
            </p:txBody>
          </p:sp>
          <p:sp>
            <p:nvSpPr>
              <p:cNvPr id="29" name="Прямоугольник 28"/>
              <p:cNvSpPr/>
              <p:nvPr/>
            </p:nvSpPr>
            <p:spPr>
              <a:xfrm>
                <a:off x="-125565" y="2892613"/>
                <a:ext cx="2180040" cy="56026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068" tIns="52034" rIns="104068" bIns="52034" rtlCol="0" anchor="ctr"/>
              <a:lstStyle/>
              <a:p>
                <a:pPr algn="ctr" defTabSz="1040483"/>
                <a:r>
                  <a:rPr lang="ru-RU" sz="1600" b="1" dirty="0">
                    <a:solidFill>
                      <a:srgbClr val="005696"/>
                    </a:solidFill>
                    <a:latin typeface="Times New Roman" pitchFamily="18" charset="0"/>
                    <a:cs typeface="Times New Roman" pitchFamily="18" charset="0"/>
                  </a:rPr>
                  <a:t>Администрация</a:t>
                </a:r>
                <a:r>
                  <a:rPr lang="en-US" sz="1600" b="1" dirty="0">
                    <a:solidFill>
                      <a:srgbClr val="005696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1600" b="1" dirty="0">
                    <a:solidFill>
                      <a:srgbClr val="005696"/>
                    </a:solidFill>
                    <a:latin typeface="Times New Roman" pitchFamily="18" charset="0"/>
                    <a:cs typeface="Times New Roman" pitchFamily="18" charset="0"/>
                  </a:rPr>
                  <a:t>района</a:t>
                </a:r>
              </a:p>
            </p:txBody>
          </p:sp>
          <p:sp>
            <p:nvSpPr>
              <p:cNvPr id="30" name="Прямоугольник 29"/>
              <p:cNvSpPr/>
              <p:nvPr/>
            </p:nvSpPr>
            <p:spPr>
              <a:xfrm>
                <a:off x="1894120" y="2969406"/>
                <a:ext cx="1868103" cy="56026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068" tIns="52034" rIns="104068" bIns="52034" rtlCol="0" anchor="ctr"/>
              <a:lstStyle/>
              <a:p>
                <a:pPr algn="ctr" defTabSz="1040483"/>
                <a:r>
                  <a:rPr lang="ru-RU" sz="1600" b="1" dirty="0">
                    <a:solidFill>
                      <a:srgbClr val="005696"/>
                    </a:solidFill>
                    <a:latin typeface="Times New Roman" pitchFamily="18" charset="0"/>
                    <a:cs typeface="Times New Roman" pitchFamily="18" charset="0"/>
                  </a:rPr>
                  <a:t>Налоговые органы</a:t>
                </a:r>
              </a:p>
            </p:txBody>
          </p:sp>
          <p:sp>
            <p:nvSpPr>
              <p:cNvPr id="31" name="Прямоугольник 30"/>
              <p:cNvSpPr/>
              <p:nvPr/>
            </p:nvSpPr>
            <p:spPr>
              <a:xfrm>
                <a:off x="3425928" y="3157826"/>
                <a:ext cx="1868103" cy="58882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068" tIns="52034" rIns="104068" bIns="52034" rtlCol="0" anchor="ctr"/>
              <a:lstStyle/>
              <a:p>
                <a:pPr algn="ctr" defTabSz="1040483"/>
                <a:r>
                  <a:rPr lang="ru-RU" sz="1600" b="1" dirty="0">
                    <a:solidFill>
                      <a:srgbClr val="005696"/>
                    </a:solidFill>
                    <a:latin typeface="Times New Roman" pitchFamily="18" charset="0"/>
                    <a:cs typeface="Times New Roman" pitchFamily="18" charset="0"/>
                  </a:rPr>
                  <a:t>Служба </a:t>
                </a:r>
              </a:p>
              <a:p>
                <a:pPr algn="ctr" defTabSz="1040483"/>
                <a:r>
                  <a:rPr lang="ru-RU" sz="1600" b="1" dirty="0">
                    <a:solidFill>
                      <a:srgbClr val="005696"/>
                    </a:solidFill>
                    <a:latin typeface="Times New Roman" pitchFamily="18" charset="0"/>
                    <a:cs typeface="Times New Roman" pitchFamily="18" charset="0"/>
                  </a:rPr>
                  <a:t>судебных приставов</a:t>
                </a:r>
              </a:p>
            </p:txBody>
          </p:sp>
          <p:sp>
            <p:nvSpPr>
              <p:cNvPr id="32" name="Прямоугольник 31"/>
              <p:cNvSpPr/>
              <p:nvPr/>
            </p:nvSpPr>
            <p:spPr>
              <a:xfrm>
                <a:off x="4944391" y="2969392"/>
                <a:ext cx="2182434" cy="56026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068" tIns="52034" rIns="104068" bIns="52034" rtlCol="0" anchor="ctr"/>
              <a:lstStyle/>
              <a:p>
                <a:pPr algn="ctr" defTabSz="1040483"/>
                <a:r>
                  <a:rPr lang="ru-RU" sz="1600" b="1" dirty="0">
                    <a:solidFill>
                      <a:srgbClr val="005696"/>
                    </a:solidFill>
                    <a:latin typeface="Times New Roman" pitchFamily="18" charset="0"/>
                    <a:cs typeface="Times New Roman" pitchFamily="18" charset="0"/>
                  </a:rPr>
                  <a:t>Администрации поселений</a:t>
                </a:r>
              </a:p>
            </p:txBody>
          </p:sp>
          <p:sp>
            <p:nvSpPr>
              <p:cNvPr id="33" name="Стрелка вправо 32"/>
              <p:cNvSpPr/>
              <p:nvPr/>
            </p:nvSpPr>
            <p:spPr>
              <a:xfrm>
                <a:off x="6888265" y="2474752"/>
                <a:ext cx="1258160" cy="279423"/>
              </a:xfrm>
              <a:prstGeom prst="rightArrow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lIns="104068" tIns="52034" rIns="104068" bIns="52034" rtlCol="0" anchor="ctr"/>
              <a:lstStyle/>
              <a:p>
                <a:pPr algn="ctr" defTabSz="1040483"/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34" name="Прямоугольник 33"/>
              <p:cNvSpPr/>
              <p:nvPr/>
            </p:nvSpPr>
            <p:spPr>
              <a:xfrm>
                <a:off x="6741313" y="1738509"/>
                <a:ext cx="1431559" cy="56026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068" tIns="52034" rIns="104068" bIns="52034" rtlCol="0" anchor="ctr"/>
              <a:lstStyle/>
              <a:p>
                <a:pPr algn="ctr" defTabSz="1040483"/>
                <a:r>
                  <a:rPr lang="ru-RU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+2 238</a:t>
                </a:r>
                <a:endParaRPr lang="ru-RU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 defTabSz="1040483"/>
                <a:r>
                  <a:rPr lang="ru-RU" b="1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млн. руб.</a:t>
                </a:r>
              </a:p>
            </p:txBody>
          </p:sp>
          <p:pic>
            <p:nvPicPr>
              <p:cNvPr id="35" name="Рисунок 34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68330" y="5283996"/>
                <a:ext cx="1526744" cy="1439406"/>
              </a:xfrm>
              <a:prstGeom prst="rect">
                <a:avLst/>
              </a:prstGeom>
            </p:spPr>
          </p:pic>
          <p:sp>
            <p:nvSpPr>
              <p:cNvPr id="36" name="Стрелка вправо 35"/>
              <p:cNvSpPr/>
              <p:nvPr/>
            </p:nvSpPr>
            <p:spPr>
              <a:xfrm>
                <a:off x="6564255" y="5972639"/>
                <a:ext cx="1068772" cy="279423"/>
              </a:xfrm>
              <a:prstGeom prst="rightArrow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lIns="104068" tIns="52034" rIns="104068" bIns="52034" rtlCol="0" anchor="ctr"/>
              <a:lstStyle/>
              <a:p>
                <a:pPr algn="ctr" defTabSz="1040483"/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-125565" y="6651573"/>
                <a:ext cx="5419597" cy="1155074"/>
              </a:xfrm>
              <a:prstGeom prst="rect">
                <a:avLst/>
              </a:prstGeom>
              <a:noFill/>
            </p:spPr>
            <p:txBody>
              <a:bodyPr wrap="square" lIns="104068" tIns="52034" rIns="104068" bIns="52034" rtlCol="0">
                <a:spAutoFit/>
              </a:bodyPr>
              <a:lstStyle/>
              <a:p>
                <a:pPr algn="ctr" defTabSz="1040483"/>
                <a:r>
                  <a:rPr lang="ru-RU" sz="1800" b="1" dirty="0" smtClean="0">
                    <a:solidFill>
                      <a:srgbClr val="005696"/>
                    </a:solidFill>
                    <a:latin typeface="Times New Roman" pitchFamily="18" charset="0"/>
                    <a:cs typeface="Times New Roman" pitchFamily="18" charset="0"/>
                  </a:rPr>
                  <a:t>Комиссия Администрации Одинцовского муниципального района</a:t>
                </a:r>
                <a:endParaRPr lang="ru-RU" sz="1800" b="1" dirty="0">
                  <a:solidFill>
                    <a:srgbClr val="00569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5338535" y="6789951"/>
                <a:ext cx="1369456" cy="382324"/>
              </a:xfrm>
              <a:prstGeom prst="rect">
                <a:avLst/>
              </a:prstGeom>
              <a:noFill/>
            </p:spPr>
            <p:txBody>
              <a:bodyPr wrap="square" lIns="104068" tIns="52034" rIns="104068" bIns="52034" rtlCol="0">
                <a:spAutoFit/>
              </a:bodyPr>
              <a:lstStyle/>
              <a:p>
                <a:pPr algn="ctr" defTabSz="1040483"/>
                <a:r>
                  <a:rPr lang="ru-RU" sz="1800" b="1" dirty="0">
                    <a:solidFill>
                      <a:srgbClr val="005696"/>
                    </a:solidFill>
                    <a:latin typeface="Times New Roman" pitchFamily="18" charset="0"/>
                    <a:cs typeface="Times New Roman" pitchFamily="18" charset="0"/>
                  </a:rPr>
                  <a:t>Бюджет</a:t>
                </a:r>
              </a:p>
            </p:txBody>
          </p:sp>
          <p:sp>
            <p:nvSpPr>
              <p:cNvPr id="39" name="Прямоугольник 38"/>
              <p:cNvSpPr/>
              <p:nvPr/>
            </p:nvSpPr>
            <p:spPr>
              <a:xfrm>
                <a:off x="6382864" y="5522917"/>
                <a:ext cx="1431559" cy="56026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068" tIns="52034" rIns="104068" bIns="52034" rtlCol="0" anchor="ctr"/>
              <a:lstStyle/>
              <a:p>
                <a:pPr algn="ctr" defTabSz="1040483"/>
                <a:r>
                  <a:rPr lang="ru-RU" sz="4100" b="1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</a:p>
            </p:txBody>
          </p:sp>
          <p:pic>
            <p:nvPicPr>
              <p:cNvPr id="40" name="Рисунок 39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84086" y="3747873"/>
                <a:ext cx="1259436" cy="1187391"/>
              </a:xfrm>
              <a:prstGeom prst="rect">
                <a:avLst/>
              </a:prstGeom>
            </p:spPr>
          </p:pic>
          <p:sp>
            <p:nvSpPr>
              <p:cNvPr id="41" name="TextBox 40"/>
              <p:cNvSpPr txBox="1"/>
              <p:nvPr/>
            </p:nvSpPr>
            <p:spPr>
              <a:xfrm>
                <a:off x="3855257" y="4022917"/>
                <a:ext cx="6030723" cy="912348"/>
              </a:xfrm>
              <a:prstGeom prst="rect">
                <a:avLst/>
              </a:prstGeom>
              <a:noFill/>
            </p:spPr>
            <p:txBody>
              <a:bodyPr wrap="none" lIns="104068" tIns="52034" rIns="104068" bIns="52034" rtlCol="0">
                <a:spAutoFit/>
              </a:bodyPr>
              <a:lstStyle/>
              <a:p>
                <a:pPr defTabSz="1040483"/>
                <a:r>
                  <a:rPr lang="ru-RU" sz="2700" b="1" i="1" dirty="0">
                    <a:solidFill>
                      <a:schemeClr val="accent2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Всего взыскано </a:t>
                </a:r>
                <a:r>
                  <a:rPr lang="ru-RU" sz="2700" b="1" i="1" dirty="0" smtClean="0">
                    <a:solidFill>
                      <a:schemeClr val="accent2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2 573 млн</a:t>
                </a:r>
                <a:r>
                  <a:rPr lang="ru-RU" sz="2700" b="1" i="1" dirty="0">
                    <a:solidFill>
                      <a:schemeClr val="accent2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. руб.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91642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928794" y="285734"/>
            <a:ext cx="6608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Структура безвозмездных поступлений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 Одинцовского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района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</a:t>
            </a:r>
            <a:endParaRPr lang="ru-RU" sz="1600" b="1" baseline="30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186545" y="983046"/>
            <a:ext cx="8756013" cy="3821071"/>
            <a:chOff x="208474" y="987574"/>
            <a:chExt cx="8756013" cy="3821071"/>
          </a:xfrm>
        </p:grpSpPr>
        <p:sp>
          <p:nvSpPr>
            <p:cNvPr id="11" name="Блок-схема: документ 10"/>
            <p:cNvSpPr/>
            <p:nvPr/>
          </p:nvSpPr>
          <p:spPr>
            <a:xfrm>
              <a:off x="6020992" y="2214602"/>
              <a:ext cx="2943495" cy="709007"/>
            </a:xfrm>
            <a:prstGeom prst="flowChartDocumen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4123" tIns="163974" rIns="104123" bIns="52062" rtlCol="0" anchor="ctr"/>
            <a:lstStyle/>
            <a:p>
              <a:pPr algn="ctr" defTabSz="1041034"/>
              <a:r>
                <a:rPr lang="ru-RU" sz="1400" b="1" dirty="0">
                  <a:solidFill>
                    <a:srgbClr val="002060"/>
                  </a:solidFill>
                </a:rPr>
                <a:t>Доходы от возврата остатков субсидий, субвенций и иных МБТ, возврат </a:t>
              </a:r>
              <a:r>
                <a:rPr lang="ru-RU" sz="1400" b="1" dirty="0" smtClean="0">
                  <a:solidFill>
                    <a:srgbClr val="002060"/>
                  </a:solidFill>
                </a:rPr>
                <a:t>остатков</a:t>
              </a:r>
              <a:endParaRPr lang="ru-RU" sz="1400" b="1" dirty="0">
                <a:solidFill>
                  <a:srgbClr val="002060"/>
                </a:solidFill>
              </a:endParaRPr>
            </a:p>
          </p:txBody>
        </p:sp>
        <p:sp>
          <p:nvSpPr>
            <p:cNvPr id="12" name="Блок-схема: несколько документов 11"/>
            <p:cNvSpPr/>
            <p:nvPr/>
          </p:nvSpPr>
          <p:spPr>
            <a:xfrm>
              <a:off x="6100108" y="3047265"/>
              <a:ext cx="2456576" cy="658331"/>
            </a:xfrm>
            <a:prstGeom prst="flowChartMultidocumen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4123" tIns="52062" rIns="104123" bIns="52062" rtlCol="0" anchor="ctr"/>
            <a:lstStyle/>
            <a:p>
              <a:pPr defTabSz="1041034"/>
              <a:r>
                <a:rPr lang="ru-RU" sz="16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   План      </a:t>
              </a:r>
              <a:r>
                <a:rPr lang="ru-RU" sz="1600" b="1" dirty="0">
                  <a:solidFill>
                    <a:srgbClr val="002060"/>
                  </a:solidFill>
                  <a:latin typeface="Arial"/>
                  <a:cs typeface="Arial"/>
                </a:rPr>
                <a:t>ˮ</a:t>
              </a:r>
              <a:r>
                <a:rPr lang="ru-RU" sz="1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1600" b="1" dirty="0" smtClean="0">
                  <a:solidFill>
                    <a:srgbClr val="002060"/>
                  </a:solidFill>
                  <a:latin typeface="Arial"/>
                  <a:cs typeface="Arial"/>
                </a:rPr>
                <a:t>ˮ</a:t>
              </a:r>
              <a:r>
                <a:rPr lang="ru-RU" sz="1600" b="1" dirty="0" smtClean="0">
                  <a:solidFill>
                    <a:srgbClr val="002060"/>
                  </a:solidFill>
                  <a:latin typeface="Arial"/>
                  <a:cs typeface="Arial"/>
                </a:rPr>
                <a:t>58</a:t>
              </a:r>
              <a:r>
                <a:rPr lang="ru-RU" sz="16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defTabSz="1041034"/>
              <a:r>
                <a:rPr lang="ru-RU" sz="16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   Факт      </a:t>
              </a:r>
              <a:r>
                <a:rPr lang="ru-RU" sz="1600" b="1" dirty="0">
                  <a:solidFill>
                    <a:srgbClr val="002060"/>
                  </a:solidFill>
                  <a:latin typeface="Arial"/>
                  <a:cs typeface="Arial"/>
                </a:rPr>
                <a:t>ˮ</a:t>
              </a:r>
              <a:r>
                <a:rPr lang="ru-RU" sz="1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1600" b="1" dirty="0" smtClean="0">
                  <a:solidFill>
                    <a:srgbClr val="002060"/>
                  </a:solidFill>
                  <a:latin typeface="Arial"/>
                  <a:cs typeface="Arial"/>
                </a:rPr>
                <a:t>ˮ</a:t>
              </a:r>
              <a:r>
                <a:rPr lang="ru-RU" sz="1600" b="1" dirty="0" smtClean="0">
                  <a:solidFill>
                    <a:srgbClr val="002060"/>
                  </a:solidFill>
                  <a:latin typeface="Arial"/>
                  <a:cs typeface="Arial"/>
                </a:rPr>
                <a:t>58</a:t>
              </a:r>
              <a:r>
                <a:rPr lang="ru-RU" sz="16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5" name="Группа 14"/>
            <p:cNvGrpSpPr/>
            <p:nvPr/>
          </p:nvGrpSpPr>
          <p:grpSpPr>
            <a:xfrm>
              <a:off x="208474" y="987574"/>
              <a:ext cx="7588828" cy="3821071"/>
              <a:chOff x="8996" y="1194197"/>
              <a:chExt cx="9001286" cy="6165222"/>
            </a:xfrm>
          </p:grpSpPr>
          <p:sp>
            <p:nvSpPr>
              <p:cNvPr id="17" name="Скругленный прямоугольник 16"/>
              <p:cNvSpPr/>
              <p:nvPr/>
            </p:nvSpPr>
            <p:spPr>
              <a:xfrm>
                <a:off x="2826256" y="1194197"/>
                <a:ext cx="4463096" cy="1190882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lIns="104123" tIns="52062" rIns="104123" bIns="52062" rtlCol="0" anchor="ctr"/>
              <a:lstStyle/>
              <a:p>
                <a:pPr algn="ctr" defTabSz="1041034"/>
                <a:r>
                  <a:rPr lang="ru-RU" sz="1600" b="1" dirty="0">
                    <a:solidFill>
                      <a:srgbClr val="4E9CD6">
                        <a:lumMod val="50000"/>
                      </a:srgbClr>
                    </a:solidFill>
                  </a:rPr>
                  <a:t>Безвозмездные поступления</a:t>
                </a:r>
              </a:p>
              <a:p>
                <a:pPr algn="ctr" defTabSz="1041034"/>
                <a:r>
                  <a:rPr lang="ru-RU" sz="1600" b="1" dirty="0">
                    <a:solidFill>
                      <a:srgbClr val="71B0DE">
                        <a:lumMod val="50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План </a:t>
                </a:r>
                <a:r>
                  <a:rPr lang="en-US" sz="1600" b="1" dirty="0">
                    <a:solidFill>
                      <a:srgbClr val="71B0DE">
                        <a:lumMod val="50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1600" b="1" dirty="0">
                    <a:solidFill>
                      <a:srgbClr val="71B0DE">
                        <a:lumMod val="50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1600" b="1" dirty="0" smtClean="0">
                    <a:solidFill>
                      <a:srgbClr val="71B0DE">
                        <a:lumMod val="50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10 065</a:t>
                </a:r>
                <a:endParaRPr lang="ru-RU" sz="1600" b="1" dirty="0">
                  <a:solidFill>
                    <a:srgbClr val="71B0DE">
                      <a:lumMod val="50000"/>
                    </a:srgb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 defTabSz="1041034"/>
                <a:r>
                  <a:rPr lang="ru-RU" sz="1600" b="1" dirty="0">
                    <a:solidFill>
                      <a:srgbClr val="71B0DE">
                        <a:lumMod val="50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Факт </a:t>
                </a:r>
                <a:r>
                  <a:rPr lang="en-US" sz="1600" b="1" dirty="0">
                    <a:solidFill>
                      <a:srgbClr val="71B0DE">
                        <a:lumMod val="50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1600" b="1" dirty="0" smtClean="0">
                    <a:solidFill>
                      <a:srgbClr val="71B0DE">
                        <a:lumMod val="50000"/>
                      </a:srgbClr>
                    </a:solidFill>
                    <a:latin typeface="Times New Roman" pitchFamily="18" charset="0"/>
                    <a:cs typeface="Times New Roman" pitchFamily="18" charset="0"/>
                  </a:rPr>
                  <a:t>9 567</a:t>
                </a:r>
                <a:endParaRPr lang="ru-RU" sz="1600" b="1" dirty="0">
                  <a:solidFill>
                    <a:srgbClr val="71B0DE">
                      <a:lumMod val="50000"/>
                    </a:srgb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Стрелка вниз 17"/>
              <p:cNvSpPr/>
              <p:nvPr/>
            </p:nvSpPr>
            <p:spPr>
              <a:xfrm rot="2107044">
                <a:off x="2587934" y="2448771"/>
                <a:ext cx="589465" cy="793922"/>
              </a:xfrm>
              <a:prstGeom prst="downArrow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123" tIns="52062" rIns="104123" bIns="52062" rtlCol="0" anchor="ctr"/>
              <a:lstStyle/>
              <a:p>
                <a:pPr algn="ctr" defTabSz="1041034"/>
                <a:endParaRPr lang="ru-RU" sz="1200">
                  <a:solidFill>
                    <a:prstClr val="white"/>
                  </a:solidFill>
                </a:endParaRPr>
              </a:p>
            </p:txBody>
          </p:sp>
          <p:sp>
            <p:nvSpPr>
              <p:cNvPr id="20" name="Блок-схема: документ 19"/>
              <p:cNvSpPr/>
              <p:nvPr/>
            </p:nvSpPr>
            <p:spPr>
              <a:xfrm>
                <a:off x="1052024" y="3224887"/>
                <a:ext cx="2689264" cy="1083954"/>
              </a:xfrm>
              <a:prstGeom prst="flowChartDocument">
                <a:avLst/>
              </a:prstGeom>
              <a:solidFill>
                <a:srgbClr val="FFFFCC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123" tIns="52062" rIns="104123" bIns="52062" rtlCol="0" anchor="ctr"/>
              <a:lstStyle/>
              <a:p>
                <a:pPr algn="ctr" defTabSz="1041034"/>
                <a:r>
                  <a:rPr lang="ru-RU" sz="1600" b="1" dirty="0">
                    <a:solidFill>
                      <a:srgbClr val="002060"/>
                    </a:solidFill>
                  </a:rPr>
                  <a:t>От бюджетов других уровней</a:t>
                </a:r>
              </a:p>
            </p:txBody>
          </p:sp>
          <p:sp>
            <p:nvSpPr>
              <p:cNvPr id="21" name="Блок-схема: документ 20"/>
              <p:cNvSpPr/>
              <p:nvPr/>
            </p:nvSpPr>
            <p:spPr>
              <a:xfrm>
                <a:off x="3932642" y="3224376"/>
                <a:ext cx="2789420" cy="1093572"/>
              </a:xfrm>
              <a:prstGeom prst="flowChartDocumen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123" tIns="52062" rIns="104123" bIns="52062" rtlCol="0" anchor="ctr"/>
              <a:lstStyle/>
              <a:p>
                <a:pPr algn="ctr" defTabSz="1041034"/>
                <a:r>
                  <a:rPr lang="ru-RU" sz="1600" b="1" dirty="0">
                    <a:solidFill>
                      <a:srgbClr val="002060"/>
                    </a:solidFill>
                  </a:rPr>
                  <a:t>Прочие безвозмездные поступления</a:t>
                </a:r>
              </a:p>
            </p:txBody>
          </p:sp>
          <p:sp>
            <p:nvSpPr>
              <p:cNvPr id="22" name="Скругленный прямоугольник 21"/>
              <p:cNvSpPr/>
              <p:nvPr/>
            </p:nvSpPr>
            <p:spPr>
              <a:xfrm>
                <a:off x="8996" y="5765435"/>
                <a:ext cx="1383653" cy="639768"/>
              </a:xfrm>
              <a:prstGeom prst="roundRect">
                <a:avLst/>
              </a:prstGeom>
              <a:solidFill>
                <a:srgbClr val="FFFFCC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123" tIns="52062" rIns="104123" bIns="52062" rtlCol="0" anchor="ctr"/>
              <a:lstStyle/>
              <a:p>
                <a:pPr algn="ctr" defTabSz="1041034"/>
                <a:r>
                  <a:rPr lang="ru-RU" sz="1400" dirty="0">
                    <a:solidFill>
                      <a:srgbClr val="002060"/>
                    </a:solidFill>
                  </a:rPr>
                  <a:t>Субсидии</a:t>
                </a:r>
              </a:p>
            </p:txBody>
          </p:sp>
          <p:sp>
            <p:nvSpPr>
              <p:cNvPr id="23" name="Скругленный прямоугольник 22"/>
              <p:cNvSpPr/>
              <p:nvPr/>
            </p:nvSpPr>
            <p:spPr>
              <a:xfrm>
                <a:off x="1508772" y="5758253"/>
                <a:ext cx="1538364" cy="654132"/>
              </a:xfrm>
              <a:prstGeom prst="roundRect">
                <a:avLst/>
              </a:prstGeom>
              <a:solidFill>
                <a:srgbClr val="FFFFCC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123" tIns="52062" rIns="104123" bIns="52062" rtlCol="0" anchor="ctr"/>
              <a:lstStyle/>
              <a:p>
                <a:pPr algn="ctr" defTabSz="1041034"/>
                <a:r>
                  <a:rPr lang="ru-RU" sz="1400" dirty="0">
                    <a:solidFill>
                      <a:srgbClr val="002060"/>
                    </a:solidFill>
                  </a:rPr>
                  <a:t>Субвенции</a:t>
                </a:r>
              </a:p>
            </p:txBody>
          </p:sp>
          <p:sp>
            <p:nvSpPr>
              <p:cNvPr id="24" name="Стрелка вниз 23"/>
              <p:cNvSpPr/>
              <p:nvPr/>
            </p:nvSpPr>
            <p:spPr>
              <a:xfrm rot="20115351">
                <a:off x="3372382" y="5119437"/>
                <a:ext cx="252628" cy="576065"/>
              </a:xfrm>
              <a:prstGeom prst="downArrow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123" tIns="52062" rIns="104123" bIns="52062" rtlCol="0" anchor="ctr"/>
              <a:lstStyle/>
              <a:p>
                <a:pPr algn="ctr" defTabSz="1041034"/>
                <a:endParaRPr lang="ru-RU" sz="1200">
                  <a:solidFill>
                    <a:srgbClr val="002060"/>
                  </a:solidFill>
                </a:endParaRPr>
              </a:p>
            </p:txBody>
          </p:sp>
          <p:sp>
            <p:nvSpPr>
              <p:cNvPr id="25" name="Скругленный прямоугольник 24"/>
              <p:cNvSpPr/>
              <p:nvPr/>
            </p:nvSpPr>
            <p:spPr>
              <a:xfrm>
                <a:off x="3157257" y="5759975"/>
                <a:ext cx="1515773" cy="640992"/>
              </a:xfrm>
              <a:prstGeom prst="roundRect">
                <a:avLst/>
              </a:prstGeom>
              <a:solidFill>
                <a:srgbClr val="FFFFCC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123" tIns="52062" rIns="104123" bIns="52062" rtlCol="0" anchor="ctr"/>
              <a:lstStyle/>
              <a:p>
                <a:pPr algn="ctr" defTabSz="1041034"/>
                <a:r>
                  <a:rPr lang="ru-RU" sz="1400" dirty="0" smtClean="0">
                    <a:solidFill>
                      <a:srgbClr val="002060"/>
                    </a:solidFill>
                  </a:rPr>
                  <a:t>Иные МБТ</a:t>
                </a:r>
                <a:endParaRPr lang="ru-RU" sz="1400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26" name="Стрелка вниз 25"/>
              <p:cNvSpPr/>
              <p:nvPr/>
            </p:nvSpPr>
            <p:spPr>
              <a:xfrm rot="21286294">
                <a:off x="2134366" y="5277285"/>
                <a:ext cx="252628" cy="439748"/>
              </a:xfrm>
              <a:prstGeom prst="downArrow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123" tIns="52062" rIns="104123" bIns="52062" rtlCol="0" anchor="ctr"/>
              <a:lstStyle/>
              <a:p>
                <a:pPr algn="ctr" defTabSz="1041034"/>
                <a:endParaRPr lang="ru-RU" sz="1200">
                  <a:solidFill>
                    <a:srgbClr val="002060"/>
                  </a:solidFill>
                </a:endParaRPr>
              </a:p>
            </p:txBody>
          </p:sp>
          <p:sp>
            <p:nvSpPr>
              <p:cNvPr id="27" name="Стрелка вниз 26"/>
              <p:cNvSpPr/>
              <p:nvPr/>
            </p:nvSpPr>
            <p:spPr>
              <a:xfrm rot="2690481">
                <a:off x="871974" y="5254589"/>
                <a:ext cx="252628" cy="485140"/>
              </a:xfrm>
              <a:prstGeom prst="downArrow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123" tIns="52062" rIns="104123" bIns="52062" rtlCol="0" anchor="ctr"/>
              <a:lstStyle/>
              <a:p>
                <a:pPr algn="ctr" defTabSz="1041034"/>
                <a:endParaRPr lang="ru-RU" sz="1200">
                  <a:solidFill>
                    <a:srgbClr val="002060"/>
                  </a:solidFill>
                </a:endParaRPr>
              </a:p>
            </p:txBody>
          </p:sp>
          <p:sp>
            <p:nvSpPr>
              <p:cNvPr id="28" name="Блок-схема: несколько документов 27"/>
              <p:cNvSpPr/>
              <p:nvPr/>
            </p:nvSpPr>
            <p:spPr>
              <a:xfrm>
                <a:off x="603533" y="4403506"/>
                <a:ext cx="3137756" cy="965076"/>
              </a:xfrm>
              <a:prstGeom prst="flowChartMultidocument">
                <a:avLst/>
              </a:prstGeom>
              <a:solidFill>
                <a:srgbClr val="FFFFCC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123" tIns="52062" rIns="104123" bIns="52062" rtlCol="0" anchor="ctr"/>
              <a:lstStyle/>
              <a:p>
                <a:pPr defTabSz="1041034"/>
                <a:r>
                  <a:rPr lang="ru-RU" sz="16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   План   9 915 </a:t>
                </a:r>
                <a:endParaRPr lang="ru-RU" sz="1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defTabSz="1041034"/>
                <a:r>
                  <a:rPr lang="ru-RU" sz="16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   Факт   9 417</a:t>
                </a:r>
                <a:endParaRPr lang="ru-RU" sz="1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9" name="Скругленный прямоугольник 28"/>
              <p:cNvSpPr/>
              <p:nvPr/>
            </p:nvSpPr>
            <p:spPr>
              <a:xfrm>
                <a:off x="21082" y="6718427"/>
                <a:ext cx="1371556" cy="640992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123" tIns="52062" rIns="104123" bIns="52062" rtlCol="0" anchor="ctr"/>
              <a:lstStyle/>
              <a:p>
                <a:pPr algn="ctr" defTabSz="1041034"/>
                <a:r>
                  <a:rPr lang="ru-RU" sz="12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План  </a:t>
                </a:r>
                <a:r>
                  <a:rPr lang="ru-RU" sz="12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1 935 Факт 1 510</a:t>
                </a:r>
                <a:endParaRPr lang="ru-RU" sz="1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Скругленный прямоугольник 29"/>
              <p:cNvSpPr/>
              <p:nvPr/>
            </p:nvSpPr>
            <p:spPr>
              <a:xfrm>
                <a:off x="1552346" y="6718427"/>
                <a:ext cx="1467615" cy="640992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123" tIns="52062" rIns="104123" bIns="52062" rtlCol="0" anchor="ctr"/>
              <a:lstStyle/>
              <a:p>
                <a:pPr algn="ctr" defTabSz="1041034"/>
                <a:r>
                  <a:rPr lang="ru-RU" sz="12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План   5 520</a:t>
                </a:r>
                <a:endParaRPr lang="ru-RU" sz="1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 defTabSz="1041034"/>
                <a:r>
                  <a:rPr lang="ru-RU" sz="12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Факт   </a:t>
                </a:r>
                <a:r>
                  <a:rPr lang="ru-RU" sz="12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5 463</a:t>
                </a:r>
                <a:endParaRPr lang="ru-RU" sz="1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" name="Скругленный прямоугольник 30"/>
              <p:cNvSpPr/>
              <p:nvPr/>
            </p:nvSpPr>
            <p:spPr>
              <a:xfrm>
                <a:off x="3201839" y="6718427"/>
                <a:ext cx="1471190" cy="640992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123" tIns="52062" rIns="104123" bIns="52062" rtlCol="0" anchor="ctr"/>
              <a:lstStyle/>
              <a:p>
                <a:pPr algn="ctr" defTabSz="1041034"/>
                <a:r>
                  <a:rPr lang="ru-RU" sz="12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План   </a:t>
                </a:r>
                <a:r>
                  <a:rPr lang="ru-RU" sz="12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2 460</a:t>
                </a:r>
                <a:endParaRPr lang="ru-RU" sz="1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 defTabSz="1041034"/>
                <a:r>
                  <a:rPr lang="ru-RU" sz="12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Факт </a:t>
                </a:r>
                <a:r>
                  <a:rPr lang="ru-RU" sz="1200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ru-RU" sz="12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2 444</a:t>
                </a:r>
                <a:endParaRPr lang="ru-RU" sz="1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" name="Стрелка вниз 31"/>
              <p:cNvSpPr/>
              <p:nvPr/>
            </p:nvSpPr>
            <p:spPr>
              <a:xfrm>
                <a:off x="603529" y="6412385"/>
                <a:ext cx="247536" cy="276027"/>
              </a:xfrm>
              <a:prstGeom prst="downArrow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123" tIns="52062" rIns="104123" bIns="52062" rtlCol="0" anchor="ctr"/>
              <a:lstStyle/>
              <a:p>
                <a:pPr algn="ctr" defTabSz="1041034"/>
                <a:endParaRPr lang="ru-RU" sz="1200">
                  <a:solidFill>
                    <a:srgbClr val="002060"/>
                  </a:solidFill>
                </a:endParaRPr>
              </a:p>
            </p:txBody>
          </p:sp>
          <p:sp>
            <p:nvSpPr>
              <p:cNvPr id="33" name="Стрелка вниз 32"/>
              <p:cNvSpPr/>
              <p:nvPr/>
            </p:nvSpPr>
            <p:spPr>
              <a:xfrm>
                <a:off x="2129251" y="6442400"/>
                <a:ext cx="247536" cy="276027"/>
              </a:xfrm>
              <a:prstGeom prst="downArrow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123" tIns="52062" rIns="104123" bIns="52062" rtlCol="0" anchor="ctr"/>
              <a:lstStyle/>
              <a:p>
                <a:pPr algn="ctr" defTabSz="1041034"/>
                <a:endParaRPr lang="ru-RU" sz="1200">
                  <a:solidFill>
                    <a:srgbClr val="002060"/>
                  </a:solidFill>
                </a:endParaRPr>
              </a:p>
            </p:txBody>
          </p:sp>
          <p:sp>
            <p:nvSpPr>
              <p:cNvPr id="34" name="Стрелка вниз 33"/>
              <p:cNvSpPr/>
              <p:nvPr/>
            </p:nvSpPr>
            <p:spPr>
              <a:xfrm>
                <a:off x="3617520" y="6442400"/>
                <a:ext cx="247536" cy="276027"/>
              </a:xfrm>
              <a:prstGeom prst="downArrow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123" tIns="52062" rIns="104123" bIns="52062" rtlCol="0" anchor="ctr"/>
              <a:lstStyle/>
              <a:p>
                <a:pPr algn="ctr" defTabSz="1041034"/>
                <a:endParaRPr lang="ru-RU" sz="1200">
                  <a:solidFill>
                    <a:srgbClr val="002060"/>
                  </a:solidFill>
                </a:endParaRPr>
              </a:p>
            </p:txBody>
          </p:sp>
          <p:sp>
            <p:nvSpPr>
              <p:cNvPr id="35" name="Стрелка вниз 34"/>
              <p:cNvSpPr/>
              <p:nvPr/>
            </p:nvSpPr>
            <p:spPr>
              <a:xfrm>
                <a:off x="2772542" y="4145260"/>
                <a:ext cx="274593" cy="248484"/>
              </a:xfrm>
              <a:prstGeom prst="downArrow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123" tIns="52062" rIns="104123" bIns="52062" rtlCol="0" anchor="ctr"/>
              <a:lstStyle/>
              <a:p>
                <a:pPr algn="ctr" defTabSz="1041034"/>
                <a:endParaRPr lang="ru-RU" sz="1200">
                  <a:solidFill>
                    <a:srgbClr val="002060"/>
                  </a:solidFill>
                </a:endParaRPr>
              </a:p>
            </p:txBody>
          </p:sp>
          <p:sp>
            <p:nvSpPr>
              <p:cNvPr id="36" name="Блок-схема: несколько документов 35"/>
              <p:cNvSpPr/>
              <p:nvPr/>
            </p:nvSpPr>
            <p:spPr>
              <a:xfrm>
                <a:off x="3937434" y="4517987"/>
                <a:ext cx="2648674" cy="850595"/>
              </a:xfrm>
              <a:prstGeom prst="flowChartMultidocumen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123" tIns="52062" rIns="104123" bIns="52062" rtlCol="0" anchor="ctr"/>
              <a:lstStyle/>
              <a:p>
                <a:pPr defTabSz="1041034"/>
                <a:r>
                  <a:rPr lang="ru-RU" sz="16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   План   208 </a:t>
                </a:r>
                <a:endParaRPr lang="ru-RU" sz="1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defTabSz="1041034"/>
                <a:r>
                  <a:rPr lang="ru-RU" sz="16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   Факт   208  </a:t>
                </a:r>
                <a:endParaRPr lang="ru-RU" sz="1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Стрелка вниз 36"/>
              <p:cNvSpPr/>
              <p:nvPr/>
            </p:nvSpPr>
            <p:spPr>
              <a:xfrm>
                <a:off x="5256976" y="4250985"/>
                <a:ext cx="274593" cy="248484"/>
              </a:xfrm>
              <a:prstGeom prst="downArrow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123" tIns="52062" rIns="104123" bIns="52062" rtlCol="0" anchor="ctr"/>
              <a:lstStyle/>
              <a:p>
                <a:pPr algn="ctr" defTabSz="1041034"/>
                <a:endParaRPr lang="ru-RU" sz="1200">
                  <a:solidFill>
                    <a:srgbClr val="002060"/>
                  </a:solidFill>
                </a:endParaRPr>
              </a:p>
            </p:txBody>
          </p:sp>
          <p:sp>
            <p:nvSpPr>
              <p:cNvPr id="38" name="Стрелка вниз 37"/>
              <p:cNvSpPr/>
              <p:nvPr/>
            </p:nvSpPr>
            <p:spPr>
              <a:xfrm>
                <a:off x="8735689" y="4269503"/>
                <a:ext cx="274593" cy="248484"/>
              </a:xfrm>
              <a:prstGeom prst="downArrow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123" tIns="52062" rIns="104123" bIns="52062" rtlCol="0" anchor="ctr"/>
              <a:lstStyle/>
              <a:p>
                <a:pPr algn="ctr" defTabSz="1041034"/>
                <a:endParaRPr lang="ru-RU" sz="1200">
                  <a:solidFill>
                    <a:srgbClr val="002060"/>
                  </a:solidFill>
                </a:endParaRPr>
              </a:p>
            </p:txBody>
          </p:sp>
          <p:sp>
            <p:nvSpPr>
              <p:cNvPr id="39" name="Стрелка вниз 38"/>
              <p:cNvSpPr/>
              <p:nvPr/>
            </p:nvSpPr>
            <p:spPr>
              <a:xfrm>
                <a:off x="4962243" y="2427460"/>
                <a:ext cx="589465" cy="746512"/>
              </a:xfrm>
              <a:prstGeom prst="downArrow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123" tIns="52062" rIns="104123" bIns="52062" rtlCol="0" anchor="ctr"/>
              <a:lstStyle/>
              <a:p>
                <a:pPr algn="ctr" defTabSz="1041034"/>
                <a:endParaRPr lang="ru-RU" sz="1200">
                  <a:solidFill>
                    <a:prstClr val="white"/>
                  </a:solidFill>
                </a:endParaRPr>
              </a:p>
            </p:txBody>
          </p:sp>
          <p:sp>
            <p:nvSpPr>
              <p:cNvPr id="40" name="Стрелка вниз 39"/>
              <p:cNvSpPr/>
              <p:nvPr/>
            </p:nvSpPr>
            <p:spPr>
              <a:xfrm rot="19929244">
                <a:off x="6771902" y="2404118"/>
                <a:ext cx="589465" cy="793923"/>
              </a:xfrm>
              <a:prstGeom prst="downArrow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4123" tIns="52062" rIns="104123" bIns="52062" rtlCol="0" anchor="ctr"/>
              <a:lstStyle/>
              <a:p>
                <a:pPr algn="ctr" defTabSz="1041034"/>
                <a:endParaRPr lang="ru-RU" sz="120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41" name="TextBox 40"/>
          <p:cNvSpPr txBox="1"/>
          <p:nvPr/>
        </p:nvSpPr>
        <p:spPr>
          <a:xfrm>
            <a:off x="7991128" y="864580"/>
            <a:ext cx="6799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  <a:endParaRPr lang="ru-RU" sz="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10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857356" y="213373"/>
            <a:ext cx="66603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76092"/>
                </a:solidFill>
              </a:rPr>
              <a:t>Льготы и вычеты по местным налогам.</a:t>
            </a:r>
          </a:p>
          <a:p>
            <a:r>
              <a:rPr lang="ru-RU" sz="1600" b="1" dirty="0" smtClean="0">
                <a:solidFill>
                  <a:srgbClr val="376092"/>
                </a:solidFill>
              </a:rPr>
              <a:t> </a:t>
            </a:r>
            <a:r>
              <a:rPr lang="ru-RU" sz="1600" b="1" u="sng" dirty="0" smtClean="0">
                <a:solidFill>
                  <a:srgbClr val="376092"/>
                </a:solidFill>
              </a:rPr>
              <a:t>Налог на имущество физических лиц</a:t>
            </a:r>
            <a:endParaRPr lang="ru-RU" sz="1600" b="1" u="sng" dirty="0">
              <a:solidFill>
                <a:srgbClr val="376092"/>
              </a:solidFill>
            </a:endParaRP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7789566"/>
              </p:ext>
            </p:extLst>
          </p:nvPr>
        </p:nvGraphicFramePr>
        <p:xfrm>
          <a:off x="153060" y="924140"/>
          <a:ext cx="8790048" cy="3995089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763504"/>
                <a:gridCol w="758886"/>
                <a:gridCol w="1201887"/>
                <a:gridCol w="4533368"/>
                <a:gridCol w="1532403"/>
              </a:tblGrid>
              <a:tr h="4195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Налоговый период 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уплаты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Ставки налога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Льготы, налоговые вычеты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правовой документ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</a:tr>
              <a:tr h="13337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 год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01.12.2020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размерах от 0,1 процента до 2,0 процента  от кадастровой стоимости объекта в зависимости от вида имущества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Действуют льготы, установленные статьей 407 и налоговые вычеты, установленные статьей 403 Налогового кодекса Российской Федерации. Дополнительно к льготам и налоговым вычетам, установленным на федеральном уровне, решениями советов депутатов городских и сельских поселений Одинцовского муниципального района (за исключением решения Совета депутатов городского поселения Заречье) установлены льготы для одного из родителей в многодетной малоимущей семье, имеющей трех и более несовершеннолетних детей 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Решения советов депутатов городских и сельских поселений Одинцовского муниципального района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</a:tr>
              <a:tr h="1793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год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01.12.2021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размерах от 0,1 процента до 2,0 процента  от кадастровой стоимости объекта в зависимости от вида имущества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Действуют льготы, установленные статьей 407 и налоговые вычеты, установленные статьей 403 Налогового кодекса Российской Федерации. 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Решение Совета депутатов Одинцовского городского округа от 05.11.2019 № 6/10 «О налоге на имущество физических лиц на территории Одинцовского городского округа Московской области</a:t>
                      </a:r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 algn="ctr" fontAlgn="ctr"/>
                      <a:r>
                        <a:rPr lang="arn-CL" sz="800" dirty="0" smtClean="0">
                          <a:hlinkClick r:id="rId3"/>
                        </a:rPr>
                        <a:t>https://odin.ru/news/?div_id=16&amp;id=53612</a:t>
                      </a:r>
                      <a:endParaRPr lang="ru-RU" sz="8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</a:tr>
              <a:tr h="1793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01.12.2022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386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01.12.2023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15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857356" y="213373"/>
            <a:ext cx="66603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76092"/>
                </a:solidFill>
              </a:rPr>
              <a:t>Льготы и вычеты по местным налогам.</a:t>
            </a:r>
          </a:p>
          <a:p>
            <a:r>
              <a:rPr lang="ru-RU" sz="1600" b="1" dirty="0" smtClean="0">
                <a:solidFill>
                  <a:srgbClr val="376092"/>
                </a:solidFill>
              </a:rPr>
              <a:t> </a:t>
            </a:r>
            <a:r>
              <a:rPr lang="ru-RU" sz="1600" b="1" u="sng" dirty="0" smtClean="0">
                <a:solidFill>
                  <a:srgbClr val="376092"/>
                </a:solidFill>
              </a:rPr>
              <a:t>Земельный налог с физических лиц</a:t>
            </a:r>
            <a:endParaRPr lang="ru-RU" sz="1600" b="1" u="sng" dirty="0">
              <a:solidFill>
                <a:srgbClr val="376092"/>
              </a:solidFill>
            </a:endParaRP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1964942"/>
              </p:ext>
            </p:extLst>
          </p:nvPr>
        </p:nvGraphicFramePr>
        <p:xfrm>
          <a:off x="251787" y="921259"/>
          <a:ext cx="8675678" cy="3905108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749201"/>
                <a:gridCol w="909547"/>
                <a:gridCol w="2049405"/>
                <a:gridCol w="3206652"/>
                <a:gridCol w="1760873"/>
              </a:tblGrid>
              <a:tr h="3600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Налоговый период 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уплаты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Ставки налога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Льготы, налоговые вычеты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правовой документ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</a:tr>
              <a:tr h="176732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5" marR="4905" marT="49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01.12.2020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5" marR="4905" marT="49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размерах от 0,3 процента до 1,5 процентов от кадастровой стоимости земельного участка в зависимости от категорий земель и (или) вида разрешенного использования земельного участка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5" marR="4905" marT="49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Действуют льготы, установленные статьей 395 и налоговые вычеты, установленные статьей 391 Налогового кодекса Российской Федерации, а также дополнительные льготы, установленные решениями советов депутатов городских и сельских поселений Одинцовского муниципального района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5" marR="4905" marT="49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Решения Совета депутатов городских и сельских поселений Одинцовского муниципального района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5" marR="4905" marT="4905" marB="0" anchor="ctr"/>
                </a:tc>
              </a:tr>
              <a:tr h="4239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год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5" marR="4905" marT="49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01.12.2021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5" marR="4905" marT="4905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размерах от 0,3 процента до 1,5 процентов от кадастровой стоимости земельного участка в зависимости от категорий земель и (или) вида разрешенного использования земельного участка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5" marR="4905" marT="4905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Действуют льготы, установленные статьей 395 и налоговые вычеты, установленные статьей 391 Налогового кодекса Российской Федерации, а также дополнительные льготы, установленные решением Совета депутатов Одинцовского городского округа Московской области от 05.11.2019 № 7/10 «О земельном налоге на территории Одинцовского городского округа Московской области».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5" marR="4905" marT="4905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Решение Совета депутатов Одинцовского городского округа Московской области от 05.11.2019 № 7/10 «О земельном налоге на территории Одинцовского городского округа Московской области</a:t>
                      </a:r>
                      <a:r>
                        <a:rPr lang="ru-RU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».</a:t>
                      </a:r>
                    </a:p>
                    <a:p>
                      <a:pPr algn="ctr" fontAlgn="ctr"/>
                      <a:r>
                        <a:rPr lang="arn-CL" sz="700" dirty="0" smtClean="0">
                          <a:hlinkClick r:id="rId3"/>
                        </a:rPr>
                        <a:t>https://odin.ru/news/?div_id=16&amp;id=53613</a:t>
                      </a:r>
                      <a:endParaRPr lang="ru-RU" sz="7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5" marR="4905" marT="4905" marB="0" anchor="ctr"/>
                </a:tc>
              </a:tr>
              <a:tr h="4239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5" marR="4905" marT="49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01.12.2022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5" marR="4905" marT="490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194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5" marR="4905" marT="49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01.12.2023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5" marR="4905" marT="490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351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857356" y="213373"/>
            <a:ext cx="66603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76092"/>
                </a:solidFill>
              </a:rPr>
              <a:t>Льготы и вычеты по местным налогам.</a:t>
            </a:r>
          </a:p>
          <a:p>
            <a:r>
              <a:rPr lang="ru-RU" sz="1600" b="1" u="sng" dirty="0" smtClean="0">
                <a:solidFill>
                  <a:srgbClr val="376092"/>
                </a:solidFill>
              </a:rPr>
              <a:t> Земельный налог с юридических лиц</a:t>
            </a:r>
            <a:endParaRPr lang="ru-RU" sz="1600" b="1" u="sng" dirty="0">
              <a:solidFill>
                <a:srgbClr val="376092"/>
              </a:solidFill>
            </a:endParaRP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4721672"/>
              </p:ext>
            </p:extLst>
          </p:nvPr>
        </p:nvGraphicFramePr>
        <p:xfrm>
          <a:off x="179511" y="1131590"/>
          <a:ext cx="8784976" cy="3835794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794024"/>
                <a:gridCol w="963931"/>
                <a:gridCol w="2839588"/>
                <a:gridCol w="2841986"/>
                <a:gridCol w="1345447"/>
              </a:tblGrid>
              <a:tr h="42347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Налоговый период 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уплаты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Ставки налога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Льготы, налоговые вычеты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правовой документ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05" marR="4705" marT="4705" marB="0" anchor="ctr"/>
                </a:tc>
              </a:tr>
              <a:tr h="11521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 год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9" marR="4669" marT="4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01.02.2020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9" marR="4669" marT="4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размерах от 0,1 процента до 1,5 процентов от кадастровой стоимости земельного участка в зависимости от категорий земель и (или) разрешенного использования земельного участка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9" marR="4669" marT="4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Действуют льготы, установленные статьей 395 Налогового кодекса Российской Федерации, а также дополнительные льготы, установленные решениями советов депутатов городских и сельских поселений Одинцовского муниципального района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9" marR="4669" marT="4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Решения Совета депутатов городских и сельских поселений Одинцовского муниципального района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9" marR="4669" marT="4669" marB="0" anchor="ctr"/>
                </a:tc>
              </a:tr>
              <a:tr h="16258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год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9" marR="4669" marT="4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01.04.2020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9" marR="4669" marT="4669" marB="0" anchor="ctr"/>
                </a:tc>
                <a:tc rowSpan="11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размерах от 0,3 процента до 1,5 процентов от кадастровой стоимости земельного участка в зависимости от категорий земель и (или) вида разрешенного использования земельного участка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9" marR="4669" marT="4669" marB="0" anchor="ctr"/>
                </a:tc>
                <a:tc rowSpan="11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Действуют льготы, установленные статьей 395 Налогового кодекса Российской Федерации, а также дополнительные льготы, установленные решением Совета депутатов Одинцовского городского округа Московской области от 05.11.2019 № 7/10 «О земельном налоге на территории Одинцовского городского округа Московской области».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9" marR="4669" marT="4669" marB="0" anchor="ctr"/>
                </a:tc>
                <a:tc rowSpan="11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Решение Совета депутатов Одинцовского городского округа Московской области от 05.11.2019 № 7/10 «О земельном налоге на территории Одинцовского городского округа Московской области</a:t>
                      </a:r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».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n-CL" sz="800" dirty="0" smtClean="0">
                          <a:hlinkClick r:id="rId3"/>
                        </a:rPr>
                        <a:t>https://odin.ru/news/?div_id=16&amp;id=53612</a:t>
                      </a:r>
                      <a:endParaRPr lang="ru-RU" sz="800" b="0" i="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9" marR="4669" marT="4669" marB="0" anchor="ctr"/>
                </a:tc>
              </a:tr>
              <a:tr h="1625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01.07.2020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9" marR="4669" marT="4669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25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01.10.2020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9" marR="4669" marT="4669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258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9" marR="4669" marT="4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01.02.2021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9" marR="4669" marT="4669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25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01.04.2021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9" marR="4669" marT="4669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25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01.07.2021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9" marR="4669" marT="4669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25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01.10.2021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9" marR="4669" marT="4669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258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9" marR="4669" marT="46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01.02.2022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9" marR="4669" marT="4669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25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01.04.2022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9" marR="4669" marT="4669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25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01.07.2022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9" marR="4669" marT="4669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29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01.10.2022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9" marR="4669" marT="4669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9519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857356" y="317414"/>
            <a:ext cx="6660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376092"/>
                </a:solidFill>
              </a:rPr>
              <a:t>Объемы выпадающих доходов бюджета </a:t>
            </a:r>
          </a:p>
          <a:p>
            <a:r>
              <a:rPr lang="ru-RU" sz="1600" b="1" dirty="0">
                <a:solidFill>
                  <a:srgbClr val="376092"/>
                </a:solidFill>
              </a:rPr>
              <a:t>Одинцовского городского округа в 2020 – 2022 годах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9269648"/>
              </p:ext>
            </p:extLst>
          </p:nvPr>
        </p:nvGraphicFramePr>
        <p:xfrm>
          <a:off x="554422" y="1419622"/>
          <a:ext cx="7982660" cy="2855075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436596"/>
                <a:gridCol w="4042487"/>
                <a:gridCol w="1167859"/>
                <a:gridCol w="1167859"/>
                <a:gridCol w="1167859"/>
              </a:tblGrid>
              <a:tr h="60091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Налоги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Потери бюджета, тыс. руб.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21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74383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 на имущество физических лиц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5521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Земельный налог 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269 207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269 207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269 207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53594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ВСЕГО:</a:t>
                      </a:r>
                      <a:endParaRPr lang="ru-RU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269 208</a:t>
                      </a:r>
                      <a:endParaRPr lang="ru-RU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269 208</a:t>
                      </a:r>
                      <a:endParaRPr lang="ru-RU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269 208</a:t>
                      </a:r>
                      <a:endParaRPr lang="ru-RU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5668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857356" y="317414"/>
            <a:ext cx="71071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376092"/>
                </a:solidFill>
              </a:rPr>
              <a:t>Объем выпадающих доходов в связи с предоставлением льгот, установленных представительными органами местного самоуправления городских и сельских поселений Одинцовского муниципального района и городского округа Звенигород в 2019 году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8533608"/>
              </p:ext>
            </p:extLst>
          </p:nvPr>
        </p:nvGraphicFramePr>
        <p:xfrm>
          <a:off x="812808" y="1635646"/>
          <a:ext cx="7704856" cy="2943476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523036"/>
                <a:gridCol w="5572070"/>
                <a:gridCol w="1609750"/>
              </a:tblGrid>
              <a:tr h="6009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Times New Roman"/>
                        </a:rPr>
                        <a:t>Налоги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/>
                        </a:rPr>
                        <a:t>Объем выпадающих доходов</a:t>
                      </a:r>
                    </a:p>
                  </a:txBody>
                  <a:tcPr marL="9525" marR="9525" marT="9525" marB="0" anchor="ctr"/>
                </a:tc>
              </a:tr>
              <a:tr h="3266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/>
                        </a:rPr>
                        <a:t>1.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effectLst/>
                          <a:latin typeface="Times New Roman"/>
                        </a:rPr>
                        <a:t>Налог на имущество физических лиц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/>
                        </a:rPr>
                        <a:t>213</a:t>
                      </a:r>
                    </a:p>
                  </a:txBody>
                  <a:tcPr marL="9525" marR="9525" marT="9525" marB="0" anchor="ctr"/>
                </a:tc>
              </a:tr>
              <a:tr h="2645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/>
                        </a:rPr>
                        <a:t>2.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effectLst/>
                          <a:latin typeface="Times New Roman"/>
                        </a:rPr>
                        <a:t>Земельный налог всего,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/>
                        </a:rPr>
                        <a:t>198 020</a:t>
                      </a:r>
                    </a:p>
                  </a:txBody>
                  <a:tcPr marL="9525" marR="9525" marT="9525" marB="0" anchor="ctr"/>
                </a:tc>
              </a:tr>
              <a:tr h="2023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Times New Roman"/>
                        </a:rPr>
                        <a:t>в том числе: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</a:tr>
              <a:tr h="2842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/>
                        </a:rPr>
                        <a:t>2.1.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Times New Roman"/>
                        </a:rPr>
                        <a:t>Земельный налог с организаций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/>
                        </a:rPr>
                        <a:t>147 207</a:t>
                      </a:r>
                    </a:p>
                  </a:txBody>
                  <a:tcPr marL="9525" marR="9525" marT="9525" marB="0" anchor="ctr"/>
                </a:tc>
              </a:tr>
              <a:tr h="43806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/>
                        </a:rPr>
                        <a:t>2.2.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Times New Roman"/>
                        </a:rPr>
                        <a:t>Земельный налог с физических лиц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/>
                        </a:rPr>
                        <a:t>50 813</a:t>
                      </a:r>
                    </a:p>
                  </a:txBody>
                  <a:tcPr marL="9525" marR="9525" marT="9525" marB="0" anchor="ctr"/>
                </a:tc>
              </a:tr>
              <a:tr h="27030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effectLst/>
                          <a:latin typeface="Times New Roman"/>
                        </a:rPr>
                        <a:t>3.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Times New Roman"/>
                        </a:rPr>
                        <a:t>ВСЕГО: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/>
                        </a:rPr>
                        <a:t>198 233</a:t>
                      </a:r>
                    </a:p>
                  </a:txBody>
                  <a:tcPr marL="9525" marR="9525" marT="9525" marB="0" anchor="ctr"/>
                </a:tc>
              </a:tr>
              <a:tr h="53594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/>
                        </a:rPr>
                        <a:t>3.1.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Times New Roman"/>
                        </a:rPr>
                        <a:t>в том числе налог на имущество физических лиц и земельный налог с физических лиц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Times New Roman"/>
                        </a:rPr>
                        <a:t>51 026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2781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928793" y="331113"/>
            <a:ext cx="6744869" cy="597436"/>
          </a:xfrm>
          <a:prstGeom prst="rect">
            <a:avLst/>
          </a:prstGeom>
          <a:noFill/>
        </p:spPr>
        <p:txBody>
          <a:bodyPr wrap="square" lIns="103977" tIns="51989" rIns="103977" bIns="51989" rtlCol="0">
            <a:spAutoFit/>
          </a:bodyPr>
          <a:lstStyle/>
          <a:p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Исполнение бюджета </a:t>
            </a:r>
          </a:p>
          <a:p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Одинцовского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района за 2019 год</a:t>
            </a:r>
            <a:endParaRPr lang="ru-RU" sz="16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991128" y="864580"/>
            <a:ext cx="6799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  <a:endParaRPr lang="ru-RU" sz="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5" name="Диаграмма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242484"/>
              </p:ext>
            </p:extLst>
          </p:nvPr>
        </p:nvGraphicFramePr>
        <p:xfrm>
          <a:off x="285720" y="1080024"/>
          <a:ext cx="8524524" cy="38491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TextBox 1"/>
          <p:cNvSpPr txBox="1"/>
          <p:nvPr/>
        </p:nvSpPr>
        <p:spPr>
          <a:xfrm>
            <a:off x="6825824" y="1131590"/>
            <a:ext cx="1512122" cy="58272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14 691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91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1803802" y="301508"/>
            <a:ext cx="7048919" cy="5747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Структура расходов бюджета </a:t>
            </a:r>
          </a:p>
          <a:p>
            <a:pPr algn="l"/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Одинцовского муниципального района за 2019 год</a:t>
            </a:r>
            <a:endParaRPr lang="ru-RU" sz="1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2316638"/>
              </p:ext>
            </p:extLst>
          </p:nvPr>
        </p:nvGraphicFramePr>
        <p:xfrm>
          <a:off x="4807835" y="992874"/>
          <a:ext cx="4274439" cy="393633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2814074"/>
                <a:gridCol w="694898"/>
                <a:gridCol w="765467"/>
              </a:tblGrid>
              <a:tr h="363507"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u="none" strike="noStrike" dirty="0" smtClean="0">
                          <a:effectLst/>
                        </a:rPr>
                        <a:t>Наименование программы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u="none" strike="noStrike" dirty="0" smtClean="0">
                          <a:effectLst/>
                        </a:rPr>
                        <a:t>Сумма,</a:t>
                      </a:r>
                      <a:r>
                        <a:rPr lang="ru-RU" sz="1200" u="none" strike="noStrike" baseline="0" dirty="0" smtClean="0">
                          <a:effectLst/>
                        </a:rPr>
                        <a:t> млн.руб.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dirty="0" smtClean="0">
                          <a:effectLst/>
                        </a:rPr>
                        <a:t>Удельный вес,%</a:t>
                      </a:r>
                      <a:endParaRPr lang="ru-RU" sz="1200" b="1" i="0" u="none" strike="noStrike" dirty="0" smtClean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45413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300" u="none" strike="noStrike" dirty="0">
                          <a:effectLst/>
                        </a:rPr>
                        <a:t>Образование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u="none" strike="noStrike" dirty="0">
                          <a:effectLst/>
                        </a:rPr>
                        <a:t>8 947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u="none" strike="noStrike" dirty="0" smtClean="0">
                          <a:effectLst/>
                        </a:rPr>
                        <a:t>61,5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245413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300" u="none" strike="noStrike" dirty="0">
                          <a:effectLst/>
                        </a:rPr>
                        <a:t>Культура, кинематография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u="none" strike="noStrike" dirty="0">
                          <a:effectLst/>
                        </a:rPr>
                        <a:t>1 246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u="none" strike="noStrike" dirty="0" smtClean="0">
                          <a:effectLst/>
                        </a:rPr>
                        <a:t>8,6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393030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u="none" strike="noStrike" dirty="0">
                          <a:effectLst/>
                        </a:rPr>
                        <a:t>Общегосударственные вопросы и охрана окружающей среды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u="none" strike="noStrike" dirty="0">
                          <a:effectLst/>
                        </a:rPr>
                        <a:t>1 620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u="none" strike="noStrike" dirty="0" smtClean="0">
                          <a:effectLst/>
                        </a:rPr>
                        <a:t>11,1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245413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300" u="none" strike="noStrike" dirty="0">
                          <a:effectLst/>
                        </a:rPr>
                        <a:t>Национальная экономика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u="none" strike="noStrike" dirty="0">
                          <a:effectLst/>
                        </a:rPr>
                        <a:t>932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u="none" strike="noStrike" dirty="0" smtClean="0">
                          <a:effectLst/>
                        </a:rPr>
                        <a:t>6,4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245413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300" u="none" strike="noStrike" dirty="0">
                          <a:effectLst/>
                        </a:rPr>
                        <a:t>Жилищно-коммунальное хозяйство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u="none" strike="noStrike" dirty="0">
                          <a:effectLst/>
                        </a:rPr>
                        <a:t>680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u="none" strike="noStrike" dirty="0" smtClean="0">
                          <a:effectLst/>
                        </a:rPr>
                        <a:t>4,7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238704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300" u="none" strike="noStrike" dirty="0">
                          <a:effectLst/>
                        </a:rPr>
                        <a:t>Физическая культура и спорт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u="none" strike="noStrike" dirty="0">
                          <a:effectLst/>
                        </a:rPr>
                        <a:t>659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u="none" strike="noStrike" dirty="0" smtClean="0">
                          <a:effectLst/>
                        </a:rPr>
                        <a:t>4,5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245413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300" u="none" strike="noStrike" dirty="0">
                          <a:effectLst/>
                        </a:rPr>
                        <a:t>Социальная политика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u="none" strike="noStrike" dirty="0">
                          <a:effectLst/>
                        </a:rPr>
                        <a:t>251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u="none" strike="noStrike" dirty="0" smtClean="0">
                          <a:effectLst/>
                        </a:rPr>
                        <a:t>1,7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584932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300" u="none" strike="noStrike" dirty="0">
                          <a:effectLst/>
                        </a:rPr>
                        <a:t>Национальная оборона, национальная безопасность и правоохранительная деятельность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u="none" strike="noStrike" dirty="0">
                          <a:effectLst/>
                        </a:rPr>
                        <a:t>90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u="none" strike="noStrike" dirty="0" smtClean="0">
                          <a:effectLst/>
                        </a:rPr>
                        <a:t>0,6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203954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300" u="none" strike="noStrike" dirty="0">
                          <a:effectLst/>
                        </a:rPr>
                        <a:t>Обслуживание муниципального долга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u="none" strike="noStrike" dirty="0">
                          <a:effectLst/>
                        </a:rPr>
                        <a:t>37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u="none" strike="noStrike" dirty="0" smtClean="0">
                          <a:effectLst/>
                        </a:rPr>
                        <a:t>0,3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245413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300" u="none" strike="noStrike" dirty="0">
                          <a:effectLst/>
                        </a:rPr>
                        <a:t>Здравоохранение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u="none" strike="noStrike" dirty="0">
                          <a:effectLst/>
                        </a:rPr>
                        <a:t>34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u="none" strike="noStrike" dirty="0" smtClean="0">
                          <a:effectLst/>
                        </a:rPr>
                        <a:t>0,2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245413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300" u="none" strike="noStrike" dirty="0">
                          <a:effectLst/>
                        </a:rPr>
                        <a:t>Средства массовой информации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u="none" strike="noStrike" dirty="0">
                          <a:effectLst/>
                        </a:rPr>
                        <a:t>56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u="none" strike="noStrike" dirty="0" smtClean="0">
                          <a:effectLst/>
                        </a:rPr>
                        <a:t>0,4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245413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800" b="1" u="none" strike="noStrike" dirty="0">
                          <a:effectLst/>
                        </a:rPr>
                        <a:t>Всего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u="none" strike="noStrike" dirty="0">
                          <a:effectLst/>
                        </a:rPr>
                        <a:t>14 552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dirty="0">
                          <a:effectLst/>
                        </a:rPr>
                        <a:t>100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3731210"/>
              </p:ext>
            </p:extLst>
          </p:nvPr>
        </p:nvGraphicFramePr>
        <p:xfrm>
          <a:off x="0" y="987574"/>
          <a:ext cx="4572000" cy="39416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3" name="Группа 2"/>
          <p:cNvGrpSpPr/>
          <p:nvPr/>
        </p:nvGrpSpPr>
        <p:grpSpPr>
          <a:xfrm>
            <a:off x="4513365" y="1362170"/>
            <a:ext cx="224800" cy="3257000"/>
            <a:chOff x="4513365" y="1362170"/>
            <a:chExt cx="224800" cy="3257000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4513365" y="1362170"/>
              <a:ext cx="216024" cy="216024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4518925" y="1621589"/>
              <a:ext cx="216024" cy="2160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517557" y="1952312"/>
              <a:ext cx="216024" cy="216024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4513365" y="2313908"/>
              <a:ext cx="216024" cy="216024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4522141" y="2571750"/>
              <a:ext cx="216024" cy="216024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4522141" y="2787774"/>
              <a:ext cx="216024" cy="216024"/>
            </a:xfrm>
            <a:prstGeom prst="rect">
              <a:avLst/>
            </a:prstGeom>
            <a:solidFill>
              <a:schemeClr val="accent6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4522141" y="3075806"/>
              <a:ext cx="216024" cy="2160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4522141" y="3413526"/>
              <a:ext cx="216024" cy="21602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4522141" y="3867894"/>
              <a:ext cx="216024" cy="216024"/>
            </a:xfrm>
            <a:prstGeom prst="rect">
              <a:avLst/>
            </a:prstGeom>
            <a:solidFill>
              <a:srgbClr val="FFFFCC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4522141" y="4155926"/>
              <a:ext cx="216024" cy="216024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4522141" y="4403146"/>
              <a:ext cx="216024" cy="216024"/>
            </a:xfrm>
            <a:prstGeom prst="rect">
              <a:avLst/>
            </a:prstGeom>
            <a:solidFill>
              <a:srgbClr val="00B050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951641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857356" y="285921"/>
            <a:ext cx="6171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 - правовая база</a:t>
            </a:r>
            <a:endParaRPr lang="ru-RU" sz="2400" b="1" baseline="300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12" name="Объект 1"/>
          <p:cNvSpPr txBox="1">
            <a:spLocks/>
          </p:cNvSpPr>
          <p:nvPr/>
        </p:nvSpPr>
        <p:spPr>
          <a:xfrm>
            <a:off x="285720" y="1131590"/>
            <a:ext cx="8137885" cy="325024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lnSpc>
                <a:spcPct val="114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800" dirty="0" smtClean="0">
                <a:solidFill>
                  <a:srgbClr val="37609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Бюджетный кодекс Российской Федерации</a:t>
            </a:r>
          </a:p>
          <a:p>
            <a:pPr marL="285750" indent="-285750" algn="just">
              <a:lnSpc>
                <a:spcPct val="114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800" dirty="0" smtClean="0">
                <a:solidFill>
                  <a:srgbClr val="37609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Федеральный закон от 06.10.2003 № 131-ФЗ «Об общих принципах организации местного самоуправления в Российской Федерации»</a:t>
            </a:r>
          </a:p>
          <a:p>
            <a:pPr marL="285750" indent="-285750" algn="just">
              <a:lnSpc>
                <a:spcPct val="114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800" dirty="0" smtClean="0">
                <a:solidFill>
                  <a:srgbClr val="37609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Федеральный закон от 12.01.1996 № 7-ФЗ «О некоммерческих организациях»</a:t>
            </a:r>
          </a:p>
          <a:p>
            <a:pPr marL="285750" indent="-285750" algn="just">
              <a:lnSpc>
                <a:spcPct val="114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800" dirty="0" smtClean="0">
                <a:solidFill>
                  <a:srgbClr val="37609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Федеральный закон от 03.11.2006 № 174-ФЗ «Об автономных учреждениях»</a:t>
            </a:r>
          </a:p>
          <a:p>
            <a:pPr marL="285750" indent="-285750" algn="just">
              <a:lnSpc>
                <a:spcPct val="114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Областной закон от 19.09.2007 № 151/2007-ОЗ «О бюджетном процессе в Московской области»</a:t>
            </a:r>
            <a:endParaRPr lang="en-US" altLang="ru-RU" sz="18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285750" indent="-285750" algn="just">
              <a:lnSpc>
                <a:spcPct val="114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800" dirty="0" smtClean="0">
                <a:solidFill>
                  <a:srgbClr val="37609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Устав Одинцовского городского округа Московской области </a:t>
            </a:r>
          </a:p>
          <a:p>
            <a:pPr marL="285750" indent="-285750" algn="just">
              <a:lnSpc>
                <a:spcPct val="114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800" dirty="0" smtClean="0">
                <a:solidFill>
                  <a:srgbClr val="37609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Отчёт об исполнении бюджета Одинцовского </a:t>
            </a:r>
          </a:p>
          <a:p>
            <a:pPr algn="just">
              <a:lnSpc>
                <a:spcPct val="114000"/>
              </a:lnSpc>
              <a:spcBef>
                <a:spcPct val="0"/>
              </a:spcBef>
              <a:defRPr/>
            </a:pPr>
            <a:r>
              <a:rPr lang="ru-RU" altLang="ru-RU" sz="1800" dirty="0" smtClean="0">
                <a:solidFill>
                  <a:srgbClr val="37609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муниципального района за 2019 год</a:t>
            </a:r>
            <a:endParaRPr lang="en-US" altLang="ru-RU" sz="1800" dirty="0" smtClean="0">
              <a:solidFill>
                <a:srgbClr val="376092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026" name="Picture 2" descr="Картинки по запросу &quot;документы yjhvfnbdyj ghfdjdst png&quot;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066868"/>
            <a:ext cx="1862336" cy="1862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999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48212" y="273741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1839068" y="285734"/>
            <a:ext cx="7048919" cy="4471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Информация о распределении ассигнований бюджета Одинцовского муниципального района по разделам и подразделам за 2019 год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7310004"/>
              </p:ext>
            </p:extLst>
          </p:nvPr>
        </p:nvGraphicFramePr>
        <p:xfrm>
          <a:off x="146346" y="876274"/>
          <a:ext cx="8494150" cy="39277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16824"/>
                <a:gridCol w="1077326"/>
              </a:tblGrid>
              <a:tr h="35720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Наименование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2019 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год</a:t>
                      </a:r>
                    </a:p>
                  </a:txBody>
                  <a:tcPr marL="9525" marR="9525" marT="9525" marB="0" anchor="ctr"/>
                </a:tc>
              </a:tr>
              <a:tr h="212602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ОБЩЕГОСУДАРСТВЕННЫЕ ВОПРОСЫ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1 702 506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2379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Функционирование высшего должностного лица субъекта Российской Федерации и муниципального образования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6 682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83534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Функционирование законодательных (представительных) органов государственной власти и представительных органов муниципальных образований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8 333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38643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Функционирование Правительства Российской Федерации, высших исполнительных органов государственной власти субъектов Российской Федерации, местных администраций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515 490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83534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Обеспечение деятельности финансовых, налоговых и таможенных органов и органов финансового (финансово-бюджетного) надзора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102 984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83534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Резервные фонды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15 000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83534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Другие общегосударственные вопросы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1 054 017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83534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НАЦИОНАЛЬНАЯ ОБОРОНА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83534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Мобилизационная подготовка экономики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83534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НАЦИОНАЛЬНАЯ БЕЗОПАСНОСТЬ И ПРАВООХРАНИТЕЛЬНАЯ ДЕЯТЕЛЬНОСТЬ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91 963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088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Защита населения и территории от чрезвычайных ситуаций природного и техногенного характера, гражданская оборона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67 265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97693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Другие вопросы в области национальной безопасности и правоохранительной деятельности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24 698</a:t>
                      </a:r>
                    </a:p>
                  </a:txBody>
                  <a:tcPr marL="9525" marR="9525" marT="9525" marB="0" anchor="ctr"/>
                </a:tc>
              </a:tr>
              <a:tr h="186505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НАЦИОНАЛЬНАЯ ЭКОНОМИКА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955 334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83534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Сельское хозяйство и рыболовство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10 289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83534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Транспорт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40 399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83534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Дорожное хозяйство (дорожные фонды)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866 892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83534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Связь и информатика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22 023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83534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Другие вопросы в области национальной экономики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15 731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2887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31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461252"/>
              </p:ext>
            </p:extLst>
          </p:nvPr>
        </p:nvGraphicFramePr>
        <p:xfrm>
          <a:off x="179512" y="699542"/>
          <a:ext cx="8494150" cy="42484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16824"/>
                <a:gridCol w="1077326"/>
              </a:tblGrid>
              <a:tr h="3709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Наименование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2019 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год</a:t>
                      </a:r>
                    </a:p>
                  </a:txBody>
                  <a:tcPr marL="9525" marR="9525" marT="9525" marB="0" anchor="ctr"/>
                </a:tc>
              </a:tr>
              <a:tr h="19059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ЖИЛИЩНО-КОММУНАЛЬНОЕ ХОЗЯЙСТВО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734 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9059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Жилищное хозяйство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74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9059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Коммунальное хозяйство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569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9059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Благоустройство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89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036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Другие вопросы в области жилищно-коммунального хозяйства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9059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ОХРАНА ОКРУЖАЮЩЕЙ СРЕДЫ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 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592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9059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Охрана объектов растительного и животного мира и среды их обитания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592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9059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Другие вопросы в области охраны окружающей среды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9059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ОБРАЗОВАНИЕ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9 569 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780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9059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Дошкольное образование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2 987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811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1691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Общее образование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5 719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9059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Дополнительное образование детей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452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646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9059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Профессиональная подготовка, переподготовка и повышение квалификации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971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9059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Молодежная политика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997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94982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Другие вопросы в области образования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382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032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9498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КУЛЬТУРА, КИНЕМАТОГРАФИЯ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1 249 </a:t>
                      </a:r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847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9498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Культура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1 228 </a:t>
                      </a:r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414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9498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Другие вопросы в области культуры, кинематографии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21 </a:t>
                      </a:r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433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9498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ЗДРАВООХРАНЕНИЕ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 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707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9498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Другие вопросы в области здравоохранения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707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pic>
        <p:nvPicPr>
          <p:cNvPr id="7" name="Рисунок 6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883" y="186322"/>
            <a:ext cx="1500198" cy="590535"/>
          </a:xfrm>
          <a:prstGeom prst="rect">
            <a:avLst/>
          </a:prstGeom>
        </p:spPr>
      </p:pic>
      <p:sp>
        <p:nvSpPr>
          <p:cNvPr id="8" name="Заголовок 17"/>
          <p:cNvSpPr txBox="1">
            <a:spLocks/>
          </p:cNvSpPr>
          <p:nvPr/>
        </p:nvSpPr>
        <p:spPr>
          <a:xfrm>
            <a:off x="236883" y="114884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1948212" y="186322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Блок-схема: узел 11"/>
          <p:cNvSpPr/>
          <p:nvPr/>
        </p:nvSpPr>
        <p:spPr>
          <a:xfrm>
            <a:off x="8537082" y="54981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1864586" y="191562"/>
            <a:ext cx="7048919" cy="4471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Информация о распределении ассигнований бюджета Одинцовского муниципального района по разделам и подразделам за 2019 год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0781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9395945"/>
              </p:ext>
            </p:extLst>
          </p:nvPr>
        </p:nvGraphicFramePr>
        <p:xfrm>
          <a:off x="316094" y="771550"/>
          <a:ext cx="8494150" cy="41044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16824"/>
                <a:gridCol w="1077326"/>
              </a:tblGrid>
              <a:tr h="45682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Наименование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2019 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год</a:t>
                      </a:r>
                    </a:p>
                  </a:txBody>
                  <a:tcPr marL="9525" marR="9525" marT="9525" marB="0" anchor="ctr"/>
                </a:tc>
              </a:tr>
              <a:tr h="19864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СОЦИАЛЬНАЯ ПОЛИТИКА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282 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087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9864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Пенсионное обеспечение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9864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Социальное обеспечение населения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75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056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9864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Охрана семьи и детства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190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919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9864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Другие вопросы в области социальной политики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9864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ФИЗИЧЕСКАЯ КУЛЬТУРА И СПОРТ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659 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9864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Физическая культура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085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9864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Массовый спорт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139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618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9864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Спорт высших достижений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487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986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9864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Другие вопросы в области физической культуры и спорта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872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9864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СРЕДСТВА МАССОВОЙ ИНФОРМАЦИИ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 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581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9864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Телевидение и радиовещание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9864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Периодическая печать и издательства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581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9864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ОБСЛУЖИВАНИЕ ГОСУДАРСТВЕННОГО И МУНИЦИПАЛЬНОГО ДОЛГА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 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9864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Обслуживание государственного внутреннего и муниципального долга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9864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МЕЖБЮДЖЕТНЫЕ ТРАНСФЕРТЫ ОБЩЕГО ХАРАКТЕРА БЮДЖЕТАМ БЮДЖЕТНОЙ СИСТЕМЫ РОССИЙСКОЙ ФЕДЕРАЦИИ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139 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9864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Прочие межбюджетные трансферты общего характера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139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7066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ru-RU" sz="11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ИТОГО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15 541 </a:t>
                      </a:r>
                      <a:r>
                        <a:rPr lang="ru-RU" sz="11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579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6" name="Заголовок 17"/>
          <p:cNvSpPr txBox="1">
            <a:spLocks/>
          </p:cNvSpPr>
          <p:nvPr/>
        </p:nvSpPr>
        <p:spPr>
          <a:xfrm>
            <a:off x="271280" y="149045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Рисунок 6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109" y="247022"/>
            <a:ext cx="1500198" cy="590535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 flipV="1">
            <a:off x="1951978" y="210258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Блок-схема: узел 9"/>
          <p:cNvSpPr/>
          <p:nvPr/>
        </p:nvSpPr>
        <p:spPr>
          <a:xfrm>
            <a:off x="8537082" y="8518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839068" y="247022"/>
            <a:ext cx="7048919" cy="4471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Информация о распределении ассигнований бюджета Одинцовского муниципального района по разделам и подразделам за 2019 год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2009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5248570"/>
              </p:ext>
            </p:extLst>
          </p:nvPr>
        </p:nvGraphicFramePr>
        <p:xfrm>
          <a:off x="4393421" y="900483"/>
          <a:ext cx="4698985" cy="4037153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698859"/>
                <a:gridCol w="576064"/>
                <a:gridCol w="591680"/>
                <a:gridCol w="832382"/>
              </a:tblGrid>
              <a:tr h="1578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effectLst/>
                        </a:rPr>
                        <a:t>Наименование </a:t>
                      </a:r>
                      <a:endParaRPr lang="ru-RU" sz="13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 smtClean="0">
                          <a:effectLst/>
                        </a:rPr>
                        <a:t>План</a:t>
                      </a:r>
                      <a:endParaRPr lang="ru-RU" sz="13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 smtClean="0">
                          <a:effectLst/>
                        </a:rPr>
                        <a:t>Факт</a:t>
                      </a:r>
                      <a:endParaRPr lang="ru-RU" sz="13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>
                          <a:effectLst/>
                        </a:rPr>
                        <a:t>% исполнения</a:t>
                      </a:r>
                      <a:endParaRPr lang="ru-RU" sz="10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/>
                </a:tc>
              </a:tr>
              <a:tr h="1727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 smtClean="0">
                          <a:effectLst/>
                        </a:rPr>
                        <a:t> </a:t>
                      </a:r>
                      <a:r>
                        <a:rPr lang="ru-RU" sz="1100" b="1" u="none" strike="noStrike" dirty="0" smtClean="0">
                          <a:effectLst/>
                        </a:rPr>
                        <a:t>Развитие </a:t>
                      </a:r>
                      <a:r>
                        <a:rPr lang="ru-RU" sz="1100" b="1" u="none" strike="noStrike" dirty="0">
                          <a:effectLst/>
                        </a:rPr>
                        <a:t>образования 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8 467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7 909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93,4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</a:tr>
              <a:tr h="1727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 smtClean="0">
                          <a:effectLst/>
                        </a:rPr>
                        <a:t> </a:t>
                      </a:r>
                      <a:r>
                        <a:rPr lang="ru-RU" sz="1100" b="1" u="none" strike="noStrike" dirty="0" smtClean="0">
                          <a:effectLst/>
                        </a:rPr>
                        <a:t>Развитие </a:t>
                      </a:r>
                      <a:r>
                        <a:rPr lang="ru-RU" sz="1100" b="1" u="none" strike="noStrike" dirty="0">
                          <a:effectLst/>
                        </a:rPr>
                        <a:t>культуры 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998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994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99,6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</a:tr>
              <a:tr h="458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 smtClean="0">
                          <a:effectLst/>
                        </a:rPr>
                        <a:t> </a:t>
                      </a:r>
                      <a:r>
                        <a:rPr lang="ru-RU" sz="1100" b="1" u="none" strike="noStrike" dirty="0" smtClean="0">
                          <a:effectLst/>
                        </a:rPr>
                        <a:t>Молодежь 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9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9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100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</a:tr>
              <a:tr h="1727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 smtClean="0">
                          <a:effectLst/>
                        </a:rPr>
                        <a:t> </a:t>
                      </a:r>
                      <a:r>
                        <a:rPr lang="ru-RU" sz="1100" b="1" u="none" strike="noStrike" dirty="0" smtClean="0">
                          <a:effectLst/>
                        </a:rPr>
                        <a:t>Физическая </a:t>
                      </a:r>
                      <a:r>
                        <a:rPr lang="ru-RU" sz="1100" b="1" u="none" strike="noStrike" dirty="0">
                          <a:effectLst/>
                        </a:rPr>
                        <a:t>культура и спорт 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658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658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100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</a:tr>
              <a:tr h="1727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 smtClean="0">
                          <a:effectLst/>
                        </a:rPr>
                        <a:t> </a:t>
                      </a:r>
                      <a:r>
                        <a:rPr lang="ru-RU" sz="1100" b="1" u="none" strike="noStrike" dirty="0" smtClean="0">
                          <a:effectLst/>
                        </a:rPr>
                        <a:t>Управление </a:t>
                      </a:r>
                      <a:r>
                        <a:rPr lang="ru-RU" sz="1100" b="1" u="none" strike="noStrike" dirty="0" err="1" smtClean="0">
                          <a:effectLst/>
                        </a:rPr>
                        <a:t>мун</a:t>
                      </a:r>
                      <a:r>
                        <a:rPr lang="ru-RU" sz="1100" b="1" u="none" strike="noStrike" dirty="0" smtClean="0">
                          <a:effectLst/>
                        </a:rPr>
                        <a:t>.</a:t>
                      </a:r>
                      <a:r>
                        <a:rPr lang="ru-RU" sz="1100" b="1" u="none" strike="noStrike" baseline="0" dirty="0" smtClean="0">
                          <a:effectLst/>
                        </a:rPr>
                        <a:t> </a:t>
                      </a:r>
                      <a:r>
                        <a:rPr lang="ru-RU" sz="1100" b="1" u="none" strike="noStrike" dirty="0" smtClean="0">
                          <a:effectLst/>
                        </a:rPr>
                        <a:t>финансами  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341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334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97,9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</a:tr>
              <a:tr h="4178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 smtClean="0">
                          <a:effectLst/>
                        </a:rPr>
                        <a:t> </a:t>
                      </a:r>
                      <a:r>
                        <a:rPr lang="ru-RU" sz="1100" b="1" u="none" strike="noStrike" dirty="0" smtClean="0">
                          <a:effectLst/>
                        </a:rPr>
                        <a:t>Снижение административных</a:t>
                      </a:r>
                      <a:r>
                        <a:rPr lang="ru-RU" sz="1100" b="1" u="none" strike="noStrike" baseline="0" dirty="0" smtClean="0">
                          <a:effectLst/>
                        </a:rPr>
                        <a:t> </a:t>
                      </a:r>
                      <a:r>
                        <a:rPr lang="ru-RU" sz="1100" b="1" u="none" strike="noStrike" dirty="0" smtClean="0">
                          <a:effectLst/>
                        </a:rPr>
                        <a:t> барьеров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380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364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95,8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</a:tr>
              <a:tr h="26825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 smtClean="0">
                          <a:effectLst/>
                        </a:rPr>
                        <a:t> </a:t>
                      </a:r>
                      <a:r>
                        <a:rPr lang="ru-RU" sz="1100" b="1" u="none" strike="noStrike" dirty="0" smtClean="0">
                          <a:effectLst/>
                        </a:rPr>
                        <a:t>Развитие земельно-имущественного </a:t>
                      </a:r>
                      <a:r>
                        <a:rPr lang="ru-RU" sz="1100" b="1" u="none" strike="noStrike" dirty="0">
                          <a:effectLst/>
                        </a:rPr>
                        <a:t>комплекса 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144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137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95,1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</a:tr>
              <a:tr h="28789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 smtClean="0">
                          <a:effectLst/>
                        </a:rPr>
                        <a:t>Развитие инженерной инфраструктуры и энергоэффективности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512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467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91,2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</a:tr>
              <a:tr h="1727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 smtClean="0">
                          <a:effectLst/>
                        </a:rPr>
                        <a:t> </a:t>
                      </a:r>
                      <a:r>
                        <a:rPr lang="ru-RU" sz="1100" b="1" u="none" strike="noStrike" dirty="0" smtClean="0">
                          <a:effectLst/>
                        </a:rPr>
                        <a:t>Охрана </a:t>
                      </a:r>
                      <a:r>
                        <a:rPr lang="ru-RU" sz="1100" b="1" u="none" strike="noStrike" dirty="0">
                          <a:effectLst/>
                        </a:rPr>
                        <a:t>окружающей среды 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11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11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100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</a:tr>
              <a:tr h="1727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 smtClean="0">
                          <a:effectLst/>
                        </a:rPr>
                        <a:t> </a:t>
                      </a:r>
                      <a:r>
                        <a:rPr lang="ru-RU" sz="1100" b="1" u="none" strike="noStrike" dirty="0" smtClean="0">
                          <a:effectLst/>
                        </a:rPr>
                        <a:t>Предпринимательство 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84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83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98,8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</a:tr>
              <a:tr h="3041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 smtClean="0">
                          <a:effectLst/>
                        </a:rPr>
                        <a:t> </a:t>
                      </a:r>
                      <a:r>
                        <a:rPr lang="ru-RU" sz="1100" b="1" u="none" strike="noStrike" dirty="0" smtClean="0">
                          <a:effectLst/>
                        </a:rPr>
                        <a:t>Развитие </a:t>
                      </a:r>
                      <a:r>
                        <a:rPr lang="ru-RU" sz="1100" b="1" u="none" strike="noStrike" dirty="0">
                          <a:effectLst/>
                        </a:rPr>
                        <a:t>дорожно-транспортной системы 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907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887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97,8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</a:tr>
              <a:tr h="1727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 smtClean="0">
                          <a:effectLst/>
                        </a:rPr>
                        <a:t> </a:t>
                      </a:r>
                      <a:r>
                        <a:rPr lang="ru-RU" sz="1100" b="1" u="none" strike="noStrike" dirty="0" smtClean="0">
                          <a:effectLst/>
                        </a:rPr>
                        <a:t>Жилище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685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596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87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</a:tr>
              <a:tr h="1727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 smtClean="0">
                          <a:effectLst/>
                        </a:rPr>
                        <a:t> </a:t>
                      </a:r>
                      <a:r>
                        <a:rPr lang="ru-RU" sz="1100" b="1" u="none" strike="noStrike" dirty="0" smtClean="0">
                          <a:effectLst/>
                        </a:rPr>
                        <a:t>Безопасность 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92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90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97,8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</a:tr>
              <a:tr h="1727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 smtClean="0">
                          <a:effectLst/>
                        </a:rPr>
                        <a:t> </a:t>
                      </a:r>
                      <a:r>
                        <a:rPr lang="ru-RU" sz="1100" b="1" u="none" strike="noStrike" dirty="0" smtClean="0">
                          <a:effectLst/>
                        </a:rPr>
                        <a:t>Муниципальное </a:t>
                      </a:r>
                      <a:r>
                        <a:rPr lang="ru-RU" sz="1100" b="1" u="none" strike="noStrike" dirty="0">
                          <a:effectLst/>
                        </a:rPr>
                        <a:t>управление 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1</a:t>
                      </a:r>
                      <a:r>
                        <a:rPr lang="ru-RU" sz="1200" u="none" strike="noStrike" baseline="0" dirty="0" smtClean="0">
                          <a:effectLst/>
                        </a:rPr>
                        <a:t> 233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1 170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94,9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</a:tr>
              <a:tr h="1727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 smtClean="0">
                          <a:effectLst/>
                        </a:rPr>
                        <a:t> </a:t>
                      </a:r>
                      <a:r>
                        <a:rPr lang="ru-RU" sz="1100" b="1" u="none" strike="noStrike" dirty="0" smtClean="0">
                          <a:effectLst/>
                        </a:rPr>
                        <a:t>Сельское </a:t>
                      </a:r>
                      <a:r>
                        <a:rPr lang="ru-RU" sz="1100" b="1" u="none" strike="noStrike" dirty="0">
                          <a:effectLst/>
                        </a:rPr>
                        <a:t>хозяйство 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10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10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100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/>
                </a:tc>
              </a:tr>
              <a:tr h="30413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 smtClean="0">
                          <a:effectLst/>
                        </a:rPr>
                        <a:t>Формирование современной городской среды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686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680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99,1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noFill/>
                  </a:tcPr>
                </a:tc>
              </a:tr>
              <a:tr h="16797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>
                          <a:effectLst/>
                        </a:rPr>
                        <a:t>В С Е Г О   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</a:rPr>
                        <a:t>15 217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</a:rPr>
                        <a:t>14 400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</a:rPr>
                        <a:t>94,6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/>
                </a:tc>
              </a:tr>
            </a:tbl>
          </a:graphicData>
        </a:graphic>
      </p:graphicFrame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7969633"/>
              </p:ext>
            </p:extLst>
          </p:nvPr>
        </p:nvGraphicFramePr>
        <p:xfrm>
          <a:off x="-232717" y="1131590"/>
          <a:ext cx="4660701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854645" y="205194"/>
            <a:ext cx="7109843" cy="843657"/>
          </a:xfrm>
          <a:prstGeom prst="rect">
            <a:avLst/>
          </a:prstGeom>
          <a:noFill/>
        </p:spPr>
        <p:txBody>
          <a:bodyPr wrap="square" lIns="103977" tIns="51989" rIns="103977" bIns="51989" rtlCol="0">
            <a:spAutoFit/>
          </a:bodyPr>
          <a:lstStyle/>
          <a:p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Исполнение расходов бюджета </a:t>
            </a:r>
          </a:p>
          <a:p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Одинцовского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района в разрезе муниципальных программ за 2019 год</a:t>
            </a:r>
            <a:endParaRPr lang="ru-RU" sz="16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4139952" y="1124291"/>
            <a:ext cx="144016" cy="353310"/>
            <a:chOff x="4139952" y="1124291"/>
            <a:chExt cx="144016" cy="353310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4139952" y="1124291"/>
              <a:ext cx="144016" cy="162662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4139952" y="1314939"/>
              <a:ext cx="144016" cy="162662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4139952" y="1498955"/>
            <a:ext cx="144373" cy="401505"/>
            <a:chOff x="4131568" y="1076096"/>
            <a:chExt cx="144373" cy="401505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4131568" y="1076096"/>
              <a:ext cx="144016" cy="16266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4131925" y="1314939"/>
              <a:ext cx="144016" cy="16266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4139952" y="1925407"/>
            <a:ext cx="144016" cy="325324"/>
            <a:chOff x="4125919" y="1152277"/>
            <a:chExt cx="144016" cy="325324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4125919" y="1152277"/>
              <a:ext cx="144016" cy="162662"/>
            </a:xfrm>
            <a:prstGeom prst="rect">
              <a:avLst/>
            </a:prstGeom>
            <a:solidFill>
              <a:srgbClr val="FFFFCC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4125919" y="1314939"/>
              <a:ext cx="144016" cy="16266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4132668" y="2345005"/>
            <a:ext cx="151300" cy="497459"/>
            <a:chOff x="4139952" y="1124291"/>
            <a:chExt cx="151300" cy="497459"/>
          </a:xfrm>
        </p:grpSpPr>
        <p:sp>
          <p:nvSpPr>
            <p:cNvPr id="36" name="Прямоугольник 35"/>
            <p:cNvSpPr/>
            <p:nvPr/>
          </p:nvSpPr>
          <p:spPr>
            <a:xfrm>
              <a:off x="4139952" y="1124291"/>
              <a:ext cx="144016" cy="162662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4147236" y="1459088"/>
              <a:ext cx="144016" cy="162662"/>
            </a:xfrm>
            <a:prstGeom prst="rect">
              <a:avLst/>
            </a:prstGeom>
            <a:solidFill>
              <a:srgbClr val="CA6E6C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4142090" y="2931790"/>
            <a:ext cx="144016" cy="353310"/>
            <a:chOff x="4139952" y="1124291"/>
            <a:chExt cx="144016" cy="353310"/>
          </a:xfrm>
        </p:grpSpPr>
        <p:sp>
          <p:nvSpPr>
            <p:cNvPr id="39" name="Прямоугольник 38"/>
            <p:cNvSpPr/>
            <p:nvPr/>
          </p:nvSpPr>
          <p:spPr>
            <a:xfrm>
              <a:off x="4139952" y="1124291"/>
              <a:ext cx="144016" cy="16266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4139952" y="1314939"/>
              <a:ext cx="144016" cy="1626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4142090" y="3354515"/>
            <a:ext cx="144016" cy="434641"/>
            <a:chOff x="4139952" y="1042960"/>
            <a:chExt cx="144016" cy="434641"/>
          </a:xfrm>
        </p:grpSpPr>
        <p:sp>
          <p:nvSpPr>
            <p:cNvPr id="42" name="Прямоугольник 41"/>
            <p:cNvSpPr/>
            <p:nvPr/>
          </p:nvSpPr>
          <p:spPr>
            <a:xfrm>
              <a:off x="4139952" y="1042960"/>
              <a:ext cx="144016" cy="162662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4139952" y="1314939"/>
              <a:ext cx="144016" cy="16266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4" name="Группа 43"/>
          <p:cNvGrpSpPr/>
          <p:nvPr/>
        </p:nvGrpSpPr>
        <p:grpSpPr>
          <a:xfrm>
            <a:off x="4132668" y="3853901"/>
            <a:ext cx="144016" cy="353310"/>
            <a:chOff x="4139952" y="1124291"/>
            <a:chExt cx="144016" cy="353310"/>
          </a:xfrm>
        </p:grpSpPr>
        <p:sp>
          <p:nvSpPr>
            <p:cNvPr id="45" name="Прямоугольник 44"/>
            <p:cNvSpPr/>
            <p:nvPr/>
          </p:nvSpPr>
          <p:spPr>
            <a:xfrm>
              <a:off x="4139952" y="1124291"/>
              <a:ext cx="144016" cy="162662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4139952" y="1314939"/>
              <a:ext cx="144016" cy="16266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7" name="Группа 46"/>
          <p:cNvGrpSpPr/>
          <p:nvPr/>
        </p:nvGrpSpPr>
        <p:grpSpPr>
          <a:xfrm>
            <a:off x="4130855" y="4230499"/>
            <a:ext cx="145829" cy="434641"/>
            <a:chOff x="4139952" y="1124291"/>
            <a:chExt cx="145829" cy="434641"/>
          </a:xfrm>
        </p:grpSpPr>
        <p:sp>
          <p:nvSpPr>
            <p:cNvPr id="48" name="Прямоугольник 47"/>
            <p:cNvSpPr/>
            <p:nvPr/>
          </p:nvSpPr>
          <p:spPr>
            <a:xfrm>
              <a:off x="4139952" y="1124291"/>
              <a:ext cx="144016" cy="162662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4141765" y="1396270"/>
              <a:ext cx="144016" cy="16266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072950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28794" y="285921"/>
            <a:ext cx="6858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 показатели муниципальных программ</a:t>
            </a:r>
            <a:endParaRPr lang="ru-RU" sz="2400" b="1" baseline="300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285720" y="1110160"/>
            <a:ext cx="8663990" cy="1727059"/>
            <a:chOff x="285720" y="1348747"/>
            <a:chExt cx="8663990" cy="1727059"/>
          </a:xfrm>
        </p:grpSpPr>
        <p:sp>
          <p:nvSpPr>
            <p:cNvPr id="2" name="Скругленный прямоугольник 1"/>
            <p:cNvSpPr/>
            <p:nvPr/>
          </p:nvSpPr>
          <p:spPr>
            <a:xfrm>
              <a:off x="7146084" y="1422717"/>
              <a:ext cx="1803626" cy="1584176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ru-RU" u="sng" dirty="0">
                  <a:hlinkClick r:id="rId3"/>
                </a:rPr>
                <a:t>http://odin.ru/main/static.asp?id=1408</a:t>
              </a:r>
              <a:r>
                <a:rPr lang="ru-RU" dirty="0"/>
                <a:t/>
              </a:r>
              <a:br>
                <a:rPr lang="ru-RU" dirty="0"/>
              </a:br>
              <a:endPara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3681470" y="1353805"/>
              <a:ext cx="2978762" cy="1722001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ru-RU" sz="14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ru-RU" sz="1400" b="1" i="1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Размещена на Официальном </a:t>
              </a:r>
              <a:r>
                <a:rPr lang="ru-RU" sz="1400" b="1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сайте </a:t>
              </a:r>
              <a:r>
                <a:rPr lang="en-US" sz="1400" b="1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hlinkClick r:id="rId4"/>
                </a:rPr>
                <a:t>www.odin.ru</a:t>
              </a:r>
              <a:r>
                <a:rPr lang="en-US" sz="1400" b="1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ru-RU" sz="14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ru-RU" sz="1400" b="1" i="1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 </a:t>
              </a:r>
              <a:r>
                <a:rPr lang="ru-RU" sz="1400" b="1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разделе «Документы» - «Социально-экономическое развитие» - «Муниципальные программы Одинцовского </a:t>
              </a:r>
              <a:r>
                <a:rPr lang="ru-RU" sz="1400" b="1" i="1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городского округа»</a:t>
              </a:r>
              <a:r>
                <a:rPr lang="ru-RU" sz="1400" dirty="0"/>
                <a:t/>
              </a:r>
              <a:br>
                <a:rPr lang="ru-RU" sz="1400" dirty="0"/>
              </a:br>
              <a:endParaRPr lang="ru-RU" sz="1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" name="Стрелка вправо 2"/>
            <p:cNvSpPr/>
            <p:nvPr/>
          </p:nvSpPr>
          <p:spPr>
            <a:xfrm>
              <a:off x="6372200" y="1818761"/>
              <a:ext cx="935391" cy="792088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5" name="Скругленный прямоугольник 14"/>
            <p:cNvSpPr/>
            <p:nvPr/>
          </p:nvSpPr>
          <p:spPr>
            <a:xfrm>
              <a:off x="285720" y="1348747"/>
              <a:ext cx="2846119" cy="158304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ru-RU" sz="1600" b="1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Информация о расходах бюджета Одинцовского </a:t>
              </a:r>
              <a:r>
                <a:rPr lang="ru-RU" sz="1600" b="1" i="1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муниципального района в </a:t>
              </a:r>
              <a:r>
                <a:rPr lang="ru-RU" sz="1600" b="1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разрезе муниципальных программ с указанием целевых </a:t>
              </a:r>
              <a:r>
                <a:rPr lang="ru-RU" sz="1600" b="1" i="1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показателей</a:t>
              </a:r>
              <a:endParaRPr 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Стрелка вправо 15"/>
            <p:cNvSpPr/>
            <p:nvPr/>
          </p:nvSpPr>
          <p:spPr>
            <a:xfrm>
              <a:off x="2843807" y="1707654"/>
              <a:ext cx="1007399" cy="792088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267432" y="2968161"/>
            <a:ext cx="8678800" cy="1727059"/>
            <a:chOff x="270910" y="1348747"/>
            <a:chExt cx="8678800" cy="1727059"/>
          </a:xfrm>
        </p:grpSpPr>
        <p:sp>
          <p:nvSpPr>
            <p:cNvPr id="18" name="Скругленный прямоугольник 17"/>
            <p:cNvSpPr/>
            <p:nvPr/>
          </p:nvSpPr>
          <p:spPr>
            <a:xfrm>
              <a:off x="7146084" y="1422717"/>
              <a:ext cx="1803626" cy="1584176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arn-CL" dirty="0">
                  <a:hlinkClick r:id="rId5"/>
                </a:rPr>
                <a:t>https://odin.ru/img/catalog/doc/Doc_2020_3.pdf</a:t>
              </a:r>
              <a:endParaRPr lang="ru-RU" dirty="0"/>
            </a:p>
            <a:p>
              <a:endPara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Скругленный прямоугольник 19"/>
            <p:cNvSpPr/>
            <p:nvPr/>
          </p:nvSpPr>
          <p:spPr>
            <a:xfrm>
              <a:off x="3681470" y="1353805"/>
              <a:ext cx="2978762" cy="1722001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ru-RU" sz="1200" b="1" i="1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Размещен на Официальном </a:t>
              </a:r>
              <a:r>
                <a:rPr lang="ru-RU" sz="1200" b="1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сайте </a:t>
              </a:r>
              <a:r>
                <a:rPr lang="en-US" sz="1200" b="1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hlinkClick r:id="rId4"/>
                </a:rPr>
                <a:t>www.odin.ru</a:t>
              </a:r>
              <a:r>
                <a:rPr lang="en-US" sz="1200" b="1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ru-RU" sz="12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ru-RU" sz="1200" b="1" i="1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 </a:t>
              </a:r>
              <a:r>
                <a:rPr lang="ru-RU" sz="1200" b="1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разделе «Документы» - «Социально-экономическое развитие» </a:t>
              </a:r>
              <a:r>
                <a:rPr lang="ru-RU" sz="1200" b="1" i="1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</a:p>
            <a:p>
              <a:r>
                <a:rPr lang="ru-RU" sz="1200" b="1" i="1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«</a:t>
              </a:r>
              <a:r>
                <a:rPr lang="ru-RU" sz="12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Сводный отчет о ходе реализации муниципальных программ Одинцовского муниципального района за 2019 </a:t>
              </a:r>
              <a:r>
                <a:rPr lang="ru-RU" sz="12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год</a:t>
              </a:r>
              <a:r>
                <a:rPr lang="ru-RU" sz="1200" b="1" i="1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»</a:t>
              </a:r>
              <a:endParaRPr lang="ru-RU" sz="12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Стрелка вправо 20"/>
            <p:cNvSpPr/>
            <p:nvPr/>
          </p:nvSpPr>
          <p:spPr>
            <a:xfrm>
              <a:off x="6372200" y="1818761"/>
              <a:ext cx="935391" cy="792088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Скругленный прямоугольник 21"/>
            <p:cNvSpPr/>
            <p:nvPr/>
          </p:nvSpPr>
          <p:spPr>
            <a:xfrm>
              <a:off x="270910" y="1348747"/>
              <a:ext cx="2860929" cy="158304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ru-RU" sz="1600" b="1" i="1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Сводный отчет о реализации показателей муниципальных </a:t>
              </a:r>
            </a:p>
            <a:p>
              <a:r>
                <a:rPr lang="ru-RU" sz="1600" b="1" i="1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программ за 2019 год</a:t>
              </a:r>
              <a:endParaRPr 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Стрелка вправо 22"/>
            <p:cNvSpPr/>
            <p:nvPr/>
          </p:nvSpPr>
          <p:spPr>
            <a:xfrm>
              <a:off x="2843807" y="1707654"/>
              <a:ext cx="1007399" cy="792088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2993845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213351" y="339929"/>
            <a:ext cx="8480466" cy="4434039"/>
            <a:chOff x="213351" y="339929"/>
            <a:chExt cx="8480466" cy="4434039"/>
          </a:xfrm>
        </p:grpSpPr>
        <p:grpSp>
          <p:nvGrpSpPr>
            <p:cNvPr id="18" name="Группа 17"/>
            <p:cNvGrpSpPr/>
            <p:nvPr/>
          </p:nvGrpSpPr>
          <p:grpSpPr>
            <a:xfrm>
              <a:off x="213351" y="339929"/>
              <a:ext cx="8480466" cy="4434039"/>
              <a:chOff x="-3321" y="151887"/>
              <a:chExt cx="10417724" cy="6796556"/>
            </a:xfrm>
          </p:grpSpPr>
          <p:cxnSp>
            <p:nvCxnSpPr>
              <p:cNvPr id="21" name="Прямая со стрелкой 20"/>
              <p:cNvCxnSpPr>
                <a:endCxn id="9" idx="1"/>
              </p:cNvCxnSpPr>
              <p:nvPr/>
            </p:nvCxnSpPr>
            <p:spPr>
              <a:xfrm>
                <a:off x="2564277" y="5214748"/>
                <a:ext cx="949299" cy="1237401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4BACC6"/>
                </a:solidFill>
                <a:prstDash val="solid"/>
                <a:tailEnd type="arrow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cxnSp>
          <p:cxnSp>
            <p:nvCxnSpPr>
              <p:cNvPr id="22" name="Прямая со стрелкой 21"/>
              <p:cNvCxnSpPr/>
              <p:nvPr/>
            </p:nvCxnSpPr>
            <p:spPr>
              <a:xfrm>
                <a:off x="2797382" y="4138972"/>
                <a:ext cx="710290" cy="0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4BACC6"/>
                </a:solidFill>
                <a:prstDash val="solid"/>
                <a:tailEnd type="arrow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cxnSp>
          <p:cxnSp>
            <p:nvCxnSpPr>
              <p:cNvPr id="23" name="Прямая со стрелкой 22"/>
              <p:cNvCxnSpPr/>
              <p:nvPr/>
            </p:nvCxnSpPr>
            <p:spPr>
              <a:xfrm flipV="1">
                <a:off x="2582096" y="1693184"/>
                <a:ext cx="863600" cy="482600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4BACC6"/>
                </a:solidFill>
                <a:prstDash val="solid"/>
                <a:tailEnd type="arrow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cxnSp>
          <p:cxnSp>
            <p:nvCxnSpPr>
              <p:cNvPr id="24" name="Прямая со стрелкой 23"/>
              <p:cNvCxnSpPr/>
              <p:nvPr/>
            </p:nvCxnSpPr>
            <p:spPr>
              <a:xfrm flipV="1">
                <a:off x="2568893" y="1135324"/>
                <a:ext cx="876301" cy="762000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4BACC6"/>
                </a:solidFill>
                <a:prstDash val="solid"/>
                <a:tailEnd type="arrow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cxnSp>
          <p:cxnSp>
            <p:nvCxnSpPr>
              <p:cNvPr id="26" name="Прямая со стрелкой 25"/>
              <p:cNvCxnSpPr/>
              <p:nvPr/>
            </p:nvCxnSpPr>
            <p:spPr>
              <a:xfrm>
                <a:off x="2809402" y="2803309"/>
                <a:ext cx="680299" cy="0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4BACC6"/>
                </a:solidFill>
                <a:prstDash val="solid"/>
                <a:tailEnd type="arrow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cxnSp>
          <p:cxnSp>
            <p:nvCxnSpPr>
              <p:cNvPr id="27" name="Прямая со стрелкой 26"/>
              <p:cNvCxnSpPr/>
              <p:nvPr/>
            </p:nvCxnSpPr>
            <p:spPr>
              <a:xfrm flipV="1">
                <a:off x="2820371" y="3524157"/>
                <a:ext cx="695059" cy="12621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4BACC6"/>
                </a:solidFill>
                <a:prstDash val="solid"/>
                <a:tailEnd type="arrow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cxnSp>
          <p:cxnSp>
            <p:nvCxnSpPr>
              <p:cNvPr id="28" name="Прямая со стрелкой 27"/>
              <p:cNvCxnSpPr>
                <a:endCxn id="46" idx="1"/>
              </p:cNvCxnSpPr>
              <p:nvPr/>
            </p:nvCxnSpPr>
            <p:spPr>
              <a:xfrm>
                <a:off x="2797382" y="5173472"/>
                <a:ext cx="730283" cy="438895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4BACC6"/>
                </a:solidFill>
                <a:prstDash val="solid"/>
                <a:tailEnd type="arrow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cxnSp>
          <p:grpSp>
            <p:nvGrpSpPr>
              <p:cNvPr id="29" name="Группа 28"/>
              <p:cNvGrpSpPr/>
              <p:nvPr/>
            </p:nvGrpSpPr>
            <p:grpSpPr>
              <a:xfrm>
                <a:off x="-3321" y="151887"/>
                <a:ext cx="10417724" cy="6796556"/>
                <a:chOff x="-3321" y="151887"/>
                <a:chExt cx="10417724" cy="6796556"/>
              </a:xfrm>
            </p:grpSpPr>
            <p:grpSp>
              <p:nvGrpSpPr>
                <p:cNvPr id="31" name="Группа 30"/>
                <p:cNvGrpSpPr/>
                <p:nvPr/>
              </p:nvGrpSpPr>
              <p:grpSpPr>
                <a:xfrm>
                  <a:off x="-3321" y="151887"/>
                  <a:ext cx="10417724" cy="6796556"/>
                  <a:chOff x="-310831" y="17035"/>
                  <a:chExt cx="10393305" cy="6625928"/>
                </a:xfrm>
              </p:grpSpPr>
              <p:sp>
                <p:nvSpPr>
                  <p:cNvPr id="34" name="Блок-схема: магнитный диск 33"/>
                  <p:cNvSpPr/>
                  <p:nvPr/>
                </p:nvSpPr>
                <p:spPr>
                  <a:xfrm>
                    <a:off x="-310831" y="995491"/>
                    <a:ext cx="2790826" cy="4657725"/>
                  </a:xfrm>
                  <a:prstGeom prst="flowChartMagneticDisk">
                    <a:avLst/>
                  </a:prstGeom>
                  <a:gradFill rotWithShape="1">
                    <a:gsLst>
                      <a:gs pos="0">
                        <a:schemeClr val="accent5">
                          <a:lumMod val="20000"/>
                          <a:lumOff val="80000"/>
                        </a:schemeClr>
                      </a:gs>
                      <a:gs pos="51000">
                        <a:srgbClr val="FFFFFF"/>
                      </a:gs>
                      <a:gs pos="100000">
                        <a:schemeClr val="accent5">
                          <a:lumMod val="20000"/>
                          <a:lumOff val="80000"/>
                        </a:scheme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threePt" dir="t">
                      <a:rot lat="0" lon="0" rev="1200000"/>
                    </a:lightRig>
                  </a:scene3d>
                  <a:sp3d>
                    <a:bevelT w="63500" h="25400" prst="convex"/>
                  </a:sp3d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000" b="0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/>
                        <a:ea typeface="Calibri"/>
                        <a:cs typeface="Times New Roman"/>
                      </a:rPr>
                      <a:t> </a:t>
                    </a:r>
                    <a:r>
                      <a:rPr kumimoji="0" lang="ru-RU" sz="1000" b="1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itchFamily="34" charset="0"/>
                        <a:ea typeface="Calibri"/>
                        <a:cs typeface="Arial" pitchFamily="34" charset="0"/>
                      </a:rPr>
                      <a:t>«</a:t>
                    </a:r>
                    <a:r>
                      <a:rPr kumimoji="0" lang="ru-RU" sz="1600" b="1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itchFamily="34" charset="0"/>
                        <a:ea typeface="Calibri"/>
                        <a:cs typeface="Arial" pitchFamily="34" charset="0"/>
                      </a:rPr>
                      <a:t>Развитие образования </a:t>
                    </a:r>
                    <a:endParaRPr kumimoji="0" lang="ru-RU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Arial" pitchFamily="34" charset="0"/>
                      <a:ea typeface="Calibri"/>
                      <a:cs typeface="Arial" pitchFamily="34" charset="0"/>
                    </a:endParaRPr>
                  </a:p>
                  <a:p>
                    <a:pPr marL="0" marR="0" lvl="0" indent="0" algn="ctr" defTabSz="91440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600" b="1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itchFamily="34" charset="0"/>
                        <a:ea typeface="Calibri"/>
                        <a:cs typeface="Arial" pitchFamily="34" charset="0"/>
                      </a:rPr>
                      <a:t>в Одинцовском муниципальном районе </a:t>
                    </a:r>
                    <a:r>
                      <a:rPr kumimoji="0" lang="ru-RU" sz="16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itchFamily="34" charset="0"/>
                        <a:ea typeface="Calibri"/>
                        <a:cs typeface="Arial" pitchFamily="34" charset="0"/>
                      </a:rPr>
                      <a:t>Московской </a:t>
                    </a:r>
                    <a:r>
                      <a:rPr kumimoji="0" lang="ru-RU" sz="1600" b="1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itchFamily="34" charset="0"/>
                        <a:ea typeface="Calibri"/>
                        <a:cs typeface="Arial" pitchFamily="34" charset="0"/>
                      </a:rPr>
                      <a:t>области»</a:t>
                    </a:r>
                    <a:endParaRPr kumimoji="0" lang="ru-RU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Arial" pitchFamily="34" charset="0"/>
                      <a:ea typeface="Calibri"/>
                      <a:cs typeface="Arial" pitchFamily="34" charset="0"/>
                    </a:endParaRPr>
                  </a:p>
                  <a:p>
                    <a:pPr marL="0" marR="0" lvl="0" indent="0" algn="ctr" defTabSz="914400" eaLnBrk="1" fontAlgn="auto" latinLnBrk="0" hangingPunct="1">
                      <a:lnSpc>
                        <a:spcPct val="115000"/>
                      </a:lnSpc>
                      <a:spcBef>
                        <a:spcPts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lang="ru-RU" b="1" i="1" kern="0" noProof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rPr>
                      <a:t>7 </a:t>
                    </a:r>
                    <a:r>
                      <a:rPr lang="ru-RU" b="1" i="1" kern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rPr>
                      <a:t>909</a:t>
                    </a:r>
                    <a:r>
                      <a:rPr kumimoji="0" lang="ru-RU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rPr>
                      <a:t> </a:t>
                    </a:r>
                    <a:r>
                      <a:rPr kumimoji="0" lang="ru-RU" b="1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rPr>
                      <a:t>млн. руб.</a:t>
                    </a:r>
                    <a:endParaRPr kumimoji="0" lang="ru-RU" b="0" i="0" u="none" strike="noStrike" kern="0" cap="none" spc="0" normalizeH="0" baseline="0" noProof="0" dirty="0">
                      <a:ln>
                        <a:noFill/>
                      </a:ln>
                      <a:solidFill>
                        <a:schemeClr val="accent2">
                          <a:lumMod val="75000"/>
                        </a:schemeClr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Calibri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5" name="Скругленный прямоугольник 34"/>
                  <p:cNvSpPr/>
                  <p:nvPr/>
                </p:nvSpPr>
                <p:spPr>
                  <a:xfrm>
                    <a:off x="3191932" y="17035"/>
                    <a:ext cx="6862796" cy="544769"/>
                  </a:xfrm>
                  <a:prstGeom prst="roundRect">
                    <a:avLst/>
                  </a:prstGeom>
                  <a:solidFill>
                    <a:srgbClr val="F9FBFD"/>
                  </a:solidFill>
                  <a:ln w="9525" cap="flat" cmpd="sng" algn="ctr">
                    <a:solidFill>
                      <a:srgbClr val="9BBB59">
                        <a:shade val="95000"/>
                        <a:satMod val="105000"/>
                      </a:srgbClr>
                    </a:solidFill>
                    <a:prstDash val="solid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3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72 муниципальных учреждения </a:t>
                    </a:r>
                    <a:r>
                      <a:rPr kumimoji="0" lang="ru-RU" sz="1300" b="1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дошкольного образования </a:t>
                    </a:r>
                    <a:endParaRPr kumimoji="0" lang="ru-RU" sz="1300" b="1" i="1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endParaRPr>
                  </a:p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lang="ru-RU" sz="1400" b="1" kern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rPr>
                      <a:t>2 674</a:t>
                    </a:r>
                    <a:r>
                      <a:rPr kumimoji="0" lang="ru-RU" sz="14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Times New Roman"/>
                        <a:cs typeface="Times New Roman" pitchFamily="18" charset="0"/>
                      </a:rPr>
                      <a:t> </a:t>
                    </a:r>
                    <a:r>
                      <a:rPr kumimoji="0" lang="ru-RU" sz="1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Times New Roman"/>
                        <a:cs typeface="Times New Roman" pitchFamily="18" charset="0"/>
                      </a:rPr>
                      <a:t>млн. руб.</a:t>
                    </a:r>
                    <a:endParaRPr kumimoji="0" lang="ru-RU" sz="1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chemeClr val="accent2">
                          <a:lumMod val="75000"/>
                        </a:schemeClr>
                      </a:solidFill>
                      <a:effectLst/>
                      <a:uLnTx/>
                      <a:uFillTx/>
                      <a:latin typeface="Times New Roman" pitchFamily="18" charset="0"/>
                      <a:ea typeface="Times New Roman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" name="Скругленный прямоугольник 35"/>
                  <p:cNvSpPr/>
                  <p:nvPr/>
                </p:nvSpPr>
                <p:spPr>
                  <a:xfrm>
                    <a:off x="3203712" y="601325"/>
                    <a:ext cx="6851016" cy="544769"/>
                  </a:xfrm>
                  <a:prstGeom prst="roundRect">
                    <a:avLst/>
                  </a:prstGeom>
                  <a:solidFill>
                    <a:srgbClr val="F9FBFD"/>
                  </a:solidFill>
                  <a:ln w="9525" cap="flat" cmpd="sng" algn="ctr">
                    <a:solidFill>
                      <a:schemeClr val="tx2">
                        <a:lumMod val="60000"/>
                        <a:lumOff val="40000"/>
                      </a:schemeClr>
                    </a:solidFill>
                    <a:prstDash val="solid"/>
                  </a:ln>
                  <a:effectLst>
                    <a:outerShdw blurRad="40000" dist="20000" dir="5400000" rotWithShape="0">
                      <a:srgbClr val="000000">
                        <a:alpha val="38000"/>
                      </a:srgbClr>
                    </a:outerShdw>
                  </a:effectLst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 algn="ctr" defTabSz="914400">
                      <a:defRPr/>
                    </a:pPr>
                    <a:r>
                      <a:rPr kumimoji="0" lang="ru-RU" sz="13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48 </a:t>
                    </a:r>
                    <a:r>
                      <a:rPr lang="ru-RU" sz="1300" b="1" i="1" kern="0" dirty="0">
                        <a:solidFill>
                          <a:sysClr val="windowText" lastClr="000000"/>
                        </a:solidFill>
                        <a:latin typeface="Times New Roman"/>
                        <a:ea typeface="Times New Roman"/>
                      </a:rPr>
                      <a:t>муниципальных общеобразовательных </a:t>
                    </a:r>
                    <a:r>
                      <a:rPr kumimoji="0" lang="ru-RU" sz="1300" b="1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учреждений </a:t>
                    </a:r>
                    <a:endParaRPr kumimoji="0" lang="ru-RU" sz="1300" b="1" i="1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endParaRPr>
                  </a:p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 </a:t>
                    </a:r>
                    <a:r>
                      <a:rPr lang="ru-RU" sz="1400" b="1" kern="0" noProof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/>
                        <a:ea typeface="Times New Roman"/>
                      </a:rPr>
                      <a:t>4</a:t>
                    </a:r>
                    <a:r>
                      <a:rPr kumimoji="0" lang="ru-RU" sz="14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 254 </a:t>
                    </a:r>
                    <a:r>
                      <a:rPr kumimoji="0" lang="ru-RU" sz="1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млн. руб.</a:t>
                    </a:r>
                    <a:endParaRPr kumimoji="0" lang="ru-RU" sz="1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chemeClr val="accent2">
                          <a:lumMod val="75000"/>
                        </a:schemeClr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endParaRPr>
                  </a:p>
                </p:txBody>
              </p:sp>
              <p:sp>
                <p:nvSpPr>
                  <p:cNvPr id="37" name="Скругленный прямоугольник 36"/>
                  <p:cNvSpPr/>
                  <p:nvPr/>
                </p:nvSpPr>
                <p:spPr>
                  <a:xfrm>
                    <a:off x="3191933" y="2925291"/>
                    <a:ext cx="6862797" cy="650589"/>
                  </a:xfrm>
                  <a:prstGeom prst="roundRect">
                    <a:avLst/>
                  </a:prstGeom>
                  <a:solidFill>
                    <a:srgbClr val="F9FBFD"/>
                  </a:solidFill>
                  <a:ln w="9525" cap="flat" cmpd="sng" algn="ctr">
                    <a:solidFill>
                      <a:schemeClr val="tx2">
                        <a:lumMod val="60000"/>
                        <a:lumOff val="40000"/>
                      </a:schemeClr>
                    </a:solidFill>
                    <a:prstDash val="solid"/>
                  </a:ln>
                  <a:effectLst>
                    <a:outerShdw blurRad="40000" dist="20000" dir="5400000" rotWithShape="0">
                      <a:srgbClr val="000000">
                        <a:alpha val="38000"/>
                      </a:srgbClr>
                    </a:outerShdw>
                  </a:effectLst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800" b="0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 </a:t>
                    </a:r>
                    <a:r>
                      <a:rPr kumimoji="0" lang="ru-RU" sz="13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Выплата компенсации родительской платы за присмотр и уход</a:t>
                    </a:r>
                  </a:p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lang="ru-RU" sz="1400" b="1" kern="0" noProof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/>
                        <a:ea typeface="Times New Roman"/>
                      </a:rPr>
                      <a:t>97</a:t>
                    </a:r>
                    <a:r>
                      <a:rPr kumimoji="0" lang="ru-RU" sz="14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 </a:t>
                    </a:r>
                    <a:r>
                      <a:rPr kumimoji="0" lang="ru-RU" sz="1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млн. руб.</a:t>
                    </a:r>
                    <a:endParaRPr kumimoji="0" lang="ru-RU" sz="1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chemeClr val="accent2">
                          <a:lumMod val="75000"/>
                        </a:schemeClr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endParaRPr>
                  </a:p>
                </p:txBody>
              </p:sp>
              <p:sp>
                <p:nvSpPr>
                  <p:cNvPr id="38" name="Скругленный прямоугольник 37"/>
                  <p:cNvSpPr/>
                  <p:nvPr/>
                </p:nvSpPr>
                <p:spPr>
                  <a:xfrm>
                    <a:off x="3197821" y="2293246"/>
                    <a:ext cx="6851017" cy="593848"/>
                  </a:xfrm>
                  <a:prstGeom prst="roundRect">
                    <a:avLst/>
                  </a:prstGeom>
                  <a:solidFill>
                    <a:srgbClr val="F9FBFD"/>
                  </a:solidFill>
                  <a:ln w="9525" cap="flat" cmpd="sng" algn="ctr">
                    <a:solidFill>
                      <a:schemeClr val="tx2">
                        <a:lumMod val="60000"/>
                        <a:lumOff val="40000"/>
                      </a:schemeClr>
                    </a:solidFill>
                    <a:prstDash val="solid"/>
                  </a:ln>
                  <a:effectLst>
                    <a:outerShdw blurRad="40000" dist="20000" dir="5400000" rotWithShape="0">
                      <a:srgbClr val="000000">
                        <a:alpha val="38000"/>
                      </a:srgbClr>
                    </a:outerShdw>
                  </a:effectLst>
                </p:spPr>
                <p:txBody>
                  <a:bodyPr rot="0" spcFirstLastPara="0" vert="horz" wrap="square" lIns="91440" tIns="45720" rIns="9144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200" b="1" i="1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endParaRPr>
                  </a:p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3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Обеспечение </a:t>
                    </a:r>
                    <a:r>
                      <a:rPr kumimoji="0" lang="ru-RU" sz="1300" b="1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деятельности Управления образования</a:t>
                    </a:r>
                    <a:endParaRPr kumimoji="0" lang="ru-RU" sz="13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endParaRPr>
                  </a:p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200" b="0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 </a:t>
                    </a:r>
                    <a:r>
                      <a:rPr lang="ru-RU" sz="1400" b="1" kern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/>
                        <a:ea typeface="Times New Roman"/>
                      </a:rPr>
                      <a:t>83</a:t>
                    </a:r>
                    <a:r>
                      <a:rPr kumimoji="0" lang="ru-RU" sz="14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 </a:t>
                    </a:r>
                    <a:r>
                      <a:rPr kumimoji="0" lang="ru-RU" sz="1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млн. руб.</a:t>
                    </a:r>
                    <a:endParaRPr kumimoji="0" lang="ru-RU" sz="1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chemeClr val="accent2">
                          <a:lumMod val="75000"/>
                        </a:schemeClr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endParaRPr>
                  </a:p>
                  <a:p>
                    <a:pPr marL="0" marR="0" lvl="0" indent="0" algn="ctr" defTabSz="914400" eaLnBrk="1" fontAlgn="auto" latinLnBrk="0" hangingPunct="1">
                      <a:lnSpc>
                        <a:spcPct val="115000"/>
                      </a:lnSpc>
                      <a:spcBef>
                        <a:spcPts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39" name="Скругленный прямоугольник 38"/>
                  <p:cNvSpPr/>
                  <p:nvPr/>
                </p:nvSpPr>
                <p:spPr>
                  <a:xfrm>
                    <a:off x="3211878" y="5702550"/>
                    <a:ext cx="6870596" cy="940413"/>
                  </a:xfrm>
                  <a:prstGeom prst="roundRect">
                    <a:avLst/>
                  </a:prstGeom>
                  <a:solidFill>
                    <a:srgbClr val="F9FBFD"/>
                  </a:solidFill>
                  <a:ln w="9525" cap="flat" cmpd="sng" algn="ctr">
                    <a:solidFill>
                      <a:schemeClr val="tx2">
                        <a:lumMod val="60000"/>
                        <a:lumOff val="40000"/>
                      </a:schemeClr>
                    </a:solidFill>
                    <a:prstDash val="solid"/>
                  </a:ln>
                  <a:effectLst>
                    <a:outerShdw blurRad="40000" dist="20000" dir="5400000" rotWithShape="0">
                      <a:srgbClr val="000000">
                        <a:alpha val="38000"/>
                      </a:srgbClr>
                    </a:outerShdw>
                  </a:effectLst>
                </p:spPr>
                <p:txBody>
                  <a:bodyPr rot="0" spcFirstLastPara="0" vert="horz" wrap="square" lIns="91440" tIns="324000" rIns="91440" bIns="36000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 algn="ctr" defTabSz="914400"/>
                    <a:endParaRPr kumimoji="0" lang="ru-RU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Times New Roman"/>
                    </a:endParaRPr>
                  </a:p>
                </p:txBody>
              </p:sp>
              <p:sp>
                <p:nvSpPr>
                  <p:cNvPr id="40" name="Скругленный прямоугольник 39"/>
                  <p:cNvSpPr/>
                  <p:nvPr/>
                </p:nvSpPr>
                <p:spPr>
                  <a:xfrm>
                    <a:off x="3203712" y="1209430"/>
                    <a:ext cx="6851016" cy="434788"/>
                  </a:xfrm>
                  <a:prstGeom prst="roundRect">
                    <a:avLst/>
                  </a:prstGeom>
                  <a:solidFill>
                    <a:srgbClr val="F9FBFD"/>
                  </a:solidFill>
                  <a:ln w="9525" cap="flat" cmpd="sng" algn="ctr">
                    <a:solidFill>
                      <a:schemeClr val="tx2">
                        <a:lumMod val="60000"/>
                        <a:lumOff val="40000"/>
                      </a:schemeClr>
                    </a:solidFill>
                    <a:prstDash val="solid"/>
                  </a:ln>
                  <a:effectLst>
                    <a:outerShdw blurRad="57150" dist="38100" dir="5400000" algn="ctr" rotWithShape="0">
                      <a:srgbClr val="0BD0D9">
                        <a:shade val="9000"/>
                        <a:satMod val="105000"/>
                        <a:alpha val="48000"/>
                      </a:srgbClr>
                    </a:outerShdw>
                  </a:effectLst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  <a:cs typeface="+mn-cs"/>
                    </a:endParaRPr>
                  </a:p>
                </p:txBody>
              </p:sp>
            </p:grpSp>
            <p:sp>
              <p:nvSpPr>
                <p:cNvPr id="32" name="Скругленный прямоугольник 31"/>
                <p:cNvSpPr/>
                <p:nvPr/>
              </p:nvSpPr>
              <p:spPr>
                <a:xfrm>
                  <a:off x="3489701" y="3871475"/>
                  <a:ext cx="6887871" cy="565086"/>
                </a:xfrm>
                <a:prstGeom prst="roundRect">
                  <a:avLst/>
                </a:prstGeom>
                <a:solidFill>
                  <a:srgbClr val="F9FBFD"/>
                </a:solidFill>
                <a:ln w="9525" cap="flat" cmpd="sng" algn="ctr">
                  <a:solidFill>
                    <a:schemeClr val="tx2">
                      <a:lumMod val="60000"/>
                      <a:lumOff val="40000"/>
                    </a:schemeClr>
                  </a:solidFill>
                  <a:prstDash val="solid"/>
                </a:ln>
                <a:effectLst>
                  <a:outerShdw blurRad="57150" dist="38100" dir="5400000" algn="ctr" rotWithShape="0">
                    <a:srgbClr val="A5C249">
                      <a:shade val="9000"/>
                      <a:satMod val="105000"/>
                      <a:alpha val="48000"/>
                    </a:srgbClr>
                  </a:outerShdw>
                </a:effectLst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300" b="1" i="1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rPr>
                    <a:t>Организация отдыха, </a:t>
                  </a:r>
                  <a:r>
                    <a:rPr kumimoji="0" lang="ru-RU" sz="1300" b="1" i="1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rPr>
                    <a:t>оздоровления </a:t>
                  </a:r>
                  <a:r>
                    <a:rPr kumimoji="0" lang="ru-RU" sz="1300" b="1" i="1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rPr>
                    <a:t>и занятости детей </a:t>
                  </a:r>
                  <a:endParaRPr kumimoji="0" lang="ru-RU" sz="13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Times New Roman"/>
                    <a:ea typeface="Times New Roman"/>
                  </a:endParaRPr>
                </a:p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ru-RU" sz="1400" b="1" kern="0" noProof="0" dirty="0" smtClean="0">
                      <a:solidFill>
                        <a:schemeClr val="accent2">
                          <a:lumMod val="75000"/>
                        </a:schemeClr>
                      </a:solidFill>
                      <a:latin typeface="Times New Roman"/>
                      <a:ea typeface="Times New Roman"/>
                    </a:rPr>
                    <a:t>34</a:t>
                  </a:r>
                  <a:r>
                    <a:rPr kumimoji="0" lang="ru-RU" sz="14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chemeClr val="accent2">
                          <a:lumMod val="75000"/>
                        </a:schemeClr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rPr>
                    <a:t> </a:t>
                  </a:r>
                  <a:r>
                    <a:rPr kumimoji="0" lang="ru-RU" sz="1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chemeClr val="accent2">
                          <a:lumMod val="75000"/>
                        </a:schemeClr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rPr>
                    <a:t>млн. руб.</a:t>
                  </a:r>
                  <a:endParaRPr kumimoji="0" lang="ru-RU" sz="14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Times New Roman"/>
                    <a:ea typeface="Times New Roman"/>
                  </a:endParaRPr>
                </a:p>
              </p:txBody>
            </p:sp>
            <p:sp>
              <p:nvSpPr>
                <p:cNvPr id="33" name="Скругленный прямоугольник 32"/>
                <p:cNvSpPr/>
                <p:nvPr/>
              </p:nvSpPr>
              <p:spPr>
                <a:xfrm>
                  <a:off x="3516364" y="4537222"/>
                  <a:ext cx="6870232" cy="724101"/>
                </a:xfrm>
                <a:prstGeom prst="roundRect">
                  <a:avLst/>
                </a:prstGeom>
                <a:solidFill>
                  <a:srgbClr val="F9FBFD"/>
                </a:solidFill>
                <a:ln w="9525" cap="flat" cmpd="sng" algn="ctr">
                  <a:solidFill>
                    <a:schemeClr val="tx2">
                      <a:lumMod val="60000"/>
                      <a:lumOff val="40000"/>
                    </a:schemeClr>
                  </a:solidFill>
                  <a:prstDash val="solid"/>
                </a:ln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p:spPr>
              <p:txBody>
                <a:bodyPr rot="0" spcFirstLastPara="0" vert="horz" wrap="square" lIns="91440" tIns="45720" rIns="9144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300" b="1" i="1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rPr>
                    <a:t>Строительство и капитальный ремонт образовательных учреждений  </a:t>
                  </a:r>
                </a:p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ru-RU" sz="1400" b="1" kern="0" dirty="0" smtClean="0">
                      <a:solidFill>
                        <a:schemeClr val="accent2">
                          <a:lumMod val="75000"/>
                        </a:schemeClr>
                      </a:solidFill>
                      <a:latin typeface="Times New Roman"/>
                      <a:ea typeface="Times New Roman"/>
                    </a:rPr>
                    <a:t>229 </a:t>
                  </a:r>
                  <a:r>
                    <a:rPr kumimoji="0" lang="ru-RU" sz="14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chemeClr val="accent2">
                          <a:lumMod val="75000"/>
                        </a:schemeClr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rPr>
                    <a:t>млн</a:t>
                  </a:r>
                  <a:r>
                    <a:rPr kumimoji="0" lang="ru-RU" sz="1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chemeClr val="accent2">
                          <a:lumMod val="75000"/>
                        </a:schemeClr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rPr>
                    <a:t>. руб.</a:t>
                  </a:r>
                  <a:endParaRPr kumimoji="0" lang="ru-RU" sz="14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Times New Roman"/>
                    <a:ea typeface="Times New Roman"/>
                  </a:endParaRPr>
                </a:p>
              </p:txBody>
            </p:sp>
          </p:grpSp>
          <p:cxnSp>
            <p:nvCxnSpPr>
              <p:cNvPr id="30" name="Прямая со стрелкой 29"/>
              <p:cNvCxnSpPr/>
              <p:nvPr/>
            </p:nvCxnSpPr>
            <p:spPr>
              <a:xfrm>
                <a:off x="2820459" y="2206478"/>
                <a:ext cx="680299" cy="2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4BACC6"/>
                </a:solidFill>
                <a:prstDash val="solid"/>
                <a:tailEnd type="arrow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cxnSp>
        </p:grpSp>
        <p:sp>
          <p:nvSpPr>
            <p:cNvPr id="20" name="Прямоугольник 19"/>
            <p:cNvSpPr/>
            <p:nvPr/>
          </p:nvSpPr>
          <p:spPr>
            <a:xfrm>
              <a:off x="419715" y="1428832"/>
              <a:ext cx="2008391" cy="53855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Times New Roman"/>
                  <a:ea typeface="Calibri"/>
                  <a:cs typeface="Times New Roman"/>
                </a:rPr>
                <a:t>Муниципальная программа</a:t>
              </a:r>
              <a:endPara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endParaRPr>
            </a:p>
            <a:p>
              <a:pPr marL="0" marR="0" lvl="0" indent="0" algn="ctr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Calibri"/>
                  <a:cs typeface="Times New Roman"/>
                </a:rPr>
                <a:t> </a:t>
              </a:r>
            </a:p>
          </p:txBody>
        </p:sp>
      </p:grpSp>
      <p:sp>
        <p:nvSpPr>
          <p:cNvPr id="42" name="Прямоугольник 41"/>
          <p:cNvSpPr/>
          <p:nvPr/>
        </p:nvSpPr>
        <p:spPr>
          <a:xfrm>
            <a:off x="3170446" y="1132758"/>
            <a:ext cx="543304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i="1" kern="0" dirty="0">
                <a:solidFill>
                  <a:sysClr val="windowText" lastClr="000000"/>
                </a:solidFill>
                <a:latin typeface="Times New Roman"/>
                <a:ea typeface="Times New Roman"/>
              </a:rPr>
              <a:t>3 муниципальных учреждения дополнительного </a:t>
            </a:r>
            <a:r>
              <a:rPr lang="ru-RU" sz="1200" b="1" i="1" kern="0" dirty="0" smtClean="0">
                <a:solidFill>
                  <a:sysClr val="windowText" lastClr="000000"/>
                </a:solidFill>
                <a:latin typeface="Times New Roman"/>
                <a:ea typeface="Times New Roman"/>
              </a:rPr>
              <a:t>образования</a:t>
            </a:r>
            <a:r>
              <a:rPr lang="ru-RU" sz="1400" b="1" i="1" kern="0" dirty="0" smtClean="0">
                <a:solidFill>
                  <a:sysClr val="windowText" lastClr="000000"/>
                </a:solidFill>
                <a:latin typeface="Times New Roman"/>
                <a:ea typeface="Times New Roman"/>
              </a:rPr>
              <a:t> </a:t>
            </a:r>
            <a:r>
              <a:rPr lang="ru-RU" sz="1400" b="1" kern="0" dirty="0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79 </a:t>
            </a:r>
            <a:r>
              <a:rPr lang="ru-RU" sz="1400" b="1" kern="0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млн. </a:t>
            </a:r>
            <a:r>
              <a:rPr lang="ru-RU" sz="1400" b="1" kern="0" dirty="0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руб.</a:t>
            </a:r>
            <a:endParaRPr lang="ru-RU" sz="1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3083542" y="1514830"/>
            <a:ext cx="5590119" cy="290958"/>
          </a:xfrm>
          <a:prstGeom prst="roundRect">
            <a:avLst/>
          </a:prstGeom>
          <a:solidFill>
            <a:srgbClr val="F9FBFD"/>
          </a:solidFill>
          <a:ln w="9525" cap="flat" cmpd="sng" algn="ctr">
            <a:solidFill>
              <a:srgbClr val="0BD0D9">
                <a:shade val="50000"/>
                <a:satMod val="103000"/>
              </a:srgbClr>
            </a:solidFill>
            <a:prstDash val="solid"/>
          </a:ln>
          <a:effectLst>
            <a:outerShdw blurRad="57150" dist="38100" dir="5400000" algn="ctr" rotWithShape="0">
              <a:srgbClr val="0BD0D9">
                <a:shade val="9000"/>
                <a:satMod val="105000"/>
                <a:alpha val="4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Times New Roman"/>
              <a:cs typeface="+mn-cs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3574686" y="1449300"/>
            <a:ext cx="40623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00" b="1" i="1" kern="0" dirty="0" smtClean="0">
                <a:solidFill>
                  <a:sysClr val="windowText" lastClr="000000"/>
                </a:solidFill>
                <a:latin typeface="Times New Roman"/>
                <a:ea typeface="Times New Roman"/>
              </a:rPr>
              <a:t>2 </a:t>
            </a:r>
            <a:r>
              <a:rPr lang="ru-RU" sz="1300" b="1" i="1" kern="0" dirty="0">
                <a:solidFill>
                  <a:sysClr val="windowText" lastClr="000000"/>
                </a:solidFill>
                <a:latin typeface="Times New Roman"/>
                <a:ea typeface="Times New Roman"/>
              </a:rPr>
              <a:t>муниципальных </a:t>
            </a:r>
            <a:r>
              <a:rPr lang="ru-RU" sz="1300" b="1" i="1" kern="0" dirty="0" smtClean="0">
                <a:solidFill>
                  <a:sysClr val="windowText" lastClr="000000"/>
                </a:solidFill>
                <a:latin typeface="Times New Roman"/>
                <a:ea typeface="Times New Roman"/>
              </a:rPr>
              <a:t>прочих </a:t>
            </a:r>
            <a:r>
              <a:rPr lang="ru-RU" sz="1300" b="1" i="1" kern="0" dirty="0">
                <a:solidFill>
                  <a:sysClr val="windowText" lastClr="000000"/>
                </a:solidFill>
                <a:latin typeface="Times New Roman"/>
                <a:ea typeface="Times New Roman"/>
              </a:rPr>
              <a:t>учреждения  </a:t>
            </a:r>
            <a:r>
              <a:rPr lang="ru-RU" sz="1400" b="1" kern="0" dirty="0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46 </a:t>
            </a:r>
            <a:r>
              <a:rPr lang="ru-RU" sz="1400" b="1" kern="0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млн. </a:t>
            </a:r>
            <a:r>
              <a:rPr lang="ru-RU" sz="1400" b="1" kern="0" dirty="0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руб.</a:t>
            </a:r>
            <a:endParaRPr lang="ru-RU" sz="1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3087722" y="3706193"/>
            <a:ext cx="5592657" cy="392251"/>
          </a:xfrm>
          <a:prstGeom prst="roundRect">
            <a:avLst/>
          </a:prstGeom>
          <a:solidFill>
            <a:srgbClr val="F9FBFD"/>
          </a:solidFill>
          <a:ln w="9525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ru-RU" sz="1300" b="1" i="1" kern="0" dirty="0">
                <a:solidFill>
                  <a:srgbClr val="000000"/>
                </a:solidFill>
                <a:latin typeface="Times New Roman"/>
                <a:ea typeface="Times New Roman"/>
              </a:rPr>
              <a:t>Субсидии частным образовательным организациям </a:t>
            </a:r>
          </a:p>
          <a:p>
            <a:pPr lvl="0" algn="ctr"/>
            <a:r>
              <a:rPr lang="ru-RU" sz="1400" b="1" kern="0" dirty="0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399 млн</a:t>
            </a:r>
            <a:r>
              <a:rPr lang="ru-RU" sz="1400" b="1" kern="0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. руб.</a:t>
            </a:r>
            <a:endParaRPr lang="ru-RU" sz="1400" kern="0" dirty="0">
              <a:solidFill>
                <a:schemeClr val="accent2">
                  <a:lumMod val="75000"/>
                </a:schemeClr>
              </a:solidFill>
              <a:latin typeface="Times New Roman"/>
              <a:ea typeface="Times New Roman"/>
            </a:endParaRPr>
          </a:p>
        </p:txBody>
      </p:sp>
      <p:cxnSp>
        <p:nvCxnSpPr>
          <p:cNvPr id="47" name="Прямая со стрелкой 46"/>
          <p:cNvCxnSpPr/>
          <p:nvPr/>
        </p:nvCxnSpPr>
        <p:spPr>
          <a:xfrm flipV="1">
            <a:off x="2303484" y="571123"/>
            <a:ext cx="745048" cy="658957"/>
          </a:xfrm>
          <a:prstGeom prst="straightConnector1">
            <a:avLst/>
          </a:prstGeom>
          <a:noFill/>
          <a:ln w="28575" cap="flat" cmpd="sng" algn="ctr">
            <a:solidFill>
              <a:srgbClr val="4BACC6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48" name="Прямая со стрелкой 47"/>
          <p:cNvCxnSpPr/>
          <p:nvPr/>
        </p:nvCxnSpPr>
        <p:spPr>
          <a:xfrm>
            <a:off x="2498356" y="3437100"/>
            <a:ext cx="593003" cy="0"/>
          </a:xfrm>
          <a:prstGeom prst="straightConnector1">
            <a:avLst/>
          </a:prstGeom>
          <a:noFill/>
          <a:ln w="28575" cap="flat" cmpd="sng" algn="ctr">
            <a:solidFill>
              <a:srgbClr val="4BACC6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9" name="Прямоугольник 8"/>
          <p:cNvSpPr/>
          <p:nvPr/>
        </p:nvSpPr>
        <p:spPr>
          <a:xfrm>
            <a:off x="3076253" y="4111634"/>
            <a:ext cx="5527242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1200" b="1" i="1" kern="0" dirty="0">
                <a:solidFill>
                  <a:sysClr val="windowText" lastClr="000000"/>
                </a:solidFill>
                <a:latin typeface="Times New Roman"/>
                <a:ea typeface="Calibri"/>
                <a:cs typeface="Times New Roman"/>
              </a:rPr>
              <a:t>Обеспечение  переданных государственных полномочий в сфере образования и организации деятельности комиссий по делам несовершеннолетних и защите их прав  </a:t>
            </a:r>
            <a:r>
              <a:rPr lang="ru-RU" sz="1100" b="1" i="1" kern="0" dirty="0" smtClean="0">
                <a:solidFill>
                  <a:sysClr val="windowText" lastClr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400" b="1" kern="0" dirty="0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14 </a:t>
            </a:r>
            <a:r>
              <a:rPr lang="ru-RU" sz="1400" b="1" kern="0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млн. руб.</a:t>
            </a:r>
            <a:endParaRPr lang="ru-RU" sz="1400" kern="0" dirty="0">
              <a:solidFill>
                <a:schemeClr val="accent2">
                  <a:lumMod val="75000"/>
                </a:schemeClr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7388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28794" y="285921"/>
            <a:ext cx="6858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целевых показателей муниципальной программы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«Развитие образования в Одинцовском муниципальном районе»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/>
          <p:cNvPicPr/>
          <p:nvPr/>
        </p:nvPicPr>
        <p:blipFill rotWithShape="1">
          <a:blip r:embed="rId3"/>
          <a:srcRect l="22177" t="23546" r="23512" b="22792"/>
          <a:stretch/>
        </p:blipFill>
        <p:spPr bwMode="auto">
          <a:xfrm>
            <a:off x="323528" y="987574"/>
            <a:ext cx="8463314" cy="36724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45242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28794" y="285921"/>
            <a:ext cx="6858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целевых показателей муниципальной программы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«Развитие образования в Одинцовском муниципальном районе»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64288" y="771550"/>
            <a:ext cx="17749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Продолжение таблицы</a:t>
            </a:r>
          </a:p>
        </p:txBody>
      </p:sp>
      <p:pic>
        <p:nvPicPr>
          <p:cNvPr id="15" name="Рисунок 14"/>
          <p:cNvPicPr/>
          <p:nvPr/>
        </p:nvPicPr>
        <p:blipFill rotWithShape="1">
          <a:blip r:embed="rId3"/>
          <a:srcRect l="21971" t="31394" r="23100" b="12023"/>
          <a:stretch/>
        </p:blipFill>
        <p:spPr bwMode="auto">
          <a:xfrm>
            <a:off x="467543" y="987574"/>
            <a:ext cx="8206119" cy="390286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4828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28794" y="285921"/>
            <a:ext cx="6858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целевых показателей муниципальной программы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«Развитие образования в Одинцовском муниципальном районе»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/>
          <p:cNvPicPr/>
          <p:nvPr/>
        </p:nvPicPr>
        <p:blipFill rotWithShape="1">
          <a:blip r:embed="rId3"/>
          <a:srcRect l="21869" t="22816" r="22895" b="13484"/>
          <a:stretch/>
        </p:blipFill>
        <p:spPr bwMode="auto">
          <a:xfrm>
            <a:off x="395536" y="987575"/>
            <a:ext cx="8414708" cy="390286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7164288" y="771550"/>
            <a:ext cx="17749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Продолжение таблицы</a:t>
            </a:r>
          </a:p>
        </p:txBody>
      </p:sp>
    </p:spTree>
    <p:extLst>
      <p:ext uri="{BB962C8B-B14F-4D97-AF65-F5344CB8AC3E}">
        <p14:creationId xmlns:p14="http://schemas.microsoft.com/office/powerpoint/2010/main" val="402777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28794" y="285921"/>
            <a:ext cx="6858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целевых показателей муниципальной программы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«Развитие образования в Одинцовском муниципальном районе»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64288" y="771550"/>
            <a:ext cx="17749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Продолжение таблицы</a:t>
            </a:r>
          </a:p>
        </p:txBody>
      </p:sp>
      <p:pic>
        <p:nvPicPr>
          <p:cNvPr id="15" name="Рисунок 14"/>
          <p:cNvPicPr/>
          <p:nvPr/>
        </p:nvPicPr>
        <p:blipFill rotWithShape="1">
          <a:blip r:embed="rId3"/>
          <a:srcRect l="22074" t="33036" r="22690" b="7825"/>
          <a:stretch/>
        </p:blipFill>
        <p:spPr bwMode="auto">
          <a:xfrm>
            <a:off x="285720" y="987574"/>
            <a:ext cx="8524524" cy="39432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0860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857356" y="285921"/>
            <a:ext cx="6171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3760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создания </a:t>
            </a:r>
            <a:r>
              <a:rPr lang="ru-RU" sz="2400" b="1" dirty="0" smtClean="0">
                <a:solidFill>
                  <a:srgbClr val="3760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 для граждан:</a:t>
            </a:r>
            <a:endParaRPr lang="ru-RU" sz="2400" b="1" baseline="30000" dirty="0" smtClean="0">
              <a:solidFill>
                <a:srgbClr val="3760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12" name="Объект 1"/>
          <p:cNvSpPr txBox="1">
            <a:spLocks/>
          </p:cNvSpPr>
          <p:nvPr/>
        </p:nvSpPr>
        <p:spPr>
          <a:xfrm>
            <a:off x="267432" y="928163"/>
            <a:ext cx="8675676" cy="38231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 граждан о ходе бюджетного процесса в Одинцовском городском округе; </a:t>
            </a:r>
          </a:p>
          <a:p>
            <a:pPr marL="342900" indent="-342900" algn="just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 прозрачности  формирования  и  расходования  бюджетных  средств  в Одинцовском городском округе; </a:t>
            </a:r>
          </a:p>
          <a:p>
            <a:pPr marL="342900" indent="-342900" algn="just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 ответственности  органов  местного самоуправления Одинцовского городского округа при  принятии решений в сфере бюджетной политики; </a:t>
            </a:r>
          </a:p>
          <a:p>
            <a:pPr marL="342900" indent="-342900" algn="just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положительного</a:t>
            </a:r>
            <a:r>
              <a:rPr lang="en-US" sz="2000" dirty="0" smtClean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имиджа Одинцовского городского округа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375410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28794" y="285921"/>
            <a:ext cx="6858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целевых показателей муниципальной программы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«Развитие образования в Одинцовском муниципальном районе»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64288" y="771550"/>
            <a:ext cx="17749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Продолжение таблицы</a:t>
            </a:r>
          </a:p>
        </p:txBody>
      </p:sp>
      <p:pic>
        <p:nvPicPr>
          <p:cNvPr id="16" name="Рисунок 15"/>
          <p:cNvPicPr/>
          <p:nvPr/>
        </p:nvPicPr>
        <p:blipFill rotWithShape="1">
          <a:blip r:embed="rId3"/>
          <a:srcRect l="22073" t="15151" r="23410" b="21513"/>
          <a:stretch/>
        </p:blipFill>
        <p:spPr bwMode="auto">
          <a:xfrm>
            <a:off x="467544" y="1010997"/>
            <a:ext cx="8206119" cy="387944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1933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28794" y="285921"/>
            <a:ext cx="6858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целевых показателей муниципальной программы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«Развитие образования в Одинцовском муниципальном районе»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/>
          <p:nvPr/>
        </p:nvPicPr>
        <p:blipFill rotWithShape="1">
          <a:blip r:embed="rId3"/>
          <a:srcRect l="21458" t="15332" r="23203" b="28450"/>
          <a:stretch/>
        </p:blipFill>
        <p:spPr bwMode="auto">
          <a:xfrm>
            <a:off x="323528" y="924141"/>
            <a:ext cx="8350135" cy="38798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7164288" y="771550"/>
            <a:ext cx="17749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Продолжение таблицы</a:t>
            </a:r>
          </a:p>
        </p:txBody>
      </p:sp>
    </p:spTree>
    <p:extLst>
      <p:ext uri="{BB962C8B-B14F-4D97-AF65-F5344CB8AC3E}">
        <p14:creationId xmlns:p14="http://schemas.microsoft.com/office/powerpoint/2010/main" val="181534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28794" y="285921"/>
            <a:ext cx="6858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целевых показателей муниципальной программы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«Развитие образования в Одинцовском муниципальном районе»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64288" y="771550"/>
            <a:ext cx="17749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Продолжение таблицы</a:t>
            </a:r>
          </a:p>
        </p:txBody>
      </p:sp>
      <p:pic>
        <p:nvPicPr>
          <p:cNvPr id="16" name="Рисунок 15"/>
          <p:cNvPicPr/>
          <p:nvPr/>
        </p:nvPicPr>
        <p:blipFill rotWithShape="1">
          <a:blip r:embed="rId3"/>
          <a:srcRect l="8624" t="18253" r="27618" b="43417"/>
          <a:stretch/>
        </p:blipFill>
        <p:spPr bwMode="auto">
          <a:xfrm>
            <a:off x="285720" y="987574"/>
            <a:ext cx="8501122" cy="30603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72178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" name="Диаграмма 6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3558499"/>
              </p:ext>
            </p:extLst>
          </p:nvPr>
        </p:nvGraphicFramePr>
        <p:xfrm>
          <a:off x="827584" y="858563"/>
          <a:ext cx="7383834" cy="31652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785918" y="357002"/>
            <a:ext cx="7358082" cy="543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baseline="300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Расходы бюджета района на реализацию муниципальной программы «Развитие образования в Одинцовском муниципальном районе» в 2019 году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17" name="TextBox 1"/>
          <p:cNvSpPr txBox="1"/>
          <p:nvPr/>
        </p:nvSpPr>
        <p:spPr>
          <a:xfrm>
            <a:off x="3024555" y="887391"/>
            <a:ext cx="644700" cy="216024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8 467</a:t>
            </a:r>
          </a:p>
          <a:p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1"/>
          <p:cNvSpPr txBox="1"/>
          <p:nvPr/>
        </p:nvSpPr>
        <p:spPr>
          <a:xfrm>
            <a:off x="4298170" y="1061915"/>
            <a:ext cx="644700" cy="216024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7 909</a:t>
            </a:r>
          </a:p>
          <a:p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564692" y="4290084"/>
            <a:ext cx="128104" cy="14401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3605203" y="4273160"/>
            <a:ext cx="128104" cy="14401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TextBox 37"/>
          <p:cNvSpPr txBox="1"/>
          <p:nvPr/>
        </p:nvSpPr>
        <p:spPr>
          <a:xfrm>
            <a:off x="6738179" y="4176677"/>
            <a:ext cx="22069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Средства бюджетов поселений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исполнение 90%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383763" y="4320030"/>
            <a:ext cx="128104" cy="144016"/>
          </a:xfrm>
          <a:prstGeom prst="rect">
            <a:avLst/>
          </a:prstGeom>
          <a:solidFill>
            <a:srgbClr val="D07C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TextBox 55"/>
          <p:cNvSpPr txBox="1"/>
          <p:nvPr/>
        </p:nvSpPr>
        <p:spPr>
          <a:xfrm>
            <a:off x="6588224" y="954193"/>
            <a:ext cx="6799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  <a:endParaRPr lang="ru-RU" sz="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839394" y="4188005"/>
            <a:ext cx="1892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Средства бюджета района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исполнение 91%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682442" y="4201092"/>
            <a:ext cx="25575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Средства вышестоящих бюджетов 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исполнение 94%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465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Прямая со стрелкой 26"/>
          <p:cNvCxnSpPr/>
          <p:nvPr/>
        </p:nvCxnSpPr>
        <p:spPr>
          <a:xfrm flipV="1">
            <a:off x="2656386" y="555526"/>
            <a:ext cx="1002788" cy="871762"/>
          </a:xfrm>
          <a:prstGeom prst="straightConnector1">
            <a:avLst/>
          </a:prstGeom>
          <a:noFill/>
          <a:ln w="28575" cap="flat" cmpd="sng" algn="ctr">
            <a:solidFill>
              <a:srgbClr val="4BACC6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8" name="Прямая со стрелкой 17"/>
          <p:cNvCxnSpPr/>
          <p:nvPr/>
        </p:nvCxnSpPr>
        <p:spPr>
          <a:xfrm flipV="1">
            <a:off x="2728684" y="931470"/>
            <a:ext cx="963978" cy="792088"/>
          </a:xfrm>
          <a:prstGeom prst="straightConnector1">
            <a:avLst/>
          </a:prstGeom>
          <a:noFill/>
          <a:ln w="28575" cap="flat" cmpd="sng" algn="ctr">
            <a:solidFill>
              <a:srgbClr val="4BACC6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21" name="Прямая со стрелкой 20"/>
          <p:cNvCxnSpPr>
            <a:endCxn id="16" idx="1"/>
          </p:cNvCxnSpPr>
          <p:nvPr/>
        </p:nvCxnSpPr>
        <p:spPr>
          <a:xfrm flipV="1">
            <a:off x="2726575" y="1427288"/>
            <a:ext cx="966087" cy="678302"/>
          </a:xfrm>
          <a:prstGeom prst="straightConnector1">
            <a:avLst/>
          </a:prstGeom>
          <a:noFill/>
          <a:ln w="28575" cap="flat" cmpd="sng" algn="ctr">
            <a:solidFill>
              <a:srgbClr val="4BACC6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22" name="Прямая со стрелкой 21"/>
          <p:cNvCxnSpPr>
            <a:endCxn id="20" idx="1"/>
          </p:cNvCxnSpPr>
          <p:nvPr/>
        </p:nvCxnSpPr>
        <p:spPr>
          <a:xfrm flipV="1">
            <a:off x="2732818" y="1981159"/>
            <a:ext cx="926356" cy="517245"/>
          </a:xfrm>
          <a:prstGeom prst="straightConnector1">
            <a:avLst/>
          </a:prstGeom>
          <a:noFill/>
          <a:ln w="28575" cap="flat" cmpd="sng" algn="ctr">
            <a:solidFill>
              <a:srgbClr val="4BACC6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24" name="Прямая со стрелкой 23"/>
          <p:cNvCxnSpPr/>
          <p:nvPr/>
        </p:nvCxnSpPr>
        <p:spPr>
          <a:xfrm flipV="1">
            <a:off x="2726575" y="2556003"/>
            <a:ext cx="932599" cy="151929"/>
          </a:xfrm>
          <a:prstGeom prst="straightConnector1">
            <a:avLst/>
          </a:prstGeom>
          <a:noFill/>
          <a:ln w="28575" cap="flat" cmpd="sng" algn="ctr">
            <a:solidFill>
              <a:srgbClr val="4BACC6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28" name="Прямая со стрелкой 27"/>
          <p:cNvCxnSpPr/>
          <p:nvPr/>
        </p:nvCxnSpPr>
        <p:spPr>
          <a:xfrm flipV="1">
            <a:off x="2732818" y="3075806"/>
            <a:ext cx="925195" cy="29130"/>
          </a:xfrm>
          <a:prstGeom prst="straightConnector1">
            <a:avLst/>
          </a:prstGeom>
          <a:noFill/>
          <a:ln w="28575" cap="flat" cmpd="sng" algn="ctr">
            <a:solidFill>
              <a:srgbClr val="4BACC6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29" name="Прямая со стрелкой 28"/>
          <p:cNvCxnSpPr>
            <a:endCxn id="15" idx="1"/>
          </p:cNvCxnSpPr>
          <p:nvPr/>
        </p:nvCxnSpPr>
        <p:spPr>
          <a:xfrm>
            <a:off x="2738793" y="3363838"/>
            <a:ext cx="941467" cy="482476"/>
          </a:xfrm>
          <a:prstGeom prst="straightConnector1">
            <a:avLst/>
          </a:prstGeom>
          <a:noFill/>
          <a:ln w="28575" cap="flat" cmpd="sng" algn="ctr">
            <a:solidFill>
              <a:srgbClr val="4BACC6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32" name="Прямая со стрелкой 31"/>
          <p:cNvCxnSpPr/>
          <p:nvPr/>
        </p:nvCxnSpPr>
        <p:spPr>
          <a:xfrm>
            <a:off x="2695558" y="3846312"/>
            <a:ext cx="962455" cy="597646"/>
          </a:xfrm>
          <a:prstGeom prst="straightConnector1">
            <a:avLst/>
          </a:prstGeom>
          <a:noFill/>
          <a:ln w="28575" cap="flat" cmpd="sng" algn="ctr">
            <a:solidFill>
              <a:srgbClr val="4BACC6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31" name="Блок-схема: магнитный диск 30"/>
          <p:cNvSpPr/>
          <p:nvPr/>
        </p:nvSpPr>
        <p:spPr>
          <a:xfrm>
            <a:off x="474763" y="1031646"/>
            <a:ext cx="2277188" cy="3340304"/>
          </a:xfrm>
          <a:prstGeom prst="flowChartMagneticDisk">
            <a:avLst/>
          </a:prstGeom>
          <a:gradFill rotWithShape="1">
            <a:gsLst>
              <a:gs pos="0">
                <a:schemeClr val="accent5">
                  <a:lumMod val="20000"/>
                  <a:lumOff val="80000"/>
                </a:schemeClr>
              </a:gs>
              <a:gs pos="51000">
                <a:srgbClr val="FFFFFF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kumimoji="0" lang="ru-RU" sz="1000" b="0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 </a:t>
            </a:r>
            <a:r>
              <a:rPr lang="ru-RU" sz="1400" b="1" i="1" kern="0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«Развитие культуры </a:t>
            </a:r>
            <a:endParaRPr lang="ru-RU" sz="1400" kern="0" dirty="0">
              <a:solidFill>
                <a:sysClr val="windowText" lastClr="00000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algn="ctr">
              <a:defRPr/>
            </a:pPr>
            <a:r>
              <a:rPr lang="ru-RU" sz="1400" b="1" i="1" kern="0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в Одинцовском муниципальном районе Московской области» </a:t>
            </a:r>
            <a:endParaRPr lang="ru-RU" sz="1400" kern="0" dirty="0">
              <a:solidFill>
                <a:sysClr val="windowText" lastClr="00000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algn="ctr">
              <a:defRPr/>
            </a:pPr>
            <a:r>
              <a:rPr lang="ru-RU" sz="1000" i="1" kern="0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800" kern="0" dirty="0">
              <a:solidFill>
                <a:sysClr val="windowText" lastClr="000000"/>
              </a:solidFill>
              <a:latin typeface="Times New Roman"/>
              <a:ea typeface="Times New Roman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ru-RU" b="1" i="1" kern="0" noProof="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994 </a:t>
            </a:r>
            <a:r>
              <a:rPr kumimoji="0" lang="ru-RU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млн</a:t>
            </a:r>
            <a:r>
              <a:rPr kumimoji="0" lang="ru-RU" b="1" i="1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 руб.</a:t>
            </a:r>
            <a:endParaRPr kumimoji="0" lang="ru-RU" b="0" i="0" u="none" strike="noStrike" kern="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570328" y="713038"/>
            <a:ext cx="8240992" cy="3484126"/>
            <a:chOff x="255612" y="466854"/>
            <a:chExt cx="9860054" cy="5458957"/>
          </a:xfrm>
          <a:solidFill>
            <a:srgbClr val="F9FBFD"/>
          </a:solidFill>
        </p:grpSpPr>
        <p:grpSp>
          <p:nvGrpSpPr>
            <p:cNvPr id="6" name="Группа 5"/>
            <p:cNvGrpSpPr/>
            <p:nvPr/>
          </p:nvGrpSpPr>
          <p:grpSpPr>
            <a:xfrm>
              <a:off x="3976535" y="466854"/>
              <a:ext cx="6139131" cy="5458957"/>
              <a:chOff x="3966421" y="470160"/>
              <a:chExt cx="6123514" cy="5497602"/>
            </a:xfrm>
            <a:grpFill/>
          </p:grpSpPr>
          <p:sp>
            <p:nvSpPr>
              <p:cNvPr id="13" name="Скругленный прямоугольник 12"/>
              <p:cNvSpPr/>
              <p:nvPr/>
            </p:nvSpPr>
            <p:spPr>
              <a:xfrm>
                <a:off x="3966422" y="470160"/>
                <a:ext cx="6123513" cy="752756"/>
              </a:xfrm>
              <a:prstGeom prst="roundRect">
                <a:avLst/>
              </a:prstGeom>
              <a:grpFill/>
              <a:ln w="9525" cap="flat" cmpd="sng" algn="ctr">
                <a:solidFill>
                  <a:schemeClr val="tx2">
                    <a:lumMod val="60000"/>
                    <a:lumOff val="40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defRPr/>
                </a:pPr>
                <a:r>
                  <a:rPr lang="ru-RU" sz="1300" i="1" kern="0" dirty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Содержание 9 музыкальных школ и школ искусств      </a:t>
                </a:r>
                <a:endParaRPr lang="ru-RU" sz="1300" i="1" kern="0" dirty="0" smtClean="0">
                  <a:solidFill>
                    <a:sysClr val="windowText" lastClr="000000"/>
                  </a:solidFill>
                  <a:latin typeface="Arial" pitchFamily="34" charset="0"/>
                  <a:ea typeface="Times New Roman"/>
                  <a:cs typeface="Arial" pitchFamily="34" charset="0"/>
                </a:endParaRPr>
              </a:p>
              <a:p>
                <a:pPr algn="ctr">
                  <a:defRPr/>
                </a:pPr>
                <a:r>
                  <a:rPr lang="ru-RU" sz="1400" b="1" kern="0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356 </a:t>
                </a:r>
                <a:r>
                  <a:rPr lang="ru-RU" sz="1400" b="1" kern="0" dirty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млн. руб</a:t>
                </a:r>
                <a:r>
                  <a:rPr lang="ru-RU" b="1" kern="0" dirty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.</a:t>
                </a:r>
                <a:endParaRPr lang="ru-RU" kern="0" dirty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ea typeface="Times New Roman"/>
                  <a:cs typeface="Arial" pitchFamily="34" charset="0"/>
                </a:endParaRPr>
              </a:p>
            </p:txBody>
          </p:sp>
          <p:sp>
            <p:nvSpPr>
              <p:cNvPr id="14" name="Скругленный прямоугольник 13"/>
              <p:cNvSpPr/>
              <p:nvPr/>
            </p:nvSpPr>
            <p:spPr>
              <a:xfrm>
                <a:off x="3966421" y="3697575"/>
                <a:ext cx="6123514" cy="1093523"/>
              </a:xfrm>
              <a:prstGeom prst="roundRect">
                <a:avLst/>
              </a:prstGeom>
              <a:solidFill>
                <a:srgbClr val="F9FBFD"/>
              </a:solidFill>
              <a:ln w="9525" cap="flat" cmpd="sng" algn="ctr">
                <a:solidFill>
                  <a:schemeClr val="tx2">
                    <a:lumMod val="60000"/>
                    <a:lumOff val="40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defRPr/>
                </a:pPr>
                <a:r>
                  <a:rPr lang="ru-RU" sz="1300" i="1" kern="0" dirty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Расходы на МБУ «Культурно-спортивный  центр Одинцовского муниципального района</a:t>
                </a:r>
                <a:r>
                  <a:rPr lang="ru-RU" sz="1300" i="1" kern="0" dirty="0" smtClean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», МБУ </a:t>
                </a:r>
                <a:r>
                  <a:rPr lang="ru-RU" sz="1300" i="1" kern="0" dirty="0" err="1" smtClean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ОПКСиО</a:t>
                </a:r>
                <a:r>
                  <a:rPr lang="ru-RU" sz="1300" i="1" kern="0" dirty="0" smtClean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 ОМР</a:t>
                </a:r>
                <a:endParaRPr lang="ru-RU" sz="1300" kern="0" dirty="0">
                  <a:solidFill>
                    <a:sysClr val="windowText" lastClr="000000"/>
                  </a:solidFill>
                  <a:latin typeface="Arial" pitchFamily="34" charset="0"/>
                  <a:ea typeface="Times New Roman"/>
                  <a:cs typeface="Arial" pitchFamily="34" charset="0"/>
                </a:endParaRPr>
              </a:p>
              <a:p>
                <a:pPr algn="ctr">
                  <a:defRPr/>
                </a:pPr>
                <a:r>
                  <a:rPr lang="ru-RU" sz="1400" b="1" kern="0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253 </a:t>
                </a:r>
                <a:r>
                  <a:rPr lang="ru-RU" sz="1400" b="1" kern="0" dirty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млн. руб</a:t>
                </a:r>
                <a:r>
                  <a:rPr lang="ru-RU" sz="1400" b="1" kern="0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.</a:t>
                </a:r>
                <a:endParaRPr lang="ru-RU" sz="1400" b="1" kern="0" dirty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ea typeface="Times New Roman"/>
                  <a:cs typeface="Arial" pitchFamily="34" charset="0"/>
                </a:endParaRPr>
              </a:p>
            </p:txBody>
          </p:sp>
          <p:sp>
            <p:nvSpPr>
              <p:cNvPr id="15" name="Скругленный прямоугольник 14"/>
              <p:cNvSpPr/>
              <p:nvPr/>
            </p:nvSpPr>
            <p:spPr>
              <a:xfrm>
                <a:off x="3966421" y="4860551"/>
                <a:ext cx="6123514" cy="1107211"/>
              </a:xfrm>
              <a:prstGeom prst="roundRect">
                <a:avLst/>
              </a:prstGeom>
              <a:solidFill>
                <a:srgbClr val="F9FBFD"/>
              </a:solidFill>
              <a:ln w="9525" cap="flat" cmpd="sng" algn="ctr">
                <a:solidFill>
                  <a:schemeClr val="tx2">
                    <a:lumMod val="60000"/>
                    <a:lumOff val="40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defRPr/>
                </a:pPr>
                <a:r>
                  <a:rPr lang="ru-RU" sz="1300" i="1" kern="0" dirty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Обеспечение деятельности Комитета по делам культуры, туризму и молодежной политике </a:t>
                </a:r>
                <a:endParaRPr lang="ru-RU" sz="1300" kern="0" dirty="0">
                  <a:solidFill>
                    <a:sysClr val="windowText" lastClr="000000"/>
                  </a:solidFill>
                  <a:latin typeface="Arial" pitchFamily="34" charset="0"/>
                  <a:ea typeface="Times New Roman"/>
                  <a:cs typeface="Arial" pitchFamily="34" charset="0"/>
                </a:endParaRPr>
              </a:p>
              <a:p>
                <a:pPr algn="ctr">
                  <a:defRPr/>
                </a:pPr>
                <a:r>
                  <a:rPr lang="ru-RU" sz="1400" b="1" kern="0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20 </a:t>
                </a:r>
                <a:r>
                  <a:rPr lang="ru-RU" sz="1400" b="1" kern="0" dirty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млн. руб</a:t>
                </a:r>
                <a:r>
                  <a:rPr lang="ru-RU" sz="1400" b="1" kern="0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.</a:t>
                </a:r>
                <a:r>
                  <a:rPr lang="ru-RU" sz="900" kern="0" dirty="0">
                    <a:solidFill>
                      <a:schemeClr val="accent2">
                        <a:lumMod val="75000"/>
                      </a:schemeClr>
                    </a:solidFill>
                    <a:latin typeface="Calibri"/>
                    <a:ea typeface="Calibri"/>
                    <a:cs typeface="Times New Roman"/>
                  </a:rPr>
                  <a:t> </a:t>
                </a:r>
              </a:p>
            </p:txBody>
          </p:sp>
          <p:sp>
            <p:nvSpPr>
              <p:cNvPr id="16" name="Скругленный прямоугольник 15"/>
              <p:cNvSpPr/>
              <p:nvPr/>
            </p:nvSpPr>
            <p:spPr>
              <a:xfrm>
                <a:off x="3981222" y="1222916"/>
                <a:ext cx="6108713" cy="748518"/>
              </a:xfrm>
              <a:prstGeom prst="roundRect">
                <a:avLst/>
              </a:prstGeom>
              <a:grpFill/>
              <a:ln w="9525" cap="flat" cmpd="sng" algn="ctr">
                <a:solidFill>
                  <a:schemeClr val="tx2">
                    <a:lumMod val="60000"/>
                    <a:lumOff val="40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defRPr/>
                </a:pPr>
                <a:r>
                  <a:rPr lang="ru-RU" sz="1300" i="1" kern="0" dirty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Мероприятия в сфере культуры</a:t>
                </a:r>
                <a:endParaRPr lang="ru-RU" sz="1300" kern="0" dirty="0">
                  <a:solidFill>
                    <a:sysClr val="windowText" lastClr="000000"/>
                  </a:solidFill>
                  <a:latin typeface="Arial" pitchFamily="34" charset="0"/>
                  <a:ea typeface="Times New Roman"/>
                  <a:cs typeface="Arial" pitchFamily="34" charset="0"/>
                </a:endParaRPr>
              </a:p>
              <a:p>
                <a:pPr algn="ctr">
                  <a:defRPr/>
                </a:pPr>
                <a:r>
                  <a:rPr lang="ru-RU" sz="1400" b="1" kern="0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68 </a:t>
                </a:r>
                <a:r>
                  <a:rPr lang="ru-RU" sz="1400" b="1" kern="0" dirty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млн. руб.</a:t>
                </a:r>
                <a:endParaRPr lang="ru-RU" sz="1400" kern="0" dirty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ea typeface="Times New Roman"/>
                  <a:cs typeface="Arial" pitchFamily="34" charset="0"/>
                </a:endParaRPr>
              </a:p>
            </p:txBody>
          </p:sp>
        </p:grpSp>
        <p:sp>
          <p:nvSpPr>
            <p:cNvPr id="7" name="Прямоугольник 6"/>
            <p:cNvSpPr/>
            <p:nvPr/>
          </p:nvSpPr>
          <p:spPr>
            <a:xfrm>
              <a:off x="255612" y="1637394"/>
              <a:ext cx="2495894" cy="8255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783"/>
                </a:spcAft>
                <a:defRPr/>
              </a:pPr>
              <a:r>
                <a:rPr lang="ru-RU" b="1" kern="0" dirty="0">
                  <a:solidFill>
                    <a:srgbClr val="1F497D"/>
                  </a:solidFill>
                  <a:latin typeface="Times New Roman"/>
                  <a:ea typeface="Calibri"/>
                  <a:cs typeface="Times New Roman"/>
                </a:rPr>
                <a:t>Муниципальная программа</a:t>
              </a:r>
              <a:endParaRPr lang="ru-RU" sz="900" kern="0" dirty="0">
                <a:solidFill>
                  <a:sysClr val="windowText" lastClr="000000"/>
                </a:solidFill>
                <a:latin typeface="Calibri"/>
                <a:ea typeface="Calibri"/>
                <a:cs typeface="Times New Roman"/>
              </a:endParaRPr>
            </a:p>
            <a:p>
              <a:pPr algn="ctr">
                <a:lnSpc>
                  <a:spcPct val="115000"/>
                </a:lnSpc>
                <a:spcAft>
                  <a:spcPts val="783"/>
                </a:spcAft>
                <a:defRPr/>
              </a:pPr>
              <a:r>
                <a:rPr lang="ru-RU" sz="900" kern="0" dirty="0">
                  <a:solidFill>
                    <a:sysClr val="windowText" lastClr="000000"/>
                  </a:solidFill>
                  <a:latin typeface="Calibri"/>
                  <a:ea typeface="Calibri"/>
                  <a:cs typeface="Times New Roman"/>
                </a:rPr>
                <a:t> </a:t>
              </a:r>
            </a:p>
          </p:txBody>
        </p:sp>
      </p:grpSp>
      <p:sp>
        <p:nvSpPr>
          <p:cNvPr id="17" name="Скругленный прямоугольник 16"/>
          <p:cNvSpPr/>
          <p:nvPr/>
        </p:nvSpPr>
        <p:spPr>
          <a:xfrm>
            <a:off x="3667858" y="4232836"/>
            <a:ext cx="5143462" cy="643400"/>
          </a:xfrm>
          <a:prstGeom prst="roundRect">
            <a:avLst/>
          </a:prstGeom>
          <a:solidFill>
            <a:srgbClr val="F9FBFD"/>
          </a:solidFill>
          <a:ln w="9525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71536" tIns="35768" rIns="71536" bIns="3576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lang="ru-RU" sz="1300" i="1" kern="0" dirty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Межбюджетные трансферты на районные полномочия по содержанию сельских библиотек</a:t>
            </a:r>
            <a:endParaRPr lang="ru-RU" sz="1300" kern="0" dirty="0">
              <a:solidFill>
                <a:sysClr val="windowText" lastClr="00000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algn="ctr">
              <a:defRPr/>
            </a:pPr>
            <a:r>
              <a:rPr lang="ru-RU" sz="1400" b="1" kern="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4 </a:t>
            </a:r>
            <a:r>
              <a:rPr lang="ru-RU" sz="1400" b="1" kern="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млн. руб.</a:t>
            </a:r>
            <a:endParaRPr lang="ru-RU" sz="1400" kern="0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659174" y="2281669"/>
            <a:ext cx="5152146" cy="476756"/>
          </a:xfrm>
          <a:prstGeom prst="roundRect">
            <a:avLst/>
          </a:prstGeom>
          <a:solidFill>
            <a:srgbClr val="F9FBFD"/>
          </a:solidFill>
          <a:ln w="9525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81630" tIns="40815" rIns="81630" bIns="408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300" i="1" kern="0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На проведение текущего ремонта </a:t>
            </a:r>
          </a:p>
          <a:p>
            <a:pPr algn="ctr"/>
            <a:r>
              <a:rPr lang="ru-RU" sz="1400" b="1" kern="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6 млн. руб</a:t>
            </a:r>
            <a:r>
              <a:rPr lang="ru-RU" sz="1400" b="1" i="1" kern="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.</a:t>
            </a:r>
            <a:endParaRPr lang="ru-RU" sz="1400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659174" y="1709546"/>
            <a:ext cx="5152146" cy="543226"/>
          </a:xfrm>
          <a:prstGeom prst="roundRect">
            <a:avLst/>
          </a:prstGeom>
          <a:solidFill>
            <a:srgbClr val="F9FBFD"/>
          </a:solidFill>
          <a:ln w="9525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81630" tIns="40815" rIns="81630" bIns="408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300" i="1" kern="0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Приобретение оборудования </a:t>
            </a:r>
          </a:p>
          <a:p>
            <a:pPr algn="ctr"/>
            <a:r>
              <a:rPr lang="ru-RU" i="1" kern="0" dirty="0" smtClean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400" b="1" kern="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38 млн.руб</a:t>
            </a:r>
            <a:r>
              <a:rPr lang="ru-RU" b="1" kern="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.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690553" y="220567"/>
            <a:ext cx="5099680" cy="481561"/>
          </a:xfrm>
          <a:prstGeom prst="roundRect">
            <a:avLst/>
          </a:prstGeom>
          <a:solidFill>
            <a:srgbClr val="F9FBFD"/>
          </a:solidFill>
          <a:ln w="3175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81630" tIns="40815" rIns="81630" bIns="408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300" i="1" kern="0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Благоустройство и создание парков</a:t>
            </a:r>
          </a:p>
          <a:p>
            <a:pPr algn="ctr"/>
            <a:r>
              <a:rPr lang="ru-RU" sz="1400" b="1" kern="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249 </a:t>
            </a:r>
            <a:r>
              <a:rPr lang="ru-RU" sz="1400" b="1" kern="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млн.руб</a:t>
            </a:r>
            <a:endParaRPr lang="ru-RU" sz="1400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5" name="Рисунок 24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26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96239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28794" y="258202"/>
            <a:ext cx="68580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целевых показателей муниципальной программы «</a:t>
            </a:r>
            <a:r>
              <a:rPr lang="ru-RU" sz="1600" b="1" kern="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Развитие культуры </a:t>
            </a:r>
            <a:r>
              <a:rPr lang="ru-RU" sz="1600" b="1" kern="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в </a:t>
            </a:r>
            <a:r>
              <a:rPr lang="ru-RU" sz="1600" b="1" kern="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Одинцовском муниципальном районе Московской области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600" b="1" baseline="300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/>
          <p:nvPr/>
        </p:nvPicPr>
        <p:blipFill rotWithShape="1">
          <a:blip r:embed="rId3"/>
          <a:srcRect l="22074" t="29022" r="22896" b="11293"/>
          <a:stretch/>
        </p:blipFill>
        <p:spPr bwMode="auto">
          <a:xfrm>
            <a:off x="539553" y="1116918"/>
            <a:ext cx="7997530" cy="377352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61091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28794" y="285921"/>
            <a:ext cx="68580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целевых показателей муниципальной программы «</a:t>
            </a:r>
            <a:r>
              <a:rPr lang="ru-RU" sz="1600" b="1" i="1" kern="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Развитие культуры </a:t>
            </a:r>
            <a:r>
              <a:rPr lang="ru-RU" sz="1600" b="1" i="1" kern="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в </a:t>
            </a:r>
            <a:r>
              <a:rPr lang="ru-RU" sz="1600" b="1" i="1" kern="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Одинцовском муниципальном районе Московской области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600" b="1" baseline="300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64288" y="889932"/>
            <a:ext cx="17749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Продолжение таблицы</a:t>
            </a:r>
          </a:p>
        </p:txBody>
      </p:sp>
      <p:pic>
        <p:nvPicPr>
          <p:cNvPr id="15" name="Рисунок 14"/>
          <p:cNvPicPr/>
          <p:nvPr/>
        </p:nvPicPr>
        <p:blipFill rotWithShape="1">
          <a:blip r:embed="rId3"/>
          <a:srcRect l="21869" t="17705" r="22485" b="22244"/>
          <a:stretch/>
        </p:blipFill>
        <p:spPr bwMode="auto">
          <a:xfrm>
            <a:off x="467544" y="1168797"/>
            <a:ext cx="8206119" cy="36352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16830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28794" y="285921"/>
            <a:ext cx="68580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целевых показателей муниципальной программы «</a:t>
            </a:r>
            <a:r>
              <a:rPr lang="ru-RU" sz="1600" b="1" i="1" kern="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Развитие культуры </a:t>
            </a:r>
            <a:r>
              <a:rPr lang="ru-RU" sz="1600" b="1" i="1" kern="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в </a:t>
            </a:r>
            <a:r>
              <a:rPr lang="ru-RU" sz="1600" b="1" i="1" kern="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Одинцовском муниципальном районе Московской области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600" b="1" baseline="300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64288" y="889932"/>
            <a:ext cx="17749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Продолжение таблицы</a:t>
            </a:r>
          </a:p>
        </p:txBody>
      </p:sp>
      <p:pic>
        <p:nvPicPr>
          <p:cNvPr id="16" name="Рисунок 15"/>
          <p:cNvPicPr/>
          <p:nvPr/>
        </p:nvPicPr>
        <p:blipFill rotWithShape="1">
          <a:blip r:embed="rId3"/>
          <a:srcRect l="21971" t="18617" r="22895" b="27720"/>
          <a:stretch/>
        </p:blipFill>
        <p:spPr bwMode="auto">
          <a:xfrm>
            <a:off x="539552" y="1116918"/>
            <a:ext cx="8134112" cy="36870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0197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28794" y="285921"/>
            <a:ext cx="68580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целевых показателей муниципальной программы «</a:t>
            </a:r>
            <a:r>
              <a:rPr lang="ru-RU" sz="1600" b="1" i="1" kern="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Развитие культуры </a:t>
            </a:r>
            <a:r>
              <a:rPr lang="ru-RU" sz="1600" b="1" i="1" kern="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в </a:t>
            </a:r>
            <a:r>
              <a:rPr lang="ru-RU" sz="1600" b="1" i="1" kern="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Одинцовском муниципальном районе Московской области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600" b="1" baseline="300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64288" y="889932"/>
            <a:ext cx="17749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Продолжение таблицы</a:t>
            </a:r>
          </a:p>
        </p:txBody>
      </p:sp>
      <p:pic>
        <p:nvPicPr>
          <p:cNvPr id="15" name="Рисунок 14"/>
          <p:cNvPicPr/>
          <p:nvPr/>
        </p:nvPicPr>
        <p:blipFill rotWithShape="1">
          <a:blip r:embed="rId3"/>
          <a:srcRect l="21767" t="18982" r="22690" b="56742"/>
          <a:stretch/>
        </p:blipFill>
        <p:spPr bwMode="auto">
          <a:xfrm>
            <a:off x="611561" y="1203598"/>
            <a:ext cx="7992888" cy="23042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9125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Диаграмма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4056524"/>
              </p:ext>
            </p:extLst>
          </p:nvPr>
        </p:nvGraphicFramePr>
        <p:xfrm>
          <a:off x="2419595" y="1027807"/>
          <a:ext cx="3312368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76765" y="186322"/>
            <a:ext cx="7101230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Расходы бюджета района на реализацию муниципальной программы</a:t>
            </a:r>
          </a:p>
          <a:p>
            <a:r>
              <a:rPr lang="ru-RU" sz="2000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«Развитие культуры</a:t>
            </a:r>
            <a:r>
              <a:rPr lang="ru-RU" sz="2000" b="1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Одинцовском муниципальном районе» в 2019 году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17" name="TextBox 1"/>
          <p:cNvSpPr txBox="1"/>
          <p:nvPr/>
        </p:nvSpPr>
        <p:spPr>
          <a:xfrm>
            <a:off x="3346905" y="944775"/>
            <a:ext cx="644700" cy="216024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998</a:t>
            </a:r>
          </a:p>
          <a:p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1"/>
          <p:cNvSpPr txBox="1"/>
          <p:nvPr/>
        </p:nvSpPr>
        <p:spPr>
          <a:xfrm>
            <a:off x="4417579" y="924140"/>
            <a:ext cx="644700" cy="216024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994</a:t>
            </a:r>
          </a:p>
          <a:p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564692" y="4290084"/>
            <a:ext cx="128104" cy="14401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3605203" y="4273160"/>
            <a:ext cx="128104" cy="14401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TextBox 37"/>
          <p:cNvSpPr txBox="1"/>
          <p:nvPr/>
        </p:nvSpPr>
        <p:spPr>
          <a:xfrm>
            <a:off x="6738179" y="4176677"/>
            <a:ext cx="22069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Средства бюджетов поселений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исполнение 99%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383763" y="4320030"/>
            <a:ext cx="128104" cy="144016"/>
          </a:xfrm>
          <a:prstGeom prst="rect">
            <a:avLst/>
          </a:prstGeom>
          <a:solidFill>
            <a:srgbClr val="D07C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TextBox 55"/>
          <p:cNvSpPr txBox="1"/>
          <p:nvPr/>
        </p:nvSpPr>
        <p:spPr>
          <a:xfrm>
            <a:off x="7524328" y="954193"/>
            <a:ext cx="6799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  <a:endParaRPr lang="ru-RU" sz="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839394" y="4188005"/>
            <a:ext cx="1892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Средства бюджета района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исполнение 99%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682442" y="4201092"/>
            <a:ext cx="25575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Средства вышестоящих бюджетов 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исполнение 99%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1"/>
          <p:cNvSpPr txBox="1"/>
          <p:nvPr/>
        </p:nvSpPr>
        <p:spPr>
          <a:xfrm>
            <a:off x="5437061" y="939310"/>
            <a:ext cx="1440160" cy="289957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14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Удельный вес</a:t>
            </a:r>
          </a:p>
          <a:p>
            <a:pPr algn="ctr"/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14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58%</a:t>
            </a:r>
          </a:p>
          <a:p>
            <a:pPr algn="ctr"/>
            <a:endParaRPr lang="ru-RU" sz="14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13%</a:t>
            </a:r>
          </a:p>
          <a:p>
            <a:pPr algn="ctr"/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29%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139618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051720" y="285921"/>
            <a:ext cx="5976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760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82543" y="747586"/>
            <a:ext cx="876359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b="1" i="1" u="sng" dirty="0" smtClean="0">
                <a:ln w="1905"/>
                <a:solidFill>
                  <a:srgbClr val="37609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Бюджет</a:t>
            </a:r>
            <a:r>
              <a:rPr lang="ru-RU" b="1" i="1" dirty="0" smtClean="0">
                <a:ln w="1905"/>
                <a:solidFill>
                  <a:srgbClr val="37609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ln w="1905"/>
                <a:solidFill>
                  <a:srgbClr val="37609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форма образования и расходования денежных средств, предназначенных для финансового обеспечения задач и функций государства и местного самоуправления. </a:t>
            </a:r>
            <a:endParaRPr lang="ru-RU" b="1" i="1" dirty="0" smtClean="0">
              <a:ln w="1905"/>
              <a:solidFill>
                <a:srgbClr val="37609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b="1" i="1" dirty="0" smtClean="0">
              <a:ln w="1905"/>
              <a:solidFill>
                <a:srgbClr val="37609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ru-RU" b="1" i="1" u="sng" dirty="0" smtClean="0">
                <a:ln w="1905"/>
                <a:solidFill>
                  <a:srgbClr val="37609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</a:t>
            </a:r>
            <a:r>
              <a:rPr lang="ru-RU" b="1" i="1" u="sng" dirty="0">
                <a:ln w="1905"/>
                <a:solidFill>
                  <a:srgbClr val="37609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</a:t>
            </a:r>
            <a:r>
              <a:rPr lang="ru-RU" b="1" i="1" dirty="0">
                <a:ln w="1905"/>
                <a:solidFill>
                  <a:srgbClr val="37609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поступающие в бюджет денежные средства, за исключением источников финансирования дефицита бюджета. </a:t>
            </a:r>
            <a:endParaRPr lang="ru-RU" b="1" i="1" dirty="0" smtClean="0">
              <a:ln w="1905"/>
              <a:solidFill>
                <a:srgbClr val="37609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tabLst>
                <a:tab pos="0" algn="l"/>
              </a:tabLst>
            </a:pPr>
            <a:endParaRPr lang="ru-RU" b="1" i="1" dirty="0" smtClean="0">
              <a:ln w="1905"/>
              <a:solidFill>
                <a:srgbClr val="37609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b="1" i="1" u="sng" dirty="0" smtClean="0">
                <a:ln w="1905"/>
                <a:solidFill>
                  <a:srgbClr val="37609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</a:t>
            </a:r>
            <a:r>
              <a:rPr lang="ru-RU" b="1" i="1" u="sng" dirty="0">
                <a:ln w="1905"/>
                <a:solidFill>
                  <a:srgbClr val="37609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</a:t>
            </a:r>
            <a:r>
              <a:rPr lang="ru-RU" b="1" i="1" dirty="0">
                <a:ln w="1905"/>
                <a:solidFill>
                  <a:srgbClr val="37609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выплачиваемые из бюджета денежные средства, за исключением источников финансирования дефицита бюджета. </a:t>
            </a:r>
            <a:endParaRPr lang="ru-RU" b="1" i="1" dirty="0" smtClean="0">
              <a:ln w="1905"/>
              <a:solidFill>
                <a:srgbClr val="37609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b="1" i="1" dirty="0" smtClean="0">
              <a:ln w="1905"/>
              <a:solidFill>
                <a:srgbClr val="37609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b="1" i="1" u="sng" dirty="0" smtClean="0">
                <a:ln w="1905"/>
                <a:solidFill>
                  <a:srgbClr val="37609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</a:t>
            </a:r>
            <a:r>
              <a:rPr lang="ru-RU" b="1" i="1" u="sng" dirty="0">
                <a:ln w="1905"/>
                <a:solidFill>
                  <a:srgbClr val="37609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</a:t>
            </a:r>
            <a:r>
              <a:rPr lang="ru-RU" b="1" i="1" dirty="0">
                <a:ln w="1905"/>
                <a:solidFill>
                  <a:srgbClr val="37609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превышение расходов бюджета над его доходами. </a:t>
            </a:r>
            <a:endParaRPr lang="ru-RU" b="1" i="1" dirty="0" smtClean="0">
              <a:ln w="1905"/>
              <a:solidFill>
                <a:srgbClr val="37609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b="1" i="1" dirty="0" smtClean="0">
              <a:ln w="1905"/>
              <a:solidFill>
                <a:srgbClr val="37609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b="1" i="1" u="sng" dirty="0" smtClean="0">
                <a:ln w="1905"/>
                <a:solidFill>
                  <a:srgbClr val="37609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 </a:t>
            </a:r>
            <a:r>
              <a:rPr lang="ru-RU" b="1" i="1" u="sng" dirty="0">
                <a:ln w="1905"/>
                <a:solidFill>
                  <a:srgbClr val="37609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</a:t>
            </a:r>
            <a:r>
              <a:rPr lang="ru-RU" b="1" i="1" dirty="0">
                <a:ln w="1905"/>
                <a:solidFill>
                  <a:srgbClr val="37609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превышение доходов бюджета над его расходами</a:t>
            </a:r>
            <a:r>
              <a:rPr lang="ru-RU" b="1" i="1" dirty="0" smtClean="0">
                <a:ln w="1905"/>
                <a:solidFill>
                  <a:srgbClr val="37609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7970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257508" y="251421"/>
            <a:ext cx="8557523" cy="4419478"/>
            <a:chOff x="0" y="148000"/>
            <a:chExt cx="10092654" cy="5833705"/>
          </a:xfrm>
        </p:grpSpPr>
        <p:grpSp>
          <p:nvGrpSpPr>
            <p:cNvPr id="6" name="Группа 5"/>
            <p:cNvGrpSpPr/>
            <p:nvPr/>
          </p:nvGrpSpPr>
          <p:grpSpPr>
            <a:xfrm>
              <a:off x="0" y="148000"/>
              <a:ext cx="10092654" cy="5833705"/>
              <a:chOff x="0" y="149047"/>
              <a:chExt cx="10066982" cy="5875002"/>
            </a:xfrm>
          </p:grpSpPr>
          <p:sp>
            <p:nvSpPr>
              <p:cNvPr id="15" name="Скругленный прямоугольник 14"/>
              <p:cNvSpPr/>
              <p:nvPr/>
            </p:nvSpPr>
            <p:spPr>
              <a:xfrm>
                <a:off x="3976976" y="149047"/>
                <a:ext cx="6047215" cy="489445"/>
              </a:xfrm>
              <a:prstGeom prst="roundRect">
                <a:avLst/>
              </a:prstGeom>
              <a:solidFill>
                <a:srgbClr val="F9FBFD"/>
              </a:solidFill>
              <a:ln w="9525" cap="flat" cmpd="sng" algn="ctr">
                <a:solidFill>
                  <a:schemeClr val="tx2">
                    <a:lumMod val="60000"/>
                    <a:lumOff val="40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715609">
                  <a:defRPr/>
                </a:pPr>
                <a:r>
                  <a:rPr lang="ru-RU" sz="1300" i="1" kern="0" dirty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Содержание </a:t>
                </a:r>
                <a:r>
                  <a:rPr lang="ru-RU" sz="1300" i="1" kern="0" dirty="0" smtClean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9 </a:t>
                </a:r>
                <a:r>
                  <a:rPr lang="ru-RU" sz="1300" i="1" kern="0" dirty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спортивных школ </a:t>
                </a:r>
                <a:r>
                  <a:rPr lang="ru-RU" sz="1400" b="1" kern="0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458 </a:t>
                </a:r>
                <a:r>
                  <a:rPr lang="ru-RU" sz="1400" b="1" kern="0" dirty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млн. руб</a:t>
                </a:r>
                <a:r>
                  <a:rPr lang="ru-RU" sz="1600" b="1" kern="0" dirty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.</a:t>
                </a:r>
                <a:endParaRPr lang="ru-RU" sz="900" kern="0" dirty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ea typeface="Times New Roman"/>
                  <a:cs typeface="Arial" pitchFamily="34" charset="0"/>
                </a:endParaRPr>
              </a:p>
            </p:txBody>
          </p:sp>
          <p:sp>
            <p:nvSpPr>
              <p:cNvPr id="16" name="Скругленный прямоугольник 15"/>
              <p:cNvSpPr/>
              <p:nvPr/>
            </p:nvSpPr>
            <p:spPr>
              <a:xfrm>
                <a:off x="3997831" y="638492"/>
                <a:ext cx="6047215" cy="413831"/>
              </a:xfrm>
              <a:prstGeom prst="roundRect">
                <a:avLst/>
              </a:prstGeom>
              <a:gradFill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35000">
                    <a:srgbClr val="FFFFFF"/>
                  </a:gs>
                  <a:gs pos="100000">
                    <a:schemeClr val="accent5">
                      <a:lumMod val="20000"/>
                      <a:lumOff val="8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tx2">
                    <a:lumMod val="60000"/>
                    <a:lumOff val="40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715609">
                  <a:defRPr/>
                </a:pPr>
                <a:r>
                  <a:rPr lang="ru-RU" sz="1300" i="1" kern="0" dirty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Содержание МКУС ФОКСИ «Одинец»</a:t>
                </a:r>
                <a:r>
                  <a:rPr lang="en-US" sz="1300" kern="0" dirty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 </a:t>
                </a:r>
                <a:r>
                  <a:rPr lang="ru-RU" sz="1400" b="1" kern="0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15 </a:t>
                </a:r>
                <a:r>
                  <a:rPr lang="ru-RU" sz="1400" b="1" kern="0" dirty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млн. руб.</a:t>
                </a:r>
                <a:endParaRPr lang="ru-RU" sz="1400" kern="0" dirty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ea typeface="Times New Roman"/>
                  <a:cs typeface="Arial" pitchFamily="34" charset="0"/>
                </a:endParaRPr>
              </a:p>
            </p:txBody>
          </p:sp>
          <p:sp>
            <p:nvSpPr>
              <p:cNvPr id="17" name="Скругленный прямоугольник 16"/>
              <p:cNvSpPr/>
              <p:nvPr/>
            </p:nvSpPr>
            <p:spPr>
              <a:xfrm>
                <a:off x="3976976" y="1070264"/>
                <a:ext cx="6090006" cy="613537"/>
              </a:xfrm>
              <a:prstGeom prst="roundRect">
                <a:avLst/>
              </a:prstGeom>
              <a:solidFill>
                <a:srgbClr val="F9FBFD"/>
              </a:solidFill>
              <a:ln w="9525" cap="flat" cmpd="sng" algn="ctr">
                <a:solidFill>
                  <a:schemeClr val="tx2">
                    <a:lumMod val="60000"/>
                    <a:lumOff val="40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715609">
                  <a:defRPr/>
                </a:pPr>
                <a:r>
                  <a:rPr lang="ru-RU" sz="1300" i="1" kern="0" dirty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Мероприятия в сфере физической </a:t>
                </a:r>
                <a:r>
                  <a:rPr lang="ru-RU" sz="1300" i="1" kern="0" dirty="0" smtClean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культуры и </a:t>
                </a:r>
                <a:r>
                  <a:rPr lang="ru-RU" sz="1300" i="1" kern="0" dirty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спорта </a:t>
                </a:r>
                <a:endParaRPr lang="ru-RU" sz="1300" i="1" kern="0" dirty="0" smtClean="0">
                  <a:solidFill>
                    <a:sysClr val="windowText" lastClr="000000"/>
                  </a:solidFill>
                  <a:latin typeface="Arial" pitchFamily="34" charset="0"/>
                  <a:ea typeface="Times New Roman"/>
                  <a:cs typeface="Arial" pitchFamily="34" charset="0"/>
                </a:endParaRPr>
              </a:p>
              <a:p>
                <a:pPr algn="ctr" defTabSz="715609">
                  <a:defRPr/>
                </a:pPr>
                <a:r>
                  <a:rPr lang="ru-RU" sz="1400" i="1" kern="0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 </a:t>
                </a:r>
                <a:r>
                  <a:rPr lang="ru-RU" sz="1400" b="1" kern="0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21 </a:t>
                </a:r>
                <a:r>
                  <a:rPr lang="ru-RU" sz="1400" b="1" kern="0" dirty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млн. руб.</a:t>
                </a:r>
                <a:endParaRPr lang="ru-RU" sz="1400" kern="0" dirty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ea typeface="Times New Roman"/>
                  <a:cs typeface="Arial" pitchFamily="34" charset="0"/>
                </a:endParaRPr>
              </a:p>
            </p:txBody>
          </p:sp>
          <p:sp>
            <p:nvSpPr>
              <p:cNvPr id="14" name="Блок-схема: магнитный диск 13"/>
              <p:cNvSpPr/>
              <p:nvPr/>
            </p:nvSpPr>
            <p:spPr>
              <a:xfrm>
                <a:off x="0" y="838200"/>
                <a:ext cx="2790825" cy="5185849"/>
              </a:xfrm>
              <a:prstGeom prst="flowChartMagneticDisk">
                <a:avLst/>
              </a:prstGeom>
              <a:gradFill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61000">
                    <a:srgbClr val="FFFFFF"/>
                  </a:gs>
                  <a:gs pos="100000">
                    <a:schemeClr val="accent5">
                      <a:lumMod val="20000"/>
                      <a:lumOff val="8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 prst="convex"/>
              </a:sp3d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715609">
                  <a:defRPr/>
                </a:pPr>
                <a:r>
                  <a:rPr lang="ru-RU" sz="1400" i="1" kern="0" dirty="0">
                    <a:solidFill>
                      <a:srgbClr val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 </a:t>
                </a:r>
                <a:r>
                  <a:rPr lang="ru-RU" sz="1400" b="1" i="1" kern="0" dirty="0">
                    <a:solidFill>
                      <a:srgbClr val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«Физическая культура и спорт в Одинцовском муниципальном районе Московской области» </a:t>
                </a:r>
                <a:endParaRPr lang="ru-RU" sz="900" b="1" kern="0" dirty="0">
                  <a:solidFill>
                    <a:sysClr val="window" lastClr="FFFFFF"/>
                  </a:solidFill>
                  <a:latin typeface="Arial" pitchFamily="34" charset="0"/>
                  <a:ea typeface="Times New Roman"/>
                  <a:cs typeface="Arial" pitchFamily="34" charset="0"/>
                </a:endParaRPr>
              </a:p>
              <a:p>
                <a:pPr algn="ctr" defTabSz="715609">
                  <a:defRPr/>
                </a:pPr>
                <a:r>
                  <a:rPr lang="ru-RU" sz="1400" i="1" kern="0" dirty="0">
                    <a:solidFill>
                      <a:srgbClr val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 </a:t>
                </a:r>
                <a:endParaRPr lang="ru-RU" sz="900" kern="0" dirty="0">
                  <a:solidFill>
                    <a:sysClr val="window" lastClr="FFFFFF"/>
                  </a:solidFill>
                  <a:latin typeface="Arial" pitchFamily="34" charset="0"/>
                  <a:ea typeface="Times New Roman"/>
                  <a:cs typeface="Arial" pitchFamily="34" charset="0"/>
                </a:endParaRPr>
              </a:p>
              <a:p>
                <a:pPr algn="ctr" defTabSz="715609">
                  <a:defRPr/>
                </a:pPr>
                <a:r>
                  <a:rPr lang="ru-RU" sz="1900" b="1" i="1" kern="0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658 </a:t>
                </a:r>
                <a:r>
                  <a:rPr lang="ru-RU" sz="1900" b="1" i="1" kern="0" dirty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млн. руб.</a:t>
                </a:r>
                <a:endParaRPr lang="ru-RU" sz="900" kern="0" dirty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ea typeface="Times New Roman"/>
                  <a:cs typeface="Arial" pitchFamily="34" charset="0"/>
                </a:endParaRPr>
              </a:p>
            </p:txBody>
          </p:sp>
        </p:grpSp>
        <p:sp>
          <p:nvSpPr>
            <p:cNvPr id="7" name="Прямоугольник 6"/>
            <p:cNvSpPr/>
            <p:nvPr/>
          </p:nvSpPr>
          <p:spPr>
            <a:xfrm>
              <a:off x="165997" y="1435100"/>
              <a:ext cx="2489978" cy="8255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715609">
                <a:lnSpc>
                  <a:spcPct val="115000"/>
                </a:lnSpc>
                <a:spcAft>
                  <a:spcPts val="783"/>
                </a:spcAft>
                <a:defRPr/>
              </a:pPr>
              <a:r>
                <a:rPr lang="ru-RU" sz="1600" b="1" kern="0" dirty="0">
                  <a:solidFill>
                    <a:srgbClr val="1F497D"/>
                  </a:solidFill>
                  <a:latin typeface="Arial" pitchFamily="34" charset="0"/>
                  <a:ea typeface="Calibri"/>
                  <a:cs typeface="Arial" pitchFamily="34" charset="0"/>
                </a:rPr>
                <a:t>Муниципальная программа</a:t>
              </a:r>
              <a:endParaRPr lang="ru-RU" sz="900" kern="0" dirty="0">
                <a:solidFill>
                  <a:sysClr val="window" lastClr="FFFFFF"/>
                </a:solidFill>
                <a:latin typeface="Arial" pitchFamily="34" charset="0"/>
                <a:ea typeface="Calibri"/>
                <a:cs typeface="Arial" pitchFamily="34" charset="0"/>
              </a:endParaRPr>
            </a:p>
            <a:p>
              <a:pPr algn="ctr" defTabSz="715609">
                <a:lnSpc>
                  <a:spcPct val="115000"/>
                </a:lnSpc>
                <a:spcAft>
                  <a:spcPts val="783"/>
                </a:spcAft>
                <a:defRPr/>
              </a:pPr>
              <a:r>
                <a:rPr lang="ru-RU" sz="900" kern="0" dirty="0">
                  <a:solidFill>
                    <a:sysClr val="window" lastClr="FFFFFF"/>
                  </a:solidFill>
                  <a:latin typeface="Arial" pitchFamily="34" charset="0"/>
                  <a:ea typeface="Calibri"/>
                  <a:cs typeface="Arial" pitchFamily="34" charset="0"/>
                </a:rPr>
                <a:t> </a:t>
              </a:r>
            </a:p>
          </p:txBody>
        </p:sp>
      </p:grpSp>
      <p:sp>
        <p:nvSpPr>
          <p:cNvPr id="19" name="Скругленный прямоугольник 18"/>
          <p:cNvSpPr/>
          <p:nvPr/>
        </p:nvSpPr>
        <p:spPr>
          <a:xfrm>
            <a:off x="3665822" y="1853567"/>
            <a:ext cx="5159105" cy="527096"/>
          </a:xfrm>
          <a:prstGeom prst="roundRect">
            <a:avLst/>
          </a:prstGeom>
          <a:solidFill>
            <a:srgbClr val="F9FBFD"/>
          </a:solidFill>
          <a:ln w="9525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71561" tIns="35780" rIns="71561" bIns="357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15609">
              <a:defRPr/>
            </a:pPr>
            <a:r>
              <a:rPr lang="ru-RU" sz="1400" i="1" kern="0" dirty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Обеспечение доступности занятий инвалидов и маломобильных групп населения  </a:t>
            </a:r>
            <a:r>
              <a:rPr lang="ru-RU" sz="1400" b="1" kern="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1 </a:t>
            </a:r>
            <a:r>
              <a:rPr lang="ru-RU" sz="1400" b="1" kern="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млн. руб.</a:t>
            </a:r>
            <a:endParaRPr lang="ru-RU" sz="1400" kern="0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665823" y="3363838"/>
            <a:ext cx="5160230" cy="527096"/>
          </a:xfrm>
          <a:prstGeom prst="roundRect">
            <a:avLst/>
          </a:prstGeom>
          <a:solidFill>
            <a:srgbClr val="F9FBFD"/>
          </a:solidFill>
          <a:ln w="9525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71561" tIns="35780" rIns="71561" bIns="357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15609">
              <a:defRPr/>
            </a:pPr>
            <a:r>
              <a:rPr lang="ru-RU" sz="1400" i="1" kern="0" dirty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Обеспечение деятельности Комитета физической культуры и спорта </a:t>
            </a:r>
            <a:r>
              <a:rPr lang="ru-RU" sz="1600" b="1" kern="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17 </a:t>
            </a:r>
            <a:r>
              <a:rPr lang="ru-RU" sz="1600" b="1" kern="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млн. руб.</a:t>
            </a:r>
            <a:endParaRPr lang="ru-RU" sz="900" kern="0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665822" y="4360744"/>
            <a:ext cx="5150304" cy="443254"/>
          </a:xfrm>
          <a:prstGeom prst="roundRect">
            <a:avLst/>
          </a:prstGeom>
          <a:solidFill>
            <a:srgbClr val="F9FBFD"/>
          </a:solidFill>
          <a:ln w="9525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71561" tIns="35780" rIns="71561" bIns="357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15609">
              <a:defRPr/>
            </a:pPr>
            <a:r>
              <a:rPr lang="ru-RU" sz="1400" i="1" kern="0" dirty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Ремонтные работы и приобретение </a:t>
            </a:r>
            <a:r>
              <a:rPr lang="ru-RU" sz="14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оборудования</a:t>
            </a:r>
            <a:r>
              <a:rPr lang="en-US" sz="9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endParaRPr lang="ru-RU" sz="900" i="1" kern="0" dirty="0" smtClean="0">
              <a:solidFill>
                <a:sysClr val="windowText" lastClr="00000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algn="ctr" defTabSz="715609">
              <a:defRPr/>
            </a:pPr>
            <a:r>
              <a:rPr lang="ru-RU" sz="1600" b="1" kern="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24</a:t>
            </a:r>
            <a:r>
              <a:rPr lang="en-US" sz="1600" b="1" kern="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b="1" kern="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млн</a:t>
            </a:r>
            <a:r>
              <a:rPr lang="ru-RU" sz="1600" b="1" kern="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. руб.</a:t>
            </a:r>
            <a:endParaRPr lang="ru-RU" sz="1600" kern="0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pic>
        <p:nvPicPr>
          <p:cNvPr id="23" name="Рисунок 22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24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648094" y="1410384"/>
            <a:ext cx="5172626" cy="443183"/>
          </a:xfrm>
          <a:prstGeom prst="roundRect">
            <a:avLst/>
          </a:prstGeom>
          <a:solidFill>
            <a:srgbClr val="F9FBFD"/>
          </a:solidFill>
          <a:ln w="9525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15609">
              <a:defRPr/>
            </a:pPr>
            <a:r>
              <a:rPr lang="ru-RU" sz="13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Приобретение спортивного инвентаря в рамках национального проекта  </a:t>
            </a:r>
            <a:r>
              <a:rPr lang="ru-RU" sz="1400" b="1" kern="0" dirty="0" smtClean="0">
                <a:solidFill>
                  <a:srgbClr val="C0000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400" b="1" kern="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3 млн</a:t>
            </a:r>
            <a:r>
              <a:rPr lang="ru-RU" sz="1400" b="1" kern="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. руб.</a:t>
            </a:r>
            <a:endParaRPr lang="ru-RU" sz="1400" kern="0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665822" y="2879008"/>
            <a:ext cx="5150306" cy="484830"/>
          </a:xfrm>
          <a:prstGeom prst="roundRect">
            <a:avLst/>
          </a:prstGeom>
          <a:gradFill rotWithShape="1">
            <a:gsLst>
              <a:gs pos="0">
                <a:schemeClr val="accent5">
                  <a:lumMod val="20000"/>
                  <a:lumOff val="80000"/>
                </a:schemeClr>
              </a:gs>
              <a:gs pos="35000">
                <a:srgbClr val="FFFFFF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16200000" scaled="1"/>
          </a:gradFill>
          <a:ln w="9525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15609">
              <a:defRPr/>
            </a:pPr>
            <a:r>
              <a:rPr lang="ru-RU" sz="13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Установка плоскостных спортивных сооружений (футбольное поле (мини-стадион)) </a:t>
            </a:r>
            <a:r>
              <a:rPr lang="ru-RU" sz="1600" b="1" kern="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23 </a:t>
            </a:r>
            <a:r>
              <a:rPr lang="ru-RU" sz="1600" b="1" kern="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млн. руб.</a:t>
            </a:r>
            <a:endParaRPr lang="ru-RU" sz="1600" kern="0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665824" y="3890935"/>
            <a:ext cx="5150304" cy="494342"/>
          </a:xfrm>
          <a:prstGeom prst="roundRect">
            <a:avLst/>
          </a:prstGeom>
          <a:solidFill>
            <a:srgbClr val="F9FBFD"/>
          </a:solidFill>
          <a:ln w="9525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71561" tIns="35780" rIns="71561" bIns="357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15609">
              <a:defRPr/>
            </a:pPr>
            <a:r>
              <a:rPr lang="ru-RU" sz="14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Реконструкция центрального стадиона</a:t>
            </a:r>
            <a:endParaRPr lang="ru-RU" sz="900" i="1" kern="0" dirty="0" smtClean="0">
              <a:solidFill>
                <a:sysClr val="windowText" lastClr="00000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algn="ctr" defTabSz="715609">
              <a:defRPr/>
            </a:pPr>
            <a:r>
              <a:rPr lang="ru-RU" sz="1600" b="1" kern="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93</a:t>
            </a:r>
            <a:r>
              <a:rPr lang="en-US" sz="1600" b="1" kern="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600" b="1" kern="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млн</a:t>
            </a:r>
            <a:r>
              <a:rPr lang="ru-RU" sz="1600" b="1" kern="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. руб.</a:t>
            </a:r>
            <a:endParaRPr lang="ru-RU" sz="1600" kern="0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cxnSp>
        <p:nvCxnSpPr>
          <p:cNvPr id="28" name="Прямая со стрелкой 27"/>
          <p:cNvCxnSpPr>
            <a:endCxn id="15" idx="1"/>
          </p:cNvCxnSpPr>
          <p:nvPr/>
        </p:nvCxnSpPr>
        <p:spPr>
          <a:xfrm flipV="1">
            <a:off x="2421580" y="435514"/>
            <a:ext cx="1216590" cy="622378"/>
          </a:xfrm>
          <a:prstGeom prst="straightConnector1">
            <a:avLst/>
          </a:prstGeom>
          <a:noFill/>
          <a:ln w="28575" cap="flat" cmpd="sng" algn="ctr">
            <a:solidFill>
              <a:srgbClr val="4BACC6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29" name="Прямая со стрелкой 28"/>
          <p:cNvCxnSpPr>
            <a:endCxn id="16" idx="1"/>
          </p:cNvCxnSpPr>
          <p:nvPr/>
        </p:nvCxnSpPr>
        <p:spPr>
          <a:xfrm flipV="1">
            <a:off x="2555776" y="775260"/>
            <a:ext cx="1100122" cy="451239"/>
          </a:xfrm>
          <a:prstGeom prst="straightConnector1">
            <a:avLst/>
          </a:prstGeom>
          <a:noFill/>
          <a:ln w="28575" cap="flat" cmpd="sng" algn="ctr">
            <a:solidFill>
              <a:srgbClr val="4BACC6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31" name="Прямая со стрелкой 30"/>
          <p:cNvCxnSpPr>
            <a:endCxn id="17" idx="1"/>
          </p:cNvCxnSpPr>
          <p:nvPr/>
        </p:nvCxnSpPr>
        <p:spPr>
          <a:xfrm flipV="1">
            <a:off x="2649669" y="1175175"/>
            <a:ext cx="988501" cy="348364"/>
          </a:xfrm>
          <a:prstGeom prst="straightConnector1">
            <a:avLst/>
          </a:prstGeom>
          <a:noFill/>
          <a:ln w="28575" cap="flat" cmpd="sng" algn="ctr">
            <a:solidFill>
              <a:srgbClr val="4BACC6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34" name="Прямая со стрелкой 33"/>
          <p:cNvCxnSpPr>
            <a:endCxn id="25" idx="1"/>
          </p:cNvCxnSpPr>
          <p:nvPr/>
        </p:nvCxnSpPr>
        <p:spPr>
          <a:xfrm flipV="1">
            <a:off x="2649669" y="1631976"/>
            <a:ext cx="998425" cy="204253"/>
          </a:xfrm>
          <a:prstGeom prst="straightConnector1">
            <a:avLst/>
          </a:prstGeom>
          <a:noFill/>
          <a:ln w="28575" cap="flat" cmpd="sng" algn="ctr">
            <a:solidFill>
              <a:srgbClr val="4BACC6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37" name="Прямая со стрелкой 36"/>
          <p:cNvCxnSpPr>
            <a:endCxn id="19" idx="1"/>
          </p:cNvCxnSpPr>
          <p:nvPr/>
        </p:nvCxnSpPr>
        <p:spPr>
          <a:xfrm flipV="1">
            <a:off x="2649669" y="2117115"/>
            <a:ext cx="1016153" cy="106921"/>
          </a:xfrm>
          <a:prstGeom prst="straightConnector1">
            <a:avLst/>
          </a:prstGeom>
          <a:noFill/>
          <a:ln w="28575" cap="flat" cmpd="sng" algn="ctr">
            <a:solidFill>
              <a:srgbClr val="4BACC6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38" name="Прямая со стрелкой 37"/>
          <p:cNvCxnSpPr/>
          <p:nvPr/>
        </p:nvCxnSpPr>
        <p:spPr>
          <a:xfrm>
            <a:off x="2629925" y="2554411"/>
            <a:ext cx="1026026" cy="59187"/>
          </a:xfrm>
          <a:prstGeom prst="straightConnector1">
            <a:avLst/>
          </a:prstGeom>
          <a:noFill/>
          <a:ln w="28575" cap="flat" cmpd="sng" algn="ctr">
            <a:solidFill>
              <a:srgbClr val="4BACC6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45" name="Прямая со стрелкой 44"/>
          <p:cNvCxnSpPr/>
          <p:nvPr/>
        </p:nvCxnSpPr>
        <p:spPr>
          <a:xfrm>
            <a:off x="2649669" y="2914451"/>
            <a:ext cx="988554" cy="189633"/>
          </a:xfrm>
          <a:prstGeom prst="straightConnector1">
            <a:avLst/>
          </a:prstGeom>
          <a:noFill/>
          <a:ln w="28575" cap="flat" cmpd="sng" algn="ctr">
            <a:solidFill>
              <a:srgbClr val="4BACC6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50" name="Прямая со стрелкой 49"/>
          <p:cNvCxnSpPr/>
          <p:nvPr/>
        </p:nvCxnSpPr>
        <p:spPr>
          <a:xfrm>
            <a:off x="2649669" y="3346499"/>
            <a:ext cx="998425" cy="280887"/>
          </a:xfrm>
          <a:prstGeom prst="straightConnector1">
            <a:avLst/>
          </a:prstGeom>
          <a:noFill/>
          <a:ln w="28575" cap="flat" cmpd="sng" algn="ctr">
            <a:solidFill>
              <a:srgbClr val="4BACC6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54" name="Прямая со стрелкой 53"/>
          <p:cNvCxnSpPr>
            <a:endCxn id="21" idx="1"/>
          </p:cNvCxnSpPr>
          <p:nvPr/>
        </p:nvCxnSpPr>
        <p:spPr>
          <a:xfrm>
            <a:off x="2649669" y="4132984"/>
            <a:ext cx="1016153" cy="449387"/>
          </a:xfrm>
          <a:prstGeom prst="straightConnector1">
            <a:avLst/>
          </a:prstGeom>
          <a:noFill/>
          <a:ln w="28575" cap="flat" cmpd="sng" algn="ctr">
            <a:solidFill>
              <a:srgbClr val="4BACC6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58" name="Прямая со стрелкой 57"/>
          <p:cNvCxnSpPr/>
          <p:nvPr/>
        </p:nvCxnSpPr>
        <p:spPr>
          <a:xfrm>
            <a:off x="2649669" y="3778547"/>
            <a:ext cx="1026028" cy="342220"/>
          </a:xfrm>
          <a:prstGeom prst="straightConnector1">
            <a:avLst/>
          </a:prstGeom>
          <a:noFill/>
          <a:ln w="28575" cap="flat" cmpd="sng" algn="ctr">
            <a:solidFill>
              <a:srgbClr val="4BACC6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51" name="Скругленный прямоугольник 50"/>
          <p:cNvSpPr/>
          <p:nvPr/>
        </p:nvSpPr>
        <p:spPr>
          <a:xfrm>
            <a:off x="3675697" y="2395315"/>
            <a:ext cx="5159105" cy="519136"/>
          </a:xfrm>
          <a:prstGeom prst="roundRect">
            <a:avLst/>
          </a:prstGeom>
          <a:solidFill>
            <a:srgbClr val="F9FBFD"/>
          </a:solidFill>
          <a:ln w="9525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71561" tIns="35780" rIns="71561" bIns="357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15609">
              <a:defRPr/>
            </a:pPr>
            <a:r>
              <a:rPr lang="ru-RU" sz="1400" i="1" kern="0" dirty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Мероприятия по реализации ВФСК «Готов к труду и обороне» (ГТО) </a:t>
            </a:r>
            <a:r>
              <a:rPr lang="ru-RU" sz="1400" b="1" kern="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3 млн. руб.</a:t>
            </a:r>
            <a:endParaRPr lang="ru-RU" sz="1400" kern="0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579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28794" y="258202"/>
            <a:ext cx="68580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15609">
              <a:defRPr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целевых показателей муниципальной программы </a:t>
            </a:r>
            <a:r>
              <a:rPr lang="ru-RU" sz="1600" b="1" i="1" kern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«Физическая культура и спорт в Одинцовском муниципальном районе Московской области» </a:t>
            </a:r>
            <a:endParaRPr lang="ru-RU" sz="1000" b="1" kern="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/>
          <p:cNvPicPr/>
          <p:nvPr/>
        </p:nvPicPr>
        <p:blipFill rotWithShape="1">
          <a:blip r:embed="rId3"/>
          <a:srcRect l="8932" t="21903" r="27823" b="11840"/>
          <a:stretch/>
        </p:blipFill>
        <p:spPr bwMode="auto">
          <a:xfrm>
            <a:off x="395536" y="1059582"/>
            <a:ext cx="8278127" cy="38308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76427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28794" y="258202"/>
            <a:ext cx="68580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15609">
              <a:defRPr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целевых показателей муниципальной программы </a:t>
            </a:r>
            <a:r>
              <a:rPr lang="ru-RU" sz="1600" b="1" i="1" kern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«Физическая культура и спорт в Одинцовском муниципальном районе Московской области» </a:t>
            </a:r>
            <a:endParaRPr lang="ru-RU" sz="1000" b="1" kern="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64288" y="889932"/>
            <a:ext cx="17749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Продолжение таблицы</a:t>
            </a:r>
          </a:p>
        </p:txBody>
      </p:sp>
      <p:pic>
        <p:nvPicPr>
          <p:cNvPr id="16" name="Рисунок 15"/>
          <p:cNvPicPr/>
          <p:nvPr/>
        </p:nvPicPr>
        <p:blipFill rotWithShape="1">
          <a:blip r:embed="rId3"/>
          <a:srcRect l="8727" t="18617" r="27412" b="9650"/>
          <a:stretch/>
        </p:blipFill>
        <p:spPr bwMode="auto">
          <a:xfrm>
            <a:off x="323529" y="1166931"/>
            <a:ext cx="8463314" cy="356505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4856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28794" y="258202"/>
            <a:ext cx="68580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15609">
              <a:defRPr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целевых показателей муниципальной программы </a:t>
            </a:r>
            <a:r>
              <a:rPr lang="ru-RU" sz="1600" b="1" i="1" kern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«Физическая культура и спорт в Одинцовском муниципальном районе Московской области» </a:t>
            </a:r>
            <a:endParaRPr lang="ru-RU" sz="1000" b="1" kern="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64288" y="889932"/>
            <a:ext cx="17749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Продолжение таблицы</a:t>
            </a:r>
          </a:p>
        </p:txBody>
      </p:sp>
      <p:pic>
        <p:nvPicPr>
          <p:cNvPr id="13" name="Рисунок 12"/>
          <p:cNvPicPr/>
          <p:nvPr/>
        </p:nvPicPr>
        <p:blipFill rotWithShape="1">
          <a:blip r:embed="rId3"/>
          <a:srcRect l="21766" t="21721" r="23101" b="14396"/>
          <a:stretch/>
        </p:blipFill>
        <p:spPr bwMode="auto">
          <a:xfrm>
            <a:off x="467544" y="1166931"/>
            <a:ext cx="8280919" cy="372350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67316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28794" y="258202"/>
            <a:ext cx="68580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15609">
              <a:defRPr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целевых показателей муниципальной программы </a:t>
            </a:r>
            <a:r>
              <a:rPr lang="ru-RU" sz="1600" b="1" i="1" kern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«Физическая культура и спорт в Одинцовском муниципальном районе Московской области» </a:t>
            </a:r>
            <a:endParaRPr lang="ru-RU" sz="1000" b="1" kern="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64288" y="889932"/>
            <a:ext cx="17749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Продолжение таблицы</a:t>
            </a:r>
          </a:p>
        </p:txBody>
      </p:sp>
      <p:pic>
        <p:nvPicPr>
          <p:cNvPr id="13" name="Рисунок 12"/>
          <p:cNvPicPr/>
          <p:nvPr/>
        </p:nvPicPr>
        <p:blipFill rotWithShape="1">
          <a:blip r:embed="rId3"/>
          <a:srcRect l="8727" t="17887" r="27720" b="10380"/>
          <a:stretch/>
        </p:blipFill>
        <p:spPr bwMode="auto">
          <a:xfrm>
            <a:off x="395536" y="1089199"/>
            <a:ext cx="8414708" cy="37147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1550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Диаграмма 2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6990917"/>
              </p:ext>
            </p:extLst>
          </p:nvPr>
        </p:nvGraphicFramePr>
        <p:xfrm>
          <a:off x="555573" y="1099543"/>
          <a:ext cx="603041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06458" y="167207"/>
            <a:ext cx="6171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заработная плата работников муниципальных учреждений культуры Одинцовского муниципального района  в 2018-2019 годах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79584" y="2571750"/>
            <a:ext cx="460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/>
              <a:t>46</a:t>
            </a:r>
            <a:r>
              <a:rPr lang="en-US" sz="1200" b="1" dirty="0" smtClean="0"/>
              <a:t>,</a:t>
            </a:r>
            <a:r>
              <a:rPr lang="ru-RU" sz="1200" b="1" dirty="0" smtClean="0"/>
              <a:t>0</a:t>
            </a:r>
            <a:endParaRPr lang="ru-RU" sz="12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2450983" y="2572274"/>
            <a:ext cx="460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/>
              <a:t>49</a:t>
            </a:r>
            <a:r>
              <a:rPr lang="en-US" sz="1200" b="1" dirty="0" smtClean="0"/>
              <a:t>,1</a:t>
            </a:r>
            <a:endParaRPr lang="ru-RU" sz="12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4328873" y="2433250"/>
            <a:ext cx="460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/>
              <a:t>50</a:t>
            </a:r>
            <a:r>
              <a:rPr lang="en-US" sz="1200" b="1" dirty="0" smtClean="0"/>
              <a:t>,</a:t>
            </a:r>
            <a:r>
              <a:rPr lang="ru-RU" sz="1200" b="1" dirty="0" smtClean="0"/>
              <a:t>6</a:t>
            </a:r>
            <a:endParaRPr lang="ru-RU" sz="12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5315851" y="2433774"/>
            <a:ext cx="460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/>
              <a:t>58</a:t>
            </a:r>
            <a:r>
              <a:rPr lang="en-US" sz="1200" b="1" dirty="0" smtClean="0"/>
              <a:t>,</a:t>
            </a:r>
            <a:r>
              <a:rPr lang="ru-RU" sz="1200" b="1" dirty="0" smtClean="0"/>
              <a:t>2</a:t>
            </a:r>
            <a:endParaRPr lang="ru-RU" sz="1200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4279344" y="4315972"/>
            <a:ext cx="128104" cy="14401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" name="Группа 3"/>
          <p:cNvGrpSpPr/>
          <p:nvPr/>
        </p:nvGrpSpPr>
        <p:grpSpPr>
          <a:xfrm>
            <a:off x="267432" y="4221348"/>
            <a:ext cx="3569077" cy="461665"/>
            <a:chOff x="267432" y="4221348"/>
            <a:chExt cx="3569077" cy="461665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267432" y="4282588"/>
              <a:ext cx="145704" cy="154521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413136" y="4221348"/>
              <a:ext cx="342337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latin typeface="Times New Roman" pitchFamily="18" charset="0"/>
                  <a:cs typeface="Times New Roman" pitchFamily="18" charset="0"/>
                </a:rPr>
                <a:t>Средняя заработная плата в Московской области </a:t>
              </a:r>
            </a:p>
            <a:p>
              <a:r>
                <a:rPr lang="ru-RU" sz="1200" dirty="0" smtClean="0">
                  <a:latin typeface="Times New Roman" pitchFamily="18" charset="0"/>
                  <a:cs typeface="Times New Roman" pitchFamily="18" charset="0"/>
                </a:rPr>
                <a:t>(Указной показатель)</a:t>
              </a:r>
              <a:endParaRPr lang="ru-RU" sz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479824" y="3604101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20</a:t>
            </a:r>
            <a:r>
              <a:rPr lang="en-US" sz="1200" dirty="0" smtClean="0"/>
              <a:t>18</a:t>
            </a:r>
            <a:endParaRPr lang="ru-RU" sz="1200" dirty="0"/>
          </a:p>
        </p:txBody>
      </p:sp>
      <p:sp>
        <p:nvSpPr>
          <p:cNvPr id="34" name="TextBox 33"/>
          <p:cNvSpPr txBox="1"/>
          <p:nvPr/>
        </p:nvSpPr>
        <p:spPr>
          <a:xfrm>
            <a:off x="2412510" y="3604856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2019</a:t>
            </a:r>
            <a:endParaRPr lang="ru-RU" sz="1200" dirty="0"/>
          </a:p>
        </p:txBody>
      </p:sp>
      <p:sp>
        <p:nvSpPr>
          <p:cNvPr id="35" name="TextBox 34"/>
          <p:cNvSpPr txBox="1"/>
          <p:nvPr/>
        </p:nvSpPr>
        <p:spPr>
          <a:xfrm>
            <a:off x="4338884" y="3631330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2018</a:t>
            </a:r>
            <a:endParaRPr lang="ru-RU" sz="1200" dirty="0"/>
          </a:p>
        </p:txBody>
      </p:sp>
      <p:sp>
        <p:nvSpPr>
          <p:cNvPr id="36" name="TextBox 35"/>
          <p:cNvSpPr txBox="1"/>
          <p:nvPr/>
        </p:nvSpPr>
        <p:spPr>
          <a:xfrm>
            <a:off x="7856418" y="908751"/>
            <a:ext cx="6799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тыс.руб</a:t>
            </a:r>
            <a:r>
              <a:rPr lang="ru-RU" sz="1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175423" y="3623982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2019</a:t>
            </a:r>
            <a:endParaRPr lang="ru-RU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6592296" y="1419622"/>
            <a:ext cx="24836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Превышение </a:t>
            </a:r>
          </a:p>
          <a:p>
            <a:pPr algn="ctr"/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Указного показателя</a:t>
            </a:r>
          </a:p>
          <a:p>
            <a:pPr algn="ctr"/>
            <a:endParaRPr lang="ru-RU" sz="1600" b="1" i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2018 год – 10,0%</a:t>
            </a:r>
          </a:p>
          <a:p>
            <a:pPr algn="ctr"/>
            <a:endParaRPr lang="ru-RU" sz="1600" b="1" i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2019 год – 18,0%</a:t>
            </a:r>
            <a:endParaRPr lang="ru-RU" sz="16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Выгнутая вверх стрелка 38"/>
          <p:cNvSpPr/>
          <p:nvPr/>
        </p:nvSpPr>
        <p:spPr>
          <a:xfrm rot="20589035">
            <a:off x="1538942" y="1116564"/>
            <a:ext cx="1274437" cy="462943"/>
          </a:xfrm>
          <a:prstGeom prst="curved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D97B1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0" name="Выгнутая вверх стрелка 39"/>
          <p:cNvSpPr/>
          <p:nvPr/>
        </p:nvSpPr>
        <p:spPr>
          <a:xfrm rot="20589035">
            <a:off x="4305651" y="868072"/>
            <a:ext cx="1274437" cy="462943"/>
          </a:xfrm>
          <a:prstGeom prst="curvedDown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 rot="20347040">
            <a:off x="1655122" y="1179942"/>
            <a:ext cx="110959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Повышение </a:t>
            </a:r>
          </a:p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на 3,1 </a:t>
            </a:r>
            <a:r>
              <a:rPr lang="ru-RU" sz="900" b="1" i="1" dirty="0" err="1" smtClean="0">
                <a:latin typeface="Arial" pitchFamily="34" charset="0"/>
                <a:cs typeface="Arial" pitchFamily="34" charset="0"/>
              </a:rPr>
              <a:t>тыс.руб</a:t>
            </a:r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или 6,7%</a:t>
            </a:r>
            <a:endParaRPr lang="ru-RU" sz="9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 rot="20347040">
            <a:off x="4456160" y="932664"/>
            <a:ext cx="110959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Повышение </a:t>
            </a:r>
          </a:p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на 7,6 </a:t>
            </a:r>
            <a:r>
              <a:rPr lang="ru-RU" sz="900" b="1" i="1" dirty="0" err="1" smtClean="0">
                <a:latin typeface="Arial" pitchFamily="34" charset="0"/>
                <a:cs typeface="Arial" pitchFamily="34" charset="0"/>
              </a:rPr>
              <a:t>тыс.руб</a:t>
            </a:r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или 15,0%</a:t>
            </a:r>
            <a:endParaRPr lang="ru-RU" sz="9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533463" y="4206276"/>
            <a:ext cx="33209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Средняя заработная плата работников культуры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 Одинцовском муниципальном районе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785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" name="Диаграмма 3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0513255"/>
              </p:ext>
            </p:extLst>
          </p:nvPr>
        </p:nvGraphicFramePr>
        <p:xfrm>
          <a:off x="669954" y="1038933"/>
          <a:ext cx="581658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54280" y="186322"/>
            <a:ext cx="7189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заработная плата педагогических работников муниципальных учреждений общего образования Одинцовского муниципального района</a:t>
            </a:r>
          </a:p>
          <a:p>
            <a:r>
              <a:rPr lang="ru-RU" sz="2000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2018-2019 годах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79584" y="2571750"/>
            <a:ext cx="460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51,4</a:t>
            </a:r>
            <a:endParaRPr lang="ru-RU" sz="12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2450983" y="2572274"/>
            <a:ext cx="460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56,1</a:t>
            </a:r>
            <a:endParaRPr lang="ru-RU" sz="12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4328873" y="2433250"/>
            <a:ext cx="460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62,1</a:t>
            </a:r>
            <a:endParaRPr lang="ru-RU" sz="12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5315851" y="2433774"/>
            <a:ext cx="460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66,7</a:t>
            </a:r>
            <a:endParaRPr lang="ru-RU" sz="1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67432" y="4282588"/>
            <a:ext cx="145704" cy="15452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4279344" y="4315972"/>
            <a:ext cx="128104" cy="14401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413136" y="4221348"/>
            <a:ext cx="34233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Средняя заработная плата в Московской области 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(Указной показатель)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79824" y="3604101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20</a:t>
            </a:r>
            <a:r>
              <a:rPr lang="en-US" sz="1200" dirty="0" smtClean="0"/>
              <a:t>18</a:t>
            </a:r>
            <a:endParaRPr lang="ru-RU" sz="1200" dirty="0"/>
          </a:p>
        </p:txBody>
      </p:sp>
      <p:sp>
        <p:nvSpPr>
          <p:cNvPr id="34" name="TextBox 33"/>
          <p:cNvSpPr txBox="1"/>
          <p:nvPr/>
        </p:nvSpPr>
        <p:spPr>
          <a:xfrm>
            <a:off x="2412510" y="3604856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2019</a:t>
            </a:r>
            <a:endParaRPr lang="ru-RU" sz="1200" dirty="0"/>
          </a:p>
        </p:txBody>
      </p:sp>
      <p:sp>
        <p:nvSpPr>
          <p:cNvPr id="35" name="TextBox 34"/>
          <p:cNvSpPr txBox="1"/>
          <p:nvPr/>
        </p:nvSpPr>
        <p:spPr>
          <a:xfrm>
            <a:off x="4338884" y="3631330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2018</a:t>
            </a:r>
            <a:endParaRPr lang="ru-RU" sz="1200" dirty="0"/>
          </a:p>
        </p:txBody>
      </p:sp>
      <p:sp>
        <p:nvSpPr>
          <p:cNvPr id="36" name="TextBox 35"/>
          <p:cNvSpPr txBox="1"/>
          <p:nvPr/>
        </p:nvSpPr>
        <p:spPr>
          <a:xfrm>
            <a:off x="7856418" y="908751"/>
            <a:ext cx="6799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тыс.руб</a:t>
            </a:r>
            <a:r>
              <a:rPr lang="ru-RU" sz="1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175423" y="3623982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2019</a:t>
            </a:r>
            <a:endParaRPr lang="ru-RU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6592296" y="1419622"/>
            <a:ext cx="24836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Превышение </a:t>
            </a:r>
          </a:p>
          <a:p>
            <a:pPr algn="ctr"/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Указного показателя</a:t>
            </a:r>
          </a:p>
          <a:p>
            <a:pPr algn="ctr"/>
            <a:endParaRPr lang="ru-RU" sz="1600" b="1" i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2018 год – 20,8%</a:t>
            </a:r>
          </a:p>
          <a:p>
            <a:pPr algn="ctr"/>
            <a:endParaRPr lang="ru-RU" sz="1600" b="1" i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2019 год – 18,9%</a:t>
            </a:r>
            <a:endParaRPr lang="ru-RU" sz="16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Выгнутая вверх стрелка 38"/>
          <p:cNvSpPr/>
          <p:nvPr/>
        </p:nvSpPr>
        <p:spPr>
          <a:xfrm rot="20589035">
            <a:off x="1538942" y="1116564"/>
            <a:ext cx="1274437" cy="462943"/>
          </a:xfrm>
          <a:prstGeom prst="curved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D97B1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0" name="Выгнутая вверх стрелка 39"/>
          <p:cNvSpPr/>
          <p:nvPr/>
        </p:nvSpPr>
        <p:spPr>
          <a:xfrm rot="20589035">
            <a:off x="4305651" y="868072"/>
            <a:ext cx="1274437" cy="462943"/>
          </a:xfrm>
          <a:prstGeom prst="curvedDown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 rot="20347040">
            <a:off x="1655122" y="1179942"/>
            <a:ext cx="110959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Повышение </a:t>
            </a:r>
          </a:p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на 4,7 </a:t>
            </a:r>
            <a:r>
              <a:rPr lang="ru-RU" sz="900" b="1" i="1" dirty="0" err="1" smtClean="0">
                <a:latin typeface="Arial" pitchFamily="34" charset="0"/>
                <a:cs typeface="Arial" pitchFamily="34" charset="0"/>
              </a:rPr>
              <a:t>тыс.руб</a:t>
            </a:r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или 9,1%</a:t>
            </a:r>
            <a:endParaRPr lang="ru-RU" sz="9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 rot="20347040">
            <a:off x="4456160" y="932664"/>
            <a:ext cx="110959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Повышение </a:t>
            </a:r>
          </a:p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на 4,6 </a:t>
            </a:r>
            <a:r>
              <a:rPr lang="ru-RU" sz="900" b="1" i="1" dirty="0" err="1" smtClean="0">
                <a:latin typeface="Arial" pitchFamily="34" charset="0"/>
                <a:cs typeface="Arial" pitchFamily="34" charset="0"/>
              </a:rPr>
              <a:t>тыс.руб</a:t>
            </a:r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или 7,4%</a:t>
            </a:r>
            <a:endParaRPr lang="ru-RU" sz="9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533463" y="4206276"/>
            <a:ext cx="4117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Средняя заработная плата педагогических работников школ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 Одинцовском муниципальном районе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58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Диаграмма 2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2293647"/>
              </p:ext>
            </p:extLst>
          </p:nvPr>
        </p:nvGraphicFramePr>
        <p:xfrm>
          <a:off x="251520" y="908751"/>
          <a:ext cx="6480720" cy="29602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858528" y="113662"/>
            <a:ext cx="7285472" cy="810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заработная плата педагогических работников </a:t>
            </a:r>
          </a:p>
          <a:p>
            <a:r>
              <a:rPr lang="ru-RU" sz="2000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муниципальных учреждений дошкольного</a:t>
            </a:r>
            <a:r>
              <a:rPr lang="ru-RU" sz="2000" b="1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 </a:t>
            </a:r>
          </a:p>
          <a:p>
            <a:r>
              <a:rPr lang="ru-RU" sz="2000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Одинцовского муниципального района в 2018-2019 годах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87624" y="2575921"/>
            <a:ext cx="460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5</a:t>
            </a:r>
            <a:r>
              <a:rPr lang="ru-RU" sz="1200" b="1" dirty="0" smtClean="0"/>
              <a:t>0</a:t>
            </a:r>
            <a:r>
              <a:rPr lang="en-US" sz="1200" b="1" dirty="0" smtClean="0"/>
              <a:t>,</a:t>
            </a:r>
            <a:r>
              <a:rPr lang="ru-RU" sz="1200" b="1" dirty="0" smtClean="0"/>
              <a:t>0</a:t>
            </a:r>
            <a:endParaRPr lang="ru-RU" sz="12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2332438" y="2572274"/>
            <a:ext cx="460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5</a:t>
            </a:r>
            <a:r>
              <a:rPr lang="ru-RU" sz="1200" b="1" dirty="0" smtClean="0"/>
              <a:t>1</a:t>
            </a:r>
            <a:r>
              <a:rPr lang="en-US" sz="1200" b="1" dirty="0" smtClean="0"/>
              <a:t>,</a:t>
            </a:r>
            <a:r>
              <a:rPr lang="ru-RU" sz="1200" b="1" dirty="0" smtClean="0"/>
              <a:t>5</a:t>
            </a:r>
            <a:endParaRPr lang="ru-RU" sz="12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4328873" y="2433250"/>
            <a:ext cx="460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/>
              <a:t>51</a:t>
            </a:r>
            <a:r>
              <a:rPr lang="en-US" sz="1200" b="1" dirty="0" smtClean="0"/>
              <a:t>,1</a:t>
            </a:r>
            <a:endParaRPr lang="ru-RU" sz="12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5432611" y="2428624"/>
            <a:ext cx="460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/>
              <a:t>54</a:t>
            </a:r>
            <a:r>
              <a:rPr lang="en-US" sz="1200" b="1" dirty="0" smtClean="0"/>
              <a:t>,</a:t>
            </a:r>
            <a:r>
              <a:rPr lang="ru-RU" sz="1200" b="1" dirty="0" smtClean="0"/>
              <a:t>6</a:t>
            </a:r>
            <a:endParaRPr lang="ru-RU" sz="1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67432" y="4282588"/>
            <a:ext cx="145704" cy="15452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3779912" y="4303626"/>
            <a:ext cx="128104" cy="14401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413136" y="4203716"/>
            <a:ext cx="29400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Средняя заработная плата в сфере общего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бразования Московской области 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(Указной показатель)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02200" y="3742600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20</a:t>
            </a:r>
            <a:r>
              <a:rPr lang="en-US" sz="1200" dirty="0" smtClean="0"/>
              <a:t>18</a:t>
            </a:r>
            <a:endParaRPr lang="ru-RU" sz="1200" dirty="0"/>
          </a:p>
        </p:txBody>
      </p:sp>
      <p:sp>
        <p:nvSpPr>
          <p:cNvPr id="34" name="TextBox 33"/>
          <p:cNvSpPr txBox="1"/>
          <p:nvPr/>
        </p:nvSpPr>
        <p:spPr>
          <a:xfrm>
            <a:off x="2210919" y="3742270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2019</a:t>
            </a:r>
            <a:endParaRPr lang="ru-RU" sz="1200" dirty="0"/>
          </a:p>
        </p:txBody>
      </p:sp>
      <p:sp>
        <p:nvSpPr>
          <p:cNvPr id="35" name="TextBox 34"/>
          <p:cNvSpPr txBox="1"/>
          <p:nvPr/>
        </p:nvSpPr>
        <p:spPr>
          <a:xfrm>
            <a:off x="4328873" y="3742269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2018</a:t>
            </a:r>
            <a:endParaRPr lang="ru-RU" sz="1200" dirty="0"/>
          </a:p>
        </p:txBody>
      </p:sp>
      <p:sp>
        <p:nvSpPr>
          <p:cNvPr id="36" name="TextBox 35"/>
          <p:cNvSpPr txBox="1"/>
          <p:nvPr/>
        </p:nvSpPr>
        <p:spPr>
          <a:xfrm>
            <a:off x="7856418" y="908751"/>
            <a:ext cx="6799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тыс.руб</a:t>
            </a:r>
            <a:r>
              <a:rPr lang="ru-RU" sz="1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183184" y="3742268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2019</a:t>
            </a:r>
            <a:endParaRPr lang="ru-RU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6592296" y="1419622"/>
            <a:ext cx="24836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Превышение </a:t>
            </a:r>
          </a:p>
          <a:p>
            <a:pPr algn="ctr"/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Указного показателя</a:t>
            </a:r>
          </a:p>
          <a:p>
            <a:pPr algn="ctr"/>
            <a:endParaRPr lang="ru-RU" sz="1600" b="1" i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2018 год – 2,2%</a:t>
            </a:r>
          </a:p>
          <a:p>
            <a:pPr algn="ctr"/>
            <a:endParaRPr lang="ru-RU" sz="1600" b="1" i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2019 год – 6%</a:t>
            </a:r>
            <a:endParaRPr lang="ru-RU" sz="16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Выгнутая вверх стрелка 38"/>
          <p:cNvSpPr/>
          <p:nvPr/>
        </p:nvSpPr>
        <p:spPr>
          <a:xfrm rot="20589035">
            <a:off x="1395599" y="923500"/>
            <a:ext cx="1274437" cy="462943"/>
          </a:xfrm>
          <a:prstGeom prst="curved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D97B1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0" name="Выгнутая вверх стрелка 39"/>
          <p:cNvSpPr/>
          <p:nvPr/>
        </p:nvSpPr>
        <p:spPr>
          <a:xfrm rot="20589035">
            <a:off x="4305651" y="868072"/>
            <a:ext cx="1274437" cy="462943"/>
          </a:xfrm>
          <a:prstGeom prst="curvedDown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 rot="20347040">
            <a:off x="1533651" y="1024641"/>
            <a:ext cx="110959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Повышение </a:t>
            </a:r>
          </a:p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на 1,5 </a:t>
            </a:r>
            <a:r>
              <a:rPr lang="ru-RU" sz="900" b="1" i="1" dirty="0" err="1" smtClean="0">
                <a:latin typeface="Arial" pitchFamily="34" charset="0"/>
                <a:cs typeface="Arial" pitchFamily="34" charset="0"/>
              </a:rPr>
              <a:t>тыс.руб</a:t>
            </a:r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или 3%</a:t>
            </a:r>
            <a:endParaRPr lang="ru-RU" sz="9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 rot="20347040">
            <a:off x="4456160" y="932664"/>
            <a:ext cx="110959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Повышение </a:t>
            </a:r>
          </a:p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на 3,5 </a:t>
            </a:r>
            <a:r>
              <a:rPr lang="ru-RU" sz="900" b="1" i="1" dirty="0" err="1" smtClean="0">
                <a:latin typeface="Arial" pitchFamily="34" charset="0"/>
                <a:cs typeface="Arial" pitchFamily="34" charset="0"/>
              </a:rPr>
              <a:t>тыс.руб</a:t>
            </a:r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или 6,8%</a:t>
            </a:r>
            <a:endParaRPr lang="ru-RU" sz="9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908016" y="4203716"/>
            <a:ext cx="47051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Средняя заработная плата педагогических работников детских садов 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 Одинцовском муниципальном районе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021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Диаграмма 3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0107469"/>
              </p:ext>
            </p:extLst>
          </p:nvPr>
        </p:nvGraphicFramePr>
        <p:xfrm>
          <a:off x="285720" y="987574"/>
          <a:ext cx="6120680" cy="2955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785918" y="291308"/>
            <a:ext cx="729005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заработная плата педагогических работников муниципальных учреждений дополнительного</a:t>
            </a:r>
            <a:r>
              <a:rPr lang="ru-RU" b="1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 Одинцовского муниципального района в 2018-2019 годах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49393" y="2575921"/>
            <a:ext cx="460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5</a:t>
            </a:r>
            <a:r>
              <a:rPr lang="ru-RU" sz="1200" b="1" dirty="0"/>
              <a:t>5</a:t>
            </a:r>
            <a:r>
              <a:rPr lang="en-US" sz="1200" b="1" dirty="0" smtClean="0"/>
              <a:t>,</a:t>
            </a:r>
            <a:r>
              <a:rPr lang="ru-RU" sz="1200" b="1" dirty="0" smtClean="0"/>
              <a:t>7</a:t>
            </a:r>
            <a:endParaRPr lang="ru-RU" sz="12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2255903" y="2572274"/>
            <a:ext cx="460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5</a:t>
            </a:r>
            <a:r>
              <a:rPr lang="ru-RU" sz="1200" b="1" dirty="0" smtClean="0"/>
              <a:t>8</a:t>
            </a:r>
            <a:r>
              <a:rPr lang="en-US" sz="1200" b="1" dirty="0" smtClean="0"/>
              <a:t>,</a:t>
            </a:r>
            <a:r>
              <a:rPr lang="ru-RU" sz="1200" b="1" dirty="0" smtClean="0"/>
              <a:t>1</a:t>
            </a:r>
            <a:endParaRPr lang="ru-RU" sz="12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4205002" y="2437421"/>
            <a:ext cx="460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/>
              <a:t>60</a:t>
            </a:r>
            <a:r>
              <a:rPr lang="en-US" sz="1200" b="1" dirty="0" smtClean="0"/>
              <a:t>,1</a:t>
            </a:r>
            <a:endParaRPr lang="ru-RU" sz="12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5202420" y="2428624"/>
            <a:ext cx="460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/>
              <a:t>6</a:t>
            </a:r>
            <a:r>
              <a:rPr lang="ru-RU" sz="1200" b="1" dirty="0" smtClean="0"/>
              <a:t>4</a:t>
            </a:r>
            <a:r>
              <a:rPr lang="en-US" sz="1200" b="1" dirty="0" smtClean="0"/>
              <a:t>,</a:t>
            </a:r>
            <a:r>
              <a:rPr lang="ru-RU" sz="1200" b="1" dirty="0" smtClean="0"/>
              <a:t>6</a:t>
            </a:r>
            <a:endParaRPr lang="ru-RU" sz="1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67432" y="4282588"/>
            <a:ext cx="145704" cy="15452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4088525" y="4286652"/>
            <a:ext cx="128104" cy="14401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376376" y="4185627"/>
            <a:ext cx="4017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Средняя заработная плата в сфере дополнительного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бразования Московской области 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(Указной показатель)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02200" y="3742600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20</a:t>
            </a:r>
            <a:r>
              <a:rPr lang="en-US" sz="1200" dirty="0" smtClean="0"/>
              <a:t>18</a:t>
            </a:r>
            <a:endParaRPr lang="ru-RU" sz="1200" dirty="0"/>
          </a:p>
        </p:txBody>
      </p:sp>
      <p:sp>
        <p:nvSpPr>
          <p:cNvPr id="34" name="TextBox 33"/>
          <p:cNvSpPr txBox="1"/>
          <p:nvPr/>
        </p:nvSpPr>
        <p:spPr>
          <a:xfrm>
            <a:off x="2210919" y="3742270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2019</a:t>
            </a:r>
            <a:endParaRPr lang="ru-RU" sz="1200" dirty="0"/>
          </a:p>
        </p:txBody>
      </p:sp>
      <p:sp>
        <p:nvSpPr>
          <p:cNvPr id="35" name="TextBox 34"/>
          <p:cNvSpPr txBox="1"/>
          <p:nvPr/>
        </p:nvSpPr>
        <p:spPr>
          <a:xfrm>
            <a:off x="4328873" y="3742269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2018</a:t>
            </a:r>
            <a:endParaRPr lang="ru-RU" sz="1200" dirty="0"/>
          </a:p>
        </p:txBody>
      </p:sp>
      <p:sp>
        <p:nvSpPr>
          <p:cNvPr id="36" name="TextBox 35"/>
          <p:cNvSpPr txBox="1"/>
          <p:nvPr/>
        </p:nvSpPr>
        <p:spPr>
          <a:xfrm>
            <a:off x="7856418" y="908751"/>
            <a:ext cx="6799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тыс.руб</a:t>
            </a:r>
            <a:r>
              <a:rPr lang="ru-RU" sz="1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183184" y="3742268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2019</a:t>
            </a:r>
            <a:endParaRPr lang="ru-RU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6592296" y="1419622"/>
            <a:ext cx="24836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Превышение </a:t>
            </a:r>
          </a:p>
          <a:p>
            <a:pPr algn="ctr"/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Указного показателя</a:t>
            </a:r>
          </a:p>
          <a:p>
            <a:pPr algn="ctr"/>
            <a:endParaRPr lang="ru-RU" sz="1600" b="1" i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2018 год – 7,9%</a:t>
            </a:r>
          </a:p>
          <a:p>
            <a:pPr algn="ctr"/>
            <a:endParaRPr lang="ru-RU" sz="1600" b="1" i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2019 год – 11,2%</a:t>
            </a:r>
            <a:endParaRPr lang="ru-RU" sz="16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Выгнутая вверх стрелка 38"/>
          <p:cNvSpPr/>
          <p:nvPr/>
        </p:nvSpPr>
        <p:spPr>
          <a:xfrm rot="20589035">
            <a:off x="1395599" y="923500"/>
            <a:ext cx="1274437" cy="462943"/>
          </a:xfrm>
          <a:prstGeom prst="curved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D97B1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0" name="Выгнутая вверх стрелка 39"/>
          <p:cNvSpPr/>
          <p:nvPr/>
        </p:nvSpPr>
        <p:spPr>
          <a:xfrm rot="20589035">
            <a:off x="4305651" y="868072"/>
            <a:ext cx="1274437" cy="462943"/>
          </a:xfrm>
          <a:prstGeom prst="curvedDown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 rot="20347040">
            <a:off x="1533651" y="1024641"/>
            <a:ext cx="110959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Повышение </a:t>
            </a:r>
          </a:p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на 2,4 </a:t>
            </a:r>
            <a:r>
              <a:rPr lang="ru-RU" sz="900" b="1" i="1" dirty="0" err="1" smtClean="0">
                <a:latin typeface="Arial" pitchFamily="34" charset="0"/>
                <a:cs typeface="Arial" pitchFamily="34" charset="0"/>
              </a:rPr>
              <a:t>тыс.руб</a:t>
            </a:r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или 4,3%</a:t>
            </a:r>
            <a:endParaRPr lang="ru-RU" sz="9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 rot="20347040">
            <a:off x="4456160" y="932664"/>
            <a:ext cx="110959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Повышение </a:t>
            </a:r>
          </a:p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на 4,5 </a:t>
            </a:r>
            <a:r>
              <a:rPr lang="ru-RU" sz="900" b="1" i="1" dirty="0" err="1" smtClean="0">
                <a:latin typeface="Arial" pitchFamily="34" charset="0"/>
                <a:cs typeface="Arial" pitchFamily="34" charset="0"/>
              </a:rPr>
              <a:t>тыс.руб</a:t>
            </a:r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или 7,5%</a:t>
            </a:r>
            <a:endParaRPr lang="ru-RU" sz="9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152577" y="4185627"/>
            <a:ext cx="49103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Средняя заработная плата педагогических работников дополнительного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образования в Одинцовском муниципальном районе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15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" name="Диаграмма 4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1805272"/>
              </p:ext>
            </p:extLst>
          </p:nvPr>
        </p:nvGraphicFramePr>
        <p:xfrm>
          <a:off x="-396552" y="886981"/>
          <a:ext cx="9367501" cy="1882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/>
              <a:pPr/>
              <a:t>59</a:t>
            </a:fld>
            <a:endParaRPr lang="ru-RU"/>
          </a:p>
        </p:txBody>
      </p:sp>
      <p:sp>
        <p:nvSpPr>
          <p:cNvPr id="5" name="Заголовок 1"/>
          <p:cNvSpPr txBox="1">
            <a:spLocks noGrp="1"/>
          </p:cNvSpPr>
          <p:nvPr>
            <p:ph type="title"/>
          </p:nvPr>
        </p:nvSpPr>
        <p:spPr>
          <a:xfrm>
            <a:off x="1672032" y="48663"/>
            <a:ext cx="6897328" cy="635786"/>
          </a:xfrm>
          <a:prstGeom prst="rect">
            <a:avLst/>
          </a:prstGeom>
        </p:spPr>
        <p:txBody>
          <a:bodyPr vert="horz" lIns="80402" tIns="40201" rIns="80402" bIns="40201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Расходы бюджета Одинцовского 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муниципального района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на 1 обучающегося в образовательных организациях 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без расходов капитального характера, строек и 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обеспечивающих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расходов) за 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2019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год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301430" y="424070"/>
            <a:ext cx="864096" cy="281242"/>
          </a:xfrm>
          <a:prstGeom prst="rect">
            <a:avLst/>
          </a:prstGeom>
        </p:spPr>
        <p:txBody>
          <a:bodyPr wrap="square" lIns="80402" tIns="40201" rIns="80402" bIns="40201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804000" fontAlgn="base">
              <a:spcBef>
                <a:spcPct val="0"/>
              </a:spcBef>
              <a:spcAft>
                <a:spcPct val="0"/>
              </a:spcAft>
            </a:pPr>
            <a:r>
              <a:rPr lang="ru-RU" sz="1300" b="1" i="1" dirty="0">
                <a:solidFill>
                  <a:srgbClr val="0F6FC6">
                    <a:lumMod val="50000"/>
                  </a:srgbClr>
                </a:solidFill>
                <a:latin typeface="Times New Roman"/>
              </a:rPr>
              <a:t>млн.руб.</a:t>
            </a:r>
            <a:endParaRPr lang="ru-RU" sz="1300" b="1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46404" y="2343455"/>
            <a:ext cx="1224136" cy="2871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80402" tIns="40201" rIns="80402" bIns="40201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04000"/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149</a:t>
            </a:r>
            <a:endParaRPr lang="ru-RU" sz="1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9552" y="2441613"/>
            <a:ext cx="4457376" cy="3780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80402" tIns="40201" rIns="80402" bIns="40201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04000"/>
            <a:r>
              <a:rPr lang="ru-RU" sz="21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Расходы на 1 ребёнка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442063" y="3223096"/>
            <a:ext cx="8382431" cy="536655"/>
            <a:chOff x="466072" y="4076868"/>
            <a:chExt cx="8382431" cy="739151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466072" y="4076868"/>
              <a:ext cx="1873680" cy="723897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04000"/>
              <a:r>
                <a:rPr lang="ru-RU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2 </a:t>
              </a:r>
              <a:r>
                <a:rPr lang="ru-RU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694,5</a:t>
              </a:r>
              <a:endPara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2727822" y="4222955"/>
              <a:ext cx="504056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04000"/>
              <a:r>
                <a:rPr lang="ru-RU" dirty="0">
                  <a:solidFill>
                    <a:prstClr val="black"/>
                  </a:solidFill>
                </a:rPr>
                <a:t>÷</a:t>
              </a:r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6688263" y="4095125"/>
              <a:ext cx="2160240" cy="705640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04000"/>
              <a:r>
                <a:rPr lang="ru-RU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166,6</a:t>
              </a:r>
              <a:endPara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 defTabSz="804000"/>
              <a:r>
                <a:rPr lang="ru-RU" sz="1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на 1 ребёнка</a:t>
              </a:r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3635896" y="4077596"/>
              <a:ext cx="1872208" cy="738423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04000"/>
              <a:r>
                <a:rPr lang="ru-RU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16 </a:t>
              </a:r>
              <a:r>
                <a:rPr lang="ru-RU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178</a:t>
              </a:r>
              <a:endPara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 defTabSz="804000"/>
              <a:r>
                <a:rPr lang="ru-RU" sz="1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детей</a:t>
              </a: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5837178" y="4202892"/>
              <a:ext cx="504056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04000"/>
              <a:r>
                <a:rPr lang="ru-RU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376379" y="2882778"/>
            <a:ext cx="1910682" cy="2773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402" tIns="40201" rIns="80402" bIns="40201" rtlCol="0" anchor="ctr"/>
          <a:lstStyle/>
          <a:p>
            <a:pPr algn="ctr" defTabSz="804000"/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Расходы бюджета </a:t>
            </a:r>
          </a:p>
          <a:p>
            <a:pPr algn="ctr" defTabSz="804000"/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(млн. руб.)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555628" y="2872653"/>
            <a:ext cx="1966941" cy="2430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402" tIns="40201" rIns="80402" bIns="40201" rtlCol="0" anchor="ctr"/>
          <a:lstStyle/>
          <a:p>
            <a:pPr algn="ctr" defTabSz="804000"/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Количество</a:t>
            </a:r>
          </a:p>
          <a:p>
            <a:pPr algn="ctr" defTabSz="804000"/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среднегодовое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480213" y="2829274"/>
            <a:ext cx="2529612" cy="2864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402" tIns="40201" rIns="80402" bIns="40201" rtlCol="0" anchor="ctr"/>
          <a:lstStyle/>
          <a:p>
            <a:pPr algn="ctr" defTabSz="804000"/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Расходы на 1 ребёнка в год </a:t>
            </a:r>
          </a:p>
          <a:p>
            <a:pPr algn="ctr" defTabSz="804000"/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(тыс. руб.)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1521" y="2841780"/>
            <a:ext cx="2304256" cy="2214246"/>
          </a:xfrm>
          <a:prstGeom prst="roundRect">
            <a:avLst/>
          </a:prstGeom>
          <a:noFill/>
          <a:ln w="3175"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402" tIns="40201" rIns="80402" bIns="40201" rtlCol="0" anchor="ctr"/>
          <a:lstStyle/>
          <a:p>
            <a:pPr algn="ctr" defTabSz="804000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458472" y="2769901"/>
            <a:ext cx="2620318" cy="2214246"/>
          </a:xfrm>
          <a:prstGeom prst="roundRect">
            <a:avLst/>
          </a:prstGeom>
          <a:noFill/>
          <a:ln w="3175"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402" tIns="40201" rIns="80402" bIns="40201" rtlCol="0" anchor="ctr"/>
          <a:lstStyle/>
          <a:p>
            <a:pPr algn="ctr" defTabSz="804000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383869" y="2819210"/>
            <a:ext cx="2304256" cy="2214246"/>
          </a:xfrm>
          <a:prstGeom prst="roundRect">
            <a:avLst/>
          </a:prstGeom>
          <a:noFill/>
          <a:ln w="3175"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402" tIns="40201" rIns="80402" bIns="40201" rtlCol="0" anchor="ctr"/>
          <a:lstStyle/>
          <a:p>
            <a:pPr algn="ctr" defTabSz="804000"/>
            <a:endParaRPr lang="ru-RU" dirty="0">
              <a:solidFill>
                <a:prstClr val="white"/>
              </a:solidFill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433171" y="3825135"/>
            <a:ext cx="8387302" cy="525580"/>
            <a:chOff x="466072" y="4076868"/>
            <a:chExt cx="8387302" cy="723897"/>
          </a:xfrm>
          <a:solidFill>
            <a:srgbClr val="FFCC99"/>
          </a:solidFill>
        </p:grpSpPr>
        <p:sp>
          <p:nvSpPr>
            <p:cNvPr id="23" name="Скругленный прямоугольник 22"/>
            <p:cNvSpPr/>
            <p:nvPr/>
          </p:nvSpPr>
          <p:spPr>
            <a:xfrm>
              <a:off x="466072" y="4076868"/>
              <a:ext cx="1873680" cy="723897"/>
            </a:xfrm>
            <a:prstGeom prst="roundRect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804000"/>
              <a:r>
                <a:rPr lang="ru-RU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4 </a:t>
              </a:r>
              <a:r>
                <a:rPr lang="ru-RU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117,5</a:t>
              </a:r>
              <a:endPara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2727822" y="4222955"/>
              <a:ext cx="504056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04000"/>
              <a:r>
                <a:rPr lang="ru-RU" dirty="0">
                  <a:solidFill>
                    <a:prstClr val="black"/>
                  </a:solidFill>
                </a:rPr>
                <a:t>÷</a:t>
              </a:r>
            </a:p>
          </p:txBody>
        </p:sp>
        <p:sp>
          <p:nvSpPr>
            <p:cNvPr id="25" name="Скругленный прямоугольник 24"/>
            <p:cNvSpPr/>
            <p:nvPr/>
          </p:nvSpPr>
          <p:spPr>
            <a:xfrm>
              <a:off x="6693134" y="4077597"/>
              <a:ext cx="2160240" cy="705640"/>
            </a:xfrm>
            <a:prstGeom prst="roundRect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804000"/>
              <a:r>
                <a:rPr lang="ru-RU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99,4 </a:t>
              </a:r>
              <a:endPara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 defTabSz="804000"/>
              <a:r>
                <a:rPr lang="ru-RU" sz="1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на 1 учащегося</a:t>
              </a:r>
            </a:p>
          </p:txBody>
        </p:sp>
        <p:sp>
          <p:nvSpPr>
            <p:cNvPr id="26" name="Скругленный прямоугольник 25"/>
            <p:cNvSpPr/>
            <p:nvPr/>
          </p:nvSpPr>
          <p:spPr>
            <a:xfrm>
              <a:off x="3635896" y="4077597"/>
              <a:ext cx="1872208" cy="723168"/>
            </a:xfrm>
            <a:prstGeom prst="roundRect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804000"/>
              <a:r>
                <a:rPr lang="ru-RU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41 </a:t>
              </a:r>
              <a:r>
                <a:rPr lang="ru-RU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443</a:t>
              </a:r>
              <a:endPara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 defTabSz="804000"/>
              <a:r>
                <a:rPr lang="ru-RU" sz="1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учащийся</a:t>
              </a: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5837178" y="4202892"/>
              <a:ext cx="504056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04000"/>
              <a:r>
                <a:rPr lang="ru-RU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438129" y="4425773"/>
            <a:ext cx="8382431" cy="525580"/>
            <a:chOff x="466072" y="4076868"/>
            <a:chExt cx="8382431" cy="723897"/>
          </a:xfrm>
          <a:solidFill>
            <a:srgbClr val="00FFCC"/>
          </a:solidFill>
        </p:grpSpPr>
        <p:sp>
          <p:nvSpPr>
            <p:cNvPr id="29" name="Скругленный прямоугольник 28"/>
            <p:cNvSpPr/>
            <p:nvPr/>
          </p:nvSpPr>
          <p:spPr>
            <a:xfrm>
              <a:off x="466072" y="4076868"/>
              <a:ext cx="1873680" cy="723897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804000"/>
              <a:r>
                <a:rPr lang="ru-RU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368,4</a:t>
              </a:r>
              <a:endPara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2727822" y="4222955"/>
              <a:ext cx="504056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04000"/>
              <a:r>
                <a:rPr lang="ru-RU" dirty="0">
                  <a:solidFill>
                    <a:prstClr val="black"/>
                  </a:solidFill>
                </a:rPr>
                <a:t>÷</a:t>
              </a:r>
            </a:p>
          </p:txBody>
        </p:sp>
        <p:sp>
          <p:nvSpPr>
            <p:cNvPr id="31" name="Скругленный прямоугольник 30"/>
            <p:cNvSpPr/>
            <p:nvPr/>
          </p:nvSpPr>
          <p:spPr>
            <a:xfrm>
              <a:off x="6688263" y="4095125"/>
              <a:ext cx="2160240" cy="70564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804000"/>
              <a:r>
                <a:rPr lang="ru-RU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65,8 </a:t>
              </a:r>
              <a:endPara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 defTabSz="804000"/>
              <a:r>
                <a:rPr lang="ru-RU" sz="1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на 1 учащегося</a:t>
              </a:r>
            </a:p>
          </p:txBody>
        </p:sp>
        <p:sp>
          <p:nvSpPr>
            <p:cNvPr id="32" name="Скругленный прямоугольник 31"/>
            <p:cNvSpPr/>
            <p:nvPr/>
          </p:nvSpPr>
          <p:spPr>
            <a:xfrm>
              <a:off x="3635896" y="4077596"/>
              <a:ext cx="1872208" cy="723168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804000"/>
              <a:r>
                <a:rPr lang="ru-RU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5 </a:t>
              </a:r>
              <a:r>
                <a:rPr lang="ru-RU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597</a:t>
              </a:r>
              <a:endPara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 defTabSz="804000"/>
              <a:r>
                <a:rPr lang="ru-RU" sz="1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учащихся</a:t>
              </a: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837178" y="4202892"/>
              <a:ext cx="504056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04000"/>
              <a:r>
                <a:rPr lang="ru-RU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</a:p>
          </p:txBody>
        </p:sp>
      </p:grpSp>
      <p:sp>
        <p:nvSpPr>
          <p:cNvPr id="34" name="Прямоугольник 33"/>
          <p:cNvSpPr/>
          <p:nvPr/>
        </p:nvSpPr>
        <p:spPr>
          <a:xfrm>
            <a:off x="5688125" y="788131"/>
            <a:ext cx="1340120" cy="2290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402" tIns="40201" rIns="80402" bIns="40201" rtlCol="0" anchor="ctr"/>
          <a:lstStyle/>
          <a:p>
            <a:pPr algn="ctr" defTabSz="804000"/>
            <a:r>
              <a:rPr lang="ru-RU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Кол-во организаций, всего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6173210" y="1166697"/>
            <a:ext cx="491044" cy="2700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402" tIns="40201" rIns="80402" bIns="40201" rtlCol="0" anchor="ctr"/>
          <a:lstStyle/>
          <a:p>
            <a:pPr algn="ctr" defTabSz="804000"/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</a:t>
            </a:r>
            <a:endParaRPr lang="ru-RU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188227" y="1574708"/>
            <a:ext cx="476026" cy="2700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402" tIns="40201" rIns="80402" bIns="40201" rtlCol="0" anchor="ctr"/>
          <a:lstStyle/>
          <a:p>
            <a:pPr algn="ctr" defTabSz="804000"/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</a:t>
            </a:r>
            <a:endParaRPr lang="ru-RU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211730" y="1983122"/>
            <a:ext cx="447741" cy="2700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402" tIns="40201" rIns="80402" bIns="40201" rtlCol="0" anchor="ctr"/>
          <a:lstStyle/>
          <a:p>
            <a:pPr algn="ctr" defTabSz="804000"/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7335948" y="641153"/>
            <a:ext cx="1484525" cy="1881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402" tIns="40201" rIns="80402" bIns="40201" rtlCol="0" anchor="ctr"/>
          <a:lstStyle/>
          <a:p>
            <a:pPr algn="ctr" defTabSz="804000"/>
            <a:r>
              <a:rPr lang="ru-RU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6910480" y="808610"/>
            <a:ext cx="1459664" cy="1881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402" tIns="40201" rIns="80402" bIns="40201" rtlCol="0" anchor="ctr"/>
          <a:lstStyle/>
          <a:p>
            <a:pPr algn="ctr" defTabSz="804000"/>
            <a:r>
              <a:rPr lang="ru-RU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8087213" y="808609"/>
            <a:ext cx="1147606" cy="1881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402" tIns="40201" rIns="80402" bIns="40201" rtlCol="0" anchor="ctr"/>
          <a:lstStyle/>
          <a:p>
            <a:pPr algn="ctr" defTabSz="804000"/>
            <a:r>
              <a:rPr lang="ru-RU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Частные</a:t>
            </a:r>
          </a:p>
        </p:txBody>
      </p:sp>
      <p:pic>
        <p:nvPicPr>
          <p:cNvPr id="44" name="Рисунок 43" descr="гербы-1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6" y="283449"/>
            <a:ext cx="1500198" cy="590535"/>
          </a:xfrm>
          <a:prstGeom prst="rect">
            <a:avLst/>
          </a:prstGeom>
        </p:spPr>
      </p:pic>
      <p:sp>
        <p:nvSpPr>
          <p:cNvPr id="45" name="Заголовок 17"/>
          <p:cNvSpPr txBox="1">
            <a:spLocks/>
          </p:cNvSpPr>
          <p:nvPr/>
        </p:nvSpPr>
        <p:spPr>
          <a:xfrm>
            <a:off x="35496" y="131989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3906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23054" y="939472"/>
            <a:ext cx="8720053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ru-RU" sz="16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600" b="1" i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трансферты 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средства, предоставляемые одним бюджетом бюджетной системы Российской Федерации другому бюджету бюджетной системы Российской Федерации</a:t>
            </a:r>
            <a:r>
              <a:rPr lang="ru-RU" sz="16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600" b="1" i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6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Иные межбюджетные трансферты 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это целевые трансферты, представление на осуществление части полномочий по решению вопросов регионального (местного) значения в соответствии с заключенными соглашениями. </a:t>
            </a:r>
            <a:endParaRPr lang="ru-RU" sz="1600" b="1" i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600" b="1" i="1" u="sng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Субсидии</a:t>
            </a:r>
            <a:r>
              <a:rPr lang="ru-RU" sz="16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межбюджетные трансферы, предоставляемые в целях </a:t>
            </a:r>
            <a:r>
              <a:rPr lang="ru-RU" sz="1600" b="1" i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софинансирования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расходных обязательств, возникающих при выполнении полномочий </a:t>
            </a:r>
            <a:endParaRPr lang="ru-RU" sz="1600" b="1" i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600" b="1" i="1" u="sng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Субвенции</a:t>
            </a:r>
            <a:r>
              <a:rPr lang="ru-RU" sz="16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межбюджетные трансферы, предоставляемые в целях Финансового обеспечения расходных обязательств, возникающих при выполнении государственных полномочий Российской Федерации субъектов Российской Федерации. Иные межбюджетные трансферты </a:t>
            </a:r>
            <a:endParaRPr lang="ru-RU" sz="1600" b="1" i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600" b="1" i="1" u="sng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Дотации</a:t>
            </a:r>
            <a:r>
              <a:rPr lang="ru-RU" sz="16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межбюджетные трансферты, предоставляемые на безвозмездной и безвозвратной основе без установления направлений их использования.</a:t>
            </a:r>
            <a:endParaRPr lang="ru-RU" sz="1700" b="1" i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07566" y="333605"/>
            <a:ext cx="28539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3760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</a:t>
            </a:r>
          </a:p>
        </p:txBody>
      </p:sp>
    </p:spTree>
    <p:extLst>
      <p:ext uri="{BB962C8B-B14F-4D97-AF65-F5344CB8AC3E}">
        <p14:creationId xmlns:p14="http://schemas.microsoft.com/office/powerpoint/2010/main" val="2737647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07132" y="144549"/>
            <a:ext cx="7044971" cy="438756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 defTabSz="715609">
              <a:spcBef>
                <a:spcPts val="0"/>
              </a:spcBef>
              <a:defRPr/>
            </a:pPr>
            <a:r>
              <a:rPr lang="ru-RU" sz="1600" b="1" kern="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Проведение оздоровительной кампании детей</a:t>
            </a:r>
            <a:br>
              <a:rPr lang="ru-RU" sz="1600" b="1" kern="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lang="ru-RU" sz="1600" b="1" kern="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в Одинцовском муниципальном районе в </a:t>
            </a:r>
            <a:r>
              <a:rPr lang="ru-RU" sz="1600" b="1" kern="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2019 </a:t>
            </a:r>
            <a:r>
              <a:rPr lang="ru-RU" sz="1600" b="1" kern="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году</a:t>
            </a:r>
            <a:endParaRPr lang="ru-RU" sz="1600" kern="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701297" y="822130"/>
            <a:ext cx="6192688" cy="638083"/>
          </a:xfrm>
          <a:prstGeom prst="ellipse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35000">
                <a:srgbClr val="FFFFFF"/>
              </a:gs>
              <a:gs pos="100000">
                <a:schemeClr val="accent5">
                  <a:lumMod val="20000"/>
                  <a:lumOff val="80000"/>
                </a:schemeClr>
              </a:gs>
            </a:gsLst>
          </a:gradFill>
          <a:ln>
            <a:solidFill>
              <a:srgbClr val="0000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80716" tIns="40358" rIns="80716" bIns="40358" rtlCol="0" anchor="ctr"/>
          <a:lstStyle/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Всего расходов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34,1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млн. руб.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3 196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учащихся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00208" y="1778502"/>
            <a:ext cx="3263450" cy="2737464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35000">
                <a:srgbClr val="FFFFFF"/>
              </a:gs>
              <a:gs pos="100000">
                <a:schemeClr val="accent5">
                  <a:lumMod val="20000"/>
                  <a:lumOff val="80000"/>
                </a:schemeClr>
              </a:gs>
            </a:gsLst>
          </a:gradFill>
          <a:ln>
            <a:solidFill>
              <a:srgbClr val="0000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80716" tIns="40358" rIns="80716" bIns="40358" rtlCol="0" anchor="ctr"/>
          <a:lstStyle/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b="1" dirty="0">
              <a:solidFill>
                <a:srgbClr val="C0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Приобретение путёвок в загородные оздоровительные лагеря</a:t>
            </a: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24,1 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млн. руб.,</a:t>
            </a: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в том числе оплата </a:t>
            </a:r>
            <a:endParaRPr lang="ru-RU" sz="1600" b="1" dirty="0" smtClean="0">
              <a:solidFill>
                <a:srgbClr val="00206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564 путёвки:</a:t>
            </a:r>
            <a:endParaRPr lang="ru-RU" sz="16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Московская область –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165</a:t>
            </a:r>
            <a:endParaRPr lang="ru-RU" sz="16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Краснодарский край –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150</a:t>
            </a:r>
            <a:endParaRPr lang="ru-RU" sz="16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Крым –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162</a:t>
            </a: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Парк «Патриот» –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87</a:t>
            </a:r>
            <a:endParaRPr lang="ru-RU" sz="16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b="1" dirty="0">
              <a:solidFill>
                <a:srgbClr val="C0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b="1" dirty="0">
              <a:solidFill>
                <a:srgbClr val="C0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525233" y="1778502"/>
            <a:ext cx="2745206" cy="2737464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35000">
                <a:srgbClr val="FFFFFF"/>
              </a:gs>
              <a:gs pos="100000">
                <a:schemeClr val="accent5">
                  <a:lumMod val="20000"/>
                  <a:lumOff val="80000"/>
                </a:schemeClr>
              </a:gs>
            </a:gsLst>
          </a:gradFill>
          <a:ln>
            <a:solidFill>
              <a:srgbClr val="0000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80716" tIns="40358" rIns="80716" bIns="40358" rtlCol="0" anchor="ctr"/>
          <a:lstStyle/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Бригады по ремонту и благоустройству образовательных учреждений </a:t>
            </a: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b="1" dirty="0">
              <a:solidFill>
                <a:srgbClr val="C0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4,8 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млн. руб.,</a:t>
            </a: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b="1" dirty="0">
              <a:solidFill>
                <a:srgbClr val="C0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в том числе </a:t>
            </a:r>
            <a:endParaRPr lang="ru-RU" sz="1600" b="1" dirty="0" smtClean="0">
              <a:solidFill>
                <a:srgbClr val="00206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47 бригад – </a:t>
            </a: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800 учащихся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357661" y="1778503"/>
            <a:ext cx="2571528" cy="2737464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35000">
                <a:srgbClr val="FFFFFF"/>
              </a:gs>
              <a:gs pos="100000">
                <a:schemeClr val="accent5">
                  <a:lumMod val="20000"/>
                  <a:lumOff val="80000"/>
                </a:schemeClr>
              </a:gs>
            </a:gsLst>
          </a:gradFill>
          <a:ln>
            <a:solidFill>
              <a:srgbClr val="0000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80716" tIns="40358" rIns="80716" bIns="40358" rtlCol="0" anchor="ctr"/>
          <a:lstStyle/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Лагеря с дневным пребыванием детей </a:t>
            </a: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b="1" dirty="0">
              <a:solidFill>
                <a:srgbClr val="C0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5,2 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млн. руб., </a:t>
            </a: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в том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числе </a:t>
            </a: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50 оздоровительных лагеря 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- </a:t>
            </a: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1 832 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учащихся.</a:t>
            </a:r>
          </a:p>
        </p:txBody>
      </p:sp>
      <p:cxnSp>
        <p:nvCxnSpPr>
          <p:cNvPr id="11" name="Прямая соединительная линия 10"/>
          <p:cNvCxnSpPr>
            <a:endCxn id="8" idx="0"/>
          </p:cNvCxnSpPr>
          <p:nvPr/>
        </p:nvCxnSpPr>
        <p:spPr>
          <a:xfrm flipH="1">
            <a:off x="1831933" y="1366768"/>
            <a:ext cx="523386" cy="4117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4653622" y="1460213"/>
            <a:ext cx="0" cy="3182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stCxn id="7" idx="5"/>
            <a:endCxn id="10" idx="0"/>
          </p:cNvCxnSpPr>
          <p:nvPr/>
        </p:nvCxnSpPr>
        <p:spPr>
          <a:xfrm>
            <a:off x="6987087" y="1366768"/>
            <a:ext cx="656338" cy="4117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6" y="283449"/>
            <a:ext cx="1500198" cy="590535"/>
          </a:xfrm>
          <a:prstGeom prst="rect">
            <a:avLst/>
          </a:prstGeom>
        </p:spPr>
      </p:pic>
      <p:sp>
        <p:nvSpPr>
          <p:cNvPr id="16" name="Заголовок 17"/>
          <p:cNvSpPr txBox="1">
            <a:spLocks/>
          </p:cNvSpPr>
          <p:nvPr/>
        </p:nvSpPr>
        <p:spPr>
          <a:xfrm>
            <a:off x="35496" y="131989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6007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91166" y="987574"/>
            <a:ext cx="8352928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Расходы на реализацию МП «Развитие дорожно-транспортной системы Одинцовского муниципального района» составили 887,1 млн. руб., в том числе за </a:t>
            </a:r>
            <a:r>
              <a:rPr lang="ru-RU" sz="2000" b="1" dirty="0" smtClean="0"/>
              <a:t>счет: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/>
              <a:t>иных межбюджетных трансфертов </a:t>
            </a:r>
            <a:r>
              <a:rPr lang="ru-RU" b="1" dirty="0"/>
              <a:t>из бюджетов поселений – 683,1 млн. руб., </a:t>
            </a:r>
            <a:endParaRPr lang="ru-RU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/>
              <a:t>средств </a:t>
            </a:r>
            <a:r>
              <a:rPr lang="ru-RU" b="1" dirty="0"/>
              <a:t>бюджета Московской области – 151,1 млн. руб</a:t>
            </a:r>
            <a:r>
              <a:rPr lang="ru-RU" b="1" dirty="0" smtClean="0"/>
              <a:t>.</a:t>
            </a:r>
          </a:p>
          <a:p>
            <a:endParaRPr lang="ru-RU" dirty="0"/>
          </a:p>
          <a:p>
            <a:r>
              <a:rPr lang="ru-RU" dirty="0"/>
              <a:t>Из общей суммы расходов </a:t>
            </a:r>
          </a:p>
          <a:p>
            <a:r>
              <a:rPr lang="ru-RU" dirty="0"/>
              <a:t>- расходы на содержание дорог общего пользования </a:t>
            </a:r>
            <a:r>
              <a:rPr lang="ru-RU" b="1" dirty="0"/>
              <a:t>443,1 млн. руб.;</a:t>
            </a:r>
          </a:p>
          <a:p>
            <a:r>
              <a:rPr lang="ru-RU" dirty="0"/>
              <a:t>- на ремонт дорог общего пользования – </a:t>
            </a:r>
            <a:r>
              <a:rPr lang="ru-RU" b="1" dirty="0"/>
              <a:t>391 млн. руб.;</a:t>
            </a:r>
          </a:p>
          <a:p>
            <a:r>
              <a:rPr lang="ru-RU" dirty="0"/>
              <a:t>- на проектно-изыскательские работы и </a:t>
            </a:r>
            <a:r>
              <a:rPr lang="ru-RU" dirty="0" err="1"/>
              <a:t>госэкспертизу</a:t>
            </a:r>
            <a:r>
              <a:rPr lang="ru-RU" dirty="0"/>
              <a:t> капремонта путепровода через ж/д пути на 26 км Можайского шоссе- </a:t>
            </a:r>
            <a:r>
              <a:rPr lang="ru-RU" b="1" dirty="0"/>
              <a:t>8,7 млн. руб.:</a:t>
            </a:r>
          </a:p>
          <a:p>
            <a:r>
              <a:rPr lang="ru-RU" dirty="0"/>
              <a:t>- на финансирование работ по строительству подъезда к </a:t>
            </a:r>
            <a:r>
              <a:rPr lang="ru-RU" dirty="0" err="1"/>
              <a:t>мкр</a:t>
            </a:r>
            <a:r>
              <a:rPr lang="ru-RU" dirty="0"/>
              <a:t>. 9 от </a:t>
            </a:r>
            <a:r>
              <a:rPr lang="ru-RU" dirty="0" err="1"/>
              <a:t>ул.Сосновая</a:t>
            </a:r>
            <a:r>
              <a:rPr lang="ru-RU" dirty="0"/>
              <a:t> в </a:t>
            </a:r>
            <a:r>
              <a:rPr lang="ru-RU" dirty="0" err="1"/>
              <a:t>г.Одинцово</a:t>
            </a:r>
            <a:r>
              <a:rPr lang="ru-RU" dirty="0"/>
              <a:t> направлено </a:t>
            </a:r>
            <a:r>
              <a:rPr lang="ru-RU" b="1" dirty="0"/>
              <a:t>8,7 млн. руб.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85918" y="329198"/>
            <a:ext cx="6958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Реализация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муниципальной программы «Развитие дорожно-транспортной системы Одинцовского муниципального района» в 2019 году</a:t>
            </a:r>
          </a:p>
        </p:txBody>
      </p:sp>
    </p:spTree>
    <p:extLst>
      <p:ext uri="{BB962C8B-B14F-4D97-AF65-F5344CB8AC3E}">
        <p14:creationId xmlns:p14="http://schemas.microsoft.com/office/powerpoint/2010/main" val="2603974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9907834"/>
              </p:ext>
            </p:extLst>
          </p:nvPr>
        </p:nvGraphicFramePr>
        <p:xfrm>
          <a:off x="179512" y="885184"/>
          <a:ext cx="8784976" cy="4073293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024335"/>
                <a:gridCol w="2448272"/>
                <a:gridCol w="1266962"/>
                <a:gridCol w="813027"/>
                <a:gridCol w="410793"/>
                <a:gridCol w="353516"/>
                <a:gridCol w="468071"/>
              </a:tblGrid>
              <a:tr h="165424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Наименование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Число получателей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Размер поддержки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smtClean="0">
                          <a:effectLst/>
                        </a:rPr>
                        <a:t>ВСЕГО (тыс. руб.)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в том числе: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95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район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бюджет Московской области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5773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Бесплатное и льготное питание детей льготных категорий в ДОУ и СОШ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59" marR="8159" marT="8159" marB="0" anchor="ctr"/>
                </a:tc>
                <a:tc row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Постановление Администрации Одинцовского городского округа Московской области от 18.12.2019 №2019</a:t>
                      </a:r>
                    </a:p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«Об утверждении Положения о порядке организации питания отдельных категорий обучающихся в общеобразовательных организациях Одинцовского городского округа»</a:t>
                      </a:r>
                    </a:p>
                    <a:p>
                      <a:pPr algn="ctr"/>
                      <a:r>
                        <a:rPr lang="arn-CL" sz="800" dirty="0" smtClean="0">
                          <a:hlinkClick r:id="rId3"/>
                        </a:rPr>
                        <a:t>https://odin.ru/news/?div_id=38&amp;id=54516</a:t>
                      </a:r>
                      <a:endParaRPr lang="ru-RU" sz="8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 smtClean="0">
                          <a:effectLst/>
                        </a:rPr>
                        <a:t>24 239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141/70,5 руб. в день; </a:t>
                      </a:r>
                      <a:endParaRPr lang="ru-RU" sz="800" u="none" strike="noStrike" dirty="0" smtClean="0">
                        <a:effectLst/>
                      </a:endParaRPr>
                    </a:p>
                    <a:p>
                      <a:pPr algn="ctr" fontAlgn="b"/>
                      <a:r>
                        <a:rPr lang="ru-RU" sz="800" u="none" strike="noStrike" dirty="0" smtClean="0">
                          <a:effectLst/>
                        </a:rPr>
                        <a:t>70 </a:t>
                      </a:r>
                      <a:r>
                        <a:rPr lang="ru-RU" sz="800" u="none" strike="noStrike" dirty="0">
                          <a:effectLst/>
                        </a:rPr>
                        <a:t>руб. в день; </a:t>
                      </a:r>
                      <a:endParaRPr lang="ru-RU" sz="800" u="none" strike="noStrike" dirty="0" smtClean="0">
                        <a:effectLst/>
                      </a:endParaRPr>
                    </a:p>
                    <a:p>
                      <a:pPr algn="ctr" fontAlgn="b"/>
                      <a:r>
                        <a:rPr lang="ru-RU" sz="800" u="none" strike="noStrike" dirty="0" smtClean="0">
                          <a:effectLst/>
                        </a:rPr>
                        <a:t>50 </a:t>
                      </a:r>
                      <a:r>
                        <a:rPr lang="ru-RU" sz="800" u="none" strike="noStrike" dirty="0">
                          <a:effectLst/>
                        </a:rPr>
                        <a:t>руб. в день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smtClean="0">
                          <a:effectLst/>
                        </a:rPr>
                        <a:t>270 740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smtClean="0">
                          <a:effectLst/>
                        </a:rPr>
                        <a:t>101 713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smtClean="0">
                          <a:effectLst/>
                        </a:rPr>
                        <a:t>169 027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</a:tr>
              <a:tr h="337812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Обеспечение полноценным питанием беременных женщин, корящих матерей, а также детей в возрасте до трех лет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59" marR="8159" marT="8159" marB="0" anchor="ctr"/>
                </a:tc>
                <a:tc vMerge="1"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 smtClean="0">
                          <a:effectLst/>
                        </a:rPr>
                        <a:t>5 360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в зависимости от обращения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smtClean="0">
                          <a:effectLst/>
                        </a:rPr>
                        <a:t>33 748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smtClean="0">
                          <a:effectLst/>
                        </a:rPr>
                        <a:t>33 748</a:t>
                      </a:r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</a:tr>
              <a:tr h="337812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Ежемесячная выплата одиноким матерям, имеющим детей в возрасте от 1,5 до 6,5 лет, не обеспеченных местами в ДОУ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59" marR="8159" marT="8159" marB="0" anchor="ctr"/>
                </a:tc>
                <a:tc rowSpan="7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Решение Совета депутатов Одинцовского городского округа Московской области от 20.12.2019 №23/12 «О мерах социальной поддержки для отдельных категорий граждан, постоянно зарегистрированных на территории муниципального образования «Одинцовский городской округ Московской области»». </a:t>
                      </a:r>
                      <a:r>
                        <a:rPr lang="ru-RU" sz="800" dirty="0" smtClean="0">
                          <a:hlinkClick r:id="rId4"/>
                        </a:rPr>
                        <a:t>https://odin.ru/news/?id=54472</a:t>
                      </a:r>
                      <a:endParaRPr lang="ru-RU" sz="800" dirty="0" smtClean="0"/>
                    </a:p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12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smtClean="0">
                          <a:effectLst/>
                        </a:rPr>
                        <a:t>3 000 </a:t>
                      </a:r>
                      <a:r>
                        <a:rPr lang="ru-RU" sz="800" u="none" strike="noStrike" dirty="0">
                          <a:effectLst/>
                        </a:rPr>
                        <a:t>руб. в месяц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402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r>
                        <a:rPr lang="ru-RU" sz="800" u="none" strike="noStrike" dirty="0" smtClean="0">
                          <a:effectLst/>
                        </a:rPr>
                        <a:t>402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</a:tr>
              <a:tr h="45773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Обеспечение </a:t>
                      </a:r>
                      <a:r>
                        <a:rPr lang="ru-RU" sz="800" u="none" strike="noStrike" dirty="0" smtClean="0">
                          <a:effectLst/>
                        </a:rPr>
                        <a:t>жильем</a:t>
                      </a:r>
                      <a:r>
                        <a:rPr lang="ru-RU" sz="800" u="none" strike="noStrike" baseline="0" dirty="0" smtClean="0">
                          <a:effectLst/>
                        </a:rPr>
                        <a:t> </a:t>
                      </a:r>
                      <a:r>
                        <a:rPr lang="ru-RU" sz="800" u="none" strike="noStrike" dirty="0" smtClean="0">
                          <a:effectLst/>
                        </a:rPr>
                        <a:t>детей-сирот </a:t>
                      </a:r>
                      <a:r>
                        <a:rPr lang="ru-RU" sz="800" u="none" strike="noStrike" dirty="0">
                          <a:effectLst/>
                        </a:rPr>
                        <a:t>и детей, оставшихся без попечения </a:t>
                      </a:r>
                      <a:r>
                        <a:rPr lang="ru-RU" sz="800" u="none" strike="noStrike" dirty="0" smtClean="0">
                          <a:effectLst/>
                        </a:rPr>
                        <a:t>родителей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59" marR="8159" marT="8159" marB="0" anchor="ctr"/>
                </a:tc>
                <a:tc vMerge="1"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19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smtClean="0">
                          <a:effectLst/>
                        </a:rPr>
                        <a:t>3 717,2  </a:t>
                      </a:r>
                      <a:r>
                        <a:rPr lang="ru-RU" sz="800" u="none" strike="noStrike" dirty="0">
                          <a:effectLst/>
                        </a:rPr>
                        <a:t>тыс. руб. в среднем стоимость 1 </a:t>
                      </a:r>
                      <a:r>
                        <a:rPr lang="ru-RU" sz="800" u="none" strike="noStrike" dirty="0" smtClean="0">
                          <a:effectLst/>
                        </a:rPr>
                        <a:t>квартиры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smtClean="0">
                          <a:effectLst/>
                        </a:rPr>
                        <a:t>70 627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smtClean="0">
                          <a:effectLst/>
                        </a:rPr>
                        <a:t>70 627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</a:tr>
              <a:tr h="337812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Ежемесячная выплата семьям с детьми, получающим субсидию на оплату коммунальных услуг и имеющим доход ниже прожиточного минимума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59" marR="8159" marT="8159" marB="0" anchor="ctr"/>
                </a:tc>
                <a:tc vMerge="1"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51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smtClean="0">
                          <a:effectLst/>
                        </a:rPr>
                        <a:t>1000 руб.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608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608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</a:tr>
              <a:tr h="307832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Субсидия на оплату жилого помещения и коммунальных услуг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59" marR="8159" marT="8159" marB="0" anchor="ctr"/>
                </a:tc>
                <a:tc vMerge="1"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 smtClean="0">
                          <a:effectLst/>
                        </a:rPr>
                        <a:t>3 940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smtClean="0">
                          <a:effectLst/>
                        </a:rPr>
                        <a:t>15 176 </a:t>
                      </a:r>
                      <a:r>
                        <a:rPr lang="ru-RU" sz="800" u="none" strike="noStrike" dirty="0">
                          <a:effectLst/>
                        </a:rPr>
                        <a:t>руб. в среднем на 1 </a:t>
                      </a:r>
                      <a:r>
                        <a:rPr lang="ru-RU" sz="800" u="none" strike="noStrike" dirty="0" smtClean="0">
                          <a:effectLst/>
                        </a:rPr>
                        <a:t>семью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smtClean="0">
                          <a:effectLst/>
                        </a:rPr>
                        <a:t>59 797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smtClean="0">
                          <a:effectLst/>
                        </a:rPr>
                        <a:t>59 797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</a:tr>
              <a:tr h="33250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Компенсация расходов льготным категориям граждан района (федеральным и региональным) за приобретение лекарства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59" marR="8159" marT="8159" marB="0" anchor="ctr"/>
                </a:tc>
                <a:tc vMerge="1"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59" marR="8159" marT="815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354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smtClean="0">
                          <a:effectLst/>
                        </a:rPr>
                        <a:t>16 316 </a:t>
                      </a:r>
                      <a:r>
                        <a:rPr lang="ru-RU" sz="800" u="none" strike="noStrike" dirty="0">
                          <a:effectLst/>
                        </a:rPr>
                        <a:t>руб. в среднем на 1 обращение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smtClean="0">
                          <a:effectLst/>
                        </a:rPr>
                        <a:t>5 776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smtClean="0">
                          <a:effectLst/>
                        </a:rPr>
                        <a:t>5 776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</a:tr>
              <a:tr h="0">
                <a:tc rowSpan="2"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Компенсация детям-инвалидам на приобретение низкобелковых продуктов лечебного питания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59" marR="8159" marT="8159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2064">
                <a:tc vMerge="1"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59" marR="8159" marT="8159" marB="0" anchor="ctr"/>
                </a:tc>
                <a:tc vMerge="1"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smtClean="0">
                          <a:effectLst/>
                        </a:rPr>
                        <a:t>5 689 </a:t>
                      </a:r>
                      <a:r>
                        <a:rPr lang="ru-RU" sz="800" u="none" strike="noStrike" dirty="0">
                          <a:effectLst/>
                        </a:rPr>
                        <a:t>руб. в месяц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68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68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/>
                </a:tc>
              </a:tr>
              <a:tr h="187909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>
                          <a:effectLst/>
                        </a:rPr>
                        <a:t> </a:t>
                      </a:r>
                      <a:r>
                        <a:rPr lang="ru-RU" sz="800" b="1" u="none" strike="noStrike" dirty="0" smtClean="0">
                          <a:effectLst/>
                        </a:rPr>
                        <a:t>ИТОГО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>
                          <a:effectLst/>
                        </a:rPr>
                        <a:t> 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 smtClean="0">
                          <a:effectLst/>
                        </a:rPr>
                        <a:t>441 766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 smtClean="0">
                          <a:effectLst/>
                        </a:rPr>
                        <a:t>108 567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 smtClean="0">
                          <a:effectLst/>
                        </a:rPr>
                        <a:t>333 199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9" marR="8159" marT="8159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854645" y="205194"/>
            <a:ext cx="7109843" cy="597436"/>
          </a:xfrm>
          <a:prstGeom prst="rect">
            <a:avLst/>
          </a:prstGeom>
          <a:noFill/>
        </p:spPr>
        <p:txBody>
          <a:bodyPr wrap="square" lIns="103977" tIns="51989" rIns="103977" bIns="51989" rtlCol="0">
            <a:spAutoFit/>
          </a:bodyPr>
          <a:lstStyle/>
          <a:p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Меры социальной поддержки в Одинцовском муниципальном районе в 2019 году</a:t>
            </a:r>
            <a:endParaRPr lang="ru-RU" sz="16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105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06458" y="167207"/>
            <a:ext cx="71695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Расходы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на реализацию национальных проектов 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в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бюджете Одинцовского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муниципального района в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2019 году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graphicFrame>
        <p:nvGraphicFramePr>
          <p:cNvPr id="29" name="Таблица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4014743"/>
              </p:ext>
            </p:extLst>
          </p:nvPr>
        </p:nvGraphicFramePr>
        <p:xfrm>
          <a:off x="5386502" y="1275606"/>
          <a:ext cx="3556606" cy="3007099"/>
        </p:xfrm>
        <a:graphic>
          <a:graphicData uri="http://schemas.openxmlformats.org/drawingml/2006/table">
            <a:tbl>
              <a:tblPr firstRow="1" firstCol="1" bandRow="1">
                <a:tableStyleId>{8799B23B-EC83-4686-B30A-512413B5E67A}</a:tableStyleId>
              </a:tblPr>
              <a:tblGrid>
                <a:gridCol w="1267470"/>
                <a:gridCol w="894686"/>
                <a:gridCol w="683130"/>
                <a:gridCol w="711320"/>
              </a:tblGrid>
              <a:tr h="5863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Наименование нацпроекта</a:t>
                      </a:r>
                      <a:endParaRPr lang="ru-RU" sz="11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Буквенное обозначение</a:t>
                      </a:r>
                      <a:endParaRPr lang="ru-RU" sz="11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 smtClean="0">
                          <a:effectLst/>
                        </a:rPr>
                        <a:t>Сумма</a:t>
                      </a:r>
                      <a:r>
                        <a:rPr lang="ru-RU" sz="1100" u="none" strike="noStrike" baseline="0" dirty="0" smtClean="0">
                          <a:effectLst/>
                        </a:rPr>
                        <a:t> млн. руб.</a:t>
                      </a:r>
                      <a:endParaRPr lang="ru-RU" sz="11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Удельный</a:t>
                      </a:r>
                      <a:r>
                        <a:rPr lang="ru-RU" sz="1000" baseline="0" dirty="0" smtClean="0"/>
                        <a:t> вес, %</a:t>
                      </a:r>
                      <a:endParaRPr lang="ru-RU" sz="10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3576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>
                          <a:effectLst/>
                        </a:rPr>
                        <a:t>Жилье и городская среда </a:t>
                      </a:r>
                      <a:endParaRPr lang="ru-RU" sz="14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F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 1 281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91,2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35768"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400" u="none" strike="noStrike" dirty="0">
                          <a:effectLst/>
                        </a:rPr>
                        <a:t>Демография</a:t>
                      </a:r>
                      <a:endParaRPr lang="ru-RU" sz="14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P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55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3,9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35768"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400" u="none" strike="noStrike" dirty="0">
                          <a:effectLst/>
                        </a:rPr>
                        <a:t>Образование</a:t>
                      </a:r>
                      <a:endParaRPr lang="ru-RU" sz="14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46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3,3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35768"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400" u="none" strike="noStrike" dirty="0">
                          <a:effectLst/>
                        </a:rPr>
                        <a:t>Цифровая экономика РФ</a:t>
                      </a:r>
                      <a:endParaRPr lang="ru-RU" sz="14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D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15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1,1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35768"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400" u="none" strike="noStrike" dirty="0">
                          <a:effectLst/>
                        </a:rPr>
                        <a:t>Экология</a:t>
                      </a:r>
                      <a:endParaRPr lang="ru-RU" sz="14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G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0,5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27579"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400" u="none" strike="noStrike" dirty="0">
                          <a:effectLst/>
                        </a:rPr>
                        <a:t>Итого</a:t>
                      </a:r>
                      <a:endParaRPr lang="ru-RU" sz="14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х</a:t>
                      </a:r>
                      <a:endParaRPr lang="ru-RU" sz="14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1 404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100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31" name="Диаграмма 3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6872131"/>
              </p:ext>
            </p:extLst>
          </p:nvPr>
        </p:nvGraphicFramePr>
        <p:xfrm>
          <a:off x="57590" y="661546"/>
          <a:ext cx="5328913" cy="37992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2" name="TextBox 31"/>
          <p:cNvSpPr txBox="1"/>
          <p:nvPr/>
        </p:nvSpPr>
        <p:spPr>
          <a:xfrm>
            <a:off x="4271944" y="828502"/>
            <a:ext cx="6799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  <a:endParaRPr lang="ru-RU" sz="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635896" y="1043946"/>
            <a:ext cx="17506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A6E6C"/>
                </a:solidFill>
                <a:latin typeface="Arial" pitchFamily="34" charset="0"/>
                <a:cs typeface="Arial" pitchFamily="34" charset="0"/>
              </a:rPr>
              <a:t>Расходы всего </a:t>
            </a:r>
          </a:p>
          <a:p>
            <a:pPr algn="ctr"/>
            <a:r>
              <a:rPr lang="ru-RU" sz="2000" b="1" dirty="0" smtClean="0">
                <a:solidFill>
                  <a:srgbClr val="CA6E6C"/>
                </a:solidFill>
                <a:latin typeface="Arial" pitchFamily="34" charset="0"/>
                <a:cs typeface="Arial" pitchFamily="34" charset="0"/>
              </a:rPr>
              <a:t>14 691</a:t>
            </a:r>
            <a:endParaRPr lang="ru-RU" sz="2000" b="1" dirty="0">
              <a:solidFill>
                <a:srgbClr val="CA6E6C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250232" y="4160111"/>
            <a:ext cx="1491457" cy="276999"/>
            <a:chOff x="267432" y="4221348"/>
            <a:chExt cx="1491457" cy="27699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267432" y="4282588"/>
              <a:ext cx="145704" cy="154521"/>
            </a:xfrm>
            <a:prstGeom prst="rect">
              <a:avLst/>
            </a:prstGeom>
            <a:solidFill>
              <a:srgbClr val="CA6E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13136" y="4221348"/>
              <a:ext cx="134575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latin typeface="Times New Roman" pitchFamily="18" charset="0"/>
                  <a:cs typeface="Times New Roman" pitchFamily="18" charset="0"/>
                </a:rPr>
                <a:t>Расходы бюджета</a:t>
              </a:r>
              <a:endParaRPr lang="ru-RU" sz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219825" y="4527382"/>
            <a:ext cx="4129102" cy="276999"/>
            <a:chOff x="267432" y="4221348"/>
            <a:chExt cx="4129102" cy="27699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267432" y="4282588"/>
              <a:ext cx="145704" cy="154521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13136" y="4221348"/>
              <a:ext cx="398339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latin typeface="Times New Roman" pitchFamily="18" charset="0"/>
                  <a:cs typeface="Times New Roman" pitchFamily="18" charset="0"/>
                </a:rPr>
                <a:t>Расходы бюджета на реализацию национальных проектов</a:t>
              </a:r>
              <a:endParaRPr lang="ru-RU" sz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9652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7670124"/>
              </p:ext>
            </p:extLst>
          </p:nvPr>
        </p:nvGraphicFramePr>
        <p:xfrm>
          <a:off x="177821" y="609492"/>
          <a:ext cx="8924491" cy="4481861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88031"/>
                <a:gridCol w="1869064"/>
                <a:gridCol w="449051"/>
                <a:gridCol w="449051"/>
                <a:gridCol w="449051"/>
                <a:gridCol w="449051"/>
                <a:gridCol w="577353"/>
                <a:gridCol w="641503"/>
                <a:gridCol w="449051"/>
                <a:gridCol w="513204"/>
                <a:gridCol w="449051"/>
                <a:gridCol w="513204"/>
                <a:gridCol w="449051"/>
                <a:gridCol w="544824"/>
                <a:gridCol w="384903"/>
                <a:gridCol w="449048"/>
              </a:tblGrid>
              <a:tr h="19972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 smtClean="0">
                          <a:effectLst/>
                        </a:rPr>
                        <a:t>№ п/п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Наименование объекта</a:t>
                      </a:r>
                      <a:endParaRPr lang="ru-RU" sz="1000" b="0" i="0" u="none" strike="noStrike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Объем финансирования</a:t>
                      </a:r>
                    </a:p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Всего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Сроки строительства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план на 2019 год</a:t>
                      </a:r>
                      <a:endParaRPr lang="ru-RU" sz="10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освоено в 2019 году</a:t>
                      </a:r>
                      <a:endParaRPr lang="ru-RU" sz="10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85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800" b="1" i="0" u="none" strike="noStrike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Всего</a:t>
                      </a:r>
                      <a:endParaRPr lang="ru-RU" sz="700" b="1" i="0" u="none" strike="noStrike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за счет субсидий из бюджета </a:t>
                      </a:r>
                      <a:r>
                        <a:rPr lang="ru-RU" sz="700" u="none" strike="noStrike" dirty="0" smtClean="0">
                          <a:effectLst/>
                        </a:rPr>
                        <a:t>МО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за счет субсидий из бюджета </a:t>
                      </a:r>
                      <a:r>
                        <a:rPr lang="ru-RU" sz="700" u="none" strike="noStrike" dirty="0" smtClean="0">
                          <a:effectLst/>
                        </a:rPr>
                        <a:t>МО(средства ФБ)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за счет иных  </a:t>
                      </a:r>
                      <a:r>
                        <a:rPr lang="ru-RU" sz="700" u="none" strike="noStrike" dirty="0" smtClean="0">
                          <a:effectLst/>
                        </a:rPr>
                        <a:t>МБТ в </a:t>
                      </a:r>
                      <a:r>
                        <a:rPr lang="ru-RU" sz="700" u="none" strike="noStrike" dirty="0">
                          <a:effectLst/>
                        </a:rPr>
                        <a:t>форме дотации из бюджета </a:t>
                      </a:r>
                      <a:r>
                        <a:rPr lang="ru-RU" sz="700" u="none" strike="noStrike" dirty="0" smtClean="0">
                          <a:effectLst/>
                        </a:rPr>
                        <a:t>МО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за счет </a:t>
                      </a:r>
                      <a:r>
                        <a:rPr lang="ru-RU" sz="700" u="none" strike="noStrike" dirty="0" smtClean="0">
                          <a:effectLst/>
                        </a:rPr>
                        <a:t>МБТ </a:t>
                      </a:r>
                      <a:r>
                        <a:rPr lang="ru-RU" sz="700" u="none" strike="noStrike" dirty="0">
                          <a:effectLst/>
                        </a:rPr>
                        <a:t>из бюджетов поселений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за счет </a:t>
                      </a:r>
                      <a:r>
                        <a:rPr lang="ru-RU" sz="700" u="none" strike="noStrike" dirty="0" smtClean="0">
                          <a:effectLst/>
                        </a:rPr>
                        <a:t>средств </a:t>
                      </a:r>
                      <a:r>
                        <a:rPr lang="ru-RU" sz="700" u="none" strike="noStrike" dirty="0">
                          <a:effectLst/>
                        </a:rPr>
                        <a:t>бюджета района 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Всего</a:t>
                      </a:r>
                      <a:endParaRPr lang="ru-RU" sz="700" b="1" i="0" u="none" strike="noStrike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за счет субсидий из бюджета </a:t>
                      </a:r>
                      <a:r>
                        <a:rPr lang="ru-RU" sz="700" u="none" strike="noStrike" dirty="0" smtClean="0">
                          <a:effectLst/>
                        </a:rPr>
                        <a:t>МО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за счет субсидий из бюджета </a:t>
                      </a:r>
                      <a:r>
                        <a:rPr lang="ru-RU" sz="700" u="none" strike="noStrike" dirty="0" smtClean="0">
                          <a:effectLst/>
                        </a:rPr>
                        <a:t>МО(средства ФБ)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за счет иных  </a:t>
                      </a:r>
                      <a:r>
                        <a:rPr lang="ru-RU" sz="700" u="none" strike="noStrike" dirty="0" smtClean="0">
                          <a:effectLst/>
                        </a:rPr>
                        <a:t>МБТ</a:t>
                      </a:r>
                      <a:r>
                        <a:rPr lang="ru-RU" sz="700" u="none" strike="noStrike" baseline="0" dirty="0" smtClean="0">
                          <a:effectLst/>
                        </a:rPr>
                        <a:t> </a:t>
                      </a:r>
                      <a:r>
                        <a:rPr lang="ru-RU" sz="700" u="none" strike="noStrike" dirty="0" smtClean="0">
                          <a:effectLst/>
                        </a:rPr>
                        <a:t>в </a:t>
                      </a:r>
                      <a:r>
                        <a:rPr lang="ru-RU" sz="700" u="none" strike="noStrike" dirty="0">
                          <a:effectLst/>
                        </a:rPr>
                        <a:t>форме дотации из бюджета </a:t>
                      </a:r>
                      <a:r>
                        <a:rPr lang="ru-RU" sz="700" u="none" strike="noStrike" dirty="0" smtClean="0">
                          <a:effectLst/>
                        </a:rPr>
                        <a:t>МО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за счет </a:t>
                      </a:r>
                      <a:r>
                        <a:rPr lang="ru-RU" sz="700" u="none" strike="noStrike" dirty="0" smtClean="0">
                          <a:effectLst/>
                        </a:rPr>
                        <a:t>МБТ из </a:t>
                      </a:r>
                      <a:r>
                        <a:rPr lang="ru-RU" sz="700" u="none" strike="noStrike" dirty="0">
                          <a:effectLst/>
                        </a:rPr>
                        <a:t>бюджетов поселений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за </a:t>
                      </a:r>
                      <a:r>
                        <a:rPr lang="ru-RU" sz="700" u="none" strike="noStrike" dirty="0" smtClean="0">
                          <a:effectLst/>
                        </a:rPr>
                        <a:t>счет </a:t>
                      </a:r>
                      <a:r>
                        <a:rPr lang="ru-RU" sz="700" u="none" strike="noStrike" dirty="0">
                          <a:effectLst/>
                        </a:rPr>
                        <a:t>средств бюджета района 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737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1</a:t>
                      </a:r>
                      <a:endParaRPr lang="ru-RU" sz="10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Строительство дошкольного образовательного учреждения на 400 мест с бассейном (в том числе 50 мест кратковременного пребывания) по адресу: </a:t>
                      </a:r>
                      <a:r>
                        <a:rPr lang="ru-RU" sz="800" u="none" strike="noStrike" dirty="0" smtClean="0">
                          <a:effectLst/>
                        </a:rPr>
                        <a:t>СП </a:t>
                      </a:r>
                      <a:r>
                        <a:rPr lang="ru-RU" sz="800" u="none" strike="noStrike" dirty="0">
                          <a:effectLst/>
                        </a:rPr>
                        <a:t>Успенское, п.Горки-10, д. 15 Б</a:t>
                      </a:r>
                      <a:endParaRPr lang="ru-RU" sz="8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508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2017-2019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2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2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77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2</a:t>
                      </a:r>
                      <a:endParaRPr lang="ru-RU" sz="10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Строительство детского образовательного учреждения на 1350 мест (№15 по ГП) по адресу</a:t>
                      </a:r>
                      <a:r>
                        <a:rPr lang="ru-RU" sz="800" u="none" strike="noStrike" dirty="0" smtClean="0">
                          <a:effectLst/>
                        </a:rPr>
                        <a:t>: </a:t>
                      </a:r>
                      <a:r>
                        <a:rPr lang="ru-RU" sz="800" u="none" strike="noStrike" dirty="0">
                          <a:effectLst/>
                        </a:rPr>
                        <a:t>г. Одинцово, ул. Чистяковой </a:t>
                      </a:r>
                      <a:endParaRPr lang="ru-RU" sz="8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978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2017-202</a:t>
                      </a:r>
                      <a:r>
                        <a:rPr lang="en-US" sz="1200" b="1" i="0" u="none" strike="noStrike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614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184</a:t>
                      </a:r>
                      <a:endParaRPr lang="ru-RU" sz="12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423</a:t>
                      </a:r>
                      <a:endParaRPr lang="ru-RU" sz="12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6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525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155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363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6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737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3</a:t>
                      </a:r>
                      <a:endParaRPr lang="ru-RU" sz="10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Многофункциональный образовательный комплекс по адресу </a:t>
                      </a:r>
                      <a:r>
                        <a:rPr lang="ru-RU" sz="800" u="none" strike="noStrike" dirty="0" smtClean="0">
                          <a:effectLst/>
                        </a:rPr>
                        <a:t>вблизи </a:t>
                      </a:r>
                      <a:r>
                        <a:rPr lang="ru-RU" sz="800" u="none" strike="noStrike" dirty="0">
                          <a:effectLst/>
                        </a:rPr>
                        <a:t>д. Раздоры, в том числе расходы по выносу существенных инженерных сетей из пятна застройки (ПИР и строительство)</a:t>
                      </a:r>
                      <a:endParaRPr lang="ru-RU" sz="8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3 140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2019-2023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306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297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9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6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6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65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4</a:t>
                      </a:r>
                      <a:endParaRPr lang="ru-RU" sz="10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Реконструкция существующего подъезда на км 4+744 А-106 "Рублево-Успенского шоссе" для обеспечения транспортной доступности многофункционального детского образовательного комплекса по адресу </a:t>
                      </a:r>
                      <a:r>
                        <a:rPr lang="ru-RU" sz="800" u="none" strike="noStrike" dirty="0" smtClean="0">
                          <a:effectLst/>
                        </a:rPr>
                        <a:t>СП Барвихинское</a:t>
                      </a:r>
                      <a:r>
                        <a:rPr lang="ru-RU" sz="800" u="none" strike="noStrike" dirty="0">
                          <a:effectLst/>
                        </a:rPr>
                        <a:t>, </a:t>
                      </a:r>
                      <a:r>
                        <a:rPr lang="ru-RU" sz="800" u="none" strike="noStrike" dirty="0" err="1">
                          <a:effectLst/>
                        </a:rPr>
                        <a:t>д.Раздоры</a:t>
                      </a:r>
                      <a:r>
                        <a:rPr lang="ru-RU" sz="800" u="none" strike="noStrike" dirty="0">
                          <a:effectLst/>
                        </a:rPr>
                        <a:t> (2 очередь)</a:t>
                      </a:r>
                      <a:endParaRPr lang="ru-RU" sz="8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-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2018-2019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2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2</a:t>
                      </a:r>
                      <a:endParaRPr lang="ru-RU" sz="12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0</a:t>
                      </a:r>
                      <a:endParaRPr lang="ru-RU" sz="12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2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2</a:t>
                      </a:r>
                      <a:endParaRPr lang="ru-RU" sz="12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0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1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>
                          <a:effectLst/>
                        </a:rPr>
                        <a:t>5</a:t>
                      </a:r>
                      <a:r>
                        <a:rPr lang="ru-RU" sz="1000" u="none" strike="noStrike" dirty="0">
                          <a:effectLst/>
                        </a:rPr>
                        <a:t> </a:t>
                      </a:r>
                      <a:endParaRPr lang="ru-RU" sz="10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Строительство подъезда к </a:t>
                      </a:r>
                      <a:r>
                        <a:rPr lang="ru-RU" sz="800" u="none" strike="noStrike" dirty="0" err="1">
                          <a:effectLst/>
                        </a:rPr>
                        <a:t>мкр</a:t>
                      </a:r>
                      <a:r>
                        <a:rPr lang="ru-RU" sz="800" u="none" strike="noStrike" dirty="0">
                          <a:effectLst/>
                        </a:rPr>
                        <a:t>. № 9 от ул. Сосновая в </a:t>
                      </a:r>
                      <a:r>
                        <a:rPr lang="ru-RU" sz="800" u="none" strike="noStrike" dirty="0" err="1">
                          <a:effectLst/>
                        </a:rPr>
                        <a:t>г.Одинцово</a:t>
                      </a:r>
                      <a:r>
                        <a:rPr lang="ru-RU" sz="800" u="none" strike="noStrike" dirty="0">
                          <a:effectLst/>
                        </a:rPr>
                        <a:t>, </a:t>
                      </a:r>
                      <a:r>
                        <a:rPr lang="ru-RU" sz="800" u="none" strike="noStrike" dirty="0" smtClean="0">
                          <a:effectLst/>
                        </a:rPr>
                        <a:t>(</a:t>
                      </a:r>
                      <a:r>
                        <a:rPr lang="ru-RU" sz="800" u="none" strike="noStrike" dirty="0">
                          <a:effectLst/>
                        </a:rPr>
                        <a:t>Инженерные изыскания, ППТ и ПМТ)</a:t>
                      </a:r>
                      <a:endParaRPr lang="ru-RU" sz="8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-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2019-2020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9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1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7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9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1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>
                          <a:effectLst/>
                        </a:rPr>
                        <a:t>6</a:t>
                      </a:r>
                      <a:endParaRPr lang="ru-RU" sz="10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Реконструкция очистных сооружений в пос. Горки-10 Одинцовского городского округа</a:t>
                      </a:r>
                      <a:endParaRPr lang="ru-RU" sz="8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435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2019-2021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35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22</a:t>
                      </a:r>
                      <a:endParaRPr lang="ru-RU" sz="1200" b="0" i="0" u="none" strike="noStrike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13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03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ИТОГО:</a:t>
                      </a:r>
                      <a:endParaRPr lang="ru-RU" sz="800" b="1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967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504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423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6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4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30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544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157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363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6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2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16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195736" y="51470"/>
            <a:ext cx="6171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Расходы бюджета Одинцовского муниципального района на строительство объектов муниципальной собственности в 2019 году</a:t>
            </a:r>
            <a:endParaRPr lang="ru-RU" b="1" baseline="30000" dirty="0" smtClean="0">
              <a:solidFill>
                <a:srgbClr val="3760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53397"/>
            <a:ext cx="1500198" cy="59053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244408" y="240942"/>
            <a:ext cx="6799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  <a:endParaRPr lang="ru-RU" sz="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24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53397"/>
            <a:ext cx="1500198" cy="590535"/>
          </a:xfrm>
          <a:prstGeom prst="rect">
            <a:avLst/>
          </a:prstGeom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36366" y="1037334"/>
            <a:ext cx="5767809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R="0" lvl="0" indent="17938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1B1C1D"/>
                </a:solidFill>
                <a:effectLst/>
                <a:latin typeface="Roboto"/>
              </a:rPr>
              <a:t>В 2019 году завершилось строительство дошкольного образовательного учреждения на 400 мест с бассейном в поселке Горки-10 сельского поселения Успенское Одинцовского района.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R="0" lvl="0" indent="1793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1B1C1D"/>
                </a:solidFill>
                <a:effectLst/>
                <a:latin typeface="Roboto"/>
              </a:rPr>
              <a:t>Открытие нового детского сада позволит полностью снять дефицит мест в дошкольных учреждениях в данном поселении. Детский сад в Горках-10 станет первым инфраструктурным объектом в поселке за 30 лет.</a:t>
            </a:r>
            <a:r>
              <a:rPr kumimoji="0" lang="ru-RU" altLang="ru-RU" sz="1400" b="0" i="0" u="none" strike="noStrike" cap="none" normalizeH="0" dirty="0" smtClean="0">
                <a:ln>
                  <a:noFill/>
                </a:ln>
                <a:solidFill>
                  <a:srgbClr val="1B1C1D"/>
                </a:solidFill>
                <a:effectLst/>
                <a:latin typeface="Roboto"/>
              </a:rPr>
              <a:t>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1B1C1D"/>
                </a:solidFill>
                <a:effectLst/>
                <a:latin typeface="Roboto"/>
              </a:rPr>
              <a:t>Строительство детского сада началось в октябре 2017 года. </a:t>
            </a:r>
            <a:endParaRPr lang="ru-RU" altLang="ru-RU" sz="1400" dirty="0" smtClean="0">
              <a:solidFill>
                <a:srgbClr val="1B1C1D"/>
              </a:solidFill>
              <a:latin typeface="Roboto"/>
            </a:endParaRPr>
          </a:p>
        </p:txBody>
      </p:sp>
      <p:pic>
        <p:nvPicPr>
          <p:cNvPr id="1027" name="Picture 3" descr="Детский сад на 400 мест построили в Одинцовском район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124" y="987574"/>
            <a:ext cx="2470842" cy="1853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36365" y="2919489"/>
            <a:ext cx="841209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79388" algn="just" eaLnBrk="0" hangingPunct="0"/>
            <a:r>
              <a:rPr lang="ru-RU" altLang="ru-RU" sz="1400" dirty="0">
                <a:solidFill>
                  <a:srgbClr val="1B1C1D"/>
                </a:solidFill>
                <a:latin typeface="Roboto"/>
              </a:rPr>
              <a:t>Детский сад, рассчитанный на 400 мест, предусматривает 14 групп полного дня для детей от двух до шести лет и одну групповую ячейку на 50 мест кратковременного пребывания детей в возрасте от шести до семи лет (до 5 часов). Также в трехэтажном здании детсада запланировано размещение </a:t>
            </a:r>
            <a:r>
              <a:rPr lang="ru-RU" altLang="ru-RU" sz="1400" dirty="0" smtClean="0">
                <a:solidFill>
                  <a:srgbClr val="1B1C1D"/>
                </a:solidFill>
                <a:latin typeface="Roboto"/>
              </a:rPr>
              <a:t>бассейна.</a:t>
            </a:r>
            <a:r>
              <a:rPr lang="ru-RU" altLang="ru-RU" sz="1400" dirty="0" smtClean="0"/>
              <a:t> </a:t>
            </a:r>
          </a:p>
          <a:p>
            <a:pPr lvl="0" indent="179388" algn="just" eaLnBrk="0" hangingPunct="0"/>
            <a:endParaRPr lang="ru-RU" altLang="ru-RU" sz="1400" dirty="0" smtClean="0"/>
          </a:p>
          <a:p>
            <a:pPr lvl="0" indent="179388" algn="just" eaLnBrk="0" hangingPunct="0"/>
            <a:r>
              <a:rPr lang="ru-RU" sz="1400" dirty="0" smtClean="0"/>
              <a:t>Кроме того, в </a:t>
            </a:r>
            <a:r>
              <a:rPr lang="ru-RU" sz="1400" dirty="0"/>
              <a:t>рамках </a:t>
            </a:r>
            <a:r>
              <a:rPr lang="ru-RU" sz="1400" dirty="0" smtClean="0"/>
              <a:t>муниципальной программы «Жилище» в 2019 году завершилось строительство детского сада на </a:t>
            </a:r>
            <a:r>
              <a:rPr lang="ru-RU" sz="1400" dirty="0"/>
              <a:t>1350 мест </a:t>
            </a:r>
            <a:r>
              <a:rPr lang="ru-RU" sz="1400" dirty="0" smtClean="0"/>
              <a:t>по </a:t>
            </a:r>
            <a:r>
              <a:rPr lang="ru-RU" sz="1400" dirty="0"/>
              <a:t>адресу: Московская область, Одинцовский район, г. Одинцово, ул. Чистяковой. </a:t>
            </a:r>
            <a:r>
              <a:rPr lang="ru-RU" altLang="ru-RU" sz="1400" dirty="0">
                <a:cs typeface="Arial" pitchFamily="34" charset="0"/>
              </a:rPr>
              <a:t>Строительство началось в 2017 </a:t>
            </a:r>
            <a:r>
              <a:rPr lang="ru-RU" altLang="ru-RU" sz="1400" dirty="0" smtClean="0">
                <a:cs typeface="Arial" pitchFamily="34" charset="0"/>
              </a:rPr>
              <a:t>году.</a:t>
            </a:r>
          </a:p>
          <a:p>
            <a:pPr lvl="0" algn="just" eaLnBrk="0" hangingPunct="0"/>
            <a:endParaRPr lang="ru-RU" altLang="ru-RU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1696090" y="67838"/>
            <a:ext cx="72645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Строительство социально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значимых объектов 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в Одинцовском муниципальном районе </a:t>
            </a:r>
          </a:p>
        </p:txBody>
      </p:sp>
    </p:spTree>
    <p:extLst>
      <p:ext uri="{BB962C8B-B14F-4D97-AF65-F5344CB8AC3E}">
        <p14:creationId xmlns:p14="http://schemas.microsoft.com/office/powerpoint/2010/main" val="302995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53397"/>
            <a:ext cx="1500198" cy="59053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23528" y="843558"/>
            <a:ext cx="51125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/>
            <a:r>
              <a:rPr lang="ru-RU" altLang="ru-RU" sz="1200" dirty="0">
                <a:cs typeface="Arial" pitchFamily="34" charset="0"/>
              </a:rPr>
              <a:t>В 2019 году </a:t>
            </a:r>
            <a:r>
              <a:rPr lang="ru-RU" altLang="ru-RU" sz="1200" dirty="0" smtClean="0">
                <a:cs typeface="Arial" pitchFamily="34" charset="0"/>
              </a:rPr>
              <a:t>начались </a:t>
            </a:r>
            <a:r>
              <a:rPr lang="ru-RU" altLang="ru-RU" sz="1200" dirty="0">
                <a:cs typeface="Arial" pitchFamily="34" charset="0"/>
              </a:rPr>
              <a:t>проектные работы для строительства </a:t>
            </a:r>
            <a:r>
              <a:rPr lang="ru-RU" sz="1200" dirty="0"/>
              <a:t>Многофункционального образовательного комплекса вблизи д. Раздоры. Многофункциональный образовательный комплекс будет представлять </a:t>
            </a:r>
            <a:r>
              <a:rPr lang="ru-RU" sz="1200" dirty="0" smtClean="0"/>
              <a:t>собой </a:t>
            </a:r>
            <a:r>
              <a:rPr lang="ru-RU" sz="1200" dirty="0"/>
              <a:t>учебный корпус на 500 учащихся старшей школы (9-11 класс, постоянное и временное обучение), кампус на 400 мест (4 корпуса по 98 мест), кампус для преподавателей - количество проживающих 80 человек, стадион с трибуной на 500 зрителей, футбольное поле, беговые дорожки, освещение, зона </a:t>
            </a:r>
            <a:r>
              <a:rPr lang="ru-RU" sz="1200" dirty="0" err="1"/>
              <a:t>воркаута</a:t>
            </a:r>
            <a:r>
              <a:rPr lang="ru-RU" sz="1200" dirty="0"/>
              <a:t>, универсальная игровая площадка, котельная, парковка </a:t>
            </a:r>
            <a:endParaRPr lang="ru-RU" altLang="ru-RU" sz="1200" dirty="0"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79710" y="123478"/>
            <a:ext cx="72645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Строительство социально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значимых объектов 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в Одинцовском муниципальном районе </a:t>
            </a:r>
          </a:p>
        </p:txBody>
      </p:sp>
      <p:pic>
        <p:nvPicPr>
          <p:cNvPr id="2050" name="Picture 2" descr="Проект образовательного центра в Раздорах, Андрей ВОРОБЬЁВ: «Нужно увеличить вместимость гимназии Примакова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843559"/>
            <a:ext cx="2951615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Универсальный амфитеатр в учебном корпусе образовательного центра «Сириус» вместимостью 1000 человек будет выполнять функции библиотеки и актового зала, Андрей ВОРОБЬЁВ: «Нужно увеличить вместимость гимназии Примакова»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28" y="2602917"/>
            <a:ext cx="3745330" cy="2101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Внутри корпуса — атриум, образовательный центр «Сириус» в Раздорах, Андрей ВОРОБЬЁВ: «Нужно увеличить вместимость гимназии Примакова»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3499" y="2762247"/>
            <a:ext cx="3058941" cy="196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8112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99926" y="123478"/>
            <a:ext cx="72645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Расходы бюджета Одинцовского муниципального района на ремонтные работы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в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2019 году</a:t>
            </a:r>
          </a:p>
        </p:txBody>
      </p:sp>
      <p:pic>
        <p:nvPicPr>
          <p:cNvPr id="7" name="Рисунок 6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53397"/>
            <a:ext cx="1500198" cy="59053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9513" y="643932"/>
            <a:ext cx="8856982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>
                <a:solidFill>
                  <a:schemeClr val="accent2">
                    <a:lumMod val="75000"/>
                  </a:schemeClr>
                </a:solidFill>
              </a:rPr>
              <a:t>Объекты социальной сферы:</a:t>
            </a:r>
            <a:endParaRPr lang="ru-RU" b="1" u="sng" dirty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/>
              <a:t>ремонтные </a:t>
            </a:r>
            <a:r>
              <a:rPr lang="ru-RU" sz="2000" dirty="0"/>
              <a:t>работы в 62 учреждениях образования на общую сумму </a:t>
            </a:r>
            <a:r>
              <a:rPr lang="ru-RU" sz="2000" b="1" dirty="0"/>
              <a:t>383,5 млн. руб.</a:t>
            </a:r>
            <a:r>
              <a:rPr lang="ru-RU" sz="2000" dirty="0"/>
              <a:t> (в 40 д/садах и 22 школах);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/>
              <a:t>капитальный </a:t>
            </a:r>
            <a:r>
              <a:rPr lang="ru-RU" sz="2000" dirty="0"/>
              <a:t>ремонт здания </a:t>
            </a:r>
            <a:r>
              <a:rPr lang="ru-RU" sz="2000" dirty="0" err="1"/>
              <a:t>Новогородковской</a:t>
            </a:r>
            <a:r>
              <a:rPr lang="ru-RU" sz="2000" dirty="0"/>
              <a:t> СОШ на общую сумму </a:t>
            </a:r>
            <a:r>
              <a:rPr lang="ru-RU" sz="2000" b="1" dirty="0"/>
              <a:t>79,1 млн. руб.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/>
              <a:t>капремонт </a:t>
            </a:r>
            <a:r>
              <a:rPr lang="ru-RU" sz="2000" dirty="0"/>
              <a:t>центральной входной группы, ремонт внутренних лестниц и входных групп </a:t>
            </a:r>
            <a:r>
              <a:rPr lang="ru-RU" sz="2000" dirty="0" err="1"/>
              <a:t>Барвихинской</a:t>
            </a:r>
            <a:r>
              <a:rPr lang="ru-RU" sz="2000" dirty="0"/>
              <a:t> школы на сумму </a:t>
            </a:r>
            <a:r>
              <a:rPr lang="ru-RU" sz="2000" b="1" dirty="0"/>
              <a:t>10,6 млн. руб.;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/>
              <a:t>ремонтные </a:t>
            </a:r>
            <a:r>
              <a:rPr lang="ru-RU" sz="2000" dirty="0"/>
              <a:t>работы в 3-х учреждениях </a:t>
            </a:r>
            <a:r>
              <a:rPr lang="ru-RU" sz="2000" dirty="0" err="1"/>
              <a:t>допобразования</a:t>
            </a:r>
            <a:r>
              <a:rPr lang="ru-RU" sz="2000" dirty="0"/>
              <a:t> на сумму </a:t>
            </a:r>
            <a:r>
              <a:rPr lang="ru-RU" sz="2000" b="1" dirty="0"/>
              <a:t>17,3 млн. руб</a:t>
            </a:r>
            <a:r>
              <a:rPr lang="ru-RU" sz="2000" dirty="0"/>
              <a:t>., в т.ч. для обеспечения доступности инвалидов и маломобильных групп населения на сумму </a:t>
            </a:r>
            <a:r>
              <a:rPr lang="ru-RU" sz="2000" b="1" dirty="0"/>
              <a:t>11,6 млн. руб.;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/>
              <a:t>на </a:t>
            </a:r>
            <a:r>
              <a:rPr lang="ru-RU" sz="2000" dirty="0"/>
              <a:t>ремонтные работы в учреждениях спорта направлено </a:t>
            </a:r>
            <a:r>
              <a:rPr lang="ru-RU" sz="2000" b="1" dirty="0"/>
              <a:t>24,8 млн. руб</a:t>
            </a:r>
            <a:r>
              <a:rPr lang="ru-RU" sz="2000" b="1" dirty="0" smtClean="0"/>
              <a:t>.</a:t>
            </a:r>
          </a:p>
          <a:p>
            <a:r>
              <a:rPr lang="ru-RU" sz="2000" dirty="0"/>
              <a:t>В рамках приоритетного проекта Московской области «Организация ремонта 32 000 подъездов» на выполнение работ по </a:t>
            </a:r>
            <a:r>
              <a:rPr lang="ru-RU" sz="2000" b="1" u="sng" dirty="0">
                <a:solidFill>
                  <a:schemeClr val="accent2">
                    <a:lumMod val="75000"/>
                  </a:schemeClr>
                </a:solidFill>
              </a:rPr>
              <a:t>ремонту подъездов </a:t>
            </a:r>
            <a:r>
              <a:rPr lang="ru-RU" sz="2000" dirty="0"/>
              <a:t>направлено </a:t>
            </a:r>
            <a:r>
              <a:rPr lang="ru-RU" sz="2000" b="1" dirty="0"/>
              <a:t>12,2 млн. руб</a:t>
            </a:r>
            <a:r>
              <a:rPr lang="ru-RU" sz="2000" b="1" dirty="0" smtClean="0"/>
              <a:t>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88835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181211" y="915566"/>
            <a:ext cx="87067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Официальный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 Администрации Одинцовского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округа: </a:t>
            </a:r>
            <a:r>
              <a:rPr lang="ru-RU" dirty="0" smtClean="0">
                <a:solidFill>
                  <a:srgbClr val="FF7C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www.odin.ru</a:t>
            </a:r>
            <a:endParaRPr lang="ru-RU" dirty="0">
              <a:solidFill>
                <a:srgbClr val="FF7C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 Официальное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печатное издание: газета «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Одинцовская неделя»</a:t>
            </a:r>
            <a:endParaRPr lang="ru-RU" b="1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52" t="8042" r="18455" b="3739"/>
          <a:stretch/>
        </p:blipFill>
        <p:spPr bwMode="auto">
          <a:xfrm rot="21235625">
            <a:off x="1164375" y="2705954"/>
            <a:ext cx="2108382" cy="15617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5" descr="https://pp.userapi.com/c841632/v841632167/3d129/Sh_vO3R6z1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7767">
            <a:off x="4269292" y="2666411"/>
            <a:ext cx="2810737" cy="1874762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22" name="Picture 2" descr="https://pp.userapi.com/c840329/v840329109/6b95f/pTbjv_BRoRQ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446960"/>
            <a:ext cx="1467345" cy="20797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4" name="TextBox 23"/>
          <p:cNvSpPr txBox="1"/>
          <p:nvPr/>
        </p:nvSpPr>
        <p:spPr>
          <a:xfrm>
            <a:off x="1828706" y="84569"/>
            <a:ext cx="6959193" cy="830997"/>
          </a:xfrm>
          <a:prstGeom prst="rect">
            <a:avLst/>
          </a:prstGeom>
        </p:spPr>
        <p:txBody>
          <a:bodyPr vert="horz" lIns="98027" tIns="49064" rIns="98027" bIns="49064" rtlCol="0" anchor="ctr">
            <a:noAutofit/>
          </a:bodyPr>
          <a:lstStyle>
            <a:lvl1pPr>
              <a:spcBef>
                <a:spcPct val="0"/>
              </a:spcBef>
              <a:buNone/>
              <a:defRPr sz="2400" b="1" i="1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ru-RU" i="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Источники размещения </a:t>
            </a:r>
            <a:r>
              <a:rPr lang="ru-RU" i="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информации </a:t>
            </a:r>
            <a:r>
              <a:rPr lang="ru-RU" i="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о бюджете </a:t>
            </a:r>
          </a:p>
        </p:txBody>
      </p:sp>
    </p:spTree>
    <p:extLst>
      <p:ext uri="{BB962C8B-B14F-4D97-AF65-F5344CB8AC3E}">
        <p14:creationId xmlns:p14="http://schemas.microsoft.com/office/powerpoint/2010/main" val="1234956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785918" y="213373"/>
            <a:ext cx="71065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Финансово-казначейское управление 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Администрации Одинцовского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городского округа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контактная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информация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13" name="Объект 1"/>
          <p:cNvSpPr txBox="1">
            <a:spLocks/>
          </p:cNvSpPr>
          <p:nvPr/>
        </p:nvSpPr>
        <p:spPr>
          <a:xfrm>
            <a:off x="179512" y="1491630"/>
            <a:ext cx="8763595" cy="3240360"/>
          </a:xfrm>
          <a:prstGeom prst="rect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Сведения о месте нахождения: </a:t>
            </a:r>
            <a:r>
              <a:rPr lang="ru-RU" altLang="ru-RU" sz="1700" b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Московская область, г. Одинцово, ул. Маршала Жукова, д.28</a:t>
            </a:r>
          </a:p>
          <a:p>
            <a:endParaRPr lang="ru-RU" altLang="ru-RU" sz="800" b="1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Телефон: </a:t>
            </a:r>
            <a:r>
              <a:rPr lang="ru-RU" altLang="ru-RU" sz="1800" b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8 (495) 593-15-37</a:t>
            </a:r>
          </a:p>
          <a:p>
            <a:endParaRPr lang="ru-RU" altLang="ru-RU" sz="800" b="1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Электронная почта: </a:t>
            </a:r>
            <a:r>
              <a:rPr lang="en-US" altLang="ru-RU" sz="2000" b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fkuadmomr@mosreg.ru</a:t>
            </a:r>
            <a:endParaRPr lang="en-US" altLang="ru-RU" sz="1800" b="1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altLang="ru-RU" sz="800" b="1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График работы: </a:t>
            </a:r>
            <a:r>
              <a:rPr lang="ru-RU" altLang="ru-RU" sz="2000" b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Понедельник – Четверг с 9-00 до 18-00</a:t>
            </a:r>
          </a:p>
          <a:p>
            <a:pPr indent="1524000"/>
            <a:r>
              <a:rPr lang="ru-RU" altLang="ru-RU" sz="2000" b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Пятница с 9-00 до 16-45</a:t>
            </a:r>
          </a:p>
          <a:p>
            <a:pPr indent="1524000"/>
            <a:r>
              <a:rPr lang="ru-RU" altLang="ru-RU" sz="2000" b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Обед с 13-00 до 13-45</a:t>
            </a:r>
          </a:p>
          <a:p>
            <a:endParaRPr lang="ru-RU" altLang="ru-RU" sz="800" b="1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График приема граждан</a:t>
            </a:r>
            <a:r>
              <a:rPr lang="ru-RU" altLang="ru-RU" sz="21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ru-RU" sz="21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100" b="1" u="sng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Четверг с 10-00 до 17-00</a:t>
            </a:r>
          </a:p>
          <a:p>
            <a:pPr indent="2419350"/>
            <a:r>
              <a:rPr lang="ru-RU" altLang="ru-RU" sz="2100" b="1" u="sng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Обед с 13-00 до 13-45</a:t>
            </a:r>
          </a:p>
        </p:txBody>
      </p:sp>
    </p:spTree>
    <p:extLst>
      <p:ext uri="{BB962C8B-B14F-4D97-AF65-F5344CB8AC3E}">
        <p14:creationId xmlns:p14="http://schemas.microsoft.com/office/powerpoint/2010/main" val="4206744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051720" y="285921"/>
            <a:ext cx="67351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3760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выполнении основных показателей социально-экономического развития Одинцовского муниципального района за 2019 год 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64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434" y="2115138"/>
            <a:ext cx="3672408" cy="2775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6012160" y="3312827"/>
            <a:ext cx="64801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00" b="1" dirty="0" smtClean="0">
                <a:latin typeface="Arial" pitchFamily="34" charset="0"/>
                <a:cs typeface="Arial" pitchFamily="34" charset="0"/>
              </a:rPr>
              <a:t>Одинцовский</a:t>
            </a:r>
          </a:p>
          <a:p>
            <a:pPr algn="ctr"/>
            <a:r>
              <a:rPr lang="ru-RU" sz="500" b="1" dirty="0" smtClean="0">
                <a:latin typeface="Arial" pitchFamily="34" charset="0"/>
                <a:cs typeface="Arial" pitchFamily="34" charset="0"/>
              </a:rPr>
              <a:t> городской округ</a:t>
            </a:r>
            <a:endParaRPr lang="ru-RU" sz="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AutoShape 5" descr="Одинцовский городской округ на карт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211710"/>
            <a:ext cx="2923883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2542" y="1419621"/>
            <a:ext cx="83511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760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b="1" dirty="0" smtClean="0">
                <a:solidFill>
                  <a:srgbClr val="3760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b="1" dirty="0">
                <a:solidFill>
                  <a:srgbClr val="3760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официальном сайте </a:t>
            </a:r>
            <a:r>
              <a:rPr lang="arn-CL" dirty="0">
                <a:hlinkClick r:id="rId6"/>
              </a:rPr>
              <a:t>https://odin.ru/</a:t>
            </a:r>
            <a:r>
              <a:rPr lang="ru-RU" dirty="0"/>
              <a:t> в разделе- «Документы»- «Социально-экономическое развитие» или по </a:t>
            </a:r>
            <a:r>
              <a:rPr lang="ru-RU" dirty="0" smtClean="0"/>
              <a:t>ссылке:</a:t>
            </a:r>
            <a:r>
              <a:rPr lang="arn-CL" dirty="0">
                <a:hlinkClick r:id="rId7"/>
              </a:rPr>
              <a:t>https://odin.ru/doc/?div_id=2539</a:t>
            </a:r>
            <a:endParaRPr lang="ru-RU" b="1" dirty="0">
              <a:solidFill>
                <a:srgbClr val="37609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432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857356" y="213373"/>
            <a:ext cx="68911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915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об основных показателях социально-экономического развития Одинцовского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округа</a:t>
            </a:r>
            <a:endParaRPr lang="ru-RU" sz="1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0698761"/>
              </p:ext>
            </p:extLst>
          </p:nvPr>
        </p:nvGraphicFramePr>
        <p:xfrm>
          <a:off x="267433" y="982291"/>
          <a:ext cx="8519411" cy="3924617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2234237"/>
                <a:gridCol w="1039694"/>
                <a:gridCol w="1072876"/>
                <a:gridCol w="1072876"/>
                <a:gridCol w="1028634"/>
                <a:gridCol w="1050755"/>
                <a:gridCol w="1020339"/>
              </a:tblGrid>
              <a:tr h="126255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2018 года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  <a:r>
                        <a:rPr lang="ru-RU" sz="190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9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 </a:t>
                      </a:r>
                      <a:r>
                        <a:rPr lang="ru-RU" sz="19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</a:t>
                      </a:r>
                      <a:endParaRPr lang="ru-RU" sz="19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</a:t>
                      </a:r>
                      <a:r>
                        <a:rPr lang="ru-RU" sz="19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 </a:t>
                      </a:r>
                      <a:r>
                        <a:rPr lang="ru-RU" sz="19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</a:t>
                      </a:r>
                      <a:endParaRPr lang="ru-RU" sz="19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</a:t>
                      </a:r>
                      <a:r>
                        <a:rPr lang="ru-RU" sz="1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года 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 </a:t>
                      </a:r>
                      <a:r>
                        <a:rPr lang="ru-RU" sz="1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года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 </a:t>
                      </a:r>
                      <a:r>
                        <a:rPr lang="ru-RU" sz="1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года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4134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Прибыль, тыс. руб.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74 990 429</a:t>
                      </a:r>
                      <a:endParaRPr lang="ru-RU" sz="1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79 179 733</a:t>
                      </a:r>
                      <a:endParaRPr lang="ru-RU" sz="18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79 179 733</a:t>
                      </a:r>
                      <a:endParaRPr lang="ru-RU" sz="18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86 337 702</a:t>
                      </a:r>
                      <a:endParaRPr lang="ru-RU" sz="1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92 685 921</a:t>
                      </a:r>
                      <a:endParaRPr lang="ru-RU" sz="1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99 754 269</a:t>
                      </a:r>
                      <a:endParaRPr lang="ru-RU" sz="1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84170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Фонд заработной платы, млн.руб.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61 192,4</a:t>
                      </a:r>
                      <a:endParaRPr lang="ru-RU" sz="1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69 546,9</a:t>
                      </a:r>
                      <a:endParaRPr lang="ru-RU" sz="18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69 546,9</a:t>
                      </a:r>
                      <a:endParaRPr lang="ru-RU" sz="18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82 206,8</a:t>
                      </a:r>
                      <a:endParaRPr lang="ru-RU" sz="1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88 400,8</a:t>
                      </a:r>
                      <a:endParaRPr lang="ru-RU" sz="1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95 053,0</a:t>
                      </a:r>
                      <a:endParaRPr lang="ru-RU" sz="1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2625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постоянного населения, чел.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313 210</a:t>
                      </a:r>
                      <a:endParaRPr lang="ru-RU" sz="1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312 593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312 593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335 328</a:t>
                      </a:r>
                      <a:endParaRPr lang="ru-RU" sz="1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336 424</a:t>
                      </a:r>
                      <a:endParaRPr lang="ru-RU" sz="1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337 563</a:t>
                      </a:r>
                      <a:endParaRPr lang="ru-RU" sz="1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3789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432" y="273741"/>
            <a:ext cx="1500198" cy="590535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1860400" y="336069"/>
            <a:ext cx="7241912" cy="54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параметры исполнения консолидированного бюджета Одинцовского муниципального района за 2019 год</a:t>
            </a:r>
            <a:endParaRPr lang="ru-RU" sz="1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2869924"/>
              </p:ext>
            </p:extLst>
          </p:nvPr>
        </p:nvGraphicFramePr>
        <p:xfrm>
          <a:off x="17537" y="978976"/>
          <a:ext cx="9102312" cy="36072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2" name="Группа 11"/>
          <p:cNvGrpSpPr/>
          <p:nvPr/>
        </p:nvGrpSpPr>
        <p:grpSpPr>
          <a:xfrm>
            <a:off x="1035819" y="4546278"/>
            <a:ext cx="3956666" cy="341645"/>
            <a:chOff x="378147" y="6944790"/>
            <a:chExt cx="5395423" cy="513647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378147" y="7055747"/>
              <a:ext cx="288032" cy="31782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122354" y="7063673"/>
              <a:ext cx="288032" cy="317822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92848" y="6944790"/>
              <a:ext cx="1171818" cy="5090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dirty="0" smtClean="0">
                  <a:solidFill>
                    <a:srgbClr val="000000"/>
                  </a:solidFill>
                  <a:cs typeface="Times New Roman" pitchFamily="18" charset="0"/>
                </a:rPr>
                <a:t>Доходы</a:t>
              </a:r>
              <a:endParaRPr lang="ru-RU" sz="1600" dirty="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528393" y="6949437"/>
              <a:ext cx="1245177" cy="5090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dirty="0" smtClean="0">
                  <a:solidFill>
                    <a:srgbClr val="000000"/>
                  </a:solidFill>
                  <a:cs typeface="Times New Roman" pitchFamily="18" charset="0"/>
                </a:rPr>
                <a:t>Расходы</a:t>
              </a:r>
              <a:endParaRPr lang="ru-RU" sz="1600" dirty="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6431098" y="4567404"/>
            <a:ext cx="1181797" cy="338554"/>
            <a:chOff x="378146" y="7051280"/>
            <a:chExt cx="1611533" cy="509000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378146" y="7150647"/>
              <a:ext cx="288033" cy="31782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84259" y="7051280"/>
              <a:ext cx="1305420" cy="5090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dirty="0" smtClean="0">
                  <a:solidFill>
                    <a:srgbClr val="000000"/>
                  </a:solidFill>
                  <a:cs typeface="Times New Roman" pitchFamily="18" charset="0"/>
                </a:rPr>
                <a:t>Дефицит</a:t>
              </a:r>
              <a:endParaRPr lang="ru-RU" sz="1600" dirty="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</p:grpSp>
      <p:sp>
        <p:nvSpPr>
          <p:cNvPr id="25" name="Прямоугольник 24"/>
          <p:cNvSpPr/>
          <p:nvPr/>
        </p:nvSpPr>
        <p:spPr>
          <a:xfrm>
            <a:off x="6365439" y="1146237"/>
            <a:ext cx="2297930" cy="5498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 defTabSz="995446"/>
            <a:r>
              <a:rPr lang="ru-RU" sz="1800" b="1" dirty="0" smtClean="0">
                <a:solidFill>
                  <a:srgbClr val="C660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Внутренние</a:t>
            </a:r>
          </a:p>
          <a:p>
            <a:pPr algn="ctr" defTabSz="995446"/>
            <a:r>
              <a:rPr lang="ru-RU" sz="1800" b="1" dirty="0" smtClean="0">
                <a:solidFill>
                  <a:srgbClr val="C660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rgbClr val="C660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обороты 1 </a:t>
            </a:r>
            <a:r>
              <a:rPr lang="ru-RU" sz="1800" b="1" dirty="0" smtClean="0">
                <a:solidFill>
                  <a:srgbClr val="C660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488</a:t>
            </a:r>
            <a:endParaRPr lang="ru-RU" sz="1800" b="1" dirty="0">
              <a:solidFill>
                <a:srgbClr val="C6605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395547" y="4109179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2018</a:t>
            </a:r>
            <a:endParaRPr lang="ru-RU" sz="16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3347863" y="4113237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2019</a:t>
            </a:r>
            <a:endParaRPr lang="ru-RU" sz="16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5076056" y="4103712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2019</a:t>
            </a:r>
            <a:endParaRPr lang="ru-RU" sz="16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7134239" y="4103712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2019</a:t>
            </a:r>
            <a:endParaRPr lang="ru-RU" sz="1600" b="1" dirty="0"/>
          </a:p>
        </p:txBody>
      </p:sp>
      <p:sp>
        <p:nvSpPr>
          <p:cNvPr id="30" name="TextBox 1"/>
          <p:cNvSpPr txBox="1"/>
          <p:nvPr/>
        </p:nvSpPr>
        <p:spPr>
          <a:xfrm>
            <a:off x="171069" y="884850"/>
            <a:ext cx="4821417" cy="62261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1600" b="1" dirty="0">
                <a:solidFill>
                  <a:srgbClr val="C6605E"/>
                </a:solidFill>
                <a:latin typeface="Times New Roman" pitchFamily="18" charset="0"/>
                <a:cs typeface="Times New Roman" pitchFamily="18" charset="0"/>
              </a:rPr>
              <a:t>Консолидированный </a:t>
            </a:r>
            <a:r>
              <a:rPr lang="ru-RU" sz="1600" b="1" dirty="0" smtClean="0">
                <a:solidFill>
                  <a:srgbClr val="C6605E"/>
                </a:solidFill>
                <a:latin typeface="Times New Roman" pitchFamily="18" charset="0"/>
                <a:cs typeface="Times New Roman" pitchFamily="18" charset="0"/>
              </a:rPr>
              <a:t>бюджет</a:t>
            </a:r>
            <a:endParaRPr lang="ru-RU" sz="1600" b="1" dirty="0">
              <a:solidFill>
                <a:srgbClr val="C6605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1"/>
          <p:cNvSpPr txBox="1"/>
          <p:nvPr/>
        </p:nvSpPr>
        <p:spPr>
          <a:xfrm>
            <a:off x="4211421" y="1661099"/>
            <a:ext cx="2539869" cy="62261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1600" b="1" dirty="0" smtClean="0">
                <a:solidFill>
                  <a:srgbClr val="C6605E"/>
                </a:solidFill>
                <a:latin typeface="Times New Roman" pitchFamily="18" charset="0"/>
                <a:cs typeface="Times New Roman" pitchFamily="18" charset="0"/>
              </a:rPr>
              <a:t>Бюджет района</a:t>
            </a:r>
            <a:endParaRPr lang="ru-RU" sz="1600" b="1" dirty="0">
              <a:solidFill>
                <a:srgbClr val="C6605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1"/>
          <p:cNvSpPr txBox="1"/>
          <p:nvPr/>
        </p:nvSpPr>
        <p:spPr>
          <a:xfrm>
            <a:off x="6431099" y="2283718"/>
            <a:ext cx="2007728" cy="311310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1600" b="1" dirty="0" smtClean="0">
                <a:solidFill>
                  <a:srgbClr val="C6605E"/>
                </a:solidFill>
                <a:latin typeface="Times New Roman" pitchFamily="18" charset="0"/>
                <a:cs typeface="Times New Roman" pitchFamily="18" charset="0"/>
              </a:rPr>
              <a:t>Бюджет поселения</a:t>
            </a:r>
            <a:endParaRPr lang="ru-RU" sz="1600" b="1" dirty="0">
              <a:solidFill>
                <a:srgbClr val="C6605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842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7059</TotalTime>
  <Words>5747</Words>
  <Application>Microsoft Office PowerPoint</Application>
  <PresentationFormat>Экран (16:9)</PresentationFormat>
  <Paragraphs>1576</Paragraphs>
  <Slides>69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69</vt:i4>
      </vt:variant>
    </vt:vector>
  </HeadingPairs>
  <TitlesOfParts>
    <vt:vector size="7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Расходы бюджета Одинцовского муниципального района на 1 обучающегося в образовательных организациях  (без расходов капитального характера, строек и обеспечивающих расходов) за 2019 год</vt:lpstr>
      <vt:lpstr>Проведение оздоровительной кампании детей в Одинцовском муниципальном районе в 2019 году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Irina</dc:creator>
  <cp:lastModifiedBy>Продоляк Ольга Александровна</cp:lastModifiedBy>
  <cp:revision>387</cp:revision>
  <cp:lastPrinted>2020-06-05T14:10:29Z</cp:lastPrinted>
  <dcterms:created xsi:type="dcterms:W3CDTF">2019-05-10T09:42:21Z</dcterms:created>
  <dcterms:modified xsi:type="dcterms:W3CDTF">2020-08-14T07:58:09Z</dcterms:modified>
</cp:coreProperties>
</file>