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13" r:id="rId2"/>
    <p:sldId id="282" r:id="rId3"/>
    <p:sldId id="365" r:id="rId4"/>
    <p:sldId id="366" r:id="rId5"/>
    <p:sldId id="368" r:id="rId6"/>
    <p:sldId id="369" r:id="rId7"/>
    <p:sldId id="372" r:id="rId8"/>
    <p:sldId id="370" r:id="rId9"/>
    <p:sldId id="404" r:id="rId10"/>
    <p:sldId id="407" r:id="rId11"/>
    <p:sldId id="414" r:id="rId12"/>
    <p:sldId id="390" r:id="rId13"/>
    <p:sldId id="415" r:id="rId14"/>
    <p:sldId id="408" r:id="rId15"/>
    <p:sldId id="409" r:id="rId16"/>
    <p:sldId id="410" r:id="rId17"/>
    <p:sldId id="411" r:id="rId18"/>
    <p:sldId id="412" r:id="rId19"/>
    <p:sldId id="375" r:id="rId20"/>
    <p:sldId id="405" r:id="rId21"/>
    <p:sldId id="406" r:id="rId22"/>
    <p:sldId id="378" r:id="rId23"/>
    <p:sldId id="422" r:id="rId24"/>
    <p:sldId id="416" r:id="rId25"/>
    <p:sldId id="440" r:id="rId26"/>
    <p:sldId id="441" r:id="rId27"/>
    <p:sldId id="423" r:id="rId28"/>
    <p:sldId id="424" r:id="rId29"/>
    <p:sldId id="442" r:id="rId30"/>
    <p:sldId id="443" r:id="rId31"/>
    <p:sldId id="444" r:id="rId32"/>
    <p:sldId id="445" r:id="rId33"/>
    <p:sldId id="425" r:id="rId34"/>
    <p:sldId id="426" r:id="rId35"/>
    <p:sldId id="447" r:id="rId36"/>
    <p:sldId id="44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740"/>
    <a:srgbClr val="D4F4F2"/>
    <a:srgbClr val="376092"/>
    <a:srgbClr val="D07C7A"/>
    <a:srgbClr val="C6605E"/>
    <a:srgbClr val="CA6E6C"/>
    <a:srgbClr val="2A6F27"/>
    <a:srgbClr val="9B85B5"/>
    <a:srgbClr val="D97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3" autoAdjust="0"/>
    <p:restoredTop sz="94660"/>
  </p:normalViewPr>
  <p:slideViewPr>
    <p:cSldViewPr>
      <p:cViewPr>
        <p:scale>
          <a:sx n="142" d="100"/>
          <a:sy n="142" d="100"/>
        </p:scale>
        <p:origin x="-88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87;&#1088;&#1086;&#1075;&#1088;&#1072;&#1084;&#1084;&#1085;&#1099;&#1077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%20-%20&#1082;&#1086;&#1087;&#1080;&#1103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wdUp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wdUp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pattFill prst="wdUp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9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25</a:t>
                    </a:r>
                    <a:r>
                      <a:rPr lang="ru-RU" b="1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03366243779777E-2"/>
                  <c:y val="-4.629629629629544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9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25</a:t>
                    </a:r>
                    <a:r>
                      <a:rPr lang="ru-RU" b="1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171710660969506E-3"/>
                  <c:y val="-0.1018518518518518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-</a:t>
                    </a:r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168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309758884141255E-3"/>
                  <c:y val="4.629629629629544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171710660969506E-3"/>
                  <c:y val="4.629629629629544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834342132193901E-2"/>
                  <c:y val="-0.11111111111111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 </a:t>
                    </a:r>
                    <a:r>
                      <a:rPr lang="en-US" dirty="0" smtClean="0"/>
                      <a:t>449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9171710660969506E-3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9171710660969506E-3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889561421462601E-2"/>
                  <c:y val="-8.79629629629629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- </a:t>
                    </a:r>
                    <a:r>
                      <a:rPr lang="en-US" dirty="0" smtClean="0"/>
                      <a:t>138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Параметры!$A$1:$K$1</c:f>
              <c:numCache>
                <c:formatCode>General</c:formatCode>
                <c:ptCount val="11"/>
                <c:pt idx="0">
                  <c:v>9256</c:v>
                </c:pt>
                <c:pt idx="1">
                  <c:v>9256</c:v>
                </c:pt>
                <c:pt idx="2">
                  <c:v>1168</c:v>
                </c:pt>
                <c:pt idx="4">
                  <c:v>11799</c:v>
                </c:pt>
                <c:pt idx="5">
                  <c:v>11799</c:v>
                </c:pt>
                <c:pt idx="6">
                  <c:v>449</c:v>
                </c:pt>
                <c:pt idx="8">
                  <c:v>10574</c:v>
                </c:pt>
                <c:pt idx="9">
                  <c:v>10574</c:v>
                </c:pt>
                <c:pt idx="10">
                  <c:v>138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7.430975888414139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68</a:t>
                    </a:r>
                    <a:r>
                      <a:rPr lang="ru-RU" b="1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171710660969506E-3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12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85</a:t>
                    </a:r>
                    <a:r>
                      <a:rPr lang="ru-RU" b="1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309758884141255E-3"/>
                  <c:y val="4.6296296296295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889561421462601E-2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9171710660969506E-3"/>
                  <c:y val="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9447807107313004E-3"/>
                  <c:y val="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Параметры!$A$2:$K$2</c:f>
              <c:numCache>
                <c:formatCode>General</c:formatCode>
                <c:ptCount val="11"/>
                <c:pt idx="0">
                  <c:v>11688</c:v>
                </c:pt>
                <c:pt idx="1">
                  <c:v>12857</c:v>
                </c:pt>
                <c:pt idx="4">
                  <c:v>12334</c:v>
                </c:pt>
                <c:pt idx="5">
                  <c:v>12783</c:v>
                </c:pt>
                <c:pt idx="8">
                  <c:v>12980</c:v>
                </c:pt>
                <c:pt idx="9">
                  <c:v>13118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shape val="cylinder"/>
        <c:axId val="144088576"/>
        <c:axId val="48510016"/>
        <c:axId val="0"/>
      </c:bar3DChart>
      <c:catAx>
        <c:axId val="144088576"/>
        <c:scaling>
          <c:orientation val="minMax"/>
        </c:scaling>
        <c:delete val="1"/>
        <c:axPos val="b"/>
        <c:majorTickMark val="out"/>
        <c:minorTickMark val="none"/>
        <c:tickLblPos val="nextTo"/>
        <c:crossAx val="48510016"/>
        <c:crosses val="autoZero"/>
        <c:auto val="1"/>
        <c:lblAlgn val="ctr"/>
        <c:lblOffset val="100"/>
        <c:noMultiLvlLbl val="0"/>
      </c:catAx>
      <c:valAx>
        <c:axId val="4851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08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 w="317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7C8AE"/>
              </a:solidFill>
              <a:ln w="317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B9-4818-BF9A-EACBFEA205D7}"/>
              </c:ext>
            </c:extLst>
          </c:dPt>
          <c:dPt>
            <c:idx val="1"/>
            <c:bubble3D val="0"/>
            <c:spPr>
              <a:solidFill>
                <a:srgbClr val="43ADA1"/>
              </a:solidFill>
              <a:ln w="317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B9-4818-BF9A-EACBFEA205D7}"/>
              </c:ext>
            </c:extLst>
          </c:dPt>
          <c:dLbls>
            <c:dLbl>
              <c:idx val="0"/>
              <c:layout>
                <c:manualLayout>
                  <c:x val="0.15074393611439593"/>
                  <c:y val="0.12715082733464705"/>
                </c:manualLayout>
              </c:layout>
              <c:tx>
                <c:rich>
                  <a:bodyPr/>
                  <a:lstStyle/>
                  <a:p>
                    <a:pPr>
                      <a:defRPr sz="2400" b="0">
                        <a:latin typeface="Franklin Gothic Demi Cond" panose="020B0706030402020204" pitchFamily="34" charset="0"/>
                      </a:defRPr>
                    </a:pPr>
                    <a:r>
                      <a:rPr lang="en-US" sz="2400" b="0" dirty="0">
                        <a:latin typeface="Franklin Gothic Demi Cond" panose="020B0706030402020204" pitchFamily="34" charset="0"/>
                      </a:rPr>
                      <a:t> 2 269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B9-4818-BF9A-EACBFEA205D7}"/>
                </c:ext>
              </c:extLst>
            </c:dLbl>
            <c:dLbl>
              <c:idx val="1"/>
              <c:layout>
                <c:manualLayout>
                  <c:x val="2.08619807168671E-3"/>
                  <c:y val="-2.5942349236768306E-2"/>
                </c:manualLayout>
              </c:layout>
              <c:spPr/>
              <c:txPr>
                <a:bodyPr/>
                <a:lstStyle/>
                <a:p>
                  <a:pPr>
                    <a:defRPr sz="2400" b="0">
                      <a:latin typeface="Franklin Gothic Demi Cond" panose="020B07060304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B9-4818-BF9A-EACBFEA205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'[Диаграмма в Microsoft PowerPoint]нац про'!$C$8:$C$9</c:f>
              <c:numCache>
                <c:formatCode>General</c:formatCode>
                <c:ptCount val="2"/>
                <c:pt idx="0">
                  <c:v>2269</c:v>
                </c:pt>
                <c:pt idx="1">
                  <c:v>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B9-4818-BF9A-EACBFEA20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7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02277524719472E-2"/>
          <c:y val="7.2169467052822317E-2"/>
          <c:w val="0.87763816840863829"/>
          <c:h val="0.85931129426216912"/>
        </c:manualLayout>
      </c:layout>
      <c:pieChart>
        <c:varyColors val="1"/>
        <c:ser>
          <c:idx val="0"/>
          <c:order val="0"/>
          <c:spPr>
            <a:ln w="19050" cap="rnd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635000" h="635000"/>
            </a:sp3d>
          </c:spPr>
          <c:dPt>
            <c:idx val="0"/>
            <c:bubble3D val="0"/>
            <c:spPr>
              <a:solidFill>
                <a:srgbClr val="A08B88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2F-42AD-8303-FEC6F58E956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2F-42AD-8303-FEC6F58E956D}"/>
              </c:ext>
            </c:extLst>
          </c:dPt>
          <c:dPt>
            <c:idx val="10"/>
            <c:bubble3D val="0"/>
            <c:spPr>
              <a:solidFill>
                <a:srgbClr val="8EBAEA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</c:dPt>
          <c:dPt>
            <c:idx val="11"/>
            <c:bubble3D val="0"/>
            <c:spPr>
              <a:solidFill>
                <a:srgbClr val="FF0000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2F-42AD-8303-FEC6F58E956D}"/>
              </c:ext>
            </c:extLst>
          </c:dPt>
          <c:dPt>
            <c:idx val="12"/>
            <c:bubble3D val="0"/>
            <c:spPr>
              <a:solidFill>
                <a:srgbClr val="FFFF99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2F-42AD-8303-FEC6F58E956D}"/>
              </c:ext>
            </c:extLst>
          </c:dPt>
          <c:dPt>
            <c:idx val="13"/>
            <c:bubble3D val="0"/>
            <c:spPr>
              <a:solidFill>
                <a:srgbClr val="002060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2F-42AD-8303-FEC6F58E956D}"/>
              </c:ext>
            </c:extLst>
          </c:dPt>
          <c:dPt>
            <c:idx val="15"/>
            <c:bubble3D val="0"/>
            <c:spPr>
              <a:solidFill>
                <a:srgbClr val="CCCC00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32F-42AD-8303-FEC6F58E956D}"/>
              </c:ext>
            </c:extLst>
          </c:dPt>
          <c:dPt>
            <c:idx val="16"/>
            <c:bubble3D val="0"/>
            <c:spPr>
              <a:solidFill>
                <a:schemeClr val="accent5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</c:dPt>
          <c:dPt>
            <c:idx val="17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32F-42AD-8303-FEC6F58E956D}"/>
              </c:ext>
            </c:extLst>
          </c:dPt>
          <c:dLbls>
            <c:dLbl>
              <c:idx val="0"/>
              <c:layout>
                <c:manualLayout>
                  <c:x val="-0.23088332065667919"/>
                  <c:y val="-8.4157356615995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F-42AD-8303-FEC6F58E956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2F-42AD-8303-FEC6F58E956D}"/>
                </c:ext>
              </c:extLst>
            </c:dLbl>
            <c:dLbl>
              <c:idx val="9"/>
              <c:layout>
                <c:manualLayout>
                  <c:x val="1.9503495338124822E-2"/>
                  <c:y val="-2.236289901364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2F-42AD-8303-FEC6F58E956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32F-42AD-8303-FEC6F58E956D}"/>
                </c:ext>
              </c:extLst>
            </c:dLbl>
            <c:dLbl>
              <c:idx val="11"/>
              <c:layout>
                <c:manualLayout>
                  <c:x val="1.4215802621257571E-2"/>
                  <c:y val="-6.0144802993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2F-42AD-8303-FEC6F58E956D}"/>
                </c:ext>
              </c:extLst>
            </c:dLbl>
            <c:dLbl>
              <c:idx val="13"/>
              <c:layout>
                <c:manualLayout>
                  <c:x val="2.9687513353217163E-2"/>
                  <c:y val="-1.182235192905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2F-42AD-8303-FEC6F58E956D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2F-42AD-8303-FEC6F58E9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'[данные для диаграмм.xlsx]Структура программных расходов'!$D$3:$D$20</c:f>
              <c:numCache>
                <c:formatCode>0.0%</c:formatCode>
                <c:ptCount val="18"/>
                <c:pt idx="0">
                  <c:v>0.434</c:v>
                </c:pt>
                <c:pt idx="1">
                  <c:v>5.3999999999999999E-2</c:v>
                </c:pt>
                <c:pt idx="2">
                  <c:v>1.4999999999999999E-2</c:v>
                </c:pt>
                <c:pt idx="3">
                  <c:v>3.4000000000000002E-2</c:v>
                </c:pt>
                <c:pt idx="4">
                  <c:v>0</c:v>
                </c:pt>
                <c:pt idx="5">
                  <c:v>4.8000000000000001E-2</c:v>
                </c:pt>
                <c:pt idx="6">
                  <c:v>1.2E-2</c:v>
                </c:pt>
                <c:pt idx="7">
                  <c:v>4.0000000000000001E-3</c:v>
                </c:pt>
                <c:pt idx="8">
                  <c:v>3.6999999999999998E-2</c:v>
                </c:pt>
                <c:pt idx="9">
                  <c:v>3.0000000000000001E-3</c:v>
                </c:pt>
                <c:pt idx="10">
                  <c:v>0.1</c:v>
                </c:pt>
                <c:pt idx="11">
                  <c:v>7.0000000000000001E-3</c:v>
                </c:pt>
                <c:pt idx="12">
                  <c:v>4.1000000000000002E-2</c:v>
                </c:pt>
                <c:pt idx="13">
                  <c:v>0.02</c:v>
                </c:pt>
                <c:pt idx="14">
                  <c:v>0</c:v>
                </c:pt>
                <c:pt idx="15">
                  <c:v>0.13400000000000001</c:v>
                </c:pt>
                <c:pt idx="16">
                  <c:v>0.06</c:v>
                </c:pt>
                <c:pt idx="17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32F-42AD-8303-FEC6F58E9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ADB9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51-48F3-990C-3FF8BA012F7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51-48F3-990C-3FF8BA012F72}"/>
              </c:ext>
            </c:extLst>
          </c:dPt>
          <c:dPt>
            <c:idx val="3"/>
            <c:invertIfNegative val="0"/>
            <c:bubble3D val="0"/>
            <c:spPr>
              <a:solidFill>
                <a:srgbClr val="43A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51-48F3-990C-3FF8BA012F72}"/>
              </c:ext>
            </c:extLst>
          </c:dPt>
          <c:dPt>
            <c:idx val="5"/>
            <c:invertIfNegative val="0"/>
            <c:bubble3D val="0"/>
            <c:spPr>
              <a:solidFill>
                <a:srgbClr val="ADB9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51-48F3-990C-3FF8BA012F72}"/>
              </c:ext>
            </c:extLst>
          </c:dPt>
          <c:dPt>
            <c:idx val="6"/>
            <c:invertIfNegative val="0"/>
            <c:bubble3D val="0"/>
            <c:spPr>
              <a:solidFill>
                <a:srgbClr val="F7C8A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51-48F3-990C-3FF8BA012F72}"/>
              </c:ext>
            </c:extLst>
          </c:dPt>
          <c:dPt>
            <c:idx val="7"/>
            <c:invertIfNegative val="0"/>
            <c:bubble3D val="0"/>
            <c:spPr>
              <a:solidFill>
                <a:srgbClr val="43A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51-48F3-990C-3FF8BA012F72}"/>
              </c:ext>
            </c:extLst>
          </c:dPt>
          <c:dPt>
            <c:idx val="9"/>
            <c:invertIfNegative val="0"/>
            <c:bubble3D val="0"/>
            <c:spPr>
              <a:solidFill>
                <a:srgbClr val="F7C8A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051-48F3-990C-3FF8BA012F72}"/>
              </c:ext>
            </c:extLst>
          </c:dPt>
          <c:dPt>
            <c:idx val="10"/>
            <c:invertIfNegative val="0"/>
            <c:bubble3D val="0"/>
            <c:spPr>
              <a:solidFill>
                <a:srgbClr val="43A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051-48F3-990C-3FF8BA012F72}"/>
              </c:ext>
            </c:extLst>
          </c:dPt>
          <c:dPt>
            <c:idx val="12"/>
            <c:invertIfNegative val="0"/>
            <c:bubble3D val="0"/>
            <c:spPr>
              <a:solidFill>
                <a:srgbClr val="ADB9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051-48F3-990C-3FF8BA012F72}"/>
              </c:ext>
            </c:extLst>
          </c:dPt>
          <c:dPt>
            <c:idx val="13"/>
            <c:invertIfNegative val="0"/>
            <c:bubble3D val="0"/>
            <c:spPr>
              <a:solidFill>
                <a:srgbClr val="F7C8A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051-48F3-990C-3FF8BA012F72}"/>
              </c:ext>
            </c:extLst>
          </c:dPt>
          <c:dPt>
            <c:idx val="14"/>
            <c:invertIfNegative val="0"/>
            <c:bubble3D val="0"/>
            <c:spPr>
              <a:solidFill>
                <a:srgbClr val="43A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051-48F3-990C-3FF8BA012F72}"/>
              </c:ext>
            </c:extLst>
          </c:dPt>
          <c:dLbls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051-48F3-990C-3FF8BA012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Лист1!$A$5:$A$19</c:f>
              <c:numCache>
                <c:formatCode>General</c:formatCode>
                <c:ptCount val="15"/>
                <c:pt idx="0">
                  <c:v>1</c:v>
                </c:pt>
                <c:pt idx="2">
                  <c:v>10</c:v>
                </c:pt>
                <c:pt idx="3">
                  <c:v>14</c:v>
                </c:pt>
                <c:pt idx="5">
                  <c:v>1</c:v>
                </c:pt>
                <c:pt idx="6">
                  <c:v>5</c:v>
                </c:pt>
                <c:pt idx="7">
                  <c:v>7</c:v>
                </c:pt>
                <c:pt idx="9">
                  <c:v>10</c:v>
                </c:pt>
                <c:pt idx="10">
                  <c:v>32</c:v>
                </c:pt>
                <c:pt idx="12">
                  <c:v>3</c:v>
                </c:pt>
                <c:pt idx="13">
                  <c:v>14</c:v>
                </c:pt>
                <c:pt idx="1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051-48F3-990C-3FF8BA012F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261611008"/>
        <c:axId val="151265856"/>
      </c:barChart>
      <c:catAx>
        <c:axId val="261611008"/>
        <c:scaling>
          <c:orientation val="minMax"/>
        </c:scaling>
        <c:delete val="1"/>
        <c:axPos val="l"/>
        <c:majorTickMark val="out"/>
        <c:minorTickMark val="none"/>
        <c:tickLblPos val="nextTo"/>
        <c:crossAx val="151265856"/>
        <c:crosses val="autoZero"/>
        <c:auto val="1"/>
        <c:lblAlgn val="ctr"/>
        <c:lblOffset val="100"/>
        <c:noMultiLvlLbl val="0"/>
      </c:catAx>
      <c:valAx>
        <c:axId val="15126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1611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588833099649"/>
          <c:y val="5.8979357391242639E-2"/>
          <c:w val="0.71434029981513369"/>
          <c:h val="0.9244162482473981"/>
        </c:manualLayout>
      </c:layout>
      <c:pie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36-456B-965A-7B0E94E7677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36-456B-965A-7B0E94E7677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36-456B-965A-7B0E94E76779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36-456B-965A-7B0E94E76779}"/>
              </c:ext>
            </c:extLst>
          </c:dPt>
          <c:dPt>
            <c:idx val="8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36-456B-965A-7B0E94E76779}"/>
              </c:ext>
            </c:extLst>
          </c:dPt>
          <c:dLbls>
            <c:dLbl>
              <c:idx val="1"/>
              <c:layout>
                <c:manualLayout>
                  <c:x val="-0.11322002924641285"/>
                  <c:y val="-0.21494940007541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36-456B-965A-7B0E94E76779}"/>
                </c:ext>
              </c:extLst>
            </c:dLbl>
            <c:dLbl>
              <c:idx val="9"/>
              <c:layout>
                <c:manualLayout>
                  <c:x val="-3.2866954685437391E-2"/>
                  <c:y val="-6.284700654174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36-456B-965A-7B0E94E76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образование!$A$4:$A$12</c:f>
              <c:strCache>
                <c:ptCount val="9"/>
                <c:pt idx="0">
                  <c:v>80 муниципальных учреждений дошкольного образования</c:v>
                </c:pt>
                <c:pt idx="1">
                  <c:v>53 муниципальных общеобразовательных учреждения</c:v>
                </c:pt>
                <c:pt idx="2">
                  <c:v>14 учреждений дополнительного образования</c:v>
                </c:pt>
                <c:pt idx="3">
                  <c:v>2 прочих учреждения</c:v>
                </c:pt>
                <c:pt idx="4">
                  <c:v>23 частных образовательных учреждений</c:v>
                </c:pt>
                <c:pt idx="5">
                  <c:v>Мероприятия в сфере образования</c:v>
                </c:pt>
                <c:pt idx="6">
                  <c:v>Обеспечение деятельности управления образования</c:v>
                </c:pt>
                <c:pt idx="7">
                  <c:v>Деятельность комиссии по делам несовершеннолетних</c:v>
                </c:pt>
                <c:pt idx="8">
                  <c:v>Деятельность МКУ ЦБ (расчет компенсации родительской платы)</c:v>
                </c:pt>
              </c:strCache>
            </c:strRef>
          </c:cat>
          <c:val>
            <c:numRef>
              <c:f>образование!$B$4:$B$12</c:f>
              <c:numCache>
                <c:formatCode>#,##0</c:formatCode>
                <c:ptCount val="9"/>
                <c:pt idx="0">
                  <c:v>3300</c:v>
                </c:pt>
                <c:pt idx="1">
                  <c:v>4893</c:v>
                </c:pt>
                <c:pt idx="2" formatCode="General">
                  <c:v>485</c:v>
                </c:pt>
                <c:pt idx="3" formatCode="General">
                  <c:v>42</c:v>
                </c:pt>
                <c:pt idx="4" formatCode="General">
                  <c:v>534</c:v>
                </c:pt>
                <c:pt idx="5" formatCode="General">
                  <c:v>33</c:v>
                </c:pt>
                <c:pt idx="6" formatCode="General">
                  <c:v>86</c:v>
                </c:pt>
                <c:pt idx="7" formatCode="General">
                  <c:v>20</c:v>
                </c:pt>
                <c:pt idx="8" formatCode="General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136-456B-965A-7B0E94E76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9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635000" h="635000"/>
            </a:sp3d>
          </c:spPr>
          <c:dPt>
            <c:idx val="0"/>
            <c:bubble3D val="0"/>
            <c:spPr>
              <a:solidFill>
                <a:srgbClr val="43ADA1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1E-489F-8D58-1EE7E9E0D6F4}"/>
              </c:ext>
            </c:extLst>
          </c:dPt>
          <c:dPt>
            <c:idx val="1"/>
            <c:bubble3D val="0"/>
            <c:spPr>
              <a:solidFill>
                <a:srgbClr val="A08B88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1E-489F-8D58-1EE7E9E0D6F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1E-489F-8D58-1EE7E9E0D6F4}"/>
              </c:ext>
            </c:extLst>
          </c:dPt>
          <c:dLbls>
            <c:dLbl>
              <c:idx val="0"/>
              <c:layout>
                <c:manualLayout>
                  <c:x val="5.5412971903628302E-3"/>
                  <c:y val="8.361046923686626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 3 240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B1E-489F-8D58-1EE7E9E0D6F4}"/>
                </c:ext>
              </c:extLst>
            </c:dLbl>
            <c:dLbl>
              <c:idx val="1"/>
              <c:layout>
                <c:manualLayout>
                  <c:x val="9.7307219051144478E-2"/>
                  <c:y val="0.107215598786823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4 753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B1E-489F-8D58-1EE7E9E0D6F4}"/>
                </c:ext>
              </c:extLst>
            </c:dLbl>
            <c:dLbl>
              <c:idx val="2"/>
              <c:layout>
                <c:manualLayout>
                  <c:x val="-5.413078429788898E-3"/>
                  <c:y val="-1.75753389285729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B1E-489F-8D58-1EE7E9E0D6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'расходы на одного обучающ'!$A$1:$A$3</c:f>
              <c:numCache>
                <c:formatCode>General</c:formatCode>
                <c:ptCount val="3"/>
                <c:pt idx="0">
                  <c:v>3121</c:v>
                </c:pt>
                <c:pt idx="1">
                  <c:v>4777</c:v>
                </c:pt>
                <c:pt idx="2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B1E-489F-8D58-1EE7E9E0D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0"/>
    </a:sp3d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48895534235568"/>
          <c:y val="3.2988822993289667E-2"/>
          <c:w val="0.67693586568447273"/>
          <c:h val="0.904511338374906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3E-4453-BC59-C87903796C2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3E-4453-BC59-C87903796C2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3E-4453-BC59-C87903796C26}"/>
              </c:ext>
            </c:extLst>
          </c:dPt>
          <c:dPt>
            <c:idx val="5"/>
            <c:bubble3D val="0"/>
            <c:spPr>
              <a:solidFill>
                <a:srgbClr val="99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3E-4453-BC59-C87903796C26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3E-4453-BC59-C87903796C26}"/>
              </c:ext>
            </c:extLst>
          </c:dPt>
          <c:dLbls>
            <c:dLbl>
              <c:idx val="0"/>
              <c:layout>
                <c:manualLayout>
                  <c:x val="-0.18465517583416144"/>
                  <c:y val="-4.907451267673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E-4453-BC59-C87903796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Лист1!$A$4:$A$12</c:f>
              <c:strCache>
                <c:ptCount val="9"/>
                <c:pt idx="0">
                  <c:v>Культурно-досуговые учреждения</c:v>
                </c:pt>
                <c:pt idx="1">
                  <c:v>Музеи</c:v>
                </c:pt>
                <c:pt idx="2">
                  <c:v>Библиотечно-информационный и методический центр </c:v>
                </c:pt>
                <c:pt idx="3">
                  <c:v>Концертная организация</c:v>
                </c:pt>
                <c:pt idx="4">
                  <c:v>Парки</c:v>
                </c:pt>
                <c:pt idx="5">
                  <c:v>Приобретение музыкальных инструментов</c:v>
                </c:pt>
                <c:pt idx="6">
                  <c:v>Обеспечение деятельности Комитета по культуре</c:v>
                </c:pt>
                <c:pt idx="7">
                  <c:v>Мероприятия в сфере культуры</c:v>
                </c:pt>
                <c:pt idx="8">
                  <c:v>Муниципальный архив</c:v>
                </c:pt>
              </c:strCache>
            </c:strRef>
          </c:cat>
          <c:val>
            <c:numRef>
              <c:f>Лист1!$B$4:$B$12</c:f>
              <c:numCache>
                <c:formatCode>General</c:formatCode>
                <c:ptCount val="9"/>
                <c:pt idx="0">
                  <c:v>809</c:v>
                </c:pt>
                <c:pt idx="1">
                  <c:v>18</c:v>
                </c:pt>
                <c:pt idx="2">
                  <c:v>79</c:v>
                </c:pt>
                <c:pt idx="3">
                  <c:v>20</c:v>
                </c:pt>
                <c:pt idx="4">
                  <c:v>161</c:v>
                </c:pt>
                <c:pt idx="5">
                  <c:v>9</c:v>
                </c:pt>
                <c:pt idx="6">
                  <c:v>27</c:v>
                </c:pt>
                <c:pt idx="7">
                  <c:v>26</c:v>
                </c:pt>
                <c:pt idx="8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B3E-4453-BC59-C8790379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10276544895869"/>
          <c:y val="5.8789748981144849E-2"/>
          <c:w val="0.67546050078030351"/>
          <c:h val="0.8847983236434831"/>
        </c:manualLayout>
      </c:layout>
      <c:doughnutChart>
        <c:varyColors val="1"/>
        <c:ser>
          <c:idx val="0"/>
          <c:order val="0"/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8-4F15-AC89-C40CBD434A0C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8-4F15-AC89-C40CBD434A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8-4F15-AC89-C40CBD434A0C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8-4F15-AC89-C40CBD434A0C}"/>
              </c:ext>
            </c:extLst>
          </c:dPt>
          <c:dLbls>
            <c:dLbl>
              <c:idx val="0"/>
              <c:layout>
                <c:manualLayout>
                  <c:x val="3.5197586899932483E-3"/>
                  <c:y val="-5.3992443742762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8-4F15-AC89-C40CBD434A0C}"/>
                </c:ext>
              </c:extLst>
            </c:dLbl>
            <c:dLbl>
              <c:idx val="1"/>
              <c:layout>
                <c:manualLayout>
                  <c:x val="7.8611477970782478E-3"/>
                  <c:y val="-8.196360847673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98-4F15-AC89-C40CBD434A0C}"/>
                </c:ext>
              </c:extLst>
            </c:dLbl>
            <c:dLbl>
              <c:idx val="2"/>
              <c:layout>
                <c:manualLayout>
                  <c:x val="-1.3297914112228113E-2"/>
                  <c:y val="-5.225755017016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Лист2!$A$4:$A$7</c:f>
              <c:strCache>
                <c:ptCount val="4"/>
                <c:pt idx="0">
                  <c:v>8 спортивных школ</c:v>
                </c:pt>
                <c:pt idx="1">
                  <c:v>5 учреждений в сфере физической культуры и массового спорта</c:v>
                </c:pt>
                <c:pt idx="2">
                  <c:v>Мероприятия в сфере физической культуры и спорта</c:v>
                </c:pt>
                <c:pt idx="3">
                  <c:v>Обеспечение деятельности Комитета физической культуры и спорта</c:v>
                </c:pt>
              </c:strCache>
            </c:strRef>
          </c:cat>
          <c:val>
            <c:numRef>
              <c:f>Лист2!$B$4:$B$7</c:f>
              <c:numCache>
                <c:formatCode>General</c:formatCode>
                <c:ptCount val="4"/>
                <c:pt idx="0">
                  <c:v>437</c:v>
                </c:pt>
                <c:pt idx="1">
                  <c:v>252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98-4F15-AC89-C40CBD434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C8AE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43ADA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4E-4C62-A9F1-B44AF2E3AC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3"/>
                <c:pt idx="0">
                  <c:v>Категория 1</c:v>
                </c:pt>
                <c:pt idx="1">
                  <c:v>Категория 3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</c:v>
                </c:pt>
                <c:pt idx="1">
                  <c:v>34</c:v>
                </c:pt>
                <c:pt idx="2">
                  <c:v>2</c:v>
                </c:pt>
                <c:pt idx="3">
                  <c:v>31</c:v>
                </c:pt>
                <c:pt idx="4">
                  <c:v>3</c:v>
                </c:pt>
                <c:pt idx="5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92-4F40-AF05-A969353D3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2215168"/>
        <c:axId val="217953344"/>
      </c:barChart>
      <c:catAx>
        <c:axId val="262215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7953344"/>
        <c:crosses val="autoZero"/>
        <c:auto val="1"/>
        <c:lblAlgn val="ctr"/>
        <c:lblOffset val="100"/>
        <c:noMultiLvlLbl val="0"/>
      </c:catAx>
      <c:valAx>
        <c:axId val="217953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221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C8A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Franklin Gothic Demi Cond" panose="020B07060304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3"/>
                <c:pt idx="0">
                  <c:v>Категория 2</c:v>
                </c:pt>
                <c:pt idx="1">
                  <c:v>Категория 3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41</c:v>
                </c:pt>
                <c:pt idx="2">
                  <c:v>44</c:v>
                </c:pt>
                <c:pt idx="3">
                  <c:v>299</c:v>
                </c:pt>
                <c:pt idx="4">
                  <c:v>327</c:v>
                </c:pt>
                <c:pt idx="5">
                  <c:v>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92-4F40-AF05-A969353D3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3312896"/>
        <c:axId val="218188032"/>
      </c:barChart>
      <c:catAx>
        <c:axId val="263312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8188032"/>
        <c:crosses val="autoZero"/>
        <c:auto val="1"/>
        <c:lblAlgn val="ctr"/>
        <c:lblOffset val="100"/>
        <c:noMultiLvlLbl val="0"/>
      </c:catAx>
      <c:valAx>
        <c:axId val="21818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31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3ADA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9F-4F39-AADF-3D4A55E5A3CC}"/>
              </c:ext>
            </c:extLst>
          </c:dPt>
          <c:dPt>
            <c:idx val="1"/>
            <c:bubble3D val="0"/>
            <c:spPr>
              <a:solidFill>
                <a:srgbClr val="F7C8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9F-4F39-AADF-3D4A55E5A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AB-4AEA-A695-76F4BAE5FA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AB-4AEA-A695-76F4BAE5FA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F-4F39-AADF-3D4A55E5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3.4632031484061652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8672398798114E-2"/>
                  <c:y val="-0.101851851851851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1614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646458770248383E-2"/>
                  <c:y val="-9.25925925925926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969688155372644E-2"/>
                  <c:y val="-5.5555555555555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9264062968123347E-2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047645556436489E-2"/>
                  <c:y val="-4.74381027187939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Лист1!$D$6:$I$6</c:f>
              <c:numCache>
                <c:formatCode>m/d/yyyy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Лист1!$D$7:$I$7</c:f>
              <c:numCache>
                <c:formatCode>General</c:formatCode>
                <c:ptCount val="6"/>
                <c:pt idx="0">
                  <c:v>764</c:v>
                </c:pt>
                <c:pt idx="1">
                  <c:v>1614</c:v>
                </c:pt>
                <c:pt idx="2">
                  <c:v>2203</c:v>
                </c:pt>
                <c:pt idx="3">
                  <c:v>3650</c:v>
                </c:pt>
                <c:pt idx="4">
                  <c:v>4100</c:v>
                </c:pt>
                <c:pt idx="5">
                  <c:v>4239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16000"/>
        <c:axId val="48512320"/>
      </c:lineChart>
      <c:dateAx>
        <c:axId val="1436160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48512320"/>
        <c:crosses val="autoZero"/>
        <c:auto val="1"/>
        <c:lblOffset val="100"/>
        <c:baseTimeUnit val="years"/>
      </c:dateAx>
      <c:valAx>
        <c:axId val="4851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61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7C8AE"/>
            </a:solidFill>
          </c:spPr>
          <c:dPt>
            <c:idx val="0"/>
            <c:bubble3D val="0"/>
            <c:spPr>
              <a:solidFill>
                <a:srgbClr val="F7C8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9F-4F39-AADF-3D4A55E5A3CC}"/>
              </c:ext>
            </c:extLst>
          </c:dPt>
          <c:dPt>
            <c:idx val="1"/>
            <c:bubble3D val="0"/>
            <c:spPr>
              <a:solidFill>
                <a:srgbClr val="43ADA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9F-4F39-AADF-3D4A55E5A3CC}"/>
              </c:ext>
            </c:extLst>
          </c:dPt>
          <c:dPt>
            <c:idx val="2"/>
            <c:bubble3D val="0"/>
            <c:spPr>
              <a:solidFill>
                <a:srgbClr val="F7C8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5C-4A31-B288-12860093FBAB}"/>
              </c:ext>
            </c:extLst>
          </c:dPt>
          <c:dPt>
            <c:idx val="3"/>
            <c:bubble3D val="0"/>
            <c:spPr>
              <a:solidFill>
                <a:srgbClr val="F7C8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5C-4A31-B288-12860093F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713.3</c:v>
                </c:pt>
                <c:pt idx="1">
                  <c:v>140.80000000000001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F-4F39-AADF-3D4A55E5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C8A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23B-4615-A0DB-82A2F3D6E966}"/>
              </c:ext>
            </c:extLst>
          </c:dPt>
          <c:dPt>
            <c:idx val="1"/>
            <c:invertIfNegative val="0"/>
            <c:bubble3D val="0"/>
            <c:spPr>
              <a:solidFill>
                <a:srgbClr val="43ADA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23B-4615-A0DB-82A2F3D6E966}"/>
              </c:ext>
            </c:extLst>
          </c:dPt>
          <c:dLbls>
            <c:dLbl>
              <c:idx val="0"/>
              <c:layout>
                <c:manualLayout>
                  <c:x val="0"/>
                  <c:y val="-2.7503816425236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B-4615-A0DB-82A2F3D6E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485</c:v>
                </c:pt>
                <c:pt idx="1">
                  <c:v>537.79999999999995</c:v>
                </c:pt>
                <c:pt idx="2">
                  <c:v>10</c:v>
                </c:pt>
                <c:pt idx="3">
                  <c:v>3.9</c:v>
                </c:pt>
                <c:pt idx="4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3B-4615-A0DB-82A2F3D6E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3798784"/>
        <c:axId val="218192640"/>
      </c:barChart>
      <c:catAx>
        <c:axId val="263798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8192640"/>
        <c:crosses val="autoZero"/>
        <c:auto val="1"/>
        <c:lblAlgn val="ctr"/>
        <c:lblOffset val="100"/>
        <c:noMultiLvlLbl val="0"/>
      </c:catAx>
      <c:valAx>
        <c:axId val="218192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7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20453513495117E-2"/>
          <c:y val="4.6756487922900956E-2"/>
          <c:w val="0.96384583522525891"/>
          <c:h val="0.939491603864481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C8A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3ADA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C7-4F55-87EA-40426A3AAEF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8C7-4F55-87EA-40426A3AAEF8}"/>
              </c:ext>
            </c:extLst>
          </c:dPt>
          <c:dLbls>
            <c:dLbl>
              <c:idx val="0"/>
              <c:layout>
                <c:manualLayout>
                  <c:x val="0"/>
                  <c:y val="-2.7503816425236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7-4F55-87EA-40426A3AA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96.3</c:v>
                </c:pt>
                <c:pt idx="1">
                  <c:v>2.5</c:v>
                </c:pt>
                <c:pt idx="2">
                  <c:v>18.600000000000001</c:v>
                </c:pt>
                <c:pt idx="3">
                  <c:v>2.2999999999999998</c:v>
                </c:pt>
                <c:pt idx="4">
                  <c:v>77.900000000000006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C7-4F55-87EA-40426A3A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3902720"/>
        <c:axId val="218132416"/>
      </c:barChart>
      <c:catAx>
        <c:axId val="263902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8132416"/>
        <c:crosses val="autoZero"/>
        <c:auto val="1"/>
        <c:lblAlgn val="ctr"/>
        <c:lblOffset val="100"/>
        <c:noMultiLvlLbl val="0"/>
      </c:catAx>
      <c:valAx>
        <c:axId val="218132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9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Лист1!$B$14:$G$14</c:f>
              <c:numCache>
                <c:formatCode>General</c:formatCode>
                <c:ptCount val="6"/>
                <c:pt idx="0">
                  <c:v>97</c:v>
                </c:pt>
                <c:pt idx="1">
                  <c:v>103</c:v>
                </c:pt>
                <c:pt idx="2">
                  <c:v>227</c:v>
                </c:pt>
                <c:pt idx="3">
                  <c:v>278</c:v>
                </c:pt>
                <c:pt idx="4">
                  <c:v>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617024"/>
        <c:axId val="141247616"/>
        <c:axId val="0"/>
      </c:bar3DChart>
      <c:catAx>
        <c:axId val="143617024"/>
        <c:scaling>
          <c:orientation val="minMax"/>
        </c:scaling>
        <c:delete val="1"/>
        <c:axPos val="b"/>
        <c:majorTickMark val="out"/>
        <c:minorTickMark val="none"/>
        <c:tickLblPos val="nextTo"/>
        <c:crossAx val="141247616"/>
        <c:crosses val="autoZero"/>
        <c:auto val="1"/>
        <c:lblAlgn val="ctr"/>
        <c:lblOffset val="100"/>
        <c:noMultiLvlLbl val="0"/>
      </c:catAx>
      <c:valAx>
        <c:axId val="14124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617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Лист3!$A$1:$C$1</c:f>
              <c:numCache>
                <c:formatCode>General</c:formatCode>
                <c:ptCount val="3"/>
                <c:pt idx="0">
                  <c:v>38.700000000000003</c:v>
                </c:pt>
                <c:pt idx="2">
                  <c:v>35.200000000000003</c:v>
                </c:pt>
              </c:numCache>
            </c:numRef>
          </c:val>
        </c:ser>
        <c:ser>
          <c:idx val="1"/>
          <c:order val="1"/>
          <c:spPr>
            <a:pattFill prst="lgCheck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Лист3!$A$2:$C$2</c:f>
              <c:numCache>
                <c:formatCode>General</c:formatCode>
                <c:ptCount val="3"/>
                <c:pt idx="0">
                  <c:v>27.8</c:v>
                </c:pt>
                <c:pt idx="2">
                  <c:v>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68629760"/>
        <c:axId val="141251072"/>
        <c:axId val="0"/>
      </c:bar3DChart>
      <c:catAx>
        <c:axId val="168629760"/>
        <c:scaling>
          <c:orientation val="minMax"/>
        </c:scaling>
        <c:delete val="1"/>
        <c:axPos val="l"/>
        <c:majorTickMark val="out"/>
        <c:minorTickMark val="none"/>
        <c:tickLblPos val="nextTo"/>
        <c:crossAx val="141251072"/>
        <c:crosses val="autoZero"/>
        <c:auto val="1"/>
        <c:lblAlgn val="ctr"/>
        <c:lblOffset val="100"/>
        <c:noMultiLvlLbl val="0"/>
      </c:catAx>
      <c:valAx>
        <c:axId val="1412510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8629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6530332139389E-2"/>
          <c:y val="3.7890169826091676E-2"/>
          <c:w val="0.94893469667860608"/>
          <c:h val="0.9416017729296227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-0.11408457780336416"/>
                  <c:y val="0.14306905175910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17621573186831"/>
                  <c:y val="6.885733626496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811045538500433"/>
                  <c:y val="-0.10926725195908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4545815182717445"/>
                  <c:y val="-0.26644390933307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925915775139867"/>
                  <c:y val="0.15599591001516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Лист1!$B$7:$B$11</c:f>
              <c:strCache>
                <c:ptCount val="5"/>
                <c:pt idx="0">
                  <c:v>Доходы от использования и продажи активов</c:v>
                </c:pt>
                <c:pt idx="1">
                  <c:v>Иные доходы (в том числе родительская плата)</c:v>
                </c:pt>
                <c:pt idx="2">
                  <c:v>Налог на доходы физических лиц</c:v>
                </c:pt>
                <c:pt idx="3">
                  <c:v>Имущественные налоги</c:v>
                </c:pt>
                <c:pt idx="4">
                  <c:v>Налоги на совокупный доход</c:v>
                </c:pt>
              </c:strCache>
            </c:strRef>
          </c:cat>
          <c:val>
            <c:numRef>
              <c:f>Лист1!$C$7:$C$11</c:f>
              <c:numCache>
                <c:formatCode>#,##0</c:formatCode>
                <c:ptCount val="5"/>
                <c:pt idx="0">
                  <c:v>1322</c:v>
                </c:pt>
                <c:pt idx="1">
                  <c:v>676</c:v>
                </c:pt>
                <c:pt idx="2">
                  <c:v>3295</c:v>
                </c:pt>
                <c:pt idx="3">
                  <c:v>4084</c:v>
                </c:pt>
                <c:pt idx="4">
                  <c:v>2311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00"/>
        </a:sp3d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spPr>
            <a:noFill/>
          </c:spPr>
          <c:invertIfNegative val="0"/>
          <c:cat>
            <c:strRef>
              <c:f>доходы!$I$7:$K$7</c:f>
              <c:strCache>
                <c:ptCount val="3"/>
                <c:pt idx="0">
                  <c:v>Уточненный план 2020</c:v>
                </c:pt>
                <c:pt idx="1">
                  <c:v>Прогноз на 2021</c:v>
                </c:pt>
                <c:pt idx="2">
                  <c:v>Рост/снижение доходов</c:v>
                </c:pt>
              </c:strCache>
            </c:strRef>
          </c:cat>
          <c:val>
            <c:numRef>
              <c:f>доходы!$I$9:$K$9</c:f>
              <c:numCache>
                <c:formatCode>General</c:formatCode>
                <c:ptCount val="3"/>
                <c:pt idx="2" formatCode="#,##0">
                  <c:v>8000</c:v>
                </c:pt>
              </c:numCache>
            </c:numRef>
          </c:val>
        </c:ser>
        <c:ser>
          <c:idx val="0"/>
          <c:order val="1"/>
          <c:spPr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597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доходы!$I$7:$K$7</c:f>
              <c:strCache>
                <c:ptCount val="3"/>
                <c:pt idx="0">
                  <c:v>Уточненный план 2020</c:v>
                </c:pt>
                <c:pt idx="1">
                  <c:v>Прогноз на 2021</c:v>
                </c:pt>
                <c:pt idx="2">
                  <c:v>Рост/снижение доходов</c:v>
                </c:pt>
              </c:strCache>
            </c:strRef>
          </c:cat>
          <c:val>
            <c:numRef>
              <c:f>доходы!$I$8:$K$8</c:f>
              <c:numCache>
                <c:formatCode>#,##0</c:formatCode>
                <c:ptCount val="3"/>
                <c:pt idx="0">
                  <c:v>9853</c:v>
                </c:pt>
                <c:pt idx="1">
                  <c:v>9256</c:v>
                </c:pt>
                <c:pt idx="2">
                  <c:v>597</c:v>
                </c:pt>
              </c:numCache>
            </c:numRef>
          </c:val>
        </c:ser>
        <c:ser>
          <c:idx val="2"/>
          <c:order val="2"/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доходы!$I$7:$K$7</c:f>
              <c:strCache>
                <c:ptCount val="3"/>
                <c:pt idx="0">
                  <c:v>Уточненный план 2020</c:v>
                </c:pt>
                <c:pt idx="1">
                  <c:v>Прогноз на 2021</c:v>
                </c:pt>
                <c:pt idx="2">
                  <c:v>Рост/снижение доходов</c:v>
                </c:pt>
              </c:strCache>
            </c:strRef>
          </c:cat>
          <c:val>
            <c:numRef>
              <c:f>доходы!$I$10:$K$10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8000</c:v>
                </c:pt>
              </c:numCache>
            </c:numRef>
          </c:val>
        </c:ser>
        <c:ser>
          <c:idx val="3"/>
          <c:order val="3"/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+</a:t>
                    </a:r>
                    <a:r>
                      <a:rPr lang="en-US" dirty="0" smtClean="0"/>
                      <a:t>1 </a:t>
                    </a:r>
                    <a:r>
                      <a:rPr lang="en-US" dirty="0"/>
                      <a:t>142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доходы!$I$7:$K$7</c:f>
              <c:strCache>
                <c:ptCount val="3"/>
                <c:pt idx="0">
                  <c:v>Уточненный план 2020</c:v>
                </c:pt>
                <c:pt idx="1">
                  <c:v>Прогноз на 2021</c:v>
                </c:pt>
                <c:pt idx="2">
                  <c:v>Рост/снижение доходов</c:v>
                </c:pt>
              </c:strCache>
            </c:strRef>
          </c:cat>
          <c:val>
            <c:numRef>
              <c:f>доходы!$I$11:$K$11</c:f>
              <c:numCache>
                <c:formatCode>#,##0</c:formatCode>
                <c:ptCount val="3"/>
                <c:pt idx="0">
                  <c:v>10546</c:v>
                </c:pt>
                <c:pt idx="1">
                  <c:v>11688</c:v>
                </c:pt>
                <c:pt idx="2">
                  <c:v>1142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494016"/>
        <c:axId val="141265152"/>
        <c:axId val="0"/>
      </c:bar3DChart>
      <c:catAx>
        <c:axId val="16949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265152"/>
        <c:crosses val="autoZero"/>
        <c:auto val="1"/>
        <c:lblAlgn val="ctr"/>
        <c:lblOffset val="100"/>
        <c:noMultiLvlLbl val="0"/>
      </c:catAx>
      <c:valAx>
        <c:axId val="141265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949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2"/>
              <c:layout>
                <c:manualLayout>
                  <c:x val="-1.8762690670303773E-2"/>
                  <c:y val="-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39149787139490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020305072486035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'потери бюджета'!$B$1:$B$5</c:f>
              <c:numCache>
                <c:formatCode>General</c:formatCode>
                <c:ptCount val="5"/>
                <c:pt idx="0">
                  <c:v>252</c:v>
                </c:pt>
                <c:pt idx="1">
                  <c:v>148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273280"/>
        <c:axId val="141269760"/>
      </c:lineChart>
      <c:catAx>
        <c:axId val="21827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1269760"/>
        <c:crosses val="autoZero"/>
        <c:auto val="1"/>
        <c:lblAlgn val="ctr"/>
        <c:lblOffset val="100"/>
        <c:noMultiLvlLbl val="0"/>
      </c:catAx>
      <c:valAx>
        <c:axId val="14126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273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01177059502428E-2"/>
          <c:y val="4.369626752396908E-2"/>
          <c:w val="0.94599882294049753"/>
          <c:h val="0.9126074649520618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'расходы '!$E$5</c:f>
              <c:strCache>
                <c:ptCount val="1"/>
                <c:pt idx="0">
                  <c:v>Расходы за счет безвозмездных поступлений</c:v>
                </c:pt>
              </c:strCache>
            </c:strRef>
          </c:tx>
          <c:spPr>
            <a:pattFill prst="wdUp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3488602131199137E-2"/>
                  <c:y val="7.8714145551752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8860213119913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25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84802841598847E-2"/>
                  <c:y val="-4.329278005346363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-</a:t>
                    </a:r>
                    <a:r>
                      <a:rPr lang="en-US" sz="1600" b="1" dirty="0" smtClean="0"/>
                      <a:t>59</a:t>
                    </a:r>
                    <a:r>
                      <a:rPr lang="ru-RU" sz="1600" b="1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'!$B$6:$B$8</c:f>
              <c:strCache>
                <c:ptCount val="2"/>
                <c:pt idx="0">
                  <c:v>Утвержденный план на 2020 год</c:v>
                </c:pt>
                <c:pt idx="1">
                  <c:v>Проект на 2021 год</c:v>
                </c:pt>
              </c:strCache>
            </c:strRef>
          </c:cat>
          <c:val>
            <c:numRef>
              <c:f>'расходы '!$E$6:$E$8</c:f>
              <c:numCache>
                <c:formatCode>#,##0</c:formatCode>
                <c:ptCount val="3"/>
                <c:pt idx="0">
                  <c:v>9853</c:v>
                </c:pt>
                <c:pt idx="1">
                  <c:v>9255</c:v>
                </c:pt>
                <c:pt idx="2">
                  <c:v>598</c:v>
                </c:pt>
              </c:numCache>
            </c:numRef>
          </c:val>
        </c:ser>
        <c:ser>
          <c:idx val="1"/>
          <c:order val="1"/>
          <c:tx>
            <c:strRef>
              <c:f>'расходы '!$D$5</c:f>
              <c:strCache>
                <c:ptCount val="1"/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'расходы '!$B$6:$B$8</c:f>
              <c:strCache>
                <c:ptCount val="2"/>
                <c:pt idx="0">
                  <c:v>Утвержденный план на 2020 год</c:v>
                </c:pt>
                <c:pt idx="1">
                  <c:v>Проект на 2021 год</c:v>
                </c:pt>
              </c:strCache>
            </c:strRef>
          </c:cat>
          <c:val>
            <c:numRef>
              <c:f>'расходы '!$D$6:$D$8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3000</c:v>
                </c:pt>
              </c:numCache>
            </c:numRef>
          </c:val>
        </c:ser>
        <c:ser>
          <c:idx val="0"/>
          <c:order val="2"/>
          <c:tx>
            <c:strRef>
              <c:f>'расходы '!$C$5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4936678506661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88602131199191E-2"/>
                  <c:y val="3.93570727758760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2 85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936678506661867E-3"/>
                  <c:y val="-3.148565822070082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-</a:t>
                    </a:r>
                    <a:r>
                      <a:rPr lang="en-US" sz="1600" b="1" dirty="0" smtClean="0"/>
                      <a:t>21</a:t>
                    </a:r>
                    <a:r>
                      <a:rPr lang="ru-RU" sz="1600" b="1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'!$B$6:$B$8</c:f>
              <c:strCache>
                <c:ptCount val="2"/>
                <c:pt idx="0">
                  <c:v>Утвержденный план на 2020 год</c:v>
                </c:pt>
                <c:pt idx="1">
                  <c:v>Проект на 2021 год</c:v>
                </c:pt>
              </c:strCache>
            </c:strRef>
          </c:cat>
          <c:val>
            <c:numRef>
              <c:f>'расходы '!$C$6:$C$8</c:f>
              <c:numCache>
                <c:formatCode>#,##0</c:formatCode>
                <c:ptCount val="3"/>
                <c:pt idx="0">
                  <c:v>13067</c:v>
                </c:pt>
                <c:pt idx="1">
                  <c:v>12857</c:v>
                </c:pt>
                <c:pt idx="2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964608"/>
        <c:axId val="151299776"/>
        <c:axId val="0"/>
      </c:bar3DChart>
      <c:catAx>
        <c:axId val="168964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51299776"/>
        <c:crosses val="autoZero"/>
        <c:auto val="1"/>
        <c:lblAlgn val="ctr"/>
        <c:lblOffset val="100"/>
        <c:noMultiLvlLbl val="0"/>
      </c:catAx>
      <c:valAx>
        <c:axId val="151299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8964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132374934495626E-2"/>
          <c:w val="0.89812607789204835"/>
          <c:h val="0.8760329451250445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CF3EB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D1-44C9-86B7-425CF6E27B49}"/>
              </c:ext>
            </c:extLst>
          </c:dPt>
          <c:dPt>
            <c:idx val="1"/>
            <c:bubble3D val="0"/>
            <c:explosion val="19"/>
            <c:spPr>
              <a:solidFill>
                <a:srgbClr val="FF7C80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D1-44C9-86B7-425CF6E27B49}"/>
              </c:ext>
            </c:extLst>
          </c:dPt>
          <c:dLbls>
            <c:dLbl>
              <c:idx val="0"/>
              <c:layout>
                <c:manualLayout>
                  <c:x val="0.34646575421228726"/>
                  <c:y val="-6.0148304982204373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Franklin Gothic Demi Cond" panose="020B0706030402020204" pitchFamily="34" charset="0"/>
                      </a:defRPr>
                    </a:pPr>
                    <a:r>
                      <a:rPr lang="en-US" sz="1800" dirty="0">
                        <a:latin typeface="Franklin Gothic Demi Cond" panose="020B0706030402020204" pitchFamily="34" charset="0"/>
                      </a:rPr>
                      <a:t>21 638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D1-44C9-86B7-425CF6E27B49}"/>
                </c:ext>
              </c:extLst>
            </c:dLbl>
            <c:dLbl>
              <c:idx val="1"/>
              <c:layout>
                <c:manualLayout>
                  <c:x val="-9.9596591106064156E-2"/>
                  <c:y val="-3.193665468558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D1-44C9-86B7-425CF6E27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'программный бюджет'!$A$1:$A$2</c:f>
              <c:numCache>
                <c:formatCode>General</c:formatCode>
                <c:ptCount val="2"/>
                <c:pt idx="0">
                  <c:v>21638</c:v>
                </c:pt>
                <c:pt idx="1">
                  <c:v>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D1-44C9-86B7-425CF6E27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0.64999</cdr:x>
      <cdr:y>0.40523</cdr:y>
    </cdr:from>
    <cdr:to>
      <cdr:x>0.81465</cdr:x>
      <cdr:y>0.63779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9585" y="1254743"/>
          <a:ext cx="91440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latin typeface="Arial" pitchFamily="34" charset="0"/>
              <a:cs typeface="Arial" pitchFamily="34" charset="0"/>
            </a:rPr>
            <a:t>Налог на доходы</a:t>
          </a:r>
        </a:p>
        <a:p xmlns:a="http://schemas.openxmlformats.org/drawingml/2006/main">
          <a:pPr algn="ctr"/>
          <a:r>
            <a:rPr lang="ru-RU" sz="1000" dirty="0" smtClean="0">
              <a:latin typeface="Arial" pitchFamily="34" charset="0"/>
              <a:cs typeface="Arial" pitchFamily="34" charset="0"/>
            </a:rPr>
            <a:t> физических лиц</a:t>
          </a:r>
          <a:endParaRPr lang="ru-RU" sz="1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0.70502</cdr:x>
      <cdr:y>0.58748</cdr:y>
    </cdr:from>
    <cdr:to>
      <cdr:x>0.78291</cdr:x>
      <cdr:y>0.66888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15174" y="1819054"/>
          <a:ext cx="432547" cy="25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(28%)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0.87711</cdr:x>
      <cdr:y>0.05376</cdr:y>
    </cdr:from>
    <cdr:to>
      <cdr:x>0.99415</cdr:x>
      <cdr:y>0.14351</cdr:y>
    </cdr:to>
    <cdr:sp macro="" textlink="">
      <cdr:nvSpPr>
        <cdr:cNvPr id="2" name="TextBox 27"/>
        <cdr:cNvSpPr txBox="1"/>
      </cdr:nvSpPr>
      <cdr:spPr>
        <a:xfrm xmlns:a="http://schemas.openxmlformats.org/drawingml/2006/main">
          <a:off x="5936917" y="147464"/>
          <a:ext cx="79220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Arial" pitchFamily="34" charset="0"/>
              <a:cs typeface="Arial" pitchFamily="34" charset="0"/>
            </a:rPr>
            <a:t>МЛН.РУБ.</a:t>
          </a:r>
          <a:endParaRPr lang="ru-RU" sz="1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0.38778</cdr:x>
      <cdr:y>0.36078</cdr:y>
    </cdr:from>
    <cdr:to>
      <cdr:x>0.58258</cdr:x>
      <cdr:y>0.61775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06865" y="1397345"/>
          <a:ext cx="1008112" cy="99527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190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0.02143</cdr:x>
      <cdr:y>0.02084</cdr:y>
    </cdr:from>
    <cdr:to>
      <cdr:x>0.02143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CD456D84-CA96-481B-AC11-6EC71DD8A586}"/>
            </a:ext>
          </a:extLst>
        </cdr:cNvPr>
        <cdr:cNvCxnSpPr/>
      </cdr:nvCxnSpPr>
      <cdr:spPr>
        <a:xfrm xmlns:a="http://schemas.openxmlformats.org/drawingml/2006/main">
          <a:off x="143309" y="96252"/>
          <a:ext cx="0" cy="4521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DB9C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0.01979</cdr:x>
      <cdr:y>0.02084</cdr:y>
    </cdr:from>
    <cdr:to>
      <cdr:x>0.01979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CD456D84-CA96-481B-AC11-6EC71DD8A586}"/>
            </a:ext>
          </a:extLst>
        </cdr:cNvPr>
        <cdr:cNvCxnSpPr/>
      </cdr:nvCxnSpPr>
      <cdr:spPr>
        <a:xfrm xmlns:a="http://schemas.openxmlformats.org/drawingml/2006/main">
          <a:off x="152936" y="96252"/>
          <a:ext cx="0" cy="4521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DB9C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0.01979</cdr:x>
      <cdr:y>0.02084</cdr:y>
    </cdr:from>
    <cdr:to>
      <cdr:x>0.01979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CD456D84-CA96-481B-AC11-6EC71DD8A586}"/>
            </a:ext>
          </a:extLst>
        </cdr:cNvPr>
        <cdr:cNvCxnSpPr/>
      </cdr:nvCxnSpPr>
      <cdr:spPr>
        <a:xfrm xmlns:a="http://schemas.openxmlformats.org/drawingml/2006/main">
          <a:off x="152936" y="96252"/>
          <a:ext cx="0" cy="4521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DB9C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0.01979</cdr:x>
      <cdr:y>0.02084</cdr:y>
    </cdr:from>
    <cdr:to>
      <cdr:x>0.01979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CD456D84-CA96-481B-AC11-6EC71DD8A586}"/>
            </a:ext>
          </a:extLst>
        </cdr:cNvPr>
        <cdr:cNvCxnSpPr/>
      </cdr:nvCxnSpPr>
      <cdr:spPr>
        <a:xfrm xmlns:a="http://schemas.openxmlformats.org/drawingml/2006/main">
          <a:off x="152936" y="96252"/>
          <a:ext cx="0" cy="4521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DB9C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01119FA-580D-4469-8373-3D6F71558517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6" y="6456364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E48BC0A-677A-41C5-B562-E76BFE4812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3A9C0E0-FBC4-4BE8-8A1C-178F9CAA4018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18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3" y="6456218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691CC7A-5C36-4C87-8205-484FBE75F4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6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5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C36-C25A-4DEF-98BF-658640B42A87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DD8-C8F2-45F3-8165-219106DD505A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2F6-900D-4783-B935-2ED53648EA70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371-46D8-4CF4-BF61-E9911171B52C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BB81-2398-4AEA-824C-A7A167AC2ADA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755-7726-400C-A6D6-EBDA4F3C67DE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9E3-129F-421C-AADA-7A463F94EC50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A9EF-46E2-4CAA-908C-35D672E30DB9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7BD7-0C9C-42E3-895D-0EB57E245E4A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FDE-2479-4359-A7EC-5F5706E57375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1D95-6C31-4061-BA51-6D5EA0264E57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C0BC-DB1E-4563-99CA-3924E16CBC92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in.ru/" TargetMode="External"/><Relationship Id="rId2" Type="http://schemas.openxmlformats.org/officeDocument/2006/relationships/hyperlink" Target="https://odin.ru/main/static.asp?id=1586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57CF1E-D39F-48A5-83A4-1C1DD64143E8}"/>
              </a:ext>
            </a:extLst>
          </p:cNvPr>
          <p:cNvSpPr txBox="1"/>
          <p:nvPr/>
        </p:nvSpPr>
        <p:spPr>
          <a:xfrm>
            <a:off x="1849368" y="180304"/>
            <a:ext cx="201472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A4F56BF-DECD-4A6B-A328-2E95EB7F8B39}"/>
              </a:ext>
            </a:extLst>
          </p:cNvPr>
          <p:cNvGrpSpPr/>
          <p:nvPr/>
        </p:nvGrpSpPr>
        <p:grpSpPr>
          <a:xfrm>
            <a:off x="308159" y="208390"/>
            <a:ext cx="1467097" cy="535241"/>
            <a:chOff x="26466" y="253260"/>
            <a:chExt cx="2438401" cy="889596"/>
          </a:xfrm>
        </p:grpSpPr>
        <p:pic>
          <p:nvPicPr>
            <p:cNvPr id="10" name="Рисунок 9" descr="Изображение выглядит как фотография, фейерверк, вода, сиди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817C395-55B3-4410-997C-EFF882DA8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254" y="253260"/>
              <a:ext cx="713820" cy="88959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E47E64BA-38A5-4DF7-A075-CDE0EEB1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480" y="273898"/>
              <a:ext cx="660387" cy="83096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темный, ночь, черный, звезд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73B5083-D64C-4DCB-95C6-688331D0B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" y="268642"/>
              <a:ext cx="666799" cy="835013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59CB18C-5A83-46F7-9CAB-65ECEB20724A}"/>
              </a:ext>
            </a:extLst>
          </p:cNvPr>
          <p:cNvSpPr/>
          <p:nvPr/>
        </p:nvSpPr>
        <p:spPr>
          <a:xfrm>
            <a:off x="1664550" y="1508800"/>
            <a:ext cx="4970702" cy="1481175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sz="2800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БЮДЖЕТ ДЛЯ ГРАЖДАН</a:t>
            </a:r>
          </a:p>
          <a:p>
            <a:endParaRPr lang="ru-RU" sz="1200" dirty="0" smtClean="0">
              <a:solidFill>
                <a:srgbClr val="A08B88"/>
              </a:solidFill>
              <a:latin typeface="Franklin Gothic Demi Cond" panose="020B0706030402020204" pitchFamily="34" charset="0"/>
            </a:endParaRPr>
          </a:p>
          <a:p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К ПРОЕКТУ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БЮДЖЕТА ОДИНЦОВСКОГО ГОРОДСКОГО ОКРУГА МОСКОВСКОЙ ОБЛАСТИ НА 2021 ГОД И ПЛАНОВЫЙ ПЕРИОД 2022-2023 ГОДОВ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8981DD4-6B21-4119-A5D3-500B5F2D110C}"/>
              </a:ext>
            </a:extLst>
          </p:cNvPr>
          <p:cNvSpPr/>
          <p:nvPr/>
        </p:nvSpPr>
        <p:spPr>
          <a:xfrm>
            <a:off x="1564481" y="1425178"/>
            <a:ext cx="57150" cy="1648420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rgbClr val="ACF3EB"/>
              </a:solidFill>
            </a:endParaRPr>
          </a:p>
        </p:txBody>
      </p:sp>
      <p:pic>
        <p:nvPicPr>
          <p:cNvPr id="4" name="Рисунок 3" descr="Изображение выглядит как вода, внешний, здание, лод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0EBF570-5082-433E-88AE-5AADDE633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287"/>
            <a:ext cx="9144000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928490"/>
              </p:ext>
            </p:extLst>
          </p:nvPr>
        </p:nvGraphicFramePr>
        <p:xfrm>
          <a:off x="598689" y="1159149"/>
          <a:ext cx="85453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2182" y="-8573"/>
            <a:ext cx="74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Параметры бюджета Одинцовского городского округа на 2021 год и плановый период 2022 и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4127" y="141962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20 944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46078" y="129764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22 112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39029" y="1232664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24 133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36536" y="115914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24 582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77611" y="129764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23 554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6047" y="127988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23 692</a:t>
            </a:r>
          </a:p>
          <a:p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4227934"/>
            <a:ext cx="12810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774" y="4442259"/>
            <a:ext cx="128104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4933" y="4659982"/>
            <a:ext cx="128104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56824" y="4258652"/>
            <a:ext cx="12810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02612" y="3938924"/>
            <a:ext cx="115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том числе: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4928" y="4176174"/>
            <a:ext cx="317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доходы,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езвозмездные поступления от юридических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физических лиц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21738" y="4340010"/>
            <a:ext cx="128104" cy="144016"/>
          </a:xfrm>
          <a:prstGeom prst="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111371" y="4334999"/>
            <a:ext cx="128104" cy="144016"/>
          </a:xfrm>
          <a:prstGeom prst="rect">
            <a:avLst/>
          </a:prstGeom>
          <a:pattFill prst="wd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315851" y="4246701"/>
            <a:ext cx="243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вышестоящих бюджетов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136" y="4176831"/>
            <a:ext cx="688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878" y="4384445"/>
            <a:ext cx="731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468" y="4613441"/>
            <a:ext cx="965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(-) Дефицит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4241" y="373549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2021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302270" y="374052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591424" y="374067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956376" y="801029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6752" y="4890440"/>
            <a:ext cx="449220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2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574751"/>
              </p:ext>
            </p:extLst>
          </p:nvPr>
        </p:nvGraphicFramePr>
        <p:xfrm>
          <a:off x="683568" y="1016473"/>
          <a:ext cx="8126676" cy="378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12561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Объем муниципального долга бюджета Одинцовского городского округа в </a:t>
            </a:r>
            <a:r>
              <a:rPr lang="ru-RU" sz="2400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2019-2024 </a:t>
            </a:r>
            <a:r>
              <a:rPr lang="ru-RU" sz="24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годах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6376" y="801029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6752" y="4890440"/>
            <a:ext cx="449220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85213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592621"/>
              </p:ext>
            </p:extLst>
          </p:nvPr>
        </p:nvGraphicFramePr>
        <p:xfrm>
          <a:off x="5364088" y="2787774"/>
          <a:ext cx="3327226" cy="155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663886" y="2602649"/>
            <a:ext cx="309634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обслуживание долга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868144" y="4208664"/>
            <a:ext cx="1656184" cy="162148"/>
            <a:chOff x="6596430" y="4064648"/>
            <a:chExt cx="1656184" cy="16214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596430" y="4075648"/>
              <a:ext cx="4320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2019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028478" y="4082780"/>
              <a:ext cx="4320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2020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460526" y="4075648"/>
              <a:ext cx="4320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2021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20566" y="4064648"/>
              <a:ext cx="4320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2022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540293" y="4204497"/>
            <a:ext cx="43204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2023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63688" y="393990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53735" y="329183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3968" y="2818673"/>
            <a:ext cx="0" cy="169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08104" y="1779662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04248" y="1419622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028384" y="1347614"/>
            <a:ext cx="7200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225" y="-2261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Объем и структура налоговых и неналоговых доходов, а также межбюджетных трансфертов, поступающих в бюджет Одинцовского городского округа, в динамике 2019-2023 годов (фактические поступления за 2019 год, плановые значения на 2020-2023 годы)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80642"/>
              </p:ext>
            </p:extLst>
          </p:nvPr>
        </p:nvGraphicFramePr>
        <p:xfrm>
          <a:off x="285722" y="885898"/>
          <a:ext cx="8750773" cy="4096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995"/>
                <a:gridCol w="2476380"/>
                <a:gridCol w="650743"/>
                <a:gridCol w="564951"/>
                <a:gridCol w="560973"/>
                <a:gridCol w="619303"/>
                <a:gridCol w="454899"/>
                <a:gridCol w="588822"/>
                <a:gridCol w="590810"/>
                <a:gridCol w="564951"/>
                <a:gridCol w="566941"/>
                <a:gridCol w="555005"/>
              </a:tblGrid>
              <a:tr h="1425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</a:tr>
              <a:tr h="15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Доходы 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21 680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20 892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20 978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24 167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23 588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effectLst/>
                        </a:rPr>
                        <a:t>Налоговые и неналоговые доходы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11 832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54,6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10 866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52,0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11 722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55,9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12 368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51,2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13 014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55,2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в том числе: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Налоговые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9 544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44,0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8 486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40,6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9 865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47,0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10 603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43,9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11 344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48,1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НДФЛ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3 116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3 168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3 295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3 603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3 837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Налоги на совокупный доход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1 695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1 645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2 311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2 738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3 238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Налоги на имущество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4 562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3 514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Прочие 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Неналоговые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2 288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2 380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11,4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1 857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8,9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1 765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7,3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1 670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7,1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использования имущества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Иные </a:t>
                      </a:r>
                      <a:r>
                        <a:rPr lang="ru-RU" sz="800" u="none" strike="noStrike" dirty="0" smtClean="0">
                          <a:effectLst/>
                        </a:rPr>
                        <a:t>неналоговые </a:t>
                      </a:r>
                      <a:r>
                        <a:rPr lang="ru-RU" sz="800" u="none" strike="noStrike" dirty="0">
                          <a:effectLst/>
                        </a:rPr>
                        <a:t>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467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9 848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10 026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9 256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11 799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10 574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Безвозмездные поступления от других бюджетов бюджетной системы РФ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9 640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10 026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9 256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11 799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10 574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Дотации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Субсидии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2 324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3 474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3 371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5 927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4 678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Субвенции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5 949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6 099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5 885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5 872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5 896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5.5.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5.6.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Прочие 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5.7.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 от возврата остатков субсидий, субвенций и иных МБТ, имеющих целевое назначение, прошлых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4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5.7.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413276" y="670454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809602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571" y="0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Удельный </a:t>
            </a: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объем налоговых и неналоговых доходов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бюджета Одинцовского городского округа в расчете на душу населения в сравнении с другими муниципальными Московской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4890440"/>
            <a:ext cx="39951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06140"/>
              </p:ext>
            </p:extLst>
          </p:nvPr>
        </p:nvGraphicFramePr>
        <p:xfrm>
          <a:off x="107505" y="1139584"/>
          <a:ext cx="9000999" cy="3664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3"/>
                <a:gridCol w="664249"/>
                <a:gridCol w="703903"/>
                <a:gridCol w="690392"/>
                <a:gridCol w="605752"/>
                <a:gridCol w="720080"/>
                <a:gridCol w="648072"/>
                <a:gridCol w="720080"/>
                <a:gridCol w="792088"/>
                <a:gridCol w="504056"/>
                <a:gridCol w="749105"/>
                <a:gridCol w="475031"/>
                <a:gridCol w="792088"/>
              </a:tblGrid>
              <a:tr h="2034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Отклонение доходов на душу населения  2021 от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Численность постоянного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населения </a:t>
                      </a:r>
                      <a:r>
                        <a:rPr lang="ru-RU" sz="900" u="none" strike="noStrike" dirty="0">
                          <a:effectLst/>
                        </a:rPr>
                        <a:t>на 01.01.2020 (чел.)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Уточнение </a:t>
                      </a:r>
                      <a:r>
                        <a:rPr lang="ru-RU" sz="900" u="none" strike="noStrike" dirty="0">
                          <a:effectLst/>
                        </a:rPr>
                        <a:t>Бюджет 2020             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      </a:t>
                      </a:r>
                      <a:r>
                        <a:rPr lang="ru-RU" sz="900" u="none" strike="noStrike" dirty="0">
                          <a:effectLst/>
                        </a:rPr>
                        <a:t>(тыс. руб.)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Доходы на душу </a:t>
                      </a:r>
                      <a:r>
                        <a:rPr lang="ru-RU" sz="900" b="1" u="none" strike="noStrike" dirty="0" smtClean="0">
                          <a:effectLst/>
                        </a:rPr>
                        <a:t>населения</a:t>
                      </a: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ru-RU" sz="900" b="1" u="none" strike="noStrike" dirty="0">
                          <a:effectLst/>
                        </a:rPr>
                        <a:t>(тыс. руб./чел)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Численность постоянного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населения </a:t>
                      </a:r>
                      <a:r>
                        <a:rPr lang="ru-RU" sz="900" u="none" strike="noStrike" dirty="0">
                          <a:effectLst/>
                        </a:rPr>
                        <a:t>на 01.01.2021 (чел.)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Проект бюджета 2021                (тыс. руб.)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Доходы на душу населения (тыс.руб./чел)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Доходы бюджета           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Доходы бюджета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Доходы бюджета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Доходы бюджета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Доходы бюджета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286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го Одинцовский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332 439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21 721 657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</a:rPr>
                        <a:t>11 354 307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65,340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34,155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330 205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20 978 282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</a:rPr>
                        <a:t>11 722 669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63,531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35,501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dirty="0">
                          <a:effectLst/>
                        </a:rPr>
                        <a:t>-</a:t>
                      </a:r>
                      <a:r>
                        <a:rPr lang="ru-RU" sz="10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1,809</a:t>
                      </a: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effectLst/>
                        </a:rPr>
                        <a:t>1,346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547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Ленинский               (2020 - бюджет района)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167 927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8 351 218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2 438 575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49,731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14,522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189 726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8 906 189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4 663 606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46,942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24,581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-2,789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10,059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356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Раменский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311 792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10 788 522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5 755 855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34,602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18,461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317 648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11 991 043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6 318 238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37,749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19,891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3,147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1,430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356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Люберцы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314 850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10 849 160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5 278 108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34,458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16,764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313 309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11 229 249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4 967 494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35,841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15,855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1,383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-0,909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356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Балашиха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518 788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17 270 508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6 272 840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33,290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12,091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531 956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15 930 703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6 247 691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29,947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11,745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-3,343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-0,346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217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Химки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259 550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12 841 672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7 520 388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49,477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28,975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261 802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11 992 561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7 485 909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45,808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28,594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-3,669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-0,381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809602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0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330788"/>
              </p:ext>
            </p:extLst>
          </p:nvPr>
        </p:nvGraphicFramePr>
        <p:xfrm>
          <a:off x="881636" y="1236563"/>
          <a:ext cx="7239258" cy="277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2240" y="1091719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тыс.руб./чел.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04448" y="4946286"/>
            <a:ext cx="44812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104199"/>
            <a:ext cx="806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Доходы и расходы на душу населения Одинцовского городского округа в 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5198" y="3967400"/>
            <a:ext cx="12810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03890" y="3828900"/>
            <a:ext cx="28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 том числе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собственные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5198" y="4290565"/>
            <a:ext cx="128104" cy="144016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335269" y="4012540"/>
            <a:ext cx="128104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508940" y="3849224"/>
            <a:ext cx="213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том числе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счет собственных средств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35269" y="4363471"/>
            <a:ext cx="128104" cy="144016"/>
          </a:xfrm>
          <a:prstGeom prst="rect">
            <a:avLst/>
          </a:prstGeom>
          <a:pattFill prst="lgCheck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1114" y="1087297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63,0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1114" y="245924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66,5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4424" y="4170573"/>
            <a:ext cx="28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из бюджетов других уровней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956" y="4204646"/>
            <a:ext cx="28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безвозмездных поступлений из бюджетов других уровней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5400000">
            <a:off x="4104052" y="-793416"/>
            <a:ext cx="216025" cy="4642101"/>
          </a:xfrm>
          <a:prstGeom prst="leftBrace">
            <a:avLst/>
          </a:prstGeom>
          <a:ln w="12700">
            <a:bevel/>
          </a:ln>
          <a:scene3d>
            <a:camera prst="orthographicFront"/>
            <a:lightRig rig="threePt" dir="t"/>
          </a:scene3d>
          <a:sp3d>
            <a:bevelT w="635000" h="635000"/>
            <a:bevelB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Левая фигурная скобка 30"/>
          <p:cNvSpPr/>
          <p:nvPr/>
        </p:nvSpPr>
        <p:spPr>
          <a:xfrm rot="5400000">
            <a:off x="4118178" y="465539"/>
            <a:ext cx="216025" cy="4880546"/>
          </a:xfrm>
          <a:prstGeom prst="leftBrace">
            <a:avLst/>
          </a:prstGeom>
          <a:ln w="12700">
            <a:bevel/>
          </a:ln>
          <a:scene3d>
            <a:camera prst="orthographicFront"/>
            <a:lightRig rig="threePt" dir="t"/>
          </a:scene3d>
          <a:sp3d>
            <a:bevelT w="635000" h="635000"/>
            <a:bevelB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56409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7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46298"/>
              </p:ext>
            </p:extLst>
          </p:nvPr>
        </p:nvGraphicFramePr>
        <p:xfrm>
          <a:off x="1691680" y="1292756"/>
          <a:ext cx="555330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04448" y="4929204"/>
            <a:ext cx="49786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611560" y="8881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собственных доходов бюджета Одинцовского городского округа на 2021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4644008" y="1936022"/>
            <a:ext cx="48553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</a:t>
            </a:r>
            <a:r>
              <a:rPr lang="ru-RU" dirty="0" smtClean="0"/>
              <a:t>11</a:t>
            </a:r>
            <a:r>
              <a:rPr lang="ru-RU" sz="1100" dirty="0" smtClean="0"/>
              <a:t>%)</a:t>
            </a:r>
            <a:endParaRPr lang="ru-RU" sz="1100" dirty="0"/>
          </a:p>
        </p:txBody>
      </p:sp>
      <p:sp>
        <p:nvSpPr>
          <p:cNvPr id="16" name="TextBox 1"/>
          <p:cNvSpPr txBox="1"/>
          <p:nvPr/>
        </p:nvSpPr>
        <p:spPr>
          <a:xfrm>
            <a:off x="3517032" y="2032259"/>
            <a:ext cx="48553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(20%)</a:t>
            </a:r>
            <a:endParaRPr lang="ru-RU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3510936" y="3111810"/>
            <a:ext cx="48553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(35%)</a:t>
            </a:r>
            <a:endParaRPr lang="ru-RU" sz="1100" dirty="0"/>
          </a:p>
        </p:txBody>
      </p:sp>
      <p:sp>
        <p:nvSpPr>
          <p:cNvPr id="20" name="TextBox 1"/>
          <p:cNvSpPr txBox="1"/>
          <p:nvPr/>
        </p:nvSpPr>
        <p:spPr>
          <a:xfrm>
            <a:off x="4720002" y="792734"/>
            <a:ext cx="1083592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Доходы от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спользования 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продажи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активов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294645" y="2599168"/>
            <a:ext cx="914400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Имущественные 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налоги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033355" y="1541040"/>
            <a:ext cx="1436979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Налоги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 совокупный доход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033377" y="1312179"/>
            <a:ext cx="1779110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Иные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доходы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(в том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числе родительская </a:t>
            </a:r>
          </a:p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плата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364088" y="1936022"/>
            <a:ext cx="48553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(6%)</a:t>
            </a:r>
            <a:endParaRPr lang="ru-RU" sz="1100" dirty="0"/>
          </a:p>
        </p:txBody>
      </p:sp>
      <p:sp>
        <p:nvSpPr>
          <p:cNvPr id="25" name="TextBox 27"/>
          <p:cNvSpPr txBox="1"/>
          <p:nvPr/>
        </p:nvSpPr>
        <p:spPr>
          <a:xfrm>
            <a:off x="7020272" y="906571"/>
            <a:ext cx="792215" cy="2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912" y="4347307"/>
            <a:ext cx="796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11 688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56409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7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822244"/>
              </p:ext>
            </p:extLst>
          </p:nvPr>
        </p:nvGraphicFramePr>
        <p:xfrm>
          <a:off x="68787" y="1040414"/>
          <a:ext cx="5184575" cy="334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9068" y="387230"/>
            <a:ext cx="617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оходы бюджета Одинцовского городского округа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2020-2021 годах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258594" y="1392235"/>
            <a:ext cx="58047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20 399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2596253" y="1455719"/>
            <a:ext cx="58047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20 944</a:t>
            </a:r>
            <a:endParaRPr lang="ru-RU" sz="14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85720" y="4410410"/>
            <a:ext cx="4274951" cy="461665"/>
            <a:chOff x="463827" y="4403519"/>
            <a:chExt cx="4274951" cy="46166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3827" y="4497227"/>
              <a:ext cx="128104" cy="1440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1931" y="4403519"/>
              <a:ext cx="1572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Собственные доходы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97348" y="4470010"/>
              <a:ext cx="128104" cy="144016"/>
            </a:xfrm>
            <a:prstGeom prst="rect">
              <a:avLst/>
            </a:prstGeom>
            <a:pattFill prst="wdUpDiag">
              <a:fgClr>
                <a:srgbClr val="2A6F2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5002" y="4403519"/>
              <a:ext cx="2083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Безвозмездные поступления </a:t>
              </a:r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из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других уровней бюджета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 rot="478809">
            <a:off x="1376886" y="902977"/>
            <a:ext cx="1765829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Рост  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545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2,7%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344485">
            <a:off x="1487650" y="879673"/>
            <a:ext cx="1734630" cy="512533"/>
          </a:xfrm>
          <a:prstGeom prst="curvedDownArrow">
            <a:avLst>
              <a:gd name="adj1" fmla="val 24484"/>
              <a:gd name="adj2" fmla="val 73682"/>
              <a:gd name="adj3" fmla="val 25000"/>
            </a:avLst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854724" y="580576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73663" y="4933551"/>
            <a:ext cx="378907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569513" y="278777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4574286" y="195968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79959"/>
              </p:ext>
            </p:extLst>
          </p:nvPr>
        </p:nvGraphicFramePr>
        <p:xfrm>
          <a:off x="5204473" y="957455"/>
          <a:ext cx="3692241" cy="387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783"/>
                <a:gridCol w="706757"/>
                <a:gridCol w="537701"/>
              </a:tblGrid>
              <a:tr h="5736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Прирост "+", </a:t>
                      </a:r>
                      <a:endParaRPr lang="ru-RU" sz="1000" b="1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снижение </a:t>
                      </a:r>
                      <a:r>
                        <a:rPr lang="ru-RU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"-"   </a:t>
                      </a:r>
                      <a:endParaRPr lang="ru-RU" sz="1000" b="1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ru-RU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 2020</a:t>
                      </a:r>
                      <a:endParaRPr lang="ru-RU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сумма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457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</a:rPr>
                        <a:t>Налоговые </a:t>
                      </a:r>
                      <a:r>
                        <a:rPr lang="ru-RU" sz="1000" b="1" u="none" strike="noStrike" dirty="0">
                          <a:effectLst/>
                        </a:rPr>
                        <a:t>и неналоговые доходы,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1 142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281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Увеличение доходов </a:t>
                      </a:r>
                      <a:r>
                        <a:rPr lang="ru-RU" sz="1000" b="1" i="1" u="none" strike="noStrike" dirty="0" smtClean="0">
                          <a:effectLst/>
                        </a:rPr>
                        <a:t>всего, в том числе: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1902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24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197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Налоги на имущество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246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НДФЛ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26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Упрощенная система налогообложения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26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Патентная система налогообложения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214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Иные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248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effectLst/>
                        </a:rPr>
                        <a:t>Уменьшение </a:t>
                      </a:r>
                      <a:r>
                        <a:rPr lang="ru-RU" sz="1000" b="1" i="1" u="none" strike="noStrike" dirty="0">
                          <a:effectLst/>
                        </a:rPr>
                        <a:t>доходов всего, </a:t>
                      </a:r>
                      <a:r>
                        <a:rPr lang="ru-RU" sz="1000" b="1" i="1" u="none" strike="noStrike" dirty="0" smtClean="0">
                          <a:effectLst/>
                        </a:rPr>
                        <a:t>в </a:t>
                      </a:r>
                      <a:r>
                        <a:rPr lang="ru-RU" sz="1000" b="1" i="1" u="none" strike="noStrike" dirty="0">
                          <a:effectLst/>
                        </a:rPr>
                        <a:t>том числе</a:t>
                      </a:r>
                      <a:r>
                        <a:rPr lang="ru-RU" sz="1000" i="1" u="none" strike="noStrike" dirty="0">
                          <a:effectLst/>
                        </a:rPr>
                        <a:t>: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-760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-31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26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ЕНВД (отмена с 01.01.2021)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197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Доходы от использования и продажи имущества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-174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  <a:tr h="32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Иные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-488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4" marR="7774" marT="77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5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3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604448" y="4929204"/>
            <a:ext cx="49786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069119" y="544549"/>
            <a:ext cx="658887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ЕНВД в 2021 в связи с отменой</a:t>
            </a:r>
            <a:endParaRPr lang="ru-RU" sz="28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728880"/>
              </p:ext>
            </p:extLst>
          </p:nvPr>
        </p:nvGraphicFramePr>
        <p:xfrm>
          <a:off x="1331640" y="1200150"/>
          <a:ext cx="67687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378659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2019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34733" y="37893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2020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37893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2021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37893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020272" y="37893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71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149868"/>
              </p:ext>
            </p:extLst>
          </p:nvPr>
        </p:nvGraphicFramePr>
        <p:xfrm>
          <a:off x="-108520" y="1056134"/>
          <a:ext cx="9243605" cy="322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28287"/>
            <a:ext cx="617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в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61596" y="90490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148151" y="4661497"/>
            <a:ext cx="3991925" cy="252028"/>
            <a:chOff x="7279072" y="2089064"/>
            <a:chExt cx="2466957" cy="33659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437561" y="2089064"/>
              <a:ext cx="2308468" cy="336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 счет безвозмездных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поступлений из других бюджетов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279072" y="2130948"/>
              <a:ext cx="83716" cy="180739"/>
            </a:xfrm>
            <a:prstGeom prst="rect">
              <a:avLst/>
            </a:prstGeom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13039" y="4581101"/>
            <a:ext cx="3913893" cy="252028"/>
            <a:chOff x="4556666" y="2010915"/>
            <a:chExt cx="2418734" cy="33659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66932" y="2010915"/>
              <a:ext cx="2308468" cy="336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Собственные средства бюджета</a:t>
              </a:r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56666" y="2076404"/>
              <a:ext cx="83716" cy="1807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509014" y="4155926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28064" y="4155926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2021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478809">
            <a:off x="2805812" y="944380"/>
            <a:ext cx="1765829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808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3,5%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311023">
            <a:off x="2481026" y="812174"/>
            <a:ext cx="2555960" cy="445434"/>
          </a:xfrm>
          <a:prstGeom prst="curvedDownArrow">
            <a:avLst/>
          </a:prstGeom>
          <a:solidFill>
            <a:srgbClr val="D07C7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8162480" y="3163547"/>
            <a:ext cx="0" cy="2160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163797" y="3550165"/>
            <a:ext cx="9709" cy="25600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601279" y="1226949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22 920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74277" y="1360967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22 112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84168" y="4148552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расходов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45757" y="2814858"/>
            <a:ext cx="1715839" cy="4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673663" y="4930792"/>
            <a:ext cx="46142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и вычеты по местным налогам</a:t>
            </a:r>
          </a:p>
          <a:p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u="sng" dirty="0" smtClean="0">
                <a:solidFill>
                  <a:srgbClr val="376092"/>
                </a:solidFill>
              </a:rPr>
              <a:t>Налог на имущество физических лиц</a:t>
            </a:r>
            <a:endParaRPr lang="ru-RU" sz="1600" b="1" u="sng" dirty="0">
              <a:solidFill>
                <a:srgbClr val="376092"/>
              </a:solidFill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33672"/>
              </p:ext>
            </p:extLst>
          </p:nvPr>
        </p:nvGraphicFramePr>
        <p:xfrm>
          <a:off x="179511" y="1059582"/>
          <a:ext cx="8695306" cy="367240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30554"/>
                <a:gridCol w="701036"/>
                <a:gridCol w="1852210"/>
                <a:gridCol w="3601111"/>
                <a:gridCol w="1810395"/>
              </a:tblGrid>
              <a:tr h="781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Налоговый период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 уплаты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Ставки налога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Льготы, налоговые вычеты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Нормативный правовой документ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</a:tr>
              <a:tr h="937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01.12.2021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размерах от 0,1 процента до 2,0 процента  от кадастровой стоимости объекта в зависимости от вида имущества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Действуют льготы, установленные статьей 407 и налоговые вычеты, установленные статьей 403 Налогового кодекса Российской Федерации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Решение Совета депутатов Одинцовского городского округа от 05.11.2019 № 6/10 «О налоге на имущество физических лиц на территории Одинцовского городского округа Московской области»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</a:tr>
              <a:tr h="989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01.12.2022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2022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01.12.2023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126861"/>
            <a:ext cx="617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бюджета для граждан: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467544" y="1059582"/>
            <a:ext cx="8069538" cy="3830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38969" y="0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5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и вычеты по местным налогам</a:t>
            </a:r>
          </a:p>
          <a:p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u="sng" dirty="0">
                <a:solidFill>
                  <a:srgbClr val="376092"/>
                </a:solidFill>
              </a:rPr>
              <a:t>Земельный налог с физических лиц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32998"/>
              </p:ext>
            </p:extLst>
          </p:nvPr>
        </p:nvGraphicFramePr>
        <p:xfrm>
          <a:off x="179511" y="1059582"/>
          <a:ext cx="8695306" cy="367240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30554"/>
                <a:gridCol w="781615"/>
                <a:gridCol w="1872208"/>
                <a:gridCol w="3600400"/>
                <a:gridCol w="1710529"/>
              </a:tblGrid>
              <a:tr h="781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Налоговый период 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Срок уплаты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Ставки налога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Льготы, налоговые вычеты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Нормативный правовой документ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937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01.12.2021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Действуют льготы, установленные статьей 395 и налоговые вычеты, установленные статьей 391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Решение Совета депутатов Одинцовского городского округа Московской области от 05.11.2019 № 7/10                                 «О земельном налоге на территории Одинцовского городского округа Московской области»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989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01.12.2022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01.12.2023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9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и вычеты по местным налогам</a:t>
            </a:r>
          </a:p>
          <a:p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u="sng" dirty="0">
                <a:solidFill>
                  <a:srgbClr val="376092"/>
                </a:solidFill>
              </a:rPr>
              <a:t>Земельный налог с юридических лиц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11943"/>
              </p:ext>
            </p:extLst>
          </p:nvPr>
        </p:nvGraphicFramePr>
        <p:xfrm>
          <a:off x="179512" y="987574"/>
          <a:ext cx="8695305" cy="381642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30553"/>
                <a:gridCol w="701036"/>
                <a:gridCol w="1852211"/>
                <a:gridCol w="3601111"/>
                <a:gridCol w="1810394"/>
              </a:tblGrid>
              <a:tr h="468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Налоговый период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 уплаты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Ставки налога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Льготы, налоговые вычеты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Нормативный правовой документ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</a:tr>
              <a:tr h="257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01.03.2021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Действуют льготы, установленные статьей 395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 (с учетом изменений и дополнений)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Решение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                       (с учетом изменений и дополнений)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</a:tr>
              <a:tr h="257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30.04.2021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31.07.2021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31.10.2021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01.03.2022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2022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30.04.2022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31.07.2022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31.10.2022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01.03.2023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2023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30.04.2023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31.07.2023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31.10.2023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01.03.2024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04897"/>
              </p:ext>
            </p:extLst>
          </p:nvPr>
        </p:nvGraphicFramePr>
        <p:xfrm>
          <a:off x="614354" y="1491630"/>
          <a:ext cx="7990094" cy="244827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20079"/>
                <a:gridCol w="3763177"/>
                <a:gridCol w="1168946"/>
                <a:gridCol w="1168946"/>
                <a:gridCol w="1168946"/>
              </a:tblGrid>
              <a:tr h="5301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Налоги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Потери бюджета, тыс. руб.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43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283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Земельный налог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269 207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269 207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269 207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472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269 208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269 208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269 208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78606" y="1"/>
            <a:ext cx="8865394" cy="961211"/>
            <a:chOff x="278606" y="1"/>
            <a:chExt cx="8865394" cy="961211"/>
          </a:xfrm>
        </p:grpSpPr>
        <p:sp>
          <p:nvSpPr>
            <p:cNvPr id="11" name="TextBox 10"/>
            <p:cNvSpPr txBox="1"/>
            <p:nvPr/>
          </p:nvSpPr>
          <p:spPr>
            <a:xfrm>
              <a:off x="611560" y="7105"/>
              <a:ext cx="8532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Объемы выпадающих доходов бюджета </a:t>
              </a:r>
            </a:p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Одинцовского городского округа в 2020 – 2022 годах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186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9BC3E81-B594-4644-A526-DBC08606E1F3}"/>
              </a:ext>
            </a:extLst>
          </p:cNvPr>
          <p:cNvSpPr/>
          <p:nvPr/>
        </p:nvSpPr>
        <p:spPr>
          <a:xfrm>
            <a:off x="2079058" y="2571750"/>
            <a:ext cx="1833612" cy="157373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ПРОГРАММНЫЙ БЮДЖЕТ ОДИНЦОВСКОГО ГОРОДСКОГО ОКРУГА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DEBBC9-26C7-4693-89E9-10E04D98EE0E}"/>
              </a:ext>
            </a:extLst>
          </p:cNvPr>
          <p:cNvSpPr txBox="1"/>
          <p:nvPr/>
        </p:nvSpPr>
        <p:spPr>
          <a:xfrm>
            <a:off x="7428929" y="993520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E605E2F-6CA5-455F-8696-9DB681870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4" y="1477975"/>
            <a:ext cx="3967367" cy="2506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91659F-6826-46F9-B4ED-24F24A69C0FB}"/>
              </a:ext>
            </a:extLst>
          </p:cNvPr>
          <p:cNvSpPr txBox="1"/>
          <p:nvPr/>
        </p:nvSpPr>
        <p:spPr>
          <a:xfrm>
            <a:off x="2138779" y="3453943"/>
            <a:ext cx="53283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000" dirty="0">
                <a:latin typeface="Franklin Gothic Demi Cond" panose="020B0706030402020204" pitchFamily="34" charset="0"/>
              </a:rPr>
              <a:t>18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46703C-3691-468F-A38E-8B1570EF17E0}"/>
              </a:ext>
            </a:extLst>
          </p:cNvPr>
          <p:cNvSpPr txBox="1"/>
          <p:nvPr/>
        </p:nvSpPr>
        <p:spPr>
          <a:xfrm>
            <a:off x="2584383" y="3567453"/>
            <a:ext cx="132828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="" xmlns:a16="http://schemas.microsoft.com/office/drawing/2014/main" id="{2451C607-A88F-453A-90A5-E3CE3EAAF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459026"/>
              </p:ext>
            </p:extLst>
          </p:nvPr>
        </p:nvGraphicFramePr>
        <p:xfrm>
          <a:off x="4788024" y="1528585"/>
          <a:ext cx="3672408" cy="245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C842105-3DD8-44E2-86A2-7472D9A72EAF}"/>
              </a:ext>
            </a:extLst>
          </p:cNvPr>
          <p:cNvSpPr txBox="1"/>
          <p:nvPr/>
        </p:nvSpPr>
        <p:spPr>
          <a:xfrm>
            <a:off x="6372200" y="3543511"/>
            <a:ext cx="51360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(98%)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DC94FFE-7966-474D-A181-09F1817D6D3A}"/>
              </a:ext>
            </a:extLst>
          </p:cNvPr>
          <p:cNvSpPr txBox="1"/>
          <p:nvPr/>
        </p:nvSpPr>
        <p:spPr>
          <a:xfrm>
            <a:off x="7385145" y="2336984"/>
            <a:ext cx="4350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(2%)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6393F4B-F046-4005-8AFC-F507F416E78B}"/>
              </a:ext>
            </a:extLst>
          </p:cNvPr>
          <p:cNvSpPr/>
          <p:nvPr/>
        </p:nvSpPr>
        <p:spPr>
          <a:xfrm>
            <a:off x="5364088" y="1099933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itchFamily="34" charset="0"/>
              </a:rPr>
              <a:t>22 112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4DE1FB1-1DD4-47E4-BFDD-C437025C28E1}"/>
              </a:ext>
            </a:extLst>
          </p:cNvPr>
          <p:cNvSpPr txBox="1"/>
          <p:nvPr/>
        </p:nvSpPr>
        <p:spPr>
          <a:xfrm>
            <a:off x="5580112" y="2017665"/>
            <a:ext cx="110991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программные</a:t>
            </a:r>
          </a:p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B4631F4-FB3A-4DE0-B9FB-171686180E1D}"/>
              </a:ext>
            </a:extLst>
          </p:cNvPr>
          <p:cNvSpPr txBox="1"/>
          <p:nvPr/>
        </p:nvSpPr>
        <p:spPr>
          <a:xfrm>
            <a:off x="7384968" y="2536500"/>
            <a:ext cx="128304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непрограммные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46084" y="1899368"/>
            <a:ext cx="1803626" cy="1584176"/>
          </a:xfrm>
          <a:prstGeom prst="roundRect">
            <a:avLst/>
          </a:prstGeom>
          <a:solidFill>
            <a:srgbClr val="D4F4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odin.ru/main/static.asp?id=1586</a:t>
            </a:r>
            <a:endParaRPr lang="ru-RU" u="sng" dirty="0" smtClean="0"/>
          </a:p>
          <a:p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1470" y="1353805"/>
            <a:ext cx="2802042" cy="2685418"/>
          </a:xfrm>
          <a:prstGeom prst="roundRect">
            <a:avLst/>
          </a:prstGeom>
          <a:solidFill>
            <a:srgbClr val="D4F4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Официальном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www.odin.ru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«Документы» - «Социально-экономическое развитие» - «Муниципальные программы Одинцовского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314434" y="2319722"/>
            <a:ext cx="935391" cy="7920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348747"/>
            <a:ext cx="2952327" cy="2685418"/>
          </a:xfrm>
          <a:prstGeom prst="roundRect">
            <a:avLst/>
          </a:prstGeom>
          <a:solidFill>
            <a:srgbClr val="D4F4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Одинцовского городского округа в разрезе муниципальных программ с указанием целевых показателей на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843808" y="2319722"/>
            <a:ext cx="1007399" cy="7920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650081"/>
            <a:chOff x="278606" y="1"/>
            <a:chExt cx="7533754" cy="65008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AE544D9D-4730-402A-B3E2-A8ADE62B5F48}"/>
                </a:ext>
              </a:extLst>
            </p:cNvPr>
            <p:cNvSpPr/>
            <p:nvPr/>
          </p:nvSpPr>
          <p:spPr>
            <a:xfrm>
              <a:off x="719278" y="137160"/>
              <a:ext cx="7093082" cy="465512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программ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78606" y="1"/>
            <a:ext cx="5919719" cy="732758"/>
            <a:chOff x="278606" y="1"/>
            <a:chExt cx="5919719" cy="73275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AE544D9D-4730-402A-B3E2-A8ADE62B5F48}"/>
                </a:ext>
              </a:extLst>
            </p:cNvPr>
            <p:cNvSpPr/>
            <p:nvPr/>
          </p:nvSpPr>
          <p:spPr>
            <a:xfrm>
              <a:off x="421515" y="144136"/>
              <a:ext cx="5776810" cy="58862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РАСХОДЫ БЮДЖЕТА ОДИНЦОВСКОГО ГОРОДСКОГО ОКРУГА НА РЕАЛИЗАЦИЮ НАЦИОНАЛЬНЫХ ПРОЕКТОВ В 2021 ГОДУ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DEBBC9-26C7-4693-89E9-10E04D98EE0E}"/>
              </a:ext>
            </a:extLst>
          </p:cNvPr>
          <p:cNvSpPr txBox="1"/>
          <p:nvPr/>
        </p:nvSpPr>
        <p:spPr>
          <a:xfrm>
            <a:off x="7428929" y="993520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pic>
        <p:nvPicPr>
          <p:cNvPr id="2" name="Picture 2" descr="ÐÐ°ÑÑÐ¸Ð½ÐºÐ¸ Ð¿Ð¾ Ð·Ð°Ð¿ÑÐ¾ÑÑ Ð½Ð°ÑÐ¸Ð¾Ð½Ð°Ð»ÑÐ½ÑÐ¹ Ð¿ÑÐ¾ÐµÐºÑ">
            <a:extLst>
              <a:ext uri="{FF2B5EF4-FFF2-40B4-BE49-F238E27FC236}">
                <a16:creationId xmlns="" xmlns:a16="http://schemas.microsoft.com/office/drawing/2014/main" id="{C07C99F8-878E-4D25-9865-6C4EF8F8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3" y="4235681"/>
            <a:ext cx="746630" cy="7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F85A8A4-7637-4367-BFF4-67E42F36E7F5}"/>
              </a:ext>
            </a:extLst>
          </p:cNvPr>
          <p:cNvSpPr txBox="1">
            <a:spLocks/>
          </p:cNvSpPr>
          <p:nvPr/>
        </p:nvSpPr>
        <p:spPr>
          <a:xfrm>
            <a:off x="12947" y="4107400"/>
            <a:ext cx="8850201" cy="99352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16869" algn="just"/>
            <a:r>
              <a:rPr lang="ru-RU" sz="11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НАЦИОНАЛЬНЫЙ ПРОЕКТ </a:t>
            </a:r>
            <a:r>
              <a:rPr lang="ru-RU" sz="1100" b="1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проект, обеспечивающий достижение целей и целевых показателей, выполнение задач, определенных Указом Президента РФ от 7 мая 2018 г. № 204 «О национальных целях и стратегических задачах развития Российской Федерации на период до 2024 года».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FDDB27B-DE77-48E7-993B-7F5900B7DF3F}"/>
              </a:ext>
            </a:extLst>
          </p:cNvPr>
          <p:cNvCxnSpPr/>
          <p:nvPr/>
        </p:nvCxnSpPr>
        <p:spPr>
          <a:xfrm>
            <a:off x="228601" y="4029895"/>
            <a:ext cx="8634548" cy="0"/>
          </a:xfrm>
          <a:prstGeom prst="line">
            <a:avLst/>
          </a:prstGeom>
          <a:ln>
            <a:solidFill>
              <a:srgbClr val="798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2E2178CA-75CC-42E1-8665-29A7F8B96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53218"/>
              </p:ext>
            </p:extLst>
          </p:nvPr>
        </p:nvGraphicFramePr>
        <p:xfrm>
          <a:off x="2844266" y="993520"/>
          <a:ext cx="4674293" cy="257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9E8053-DFA4-4B60-A945-621416CE9AD4}"/>
              </a:ext>
            </a:extLst>
          </p:cNvPr>
          <p:cNvSpPr txBox="1"/>
          <p:nvPr/>
        </p:nvSpPr>
        <p:spPr>
          <a:xfrm>
            <a:off x="6138037" y="1602599"/>
            <a:ext cx="145770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собственные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средства бюджета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518B4E0-2210-4E39-97FE-CE80CFE2329C}"/>
              </a:ext>
            </a:extLst>
          </p:cNvPr>
          <p:cNvSpPr txBox="1"/>
          <p:nvPr/>
        </p:nvSpPr>
        <p:spPr>
          <a:xfrm>
            <a:off x="5625556" y="2878683"/>
            <a:ext cx="186392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средства федерального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областного бюджетов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97034D-B4F3-4CCA-9040-47A61C17413C}"/>
              </a:ext>
            </a:extLst>
          </p:cNvPr>
          <p:cNvSpPr txBox="1"/>
          <p:nvPr/>
        </p:nvSpPr>
        <p:spPr>
          <a:xfrm>
            <a:off x="5520013" y="1863359"/>
            <a:ext cx="67831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(10,4%)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6452626-83E9-422C-B3D7-0869312B3A07}"/>
              </a:ext>
            </a:extLst>
          </p:cNvPr>
          <p:cNvSpPr txBox="1"/>
          <p:nvPr/>
        </p:nvSpPr>
        <p:spPr>
          <a:xfrm>
            <a:off x="4918166" y="3097973"/>
            <a:ext cx="67831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(89,6%)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2322274-650F-4A81-B12C-321C31B7F6E1}"/>
              </a:ext>
            </a:extLst>
          </p:cNvPr>
          <p:cNvSpPr txBox="1"/>
          <p:nvPr/>
        </p:nvSpPr>
        <p:spPr>
          <a:xfrm>
            <a:off x="4768319" y="2059397"/>
            <a:ext cx="82618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4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2 533</a:t>
            </a: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="" xmlns:a16="http://schemas.microsoft.com/office/drawing/2014/main" id="{22226FB5-04B5-4175-988F-3012C2D07F3B}"/>
              </a:ext>
            </a:extLst>
          </p:cNvPr>
          <p:cNvSpPr/>
          <p:nvPr/>
        </p:nvSpPr>
        <p:spPr>
          <a:xfrm>
            <a:off x="929577" y="1994488"/>
            <a:ext cx="2867589" cy="784728"/>
          </a:xfrm>
          <a:prstGeom prst="homePlate">
            <a:avLst/>
          </a:prstGeom>
          <a:solidFill>
            <a:srgbClr val="FCE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638FB26-D53F-4776-B00F-D394D8F8EE5A}"/>
              </a:ext>
            </a:extLst>
          </p:cNvPr>
          <p:cNvSpPr txBox="1"/>
          <p:nvPr/>
        </p:nvSpPr>
        <p:spPr>
          <a:xfrm>
            <a:off x="1121420" y="2098311"/>
            <a:ext cx="354905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3300" dirty="0">
                <a:solidFill>
                  <a:srgbClr val="79859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BB2CC5C-1185-46B6-A034-F90A7D8FD988}"/>
              </a:ext>
            </a:extLst>
          </p:cNvPr>
          <p:cNvSpPr txBox="1"/>
          <p:nvPr/>
        </p:nvSpPr>
        <p:spPr>
          <a:xfrm>
            <a:off x="1435894" y="2173257"/>
            <a:ext cx="150642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НАЦИОНАЛЬНЫХ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ПЕРЕЧЕНЬ НАЦИОНАЛЬНЫХ ПРОЕКТОВ В БЮДЖЕТЕ</a:t>
            </a: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DEBBC9-26C7-4693-89E9-10E04D98EE0E}"/>
              </a:ext>
            </a:extLst>
          </p:cNvPr>
          <p:cNvSpPr txBox="1"/>
          <p:nvPr/>
        </p:nvSpPr>
        <p:spPr>
          <a:xfrm>
            <a:off x="7428929" y="993520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4CC89E5-B869-4E33-9393-71374CA3C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47448"/>
              </p:ext>
            </p:extLst>
          </p:nvPr>
        </p:nvGraphicFramePr>
        <p:xfrm>
          <a:off x="1236018" y="1501872"/>
          <a:ext cx="6157728" cy="2757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5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6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16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53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72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нацпроекта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Буквенное обозначение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Собственные средства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федерального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областного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бюджетов</a:t>
                      </a: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880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Демография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Экология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1 068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730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Цифровая экономика 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Жилье и городская среда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083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5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Итого</a:t>
                      </a:r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х</a:t>
                      </a:r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u="none" strike="noStrike" dirty="0"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2 533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u="none" strike="noStrike" dirty="0"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264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u="none" strike="noStrike" dirty="0"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327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1942</a:t>
                      </a: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0B4EFED-DA60-4360-8871-3C0B40408255}"/>
              </a:ext>
            </a:extLst>
          </p:cNvPr>
          <p:cNvSpPr/>
          <p:nvPr/>
        </p:nvSpPr>
        <p:spPr>
          <a:xfrm>
            <a:off x="5730852" y="4402582"/>
            <a:ext cx="1062179" cy="33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71" tIns="26835" rIns="53671" bIns="26835" rtlCol="0" anchor="ctr"/>
          <a:lstStyle/>
          <a:p>
            <a:r>
              <a:rPr lang="ru-RU" sz="2700" dirty="0">
                <a:solidFill>
                  <a:srgbClr val="43ADA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11,5 %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621FEC1-E7A7-4030-8A77-47117CD30DF4}"/>
              </a:ext>
            </a:extLst>
          </p:cNvPr>
          <p:cNvSpPr txBox="1"/>
          <p:nvPr/>
        </p:nvSpPr>
        <p:spPr>
          <a:xfrm>
            <a:off x="6659762" y="4364045"/>
            <a:ext cx="750847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общих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ПРОГРАММНЫХ РАСХОДОВ БЮДЖЕТА</a:t>
            </a: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C3842104-4B72-412D-BE8A-43CA4786B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280132"/>
              </p:ext>
            </p:extLst>
          </p:nvPr>
        </p:nvGraphicFramePr>
        <p:xfrm>
          <a:off x="492108" y="1126569"/>
          <a:ext cx="3564396" cy="315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00A9504D-9064-4EDB-AC8D-3AEF0F477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05765"/>
              </p:ext>
            </p:extLst>
          </p:nvPr>
        </p:nvGraphicFramePr>
        <p:xfrm>
          <a:off x="4085285" y="895259"/>
          <a:ext cx="4570085" cy="410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4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3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2021 год, 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вес,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35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9 399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43,4%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35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Культура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1 170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35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Социальная защита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993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Спорт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91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Развитие</a:t>
                      </a:r>
                      <a:r>
                        <a:rPr lang="ru-RU" sz="800" b="1" u="none" strike="noStrike" baseline="0" dirty="0">
                          <a:effectLst/>
                        </a:rPr>
                        <a:t> сельского хозяйства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5993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Экология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 окружающая среда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1038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Безопасность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 обеспечение безопасности  жизнедеятельности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2632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Жилище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Развитие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инженерной инфраструктуры и энергоэффективности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6094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Предпринимательство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Управление имуществом и муниципальными финансами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2 024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9,4%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578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Развитие институтов гражданского общества, повышение эффективности</a:t>
                      </a:r>
                      <a:r>
                        <a:rPr lang="ru-RU" sz="800" b="1" u="none" strike="noStrike" baseline="0" dirty="0">
                          <a:effectLst/>
                        </a:rPr>
                        <a:t> местного самоуправления и реализации молодежной политики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Развитие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 функционирование дорожно-транспортного комплекса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Цифровое муниципальное 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442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Архитектура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 градостроительство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Формирование современной комфортной городской среды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2 892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135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Строительство</a:t>
                      </a:r>
                      <a:r>
                        <a:rPr lang="ru-RU" sz="800" b="1" u="none" strike="noStrike" baseline="0" dirty="0">
                          <a:effectLst/>
                        </a:rPr>
                        <a:t> объектов социальной инфраструктуры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1298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marL="182563" indent="0" algn="l" fontAlgn="auto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Franklin Gothic Demi Cond" panose="020B0706030402020204" pitchFamily="34" charset="0"/>
                        </a:rPr>
                        <a:t>В С Е Г О ПРОГРАММНЫХ</a:t>
                      </a:r>
                      <a:r>
                        <a:rPr lang="ru-RU" sz="800" b="0" u="none" strike="noStrike" baseline="0" dirty="0">
                          <a:effectLst/>
                          <a:latin typeface="Franklin Gothic Demi Cond" panose="020B0706030402020204" pitchFamily="34" charset="0"/>
                        </a:rPr>
                        <a:t> РАСХОДОВ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Franklin Gothic Demi Cond" panose="020B0706030402020204" pitchFamily="34" charset="0"/>
                        </a:rPr>
                        <a:t>2</a:t>
                      </a:r>
                      <a:r>
                        <a:rPr lang="ru-RU" sz="800" b="0" u="none" strike="noStrike" baseline="0" dirty="0">
                          <a:effectLst/>
                          <a:latin typeface="Franklin Gothic Demi Cond" panose="020B0706030402020204" pitchFamily="34" charset="0"/>
                        </a:rPr>
                        <a:t>1 638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Franklin Gothic Demi Cond" panose="020B0706030402020204" pitchFamily="34" charset="0"/>
                        </a:rPr>
                        <a:t>100 %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7C8A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769AC240-BDC1-4B81-BF33-360BB914E0A8}"/>
              </a:ext>
            </a:extLst>
          </p:cNvPr>
          <p:cNvGrpSpPr/>
          <p:nvPr/>
        </p:nvGrpSpPr>
        <p:grpSpPr>
          <a:xfrm>
            <a:off x="3885869" y="1343197"/>
            <a:ext cx="173023" cy="3449032"/>
            <a:chOff x="5181160" y="1748591"/>
            <a:chExt cx="230697" cy="459870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D97454FE-3AEE-46BE-BE3D-1764BEA67F0E}"/>
                </a:ext>
              </a:extLst>
            </p:cNvPr>
            <p:cNvSpPr/>
            <p:nvPr/>
          </p:nvSpPr>
          <p:spPr>
            <a:xfrm>
              <a:off x="5181160" y="1748591"/>
              <a:ext cx="230697" cy="173510"/>
            </a:xfrm>
            <a:prstGeom prst="rect">
              <a:avLst/>
            </a:prstGeom>
            <a:solidFill>
              <a:srgbClr val="A08B8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B50A353E-5A39-49C5-80BF-C840CFBF2876}"/>
                </a:ext>
              </a:extLst>
            </p:cNvPr>
            <p:cNvSpPr/>
            <p:nvPr/>
          </p:nvSpPr>
          <p:spPr>
            <a:xfrm>
              <a:off x="5181160" y="1903207"/>
              <a:ext cx="230697" cy="1735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E507ECA-6C02-4FF1-A7C7-B73E799EB2C8}"/>
                </a:ext>
              </a:extLst>
            </p:cNvPr>
            <p:cNvSpPr/>
            <p:nvPr/>
          </p:nvSpPr>
          <p:spPr>
            <a:xfrm>
              <a:off x="5181160" y="2103886"/>
              <a:ext cx="230697" cy="1735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43B8518-C84A-47E4-88DE-6A4F8E6F8E61}"/>
                </a:ext>
              </a:extLst>
            </p:cNvPr>
            <p:cNvSpPr/>
            <p:nvPr/>
          </p:nvSpPr>
          <p:spPr>
            <a:xfrm>
              <a:off x="5181160" y="2283482"/>
              <a:ext cx="230697" cy="17351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82702482-836A-4C10-BC23-D86180B989FF}"/>
                </a:ext>
              </a:extLst>
            </p:cNvPr>
            <p:cNvSpPr/>
            <p:nvPr/>
          </p:nvSpPr>
          <p:spPr>
            <a:xfrm>
              <a:off x="5181160" y="3215978"/>
              <a:ext cx="230697" cy="173510"/>
            </a:xfrm>
            <a:prstGeom prst="rect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56CBE199-81FF-4CC6-9CE5-EC5B6ED77FEA}"/>
                </a:ext>
              </a:extLst>
            </p:cNvPr>
            <p:cNvSpPr/>
            <p:nvPr/>
          </p:nvSpPr>
          <p:spPr>
            <a:xfrm>
              <a:off x="5181160" y="2623476"/>
              <a:ext cx="230697" cy="173511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798AC5F6-972F-4905-9803-BDD85B0AC409}"/>
                </a:ext>
              </a:extLst>
            </p:cNvPr>
            <p:cNvSpPr/>
            <p:nvPr/>
          </p:nvSpPr>
          <p:spPr>
            <a:xfrm>
              <a:off x="5181160" y="2931820"/>
              <a:ext cx="230697" cy="173510"/>
            </a:xfrm>
            <a:prstGeom prst="rect">
              <a:avLst/>
            </a:prstGeom>
            <a:solidFill>
              <a:srgbClr val="0070C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2D598DA-322F-4A36-8215-FCD3140440A5}"/>
                </a:ext>
              </a:extLst>
            </p:cNvPr>
            <p:cNvSpPr/>
            <p:nvPr/>
          </p:nvSpPr>
          <p:spPr>
            <a:xfrm>
              <a:off x="5181160" y="4366493"/>
              <a:ext cx="230697" cy="173510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8603CC59-A793-486B-88B8-77263CDCA7DA}"/>
                </a:ext>
              </a:extLst>
            </p:cNvPr>
            <p:cNvSpPr/>
            <p:nvPr/>
          </p:nvSpPr>
          <p:spPr>
            <a:xfrm>
              <a:off x="5181160" y="3475420"/>
              <a:ext cx="230697" cy="1735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8879E8F2-9D2A-4D4C-94AF-2EF04EED72C9}"/>
                </a:ext>
              </a:extLst>
            </p:cNvPr>
            <p:cNvSpPr/>
            <p:nvPr/>
          </p:nvSpPr>
          <p:spPr>
            <a:xfrm>
              <a:off x="5181160" y="3734219"/>
              <a:ext cx="230697" cy="1735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41986387-C08D-4EA2-B462-7138ACF34EF1}"/>
                </a:ext>
              </a:extLst>
            </p:cNvPr>
            <p:cNvSpPr/>
            <p:nvPr/>
          </p:nvSpPr>
          <p:spPr>
            <a:xfrm>
              <a:off x="5181160" y="4013946"/>
              <a:ext cx="230697" cy="1735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4540A96D-48AC-4E9B-8005-C625237B91F2}"/>
                </a:ext>
              </a:extLst>
            </p:cNvPr>
            <p:cNvSpPr/>
            <p:nvPr/>
          </p:nvSpPr>
          <p:spPr>
            <a:xfrm>
              <a:off x="5181160" y="5550513"/>
              <a:ext cx="230697" cy="173510"/>
            </a:xfrm>
            <a:prstGeom prst="rect">
              <a:avLst/>
            </a:prstGeom>
            <a:solidFill>
              <a:srgbClr val="CCCC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F8C2B41F-0799-4160-B6A5-4F003C6FD31A}"/>
                </a:ext>
              </a:extLst>
            </p:cNvPr>
            <p:cNvSpPr/>
            <p:nvPr/>
          </p:nvSpPr>
          <p:spPr>
            <a:xfrm>
              <a:off x="5181160" y="6173790"/>
              <a:ext cx="230697" cy="1735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F5E7BAAF-986B-439C-8417-5587D4AB59C9}"/>
                </a:ext>
              </a:extLst>
            </p:cNvPr>
            <p:cNvSpPr/>
            <p:nvPr/>
          </p:nvSpPr>
          <p:spPr>
            <a:xfrm>
              <a:off x="5181160" y="5074591"/>
              <a:ext cx="230697" cy="1735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D6B893AD-F47C-4F69-9DC2-5608F4CFBE0A}"/>
                </a:ext>
              </a:extLst>
            </p:cNvPr>
            <p:cNvSpPr/>
            <p:nvPr/>
          </p:nvSpPr>
          <p:spPr>
            <a:xfrm>
              <a:off x="5181160" y="4774141"/>
              <a:ext cx="230697" cy="173510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3D45E5DC-2124-4E13-B932-6C7B310BD9D1}"/>
                </a:ext>
              </a:extLst>
            </p:cNvPr>
            <p:cNvSpPr/>
            <p:nvPr/>
          </p:nvSpPr>
          <p:spPr>
            <a:xfrm>
              <a:off x="5181160" y="5857726"/>
              <a:ext cx="230697" cy="173510"/>
            </a:xfrm>
            <a:prstGeom prst="rect">
              <a:avLst/>
            </a:prstGeom>
            <a:solidFill>
              <a:schemeClr val="accent5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ПРОЕКТНО-ИЗЫСКАТЕЛЬСКИЕ РАБОТЫ И СТРОИТЕЛЬСТВО </a:t>
            </a: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ОБЪЕКТОВ В 2021 ГОДУ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87DA346-1665-4F0E-AF48-45831F1D2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0"/>
          <a:stretch/>
        </p:blipFill>
        <p:spPr>
          <a:xfrm>
            <a:off x="1372202" y="852735"/>
            <a:ext cx="815139" cy="667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04DDAC-6597-4824-BA81-2B278855E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1451611" y="1573219"/>
            <a:ext cx="670760" cy="5813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AD793C-74EC-43DB-840E-DC2F70DBA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5"/>
          <a:stretch/>
        </p:blipFill>
        <p:spPr>
          <a:xfrm>
            <a:off x="1372202" y="2201916"/>
            <a:ext cx="742950" cy="638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F0571BA-00E7-4DBA-81F7-08BB2C3019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8"/>
          <a:stretch/>
        </p:blipFill>
        <p:spPr>
          <a:xfrm>
            <a:off x="1399087" y="2906945"/>
            <a:ext cx="716066" cy="6080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7EF50A6-2C0A-47DB-996D-F4B618CFC995}"/>
              </a:ext>
            </a:extLst>
          </p:cNvPr>
          <p:cNvSpPr txBox="1"/>
          <p:nvPr/>
        </p:nvSpPr>
        <p:spPr>
          <a:xfrm>
            <a:off x="2279048" y="898115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7B6CE80-8D00-47AC-9690-921B11496637}"/>
              </a:ext>
            </a:extLst>
          </p:cNvPr>
          <p:cNvSpPr txBox="1"/>
          <p:nvPr/>
        </p:nvSpPr>
        <p:spPr>
          <a:xfrm>
            <a:off x="2279048" y="1465476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04D9B75-DA3D-4A61-BC17-3ADE54E515DF}"/>
              </a:ext>
            </a:extLst>
          </p:cNvPr>
          <p:cNvSpPr txBox="1"/>
          <p:nvPr/>
        </p:nvSpPr>
        <p:spPr>
          <a:xfrm>
            <a:off x="2279048" y="2148094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36C370E-2EAF-4A04-8B17-02DEBD9AE940}"/>
              </a:ext>
            </a:extLst>
          </p:cNvPr>
          <p:cNvSpPr txBox="1"/>
          <p:nvPr/>
        </p:nvSpPr>
        <p:spPr>
          <a:xfrm>
            <a:off x="2279048" y="2832638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FF3798A-DFB3-413E-8BE2-37D62B59E68B}"/>
              </a:ext>
            </a:extLst>
          </p:cNvPr>
          <p:cNvSpPr txBox="1"/>
          <p:nvPr/>
        </p:nvSpPr>
        <p:spPr>
          <a:xfrm>
            <a:off x="2683246" y="1051380"/>
            <a:ext cx="133550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ДЕТСКИХ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САДА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ACAD996-34D2-4301-B296-744491877704}"/>
              </a:ext>
            </a:extLst>
          </p:cNvPr>
          <p:cNvSpPr txBox="1"/>
          <p:nvPr/>
        </p:nvSpPr>
        <p:spPr>
          <a:xfrm>
            <a:off x="2683246" y="1723801"/>
            <a:ext cx="133550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4DCBA70-4E1F-4686-9B44-A51F997CB409}"/>
              </a:ext>
            </a:extLst>
          </p:cNvPr>
          <p:cNvSpPr txBox="1"/>
          <p:nvPr/>
        </p:nvSpPr>
        <p:spPr>
          <a:xfrm>
            <a:off x="2683246" y="2321261"/>
            <a:ext cx="133550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ОБЪЕКТА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6A7D2D3-BCF0-4292-9127-7F2950276C6D}"/>
              </a:ext>
            </a:extLst>
          </p:cNvPr>
          <p:cNvSpPr txBox="1"/>
          <p:nvPr/>
        </p:nvSpPr>
        <p:spPr>
          <a:xfrm>
            <a:off x="2683246" y="2980334"/>
            <a:ext cx="133550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8C1690E-7718-48DE-A444-3D1B3753D5F5}"/>
              </a:ext>
            </a:extLst>
          </p:cNvPr>
          <p:cNvSpPr txBox="1"/>
          <p:nvPr/>
        </p:nvSpPr>
        <p:spPr>
          <a:xfrm>
            <a:off x="4201719" y="893670"/>
            <a:ext cx="2075120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71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E3B373C-2D3F-4520-9F8E-DC111F4480C3}"/>
              </a:ext>
            </a:extLst>
          </p:cNvPr>
          <p:cNvSpPr txBox="1"/>
          <p:nvPr/>
        </p:nvSpPr>
        <p:spPr>
          <a:xfrm>
            <a:off x="4227844" y="1467562"/>
            <a:ext cx="236930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944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3F47D4-2865-465B-8C14-A01E444C5132}"/>
              </a:ext>
            </a:extLst>
          </p:cNvPr>
          <p:cNvSpPr txBox="1"/>
          <p:nvPr/>
        </p:nvSpPr>
        <p:spPr>
          <a:xfrm>
            <a:off x="4253971" y="2144410"/>
            <a:ext cx="2348015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777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372F2C3-6519-480F-A151-A43BF3B85A44}"/>
              </a:ext>
            </a:extLst>
          </p:cNvPr>
          <p:cNvSpPr txBox="1"/>
          <p:nvPr/>
        </p:nvSpPr>
        <p:spPr>
          <a:xfrm>
            <a:off x="4248861" y="2830293"/>
            <a:ext cx="2361865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283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шеврон 1">
            <a:extLst>
              <a:ext uri="{FF2B5EF4-FFF2-40B4-BE49-F238E27FC236}">
                <a16:creationId xmlns="" xmlns:a16="http://schemas.microsoft.com/office/drawing/2014/main" id="{A460509F-3FE3-4917-A1F8-47550FCFEC68}"/>
              </a:ext>
            </a:extLst>
          </p:cNvPr>
          <p:cNvSpPr/>
          <p:nvPr/>
        </p:nvSpPr>
        <p:spPr>
          <a:xfrm>
            <a:off x="3749041" y="1051381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="" xmlns:a16="http://schemas.microsoft.com/office/drawing/2014/main" id="{7FF48324-2E72-4EFE-8A78-02905D4D336F}"/>
              </a:ext>
            </a:extLst>
          </p:cNvPr>
          <p:cNvSpPr/>
          <p:nvPr/>
        </p:nvSpPr>
        <p:spPr>
          <a:xfrm>
            <a:off x="3749041" y="1650855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="" xmlns:a16="http://schemas.microsoft.com/office/drawing/2014/main" id="{25709549-C13E-4D60-8931-7B50E54CCF1E}"/>
              </a:ext>
            </a:extLst>
          </p:cNvPr>
          <p:cNvSpPr/>
          <p:nvPr/>
        </p:nvSpPr>
        <p:spPr>
          <a:xfrm>
            <a:off x="3770601" y="2295646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="" xmlns:a16="http://schemas.microsoft.com/office/drawing/2014/main" id="{A14CAB61-68EB-4BAB-9785-CF930DA10347}"/>
              </a:ext>
            </a:extLst>
          </p:cNvPr>
          <p:cNvSpPr/>
          <p:nvPr/>
        </p:nvSpPr>
        <p:spPr>
          <a:xfrm>
            <a:off x="3775166" y="2974967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847FE65-F30A-435B-BECF-42F5384E3ED9}"/>
              </a:ext>
            </a:extLst>
          </p:cNvPr>
          <p:cNvCxnSpPr/>
          <p:nvPr/>
        </p:nvCxnSpPr>
        <p:spPr>
          <a:xfrm>
            <a:off x="228601" y="4382598"/>
            <a:ext cx="8634548" cy="0"/>
          </a:xfrm>
          <a:prstGeom prst="line">
            <a:avLst/>
          </a:prstGeom>
          <a:ln>
            <a:solidFill>
              <a:srgbClr val="798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53BF567-60F8-4677-AD56-7F30F5828FA0}"/>
              </a:ext>
            </a:extLst>
          </p:cNvPr>
          <p:cNvSpPr txBox="1"/>
          <p:nvPr/>
        </p:nvSpPr>
        <p:spPr>
          <a:xfrm>
            <a:off x="2901917" y="4404493"/>
            <a:ext cx="271433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2 097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8BAD5FA-EC68-40D1-9122-49B2E84004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5"/>
          <a:stretch/>
        </p:blipFill>
        <p:spPr>
          <a:xfrm>
            <a:off x="1372201" y="3567108"/>
            <a:ext cx="716066" cy="5241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7FD17BA-F507-41C8-8190-954878CA22A9}"/>
              </a:ext>
            </a:extLst>
          </p:cNvPr>
          <p:cNvSpPr txBox="1"/>
          <p:nvPr/>
        </p:nvSpPr>
        <p:spPr>
          <a:xfrm>
            <a:off x="2279048" y="3452428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0E27FF6-4218-47E5-B31C-1776A3CB4CCA}"/>
              </a:ext>
            </a:extLst>
          </p:cNvPr>
          <p:cNvSpPr txBox="1"/>
          <p:nvPr/>
        </p:nvSpPr>
        <p:spPr>
          <a:xfrm>
            <a:off x="2683246" y="3700137"/>
            <a:ext cx="133550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A7184D4-4D0A-4C33-A934-45E99F335AE2}"/>
              </a:ext>
            </a:extLst>
          </p:cNvPr>
          <p:cNvSpPr txBox="1"/>
          <p:nvPr/>
        </p:nvSpPr>
        <p:spPr>
          <a:xfrm>
            <a:off x="4248861" y="3450083"/>
            <a:ext cx="208358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14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="" xmlns:a16="http://schemas.microsoft.com/office/drawing/2014/main" id="{5929C338-39CB-4C94-AC2A-CE53F76C2F17}"/>
              </a:ext>
            </a:extLst>
          </p:cNvPr>
          <p:cNvSpPr/>
          <p:nvPr/>
        </p:nvSpPr>
        <p:spPr>
          <a:xfrm>
            <a:off x="3775166" y="3594757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676021" y="4929204"/>
            <a:ext cx="415007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39721"/>
              </p:ext>
            </p:extLst>
          </p:nvPr>
        </p:nvGraphicFramePr>
        <p:xfrm>
          <a:off x="410657" y="843558"/>
          <a:ext cx="8375940" cy="39733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44216"/>
                <a:gridCol w="2736304"/>
                <a:gridCol w="792088"/>
                <a:gridCol w="720080"/>
                <a:gridCol w="720080"/>
                <a:gridCol w="720080"/>
                <a:gridCol w="743092"/>
              </a:tblGrid>
              <a:tr h="4276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2020 год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anchor="ctr"/>
                </a:tc>
              </a:tr>
              <a:tr h="36359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в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возрасте до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лет,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также старше этого возраста, потерявших одного или обоих родителей, и дети умершей одинокой матери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муниципальная льгота в виде компенсации стоимости оплаты жилищно-коммунальных услуг в размере 1000 руб. отдельным категориям граждан, постоянно зарегистрированным в многоквартирных жилых домах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23 796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23 796 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23 796 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30372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Труженики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тыла, лица, награжденные знаком «Житель Блокадного Ленинграда», бывшие в/д узники концлагерей, гетто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1 873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24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находящиеся в трудной жизненной ситуации, объективно нарушающей жизнедеятельность гражданина, которую он (она)не может преодолеть самостоятельно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адресная материальная помощь гражданам, находящимся в трудной жизненной ситуации. Размер помощи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определяется решением Комиссии Администрации по оказанию адресной материальной помощи гражданам, находящимся в трудной жизненной ситуации, постоянно зарегистрированным на территории Одинцовского городского округа в размере от 2000 до 80 000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525,6</a:t>
                      </a: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525,6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525,6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боевых действий (Афганистан,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Чеченская республика)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15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ликвидации последствий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аварии на Чернобыльской АЭС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28149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и инвалиды ВОВ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4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60262"/>
            <a:ext cx="617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Нормативно - правовая база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45603" y="924140"/>
            <a:ext cx="8795885" cy="31802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12.01.1996 № 7-ФЗ «О некоммерческих организациях»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03.11.2006 № 174-ФЗ «Об автономных учреждениях»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Московской области от 19.09.2007 № 151/2007-ОЗ «О бюджетном процессе в Московской области»</a:t>
            </a:r>
            <a:endParaRPr lang="en-US" altLang="ru-RU" sz="1600" dirty="0" smtClean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 Одинцовского городского округа Московской области </a:t>
            </a:r>
            <a:endParaRPr lang="en-US" altLang="ru-RU" sz="1600" dirty="0" smtClean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Совета депутатов Одинцовского городского округа от 28.08.2019 № 8/8 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утверждении Положения о бюджетном процессе в Одинцовском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городском округе Московской области»</a:t>
            </a:r>
            <a:endParaRPr lang="en-US" altLang="ru-RU" sz="1600" dirty="0" smtClean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документы yjhvfnbdyj ghfdjdst png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6868"/>
            <a:ext cx="1862336" cy="18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320989" y="0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2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676021" y="4929204"/>
            <a:ext cx="415007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81103"/>
              </p:ext>
            </p:extLst>
          </p:nvPr>
        </p:nvGraphicFramePr>
        <p:xfrm>
          <a:off x="433995" y="771550"/>
          <a:ext cx="8391305" cy="41036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92288"/>
                <a:gridCol w="2334740"/>
                <a:gridCol w="801698"/>
                <a:gridCol w="655934"/>
                <a:gridCol w="655934"/>
                <a:gridCol w="655934"/>
                <a:gridCol w="694777"/>
              </a:tblGrid>
              <a:tr h="36329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269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ВОВ (доплата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пенсии)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доплата к пенсии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80856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инвалиды ВОВ, Труженики тыла, имеющие медаль «За доблестный труд в годы ВОВ», Пенсионеры, имеющие медаль «За доблестный труд на благо Одинцовского муниципального района», инвалиды общего заболевания, проживающие в частной собственности многоквартирного дома, дети инвалиды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Льгота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виде компенсации оплаты жилищно-коммунальных услуг отдельным категориям граждан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774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Юбиляры, достигшие возраста 80 лет и далее («шаг в пять лет»)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в связи с юбилейными датами рождения- 80,85,90,95,100,105,110,115,120 лет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55861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медицинских работников государственных учреждений здравоохранения, находящихся в ведении Министерства здравоохранения Московской области и Министерства социального развития Московской области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социальная помощь за наем жилых помещений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236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компенсационная выплата одиноким матерям, имеющим детей в возрасте от 1,5 лет до 6,5 лет, не обеспеченных местом в дошкольном образовательном учреждении, состоящим на учете в Управлении образования Одинцовского городского округа 1 год и более, получающим ежемесячное пособие на ребенка в органах социальной защиты населения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5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676021" y="4929204"/>
            <a:ext cx="415007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3175"/>
              </p:ext>
            </p:extLst>
          </p:nvPr>
        </p:nvGraphicFramePr>
        <p:xfrm>
          <a:off x="524694" y="915566"/>
          <a:ext cx="8160160" cy="36391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55565"/>
                <a:gridCol w="2974834"/>
                <a:gridCol w="830187"/>
                <a:gridCol w="761005"/>
                <a:gridCol w="691821"/>
                <a:gridCol w="691821"/>
                <a:gridCol w="754927"/>
              </a:tblGrid>
              <a:tr h="36329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24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онкозаболеваниями, сахарным диабетом и пересадкой органов и тканей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компенсации за  лекарства, приобретенные гражданами округа на собственные средства, имеющими право на получение государственной социальной помощи за счет средств федерального или регионального бюджета по обеспечению необходимыми лекарственными препаратами, в случае их отсутствия и задержки финансирования соответствующими бюджетами, для лечения онкологических заболеваний, диабета, пересадки органов и тканей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80446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награжденные медалью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денежная выплата лицам, награжденным знаком «За заслуги перед Одинцовским городским округом»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888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имеющие звание «Заслуженный учитель и т.д.»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лицам из числа работников и пенсионеров муниципальных учреждений, муниципальных служащих и пенсионеров муниципальной службы Одинцовского муниципального района, имеющих почетное звание Российской Федерации (заслуженный учитель РФ, заслуженный врач РФ, заслуженный работник культуры РФ и др.) или награжденных орденами и медалями Российской Федерации, приуроченная ко Дню города Одинцово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7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676021" y="4929204"/>
            <a:ext cx="415007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46210"/>
              </p:ext>
            </p:extLst>
          </p:nvPr>
        </p:nvGraphicFramePr>
        <p:xfrm>
          <a:off x="524695" y="771550"/>
          <a:ext cx="8439792" cy="3779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53453"/>
                <a:gridCol w="2340279"/>
                <a:gridCol w="858833"/>
                <a:gridCol w="743012"/>
                <a:gridCol w="648072"/>
                <a:gridCol w="648072"/>
                <a:gridCol w="648071"/>
              </a:tblGrid>
              <a:tr h="36329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24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Дети-инвалиды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компенсации детям-инвалидам, страдающим жизнеугрожающими и хроническими прогрессирующими редкими (орфанными) заболеваниями, приводящими к сокращению продолжительности жизни граждан или их инвалидности, на приобретение низкобелковых продуктов лечебного питания по показаниям государственного лечебного учреждения в случае приобретения их на собственные средства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80446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Неполные и многодетные семьи, и семьи, и семей, имеющих детей-инвалидов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компенсация выплата семьям с детьми, получающим субсидии на оплату жилого помещения и коммунальных услуг и ежемесячное пособие в органах социальной защиты населения, и имеющим доход ниже прожиточного минимума, из числа неполных и многодетных семей, и семей, имеющих детей-инвалидов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888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семьи, имеющие трех и более детей в возрасте от 0 до 18 лет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многодетным семьям, имеющим трех и более детей в возрасте от 0 до 18 лет, на приобретение комплекта детской одежды, школьной или спортивной формы из расчета 400 руб. в месяц на одного ребенка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802954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СОБСТВЕННОСТИ НА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2021 ГОД</a:t>
            </a:r>
            <a:endParaRPr lang="ru-RU" dirty="0">
              <a:solidFill>
                <a:srgbClr val="A08B8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16186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C0FC1C8-1CD2-415C-B868-FA749BB34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85678"/>
              </p:ext>
            </p:extLst>
          </p:nvPr>
        </p:nvGraphicFramePr>
        <p:xfrm>
          <a:off x="278606" y="1089310"/>
          <a:ext cx="8543240" cy="375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3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4564"/>
                <a:gridCol w="5245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57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51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790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69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окончания строительства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федерального бюджета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бюджета городского округа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5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330 мест по адресу: Московская область, Одинцовский городской округ, </a:t>
                      </a:r>
                      <a:r>
                        <a:rPr lang="ru-RU" sz="7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Кубинка </a:t>
                      </a:r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(ПИР и строительство)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400 мест по адресу Московская область, Одинцовский городской округ, г. Одинцово, ул. Триумфальная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образовательное учреждение  на 400 мест по адресу: Московская обл.,  Одинцовский городской округ, г. Одинцово, ул. Кутузовская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Многофункциональный образовательный комплекс по адресу: Московская область, Одинцовский район, вблизи д. Раздоры, в том числе расходы по выносу существующих инженерных сетей из пятна застройки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 на 2200 мест по адресу:  Московская область Одинцовский городской округ, г. Одинцово, ул. Триумфальная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на 550 мест по адресу: Московская область, Одинцовский городской округ, п. Горки-2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Пристройка на 500 мест к МБОУ Одинцовская гимназия № 14 по адресу: Московская область, Одинцовский городской округ, г. Одинцово, бульвар Маршала Крылова, д. 5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7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хозяйственно-бытовой канализации в дер. Раздоры Одинцовского городского округа Московской области</a:t>
                      </a:r>
                    </a:p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т.ч. техприсоединение)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397E04-B549-4E58-BB1E-3307802ACE0F}"/>
              </a:ext>
            </a:extLst>
          </p:cNvPr>
          <p:cNvSpPr txBox="1"/>
          <p:nvPr/>
        </p:nvSpPr>
        <p:spPr>
          <a:xfrm>
            <a:off x="7380312" y="743061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802954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СОБСТВЕННОСТИ НА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2021 год</a:t>
            </a:r>
            <a:endParaRPr lang="ru-RU" dirty="0">
              <a:solidFill>
                <a:srgbClr val="A08B8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16186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397E04-B549-4E58-BB1E-3307802ACE0F}"/>
              </a:ext>
            </a:extLst>
          </p:cNvPr>
          <p:cNvSpPr txBox="1"/>
          <p:nvPr/>
        </p:nvSpPr>
        <p:spPr>
          <a:xfrm>
            <a:off x="7504488" y="576947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2AD3AD8-D9BE-432C-9B47-370FF5CC5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36812"/>
              </p:ext>
            </p:extLst>
          </p:nvPr>
        </p:nvGraphicFramePr>
        <p:xfrm>
          <a:off x="335757" y="1203598"/>
          <a:ext cx="8628731" cy="3411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7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9202"/>
                <a:gridCol w="4592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40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32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151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426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окончания строительства</a:t>
                      </a: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федерального бюджета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бюджета городского округа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дома культуры по адресу: Московская область Одинцовский район. п. Горки-10 (СМР)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подъезда к мкр. № 9 от ул. Сосновая в </a:t>
                      </a:r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Одинцово, </a:t>
                      </a: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 (Инженерные изыскания, ППТ и ПМТ)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очистных сооружений в пос. Горки-10 Одинцовского городского округа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напорного коллектора от пос. Успенское до очистных сооружений пос. Горки-10 с реконструкцией КНС Успенское и КНС Молоденово-4 Одинцовского городского округа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хозяйственно-бытовой канализации в дер. Жуковка 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ВЗУ-1 г.п. Одинцово Одинцовский г.о.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Переселение граждан из аварийного жилого фонда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 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576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0" i="0" u="none" strike="noStrike" baseline="0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 223</a:t>
                      </a:r>
                      <a:endParaRPr lang="ru-RU" sz="900" b="0" i="0" u="none" strike="noStrike" dirty="0"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1 462</a:t>
                      </a: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740</a:t>
                      </a: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802954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СОБСТВЕННОСТИ НА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2022-2023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ГОДЫ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16186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397E04-B549-4E58-BB1E-3307802ACE0F}"/>
              </a:ext>
            </a:extLst>
          </p:cNvPr>
          <p:cNvSpPr txBox="1"/>
          <p:nvPr/>
        </p:nvSpPr>
        <p:spPr>
          <a:xfrm>
            <a:off x="7712657" y="788486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12706"/>
              </p:ext>
            </p:extLst>
          </p:nvPr>
        </p:nvGraphicFramePr>
        <p:xfrm>
          <a:off x="335756" y="1203598"/>
          <a:ext cx="8520061" cy="351188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32589"/>
                <a:gridCol w="3452405"/>
                <a:gridCol w="529740"/>
                <a:gridCol w="723668"/>
                <a:gridCol w="783147"/>
                <a:gridCol w="793061"/>
                <a:gridCol w="902106"/>
                <a:gridCol w="903345"/>
              </a:tblGrid>
              <a:tr h="1728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Объемы финансирования , тыс. руб.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796">
                <a:tc vMerge="1">
                  <a:txBody>
                    <a:bodyPr/>
                    <a:lstStyle/>
                    <a:p>
                      <a:pPr algn="ctr" fontAlgn="auto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 бюджета городского округа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 бюджета городского округа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330 мест (в том числе 70 мест кратковременного пребывания) по адресу: Московская область, Одинцовский городской округ, г.Кубинка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1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400 мест по адресу Московская область, Одинцовский городской округ, г. Одинцово, ул. Триумфальная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образовательное учреждение  на 400 мест по адресу: Московская обл.,  Одинцовский городской округ, г. Одинцово, ул. Кутузовская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91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300 мест по адресу: Московская обл.,  Одинцовский городской округ, Новоивановское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6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Многофункциональный образовательный комплекс по адресу Московская область Одинцовский район вблизи д. Раздоры, в том числе расходы по выносу существующих инженерных сетей из пятна застройки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"Школа  на 2200 мест по адресу:  Московская область Одинцовский городской округ, г. Одинцово, ул. Триумфальная"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1 004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1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802954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СОБСТВЕННОСТИ НА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2022-2023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ГОДЫ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16186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397E04-B549-4E58-BB1E-3307802ACE0F}"/>
              </a:ext>
            </a:extLst>
          </p:cNvPr>
          <p:cNvSpPr txBox="1"/>
          <p:nvPr/>
        </p:nvSpPr>
        <p:spPr>
          <a:xfrm>
            <a:off x="7712656" y="663509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00375"/>
              </p:ext>
            </p:extLst>
          </p:nvPr>
        </p:nvGraphicFramePr>
        <p:xfrm>
          <a:off x="301537" y="1009758"/>
          <a:ext cx="8662950" cy="376925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1946"/>
                <a:gridCol w="3600387"/>
                <a:gridCol w="732272"/>
                <a:gridCol w="694233"/>
                <a:gridCol w="751294"/>
                <a:gridCol w="760803"/>
                <a:gridCol w="865413"/>
                <a:gridCol w="866602"/>
              </a:tblGrid>
              <a:tr h="185642">
                <a:tc rowSpan="3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Объемы финансирования , тыс. руб.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 бюджета городского округа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 бюджета городского округа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8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на 550 мест по адресу: Московская область, Одинцовский городской округ, п. Горки-2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9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Пристройка на 500 мест к МБОУ Одинцовская гимназия № 14 по адресу: Московская область, Одинцовский городской округ, г. Одинцово, бульвар Маршала Крылова, д. 5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8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Пристройка на 950 мест к МБОУ "Немчиновский лицей" по адресу: Московская обл., Одинцовский городской округ, р.п.Новоивановское, ул.Агрохимиков, д.6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4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сетей водоснабжения и водоотведения в д.Подушкино, Одинцовский г.о.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Переселение граждан из непригодного для проживания жилищного фонда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701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ФИНАНСОВОЕ ОБЕСПЕЧЕНИЕ ДЕЯТЕЛЬНОСТИ МУНИЦИПАЛЬНЫХ УЧРЕЖДЕНИЙ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7D50ABE5-E75A-4D14-9112-85B3E88CD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55208"/>
              </p:ext>
            </p:extLst>
          </p:nvPr>
        </p:nvGraphicFramePr>
        <p:xfrm>
          <a:off x="2313652" y="1443890"/>
          <a:ext cx="2915573" cy="271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050AA5-CC02-4EEF-AF65-1B53D41C413F}"/>
              </a:ext>
            </a:extLst>
          </p:cNvPr>
          <p:cNvSpPr txBox="1"/>
          <p:nvPr/>
        </p:nvSpPr>
        <p:spPr>
          <a:xfrm>
            <a:off x="4577715" y="1514475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>
                <a:latin typeface="Franklin Gothic Demi Cond" panose="020B0706030402020204" pitchFamily="34" charset="0"/>
              </a:rPr>
              <a:t>122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35C4A33-1415-49BC-BC7C-C643024FED62}"/>
              </a:ext>
            </a:extLst>
          </p:cNvPr>
          <p:cNvCxnSpPr/>
          <p:nvPr/>
        </p:nvCxnSpPr>
        <p:spPr>
          <a:xfrm>
            <a:off x="2414588" y="1085850"/>
            <a:ext cx="0" cy="34075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9AF2968-E2CC-4776-9601-407CD78E66F8}"/>
              </a:ext>
            </a:extLst>
          </p:cNvPr>
          <p:cNvSpPr/>
          <p:nvPr/>
        </p:nvSpPr>
        <p:spPr>
          <a:xfrm>
            <a:off x="473468" y="1514475"/>
            <a:ext cx="1191167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</a:t>
            </a:r>
          </a:p>
          <a:p>
            <a:pPr algn="r"/>
            <a:r>
              <a:rPr lang="ru-RU" sz="8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  учреждений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7 454 млн. руб</a:t>
            </a:r>
            <a:r>
              <a:rPr lang="ru-RU" sz="800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E8DDF38-B097-4A96-9A3E-F4000F100E4F}"/>
              </a:ext>
            </a:extLst>
          </p:cNvPr>
          <p:cNvSpPr/>
          <p:nvPr/>
        </p:nvSpPr>
        <p:spPr>
          <a:xfrm>
            <a:off x="460981" y="2084008"/>
            <a:ext cx="1203654" cy="54006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культуре 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учреждения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1 539 млн. руб</a:t>
            </a:r>
            <a:r>
              <a:rPr lang="ru-RU" sz="8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CD3A52D-9D85-4C39-9049-8B1E7909DAB6}"/>
              </a:ext>
            </a:extLst>
          </p:cNvPr>
          <p:cNvSpPr/>
          <p:nvPr/>
        </p:nvSpPr>
        <p:spPr>
          <a:xfrm>
            <a:off x="449797" y="2678074"/>
            <a:ext cx="1214838" cy="54006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физической культуры и спорта 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учреждений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 млн.руб.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0DB4125-BCD9-4037-A145-72B37FE03814}"/>
              </a:ext>
            </a:extLst>
          </p:cNvPr>
          <p:cNvSpPr/>
          <p:nvPr/>
        </p:nvSpPr>
        <p:spPr>
          <a:xfrm>
            <a:off x="449797" y="3289458"/>
            <a:ext cx="1214838" cy="431164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учреждения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2 198 млн.руб.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B3555BD-7516-4D48-9391-6A1B8D4867C4}"/>
              </a:ext>
            </a:extLst>
          </p:cNvPr>
          <p:cNvSpPr/>
          <p:nvPr/>
        </p:nvSpPr>
        <p:spPr>
          <a:xfrm>
            <a:off x="443885" y="3776753"/>
            <a:ext cx="1220750" cy="432048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учреждение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 млн.руб.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9B813407-6C40-4C51-900C-F141B21B16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7"/>
          <a:stretch/>
        </p:blipFill>
        <p:spPr>
          <a:xfrm>
            <a:off x="1750216" y="1629891"/>
            <a:ext cx="477856" cy="35718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B6D61C41-8730-443F-BEEA-3406484A72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>
          <a:xfrm>
            <a:off x="1734547" y="2155265"/>
            <a:ext cx="477851" cy="39754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4A8A00A8-725C-4772-A85D-7227F517FE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1683752" y="2724374"/>
            <a:ext cx="508293" cy="43204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4C37B8E1-DA82-46A5-A36B-474DC46AB5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>
          <a:xfrm>
            <a:off x="1734547" y="3289458"/>
            <a:ext cx="440463" cy="3664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49582F70-AD47-4D85-8509-2038F524AD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8"/>
          <a:stretch/>
        </p:blipFill>
        <p:spPr>
          <a:xfrm>
            <a:off x="1649285" y="3806075"/>
            <a:ext cx="578787" cy="389073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F81789F6-0600-4628-B6E4-8509D6E1A576}"/>
              </a:ext>
            </a:extLst>
          </p:cNvPr>
          <p:cNvCxnSpPr>
            <a:cxnSpLocks/>
          </p:cNvCxnSpPr>
          <p:nvPr/>
        </p:nvCxnSpPr>
        <p:spPr>
          <a:xfrm>
            <a:off x="0" y="2098115"/>
            <a:ext cx="8449628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9724DD86-9010-4ACB-B1C0-E0D61EF4C80C}"/>
              </a:ext>
            </a:extLst>
          </p:cNvPr>
          <p:cNvCxnSpPr>
            <a:cxnSpLocks/>
          </p:cNvCxnSpPr>
          <p:nvPr/>
        </p:nvCxnSpPr>
        <p:spPr>
          <a:xfrm>
            <a:off x="-6321" y="2624068"/>
            <a:ext cx="8455949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6D739D1F-B2A2-47A4-802C-3ACE0DB0A911}"/>
              </a:ext>
            </a:extLst>
          </p:cNvPr>
          <p:cNvCxnSpPr>
            <a:cxnSpLocks/>
          </p:cNvCxnSpPr>
          <p:nvPr/>
        </p:nvCxnSpPr>
        <p:spPr>
          <a:xfrm>
            <a:off x="0" y="3239980"/>
            <a:ext cx="8449628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B46FAC0E-A791-44B0-BACC-B5046B8B669C}"/>
              </a:ext>
            </a:extLst>
          </p:cNvPr>
          <p:cNvCxnSpPr>
            <a:cxnSpLocks/>
          </p:cNvCxnSpPr>
          <p:nvPr/>
        </p:nvCxnSpPr>
        <p:spPr>
          <a:xfrm>
            <a:off x="0" y="3742053"/>
            <a:ext cx="8449628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DF7EDFAF-8CBE-496F-80FC-6BD7FDF56942}"/>
              </a:ext>
            </a:extLst>
          </p:cNvPr>
          <p:cNvCxnSpPr>
            <a:cxnSpLocks/>
          </p:cNvCxnSpPr>
          <p:nvPr/>
        </p:nvCxnSpPr>
        <p:spPr>
          <a:xfrm>
            <a:off x="-2648" y="1420310"/>
            <a:ext cx="8452276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0FD6417B-D51E-418F-A09B-01358B06F53A}"/>
              </a:ext>
            </a:extLst>
          </p:cNvPr>
          <p:cNvCxnSpPr>
            <a:cxnSpLocks/>
          </p:cNvCxnSpPr>
          <p:nvPr/>
        </p:nvCxnSpPr>
        <p:spPr>
          <a:xfrm>
            <a:off x="0" y="4299266"/>
            <a:ext cx="8449628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5A63710F-E587-40B7-9073-8B96BA1E01A2}"/>
              </a:ext>
            </a:extLst>
          </p:cNvPr>
          <p:cNvGrpSpPr/>
          <p:nvPr/>
        </p:nvGrpSpPr>
        <p:grpSpPr>
          <a:xfrm>
            <a:off x="3309918" y="3275326"/>
            <a:ext cx="1773650" cy="1652069"/>
            <a:chOff x="6670991" y="4151451"/>
            <a:chExt cx="2364867" cy="2202758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1C984FBE-E9A6-46A2-BC25-4C0E2CCD4285}"/>
                </a:ext>
              </a:extLst>
            </p:cNvPr>
            <p:cNvSpPr txBox="1"/>
            <p:nvPr/>
          </p:nvSpPr>
          <p:spPr>
            <a:xfrm>
              <a:off x="6670991" y="4151451"/>
              <a:ext cx="9317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dirty="0">
                  <a:solidFill>
                    <a:srgbClr val="798591"/>
                  </a:solidFill>
                  <a:latin typeface="Franklin Gothic Demi Cond" panose="020B0706030402020204" pitchFamily="34" charset="0"/>
                </a:rPr>
                <a:t>219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4B61799-9E95-40E9-84AD-509C0131C643}"/>
                </a:ext>
              </a:extLst>
            </p:cNvPr>
            <p:cNvSpPr txBox="1"/>
            <p:nvPr/>
          </p:nvSpPr>
          <p:spPr>
            <a:xfrm>
              <a:off x="7458075" y="4213007"/>
              <a:ext cx="1577783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УЧРЕЖДЕНИЙ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ВСЕГО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9325AA5D-FFC5-4725-955D-36C26B0CA590}"/>
                </a:ext>
              </a:extLst>
            </p:cNvPr>
            <p:cNvSpPr/>
            <p:nvPr/>
          </p:nvSpPr>
          <p:spPr>
            <a:xfrm>
              <a:off x="6788130" y="4797782"/>
              <a:ext cx="666739" cy="415831"/>
            </a:xfrm>
            <a:prstGeom prst="rect">
              <a:avLst/>
            </a:prstGeom>
            <a:solidFill>
              <a:srgbClr val="43AD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>
                  <a:latin typeface="Franklin Gothic Demi Cond" panose="020B0706030402020204" pitchFamily="34" charset="0"/>
                </a:rPr>
                <a:t>175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41B8340-508F-4CC3-8AE3-8C61CCB0B779}"/>
                </a:ext>
              </a:extLst>
            </p:cNvPr>
            <p:cNvSpPr txBox="1"/>
            <p:nvPr/>
          </p:nvSpPr>
          <p:spPr>
            <a:xfrm>
              <a:off x="7458075" y="4734740"/>
              <a:ext cx="1299930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бюджетные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учреждения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2D003F5C-7024-4C3A-B87B-F07848F54584}"/>
                </a:ext>
              </a:extLst>
            </p:cNvPr>
            <p:cNvSpPr/>
            <p:nvPr/>
          </p:nvSpPr>
          <p:spPr>
            <a:xfrm>
              <a:off x="6788130" y="5324940"/>
              <a:ext cx="666739" cy="415831"/>
            </a:xfrm>
            <a:prstGeom prst="rect">
              <a:avLst/>
            </a:prstGeom>
            <a:solidFill>
              <a:srgbClr val="F7C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>
                  <a:latin typeface="Franklin Gothic Demi Cond" panose="020B0706030402020204" pitchFamily="34" charset="0"/>
                </a:rPr>
                <a:t>29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1C78F46A-A257-4FEB-8B1D-D766024038FF}"/>
                </a:ext>
              </a:extLst>
            </p:cNvPr>
            <p:cNvSpPr txBox="1"/>
            <p:nvPr/>
          </p:nvSpPr>
          <p:spPr>
            <a:xfrm>
              <a:off x="7459676" y="5249179"/>
              <a:ext cx="1325578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автономные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учреждения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523B977B-A141-4B88-A68A-891FF1A9268C}"/>
                </a:ext>
              </a:extLst>
            </p:cNvPr>
            <p:cNvSpPr/>
            <p:nvPr/>
          </p:nvSpPr>
          <p:spPr>
            <a:xfrm>
              <a:off x="6788130" y="5851016"/>
              <a:ext cx="666739" cy="415831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>
                  <a:latin typeface="Franklin Gothic Demi Cond" panose="020B0706030402020204" pitchFamily="34" charset="0"/>
                </a:rPr>
                <a:t>15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75147631-50A9-4F5E-BE43-F3C5A099E4E6}"/>
                </a:ext>
              </a:extLst>
            </p:cNvPr>
            <p:cNvSpPr txBox="1"/>
            <p:nvPr/>
          </p:nvSpPr>
          <p:spPr>
            <a:xfrm>
              <a:off x="7454868" y="5779693"/>
              <a:ext cx="1299930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казенные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учреждения</a:t>
              </a:r>
            </a:p>
          </p:txBody>
        </p:sp>
      </p:grp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ED9627A5-F2F7-4EC3-AA2E-E208CE90811C}"/>
              </a:ext>
            </a:extLst>
          </p:cNvPr>
          <p:cNvCxnSpPr>
            <a:cxnSpLocks/>
          </p:cNvCxnSpPr>
          <p:nvPr/>
        </p:nvCxnSpPr>
        <p:spPr>
          <a:xfrm>
            <a:off x="6198324" y="1402929"/>
            <a:ext cx="0" cy="28963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B7A0DA5B-E08C-4208-8589-675D81E4A6CB}"/>
              </a:ext>
            </a:extLst>
          </p:cNvPr>
          <p:cNvCxnSpPr>
            <a:cxnSpLocks/>
          </p:cNvCxnSpPr>
          <p:nvPr/>
        </p:nvCxnSpPr>
        <p:spPr>
          <a:xfrm>
            <a:off x="7352345" y="1423458"/>
            <a:ext cx="0" cy="28758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FD3E7EFE-C81B-4A5A-BD38-6EB1413465BD}"/>
              </a:ext>
            </a:extLst>
          </p:cNvPr>
          <p:cNvCxnSpPr>
            <a:cxnSpLocks/>
          </p:cNvCxnSpPr>
          <p:nvPr/>
        </p:nvCxnSpPr>
        <p:spPr>
          <a:xfrm>
            <a:off x="8449628" y="1402929"/>
            <a:ext cx="0" cy="28963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96208FA3-20D9-4953-A48F-2CED57269974}"/>
              </a:ext>
            </a:extLst>
          </p:cNvPr>
          <p:cNvSpPr/>
          <p:nvPr/>
        </p:nvSpPr>
        <p:spPr>
          <a:xfrm>
            <a:off x="6230983" y="901792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СРЕДСТВА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7CAD6FC-F11C-4CEF-A1AF-445B208C661E}"/>
              </a:ext>
            </a:extLst>
          </p:cNvPr>
          <p:cNvSpPr/>
          <p:nvPr/>
        </p:nvSpPr>
        <p:spPr>
          <a:xfrm>
            <a:off x="7376812" y="896093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52C8F4C-84DC-4871-8B59-65E5165A79F3}"/>
              </a:ext>
            </a:extLst>
          </p:cNvPr>
          <p:cNvSpPr/>
          <p:nvPr/>
        </p:nvSpPr>
        <p:spPr>
          <a:xfrm>
            <a:off x="6222790" y="1503670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1 939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C25A5868-FD78-4919-A827-56407A7CC46C}"/>
              </a:ext>
            </a:extLst>
          </p:cNvPr>
          <p:cNvSpPr/>
          <p:nvPr/>
        </p:nvSpPr>
        <p:spPr>
          <a:xfrm>
            <a:off x="7382055" y="1503024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F7C8A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5 515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0F6C9F6E-EC1F-4FA2-9D5E-988848B91330}"/>
              </a:ext>
            </a:extLst>
          </p:cNvPr>
          <p:cNvSpPr/>
          <p:nvPr/>
        </p:nvSpPr>
        <p:spPr>
          <a:xfrm>
            <a:off x="6251159" y="2112222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1 539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D82CB9F0-9B1E-4EE7-AC5D-6EB156ADDF63}"/>
              </a:ext>
            </a:extLst>
          </p:cNvPr>
          <p:cNvSpPr/>
          <p:nvPr/>
        </p:nvSpPr>
        <p:spPr>
          <a:xfrm>
            <a:off x="6230983" y="2706386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689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DB4BE966-51B7-47D9-9979-5DC403D79A52}"/>
              </a:ext>
            </a:extLst>
          </p:cNvPr>
          <p:cNvSpPr/>
          <p:nvPr/>
        </p:nvSpPr>
        <p:spPr>
          <a:xfrm>
            <a:off x="6251158" y="3227570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2 198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D173DB4-214F-421E-9444-67A915F5E2BB}"/>
              </a:ext>
            </a:extLst>
          </p:cNvPr>
          <p:cNvSpPr/>
          <p:nvPr/>
        </p:nvSpPr>
        <p:spPr>
          <a:xfrm>
            <a:off x="6244628" y="3779302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3D28C7-1DB3-4B61-915F-758A2BF21385}"/>
              </a:ext>
            </a:extLst>
          </p:cNvPr>
          <p:cNvSpPr txBox="1"/>
          <p:nvPr/>
        </p:nvSpPr>
        <p:spPr>
          <a:xfrm>
            <a:off x="7445707" y="614748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</a:t>
            </a: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ПРОГРАММЫ «ОБРАЗОВАНИЕ»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C35D4972-03BF-41EC-A483-5B6745A96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349588"/>
              </p:ext>
            </p:extLst>
          </p:nvPr>
        </p:nvGraphicFramePr>
        <p:xfrm>
          <a:off x="1283888" y="999481"/>
          <a:ext cx="3711737" cy="28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="" xmlns:a16="http://schemas.microsoft.com/office/drawing/2014/main" id="{19F1CB7E-4D66-49E7-B4F3-C91DD77D1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325172"/>
              </p:ext>
            </p:extLst>
          </p:nvPr>
        </p:nvGraphicFramePr>
        <p:xfrm>
          <a:off x="5320005" y="1290907"/>
          <a:ext cx="3086439" cy="305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7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9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14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направлений расходов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2021 год, </a:t>
                      </a:r>
                    </a:p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вес, % </a:t>
                      </a:r>
                      <a:endParaRPr lang="ru-RU" sz="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муниципальных учреждений дошкольного образования,</a:t>
                      </a:r>
                      <a:r>
                        <a:rPr lang="ru-RU" sz="8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питание воспитанников ДОУ за счет средств родительской платы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учреждений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муниципальных общеобразовательных учреждения, в том числе: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учреждений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65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учреждений дополнительного образования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прочих учреждения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частных образовательных учреждений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в сфере образования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8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еятельности управления образования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комиссии по делам несовершеннолетних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МКУ ЦБ (расчет компенсации родительской платы)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70" name="Группа 69">
            <a:extLst>
              <a:ext uri="{FF2B5EF4-FFF2-40B4-BE49-F238E27FC236}">
                <a16:creationId xmlns="" xmlns:a16="http://schemas.microsoft.com/office/drawing/2014/main" id="{8348F793-3960-4E03-8BBE-70275972102E}"/>
              </a:ext>
            </a:extLst>
          </p:cNvPr>
          <p:cNvGrpSpPr/>
          <p:nvPr/>
        </p:nvGrpSpPr>
        <p:grpSpPr>
          <a:xfrm>
            <a:off x="5147232" y="1639796"/>
            <a:ext cx="152288" cy="2335933"/>
            <a:chOff x="4999662" y="1088961"/>
            <a:chExt cx="203050" cy="3114577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="" xmlns:a16="http://schemas.microsoft.com/office/drawing/2014/main" id="{CA035E83-D0C0-4964-85FA-ED496C5A771B}"/>
                </a:ext>
              </a:extLst>
            </p:cNvPr>
            <p:cNvSpPr/>
            <p:nvPr/>
          </p:nvSpPr>
          <p:spPr>
            <a:xfrm>
              <a:off x="4999662" y="1088961"/>
              <a:ext cx="143724" cy="144016"/>
            </a:xfrm>
            <a:prstGeom prst="rect">
              <a:avLst/>
            </a:prstGeom>
            <a:solidFill>
              <a:srgbClr val="0070C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AD7ECDF1-77AB-454E-AA96-262AA58B0BA4}"/>
                </a:ext>
              </a:extLst>
            </p:cNvPr>
            <p:cNvSpPr/>
            <p:nvPr/>
          </p:nvSpPr>
          <p:spPr>
            <a:xfrm>
              <a:off x="5033795" y="2913024"/>
              <a:ext cx="143724" cy="144016"/>
            </a:xfrm>
            <a:prstGeom prst="rect">
              <a:avLst/>
            </a:prstGeom>
            <a:solidFill>
              <a:srgbClr val="00B0F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7B79022F-26D8-4A9C-B988-39045EC7B699}"/>
                </a:ext>
              </a:extLst>
            </p:cNvPr>
            <p:cNvSpPr/>
            <p:nvPr/>
          </p:nvSpPr>
          <p:spPr>
            <a:xfrm>
              <a:off x="5032575" y="3135996"/>
              <a:ext cx="143724" cy="144016"/>
            </a:xfrm>
            <a:prstGeom prst="rect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3781C291-B6A4-4BF3-A242-06973ECECD8D}"/>
                </a:ext>
              </a:extLst>
            </p:cNvPr>
            <p:cNvSpPr/>
            <p:nvPr/>
          </p:nvSpPr>
          <p:spPr>
            <a:xfrm>
              <a:off x="5033795" y="3380949"/>
              <a:ext cx="143724" cy="1440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923C7853-E72C-41B2-B78B-479B3C838DFA}"/>
                </a:ext>
              </a:extLst>
            </p:cNvPr>
            <p:cNvSpPr/>
            <p:nvPr/>
          </p:nvSpPr>
          <p:spPr>
            <a:xfrm>
              <a:off x="5037061" y="3705620"/>
              <a:ext cx="143724" cy="144016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47A4A868-EA67-4E3E-82FF-CECA45C8D286}"/>
                </a:ext>
              </a:extLst>
            </p:cNvPr>
            <p:cNvSpPr/>
            <p:nvPr/>
          </p:nvSpPr>
          <p:spPr>
            <a:xfrm>
              <a:off x="5058988" y="4059522"/>
              <a:ext cx="143724" cy="1440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BA3F8D11-A162-4C3A-823B-54B313C66D88}"/>
              </a:ext>
            </a:extLst>
          </p:cNvPr>
          <p:cNvGrpSpPr/>
          <p:nvPr/>
        </p:nvGrpSpPr>
        <p:grpSpPr>
          <a:xfrm>
            <a:off x="5163328" y="2268786"/>
            <a:ext cx="109381" cy="703502"/>
            <a:chOff x="5433219" y="2276319"/>
            <a:chExt cx="145841" cy="938002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9212FA06-93E5-4C8F-97F3-5E66DC2348A7}"/>
                </a:ext>
              </a:extLst>
            </p:cNvPr>
            <p:cNvSpPr/>
            <p:nvPr/>
          </p:nvSpPr>
          <p:spPr>
            <a:xfrm>
              <a:off x="5435336" y="2276319"/>
              <a:ext cx="143724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A658F744-B634-4DA2-90C0-B1BAFE6421E9}"/>
                </a:ext>
              </a:extLst>
            </p:cNvPr>
            <p:cNvSpPr/>
            <p:nvPr/>
          </p:nvSpPr>
          <p:spPr>
            <a:xfrm>
              <a:off x="5433219" y="2582311"/>
              <a:ext cx="143724" cy="1440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16C5F4AD-2AFF-400A-964A-24710BCCF7AB}"/>
                </a:ext>
              </a:extLst>
            </p:cNvPr>
            <p:cNvSpPr/>
            <p:nvPr/>
          </p:nvSpPr>
          <p:spPr>
            <a:xfrm>
              <a:off x="5433219" y="2861450"/>
              <a:ext cx="143724" cy="144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="" xmlns:a16="http://schemas.microsoft.com/office/drawing/2014/main" id="{BEBD1C5D-9146-4A45-805D-577449B04084}"/>
                </a:ext>
              </a:extLst>
            </p:cNvPr>
            <p:cNvSpPr/>
            <p:nvPr/>
          </p:nvSpPr>
          <p:spPr>
            <a:xfrm>
              <a:off x="5433219" y="3070305"/>
              <a:ext cx="143724" cy="144016"/>
            </a:xfrm>
            <a:prstGeom prst="rect">
              <a:avLst/>
            </a:prstGeom>
            <a:solidFill>
              <a:srgbClr val="6D5A57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" name="Рисунок 5" descr="Изображение выглядит как человек, держит, стоит, женщ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2BD8753-8CFD-4D9A-A5FB-CD8AEED48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90" y="3007842"/>
            <a:ext cx="2602645" cy="2135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B292F8-A2BF-48DE-83C1-5CCC634158DC}"/>
              </a:ext>
            </a:extLst>
          </p:cNvPr>
          <p:cNvSpPr txBox="1"/>
          <p:nvPr/>
        </p:nvSpPr>
        <p:spPr>
          <a:xfrm>
            <a:off x="7445707" y="614748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6566427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1 ОБУЧАЮЩЕГОСЯ В ОБРАЗОВАТЕЛЬНЫХ ОРГАНИЗАЦИЯХ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A9EFA5-984A-403C-B996-AF3BB2329605}"/>
              </a:ext>
            </a:extLst>
          </p:cNvPr>
          <p:cNvSpPr txBox="1"/>
          <p:nvPr/>
        </p:nvSpPr>
        <p:spPr>
          <a:xfrm>
            <a:off x="335757" y="732759"/>
            <a:ext cx="82104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расходов капитального характера, строек и обеспечивающих расходов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F985284B-7B3B-44CB-93FF-7401CA0AE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958221"/>
              </p:ext>
            </p:extLst>
          </p:nvPr>
        </p:nvGraphicFramePr>
        <p:xfrm>
          <a:off x="179512" y="1563638"/>
          <a:ext cx="4176463" cy="272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22BF65-FB65-4B43-B6D4-EEFE2082C9E5}"/>
              </a:ext>
            </a:extLst>
          </p:cNvPr>
          <p:cNvSpPr txBox="1"/>
          <p:nvPr/>
        </p:nvSpPr>
        <p:spPr>
          <a:xfrm>
            <a:off x="1835696" y="2637840"/>
            <a:ext cx="89649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7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8 478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A88465-2829-42F8-9EFC-E9093BE04E72}"/>
              </a:ext>
            </a:extLst>
          </p:cNvPr>
          <p:cNvSpPr txBox="1"/>
          <p:nvPr/>
        </p:nvSpPr>
        <p:spPr>
          <a:xfrm>
            <a:off x="3059832" y="1676923"/>
            <a:ext cx="1659493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r>
              <a:rPr lang="ru-RU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(80 учреждений)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88BCC41-4029-4E8C-BFDA-F7D5A37E394D}"/>
              </a:ext>
            </a:extLst>
          </p:cNvPr>
          <p:cNvSpPr txBox="1"/>
          <p:nvPr/>
        </p:nvSpPr>
        <p:spPr>
          <a:xfrm>
            <a:off x="418202" y="3856743"/>
            <a:ext cx="1656287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</a:p>
          <a:p>
            <a:pPr algn="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algn="r"/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(53 учреждения)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BFD405C-067D-4919-9D07-B5EBA4BC7808}"/>
              </a:ext>
            </a:extLst>
          </p:cNvPr>
          <p:cNvSpPr txBox="1"/>
          <p:nvPr/>
        </p:nvSpPr>
        <p:spPr>
          <a:xfrm>
            <a:off x="370673" y="1299370"/>
            <a:ext cx="1655518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</a:t>
            </a:r>
          </a:p>
          <a:p>
            <a:pPr algn="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algn="r"/>
            <a:r>
              <a:rPr lang="ru-RU" dirty="0">
                <a:solidFill>
                  <a:srgbClr val="F7C8A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(14 учреждений)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860601C-D5E2-4BDE-8073-C3E2F0A144D4}"/>
              </a:ext>
            </a:extLst>
          </p:cNvPr>
          <p:cNvSpPr/>
          <p:nvPr/>
        </p:nvSpPr>
        <p:spPr>
          <a:xfrm>
            <a:off x="4843914" y="2332960"/>
            <a:ext cx="3743572" cy="518525"/>
          </a:xfrm>
          <a:prstGeom prst="rect">
            <a:avLst/>
          </a:prstGeom>
          <a:solidFill>
            <a:srgbClr val="43ADA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4CA716E-227B-4389-96E0-FA44CFF3B837}"/>
              </a:ext>
            </a:extLst>
          </p:cNvPr>
          <p:cNvSpPr/>
          <p:nvPr/>
        </p:nvSpPr>
        <p:spPr>
          <a:xfrm>
            <a:off x="4851133" y="2943580"/>
            <a:ext cx="3736353" cy="518525"/>
          </a:xfrm>
          <a:prstGeom prst="rect">
            <a:avLst/>
          </a:prstGeom>
          <a:solidFill>
            <a:srgbClr val="A08B8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1C20A2FC-AE94-4E16-A182-6FC40C59F022}"/>
              </a:ext>
            </a:extLst>
          </p:cNvPr>
          <p:cNvSpPr/>
          <p:nvPr/>
        </p:nvSpPr>
        <p:spPr>
          <a:xfrm>
            <a:off x="4843914" y="3561290"/>
            <a:ext cx="3729975" cy="518525"/>
          </a:xfrm>
          <a:prstGeom prst="rect">
            <a:avLst/>
          </a:prstGeom>
          <a:solidFill>
            <a:srgbClr val="F7C8A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48E96D-6E55-46AF-87B5-ED2967382C1F}"/>
              </a:ext>
            </a:extLst>
          </p:cNvPr>
          <p:cNvSpPr txBox="1"/>
          <p:nvPr/>
        </p:nvSpPr>
        <p:spPr>
          <a:xfrm>
            <a:off x="4939497" y="2419097"/>
            <a:ext cx="6510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3 240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31C4E85-9B5C-4697-B196-FFA2E1282E8D}"/>
              </a:ext>
            </a:extLst>
          </p:cNvPr>
          <p:cNvSpPr txBox="1"/>
          <p:nvPr/>
        </p:nvSpPr>
        <p:spPr>
          <a:xfrm>
            <a:off x="6173994" y="2287958"/>
            <a:ext cx="684739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19 976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детей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65ACCDA-96F7-4747-B345-F5AC853F4EA9}"/>
              </a:ext>
            </a:extLst>
          </p:cNvPr>
          <p:cNvSpPr txBox="1"/>
          <p:nvPr/>
        </p:nvSpPr>
        <p:spPr>
          <a:xfrm>
            <a:off x="7289370" y="2318522"/>
            <a:ext cx="1197187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162,2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на 1 ребенка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CCCB1B0-67E1-4603-AC28-8200E557995B}"/>
              </a:ext>
            </a:extLst>
          </p:cNvPr>
          <p:cNvSpPr txBox="1"/>
          <p:nvPr/>
        </p:nvSpPr>
        <p:spPr>
          <a:xfrm>
            <a:off x="4946717" y="3033263"/>
            <a:ext cx="65306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4 753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A4AFF3F-06EB-4D0D-B518-106F95C118B1}"/>
              </a:ext>
            </a:extLst>
          </p:cNvPr>
          <p:cNvSpPr txBox="1"/>
          <p:nvPr/>
        </p:nvSpPr>
        <p:spPr>
          <a:xfrm>
            <a:off x="6072841" y="2935912"/>
            <a:ext cx="910762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49 823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учащихся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F14C16F-30A6-4C73-9DF7-05C82486DE90}"/>
              </a:ext>
            </a:extLst>
          </p:cNvPr>
          <p:cNvSpPr txBox="1"/>
          <p:nvPr/>
        </p:nvSpPr>
        <p:spPr>
          <a:xfrm>
            <a:off x="7215636" y="2943579"/>
            <a:ext cx="1371850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95,4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на 1 учащегося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A7EBE67-77E6-44D1-B934-957390BD1A22}"/>
              </a:ext>
            </a:extLst>
          </p:cNvPr>
          <p:cNvSpPr txBox="1"/>
          <p:nvPr/>
        </p:nvSpPr>
        <p:spPr>
          <a:xfrm>
            <a:off x="4980734" y="3634830"/>
            <a:ext cx="49196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485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394B1FB-4CA2-4335-ABFF-E61D380EC59D}"/>
              </a:ext>
            </a:extLst>
          </p:cNvPr>
          <p:cNvSpPr txBox="1"/>
          <p:nvPr/>
        </p:nvSpPr>
        <p:spPr>
          <a:xfrm>
            <a:off x="6060983" y="3543553"/>
            <a:ext cx="910762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6 468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учащихся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DBBF3D2-70A8-4951-9420-ECBDB76BCA9B}"/>
              </a:ext>
            </a:extLst>
          </p:cNvPr>
          <p:cNvSpPr txBox="1"/>
          <p:nvPr/>
        </p:nvSpPr>
        <p:spPr>
          <a:xfrm>
            <a:off x="7202040" y="3561290"/>
            <a:ext cx="1371849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75,0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на 1 учащегося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DDC6972-D8B4-4CFA-8277-2F2FC0979549}"/>
              </a:ext>
            </a:extLst>
          </p:cNvPr>
          <p:cNvSpPr txBox="1"/>
          <p:nvPr/>
        </p:nvSpPr>
        <p:spPr>
          <a:xfrm>
            <a:off x="5742492" y="2436834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/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C9B319C-DAF1-4333-85E7-8831CFC0CB23}"/>
              </a:ext>
            </a:extLst>
          </p:cNvPr>
          <p:cNvSpPr txBox="1"/>
          <p:nvPr/>
        </p:nvSpPr>
        <p:spPr>
          <a:xfrm>
            <a:off x="5708023" y="3033263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/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6E6532E-C764-41C5-99BB-1E6DDE9984A7}"/>
              </a:ext>
            </a:extLst>
          </p:cNvPr>
          <p:cNvSpPr txBox="1"/>
          <p:nvPr/>
        </p:nvSpPr>
        <p:spPr>
          <a:xfrm>
            <a:off x="5715357" y="3663705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/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19B4806-FF99-4198-A8C1-353E22D88D4B}"/>
              </a:ext>
            </a:extLst>
          </p:cNvPr>
          <p:cNvSpPr txBox="1"/>
          <p:nvPr/>
        </p:nvSpPr>
        <p:spPr>
          <a:xfrm>
            <a:off x="7078550" y="2415338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3746586-90F6-41AE-A89E-4AE307C099FF}"/>
              </a:ext>
            </a:extLst>
          </p:cNvPr>
          <p:cNvSpPr txBox="1"/>
          <p:nvPr/>
        </p:nvSpPr>
        <p:spPr>
          <a:xfrm>
            <a:off x="7072354" y="3017334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9841D9B-2B9F-438B-ADF0-4AE268E27704}"/>
              </a:ext>
            </a:extLst>
          </p:cNvPr>
          <p:cNvSpPr txBox="1"/>
          <p:nvPr/>
        </p:nvSpPr>
        <p:spPr>
          <a:xfrm>
            <a:off x="7066364" y="3647427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=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56E83746-ED87-4157-AA43-6F9A5BF2E915}"/>
              </a:ext>
            </a:extLst>
          </p:cNvPr>
          <p:cNvSpPr/>
          <p:nvPr/>
        </p:nvSpPr>
        <p:spPr>
          <a:xfrm>
            <a:off x="4908750" y="1330148"/>
            <a:ext cx="3530333" cy="311624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pPr algn="ctr"/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НА 1 РЕБЕНКА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F103224-4330-4750-B61D-BD77506130E5}"/>
              </a:ext>
            </a:extLst>
          </p:cNvPr>
          <p:cNvSpPr txBox="1"/>
          <p:nvPr/>
        </p:nvSpPr>
        <p:spPr>
          <a:xfrm>
            <a:off x="4913053" y="1784645"/>
            <a:ext cx="720390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расходы 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бюджета,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млн. руб.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F897267-F113-4858-891D-2C362DCA2CCA}"/>
              </a:ext>
            </a:extLst>
          </p:cNvPr>
          <p:cNvSpPr txBox="1"/>
          <p:nvPr/>
        </p:nvSpPr>
        <p:spPr>
          <a:xfrm>
            <a:off x="6112088" y="1891894"/>
            <a:ext cx="808555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плановый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контингент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5FC69E7-D940-4885-9899-45FCB96A899A}"/>
              </a:ext>
            </a:extLst>
          </p:cNvPr>
          <p:cNvSpPr txBox="1"/>
          <p:nvPr/>
        </p:nvSpPr>
        <p:spPr>
          <a:xfrm>
            <a:off x="7334810" y="1785879"/>
            <a:ext cx="111989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расходы на 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1 ребенка в год,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тыс. руб.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54858"/>
            <a:ext cx="617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Цели создания бюджета для граждан: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67432" y="928163"/>
            <a:ext cx="8675676" cy="382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ходе бюджетного процесса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прозрачности  формирования  и  расходования  бюджетных  средств 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ответственности  органов  местного самоуправления Одинцовского городского округа при  принятии решений в сфере бюджетной политики;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Одинцовского городского округа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8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6566427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«КУЛЬТУРА»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D76C100B-1CC8-43BA-9F01-B1E6EE248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516230"/>
              </p:ext>
            </p:extLst>
          </p:nvPr>
        </p:nvGraphicFramePr>
        <p:xfrm>
          <a:off x="335757" y="1211902"/>
          <a:ext cx="3881413" cy="290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E4445A26-608F-4050-A1F0-E9DDBCBFD3AE}"/>
              </a:ext>
            </a:extLst>
          </p:cNvPr>
          <p:cNvGrpSpPr/>
          <p:nvPr/>
        </p:nvGrpSpPr>
        <p:grpSpPr>
          <a:xfrm>
            <a:off x="5046961" y="1855228"/>
            <a:ext cx="181457" cy="2180672"/>
            <a:chOff x="5853782" y="1354196"/>
            <a:chExt cx="207743" cy="2496563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F99086E6-A4BD-4EC0-A8D5-EC51860651FE}"/>
                </a:ext>
              </a:extLst>
            </p:cNvPr>
            <p:cNvSpPr/>
            <p:nvPr/>
          </p:nvSpPr>
          <p:spPr>
            <a:xfrm>
              <a:off x="5853782" y="1354196"/>
              <a:ext cx="191099" cy="1800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33C3A366-B10F-47C9-9B37-86EE72222343}"/>
                </a:ext>
              </a:extLst>
            </p:cNvPr>
            <p:cNvSpPr/>
            <p:nvPr/>
          </p:nvSpPr>
          <p:spPr>
            <a:xfrm>
              <a:off x="5856497" y="1713509"/>
              <a:ext cx="191099" cy="180020"/>
            </a:xfrm>
            <a:prstGeom prst="rect">
              <a:avLst/>
            </a:prstGeom>
            <a:solidFill>
              <a:srgbClr val="D97B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134CE63C-F8CE-430C-BFB5-444400F09340}"/>
                </a:ext>
              </a:extLst>
            </p:cNvPr>
            <p:cNvSpPr/>
            <p:nvPr/>
          </p:nvSpPr>
          <p:spPr>
            <a:xfrm>
              <a:off x="5869285" y="3146052"/>
              <a:ext cx="191099" cy="1800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81878CF3-2498-4088-96FB-C82CD5503B38}"/>
                </a:ext>
              </a:extLst>
            </p:cNvPr>
            <p:cNvSpPr/>
            <p:nvPr/>
          </p:nvSpPr>
          <p:spPr>
            <a:xfrm>
              <a:off x="5870426" y="2650124"/>
              <a:ext cx="191099" cy="180020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6C81FCE2-FF1E-493D-8BC1-5D83F2C4C3EF}"/>
                </a:ext>
              </a:extLst>
            </p:cNvPr>
            <p:cNvSpPr/>
            <p:nvPr/>
          </p:nvSpPr>
          <p:spPr>
            <a:xfrm>
              <a:off x="5863043" y="3670739"/>
              <a:ext cx="191099" cy="1800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54" name="Таблица 53">
            <a:extLst>
              <a:ext uri="{FF2B5EF4-FFF2-40B4-BE49-F238E27FC236}">
                <a16:creationId xmlns="" xmlns:a16="http://schemas.microsoft.com/office/drawing/2014/main" id="{DB9BBB32-B2CE-45EB-8978-9FE5D897B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28988"/>
              </p:ext>
            </p:extLst>
          </p:nvPr>
        </p:nvGraphicFramePr>
        <p:xfrm>
          <a:off x="5232353" y="934622"/>
          <a:ext cx="3119969" cy="361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6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26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направлений показателей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2021 год, 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вес,%</a:t>
                      </a:r>
                    </a:p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ctr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Культурно-досуговые учреждения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Музеи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Библиотечно-информационный и методический центр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Концертная организация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музыкальных инструментов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Комитета по культуре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в сфере культуры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архив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D48A7D75-BFC6-4E46-9969-563DBC35DF2F}"/>
              </a:ext>
            </a:extLst>
          </p:cNvPr>
          <p:cNvSpPr/>
          <p:nvPr/>
        </p:nvSpPr>
        <p:spPr>
          <a:xfrm>
            <a:off x="5048996" y="1594020"/>
            <a:ext cx="166919" cy="157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2" rIns="68544" bIns="34272"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DD7AEF40-DDBF-41C4-BD73-7C1F97761EAE}"/>
              </a:ext>
            </a:extLst>
          </p:cNvPr>
          <p:cNvSpPr/>
          <p:nvPr/>
        </p:nvSpPr>
        <p:spPr>
          <a:xfrm>
            <a:off x="5050445" y="2705946"/>
            <a:ext cx="166919" cy="1572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2" rIns="68544" bIns="34272"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D32FE85F-94E6-456A-BE49-7622CC2D6CA2}"/>
              </a:ext>
            </a:extLst>
          </p:cNvPr>
          <p:cNvSpPr/>
          <p:nvPr/>
        </p:nvSpPr>
        <p:spPr>
          <a:xfrm>
            <a:off x="5052823" y="2504755"/>
            <a:ext cx="166919" cy="157242"/>
          </a:xfrm>
          <a:prstGeom prst="rect">
            <a:avLst/>
          </a:prstGeom>
          <a:solidFill>
            <a:srgbClr val="9A8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2" rIns="68544" bIns="34272"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4A6B11E2-5C85-4D23-9231-FBCFEB16C914}"/>
              </a:ext>
            </a:extLst>
          </p:cNvPr>
          <p:cNvSpPr/>
          <p:nvPr/>
        </p:nvSpPr>
        <p:spPr>
          <a:xfrm>
            <a:off x="5053906" y="4128675"/>
            <a:ext cx="166919" cy="1572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2" rIns="68544" bIns="34272"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Изображение выглядит как маска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E0498E9-C202-4162-9D1D-615D9D303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81" y="3683659"/>
            <a:ext cx="2125930" cy="1403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F8F214-9F0D-4908-82E1-08315C136744}"/>
              </a:ext>
            </a:extLst>
          </p:cNvPr>
          <p:cNvSpPr txBox="1"/>
          <p:nvPr/>
        </p:nvSpPr>
        <p:spPr>
          <a:xfrm>
            <a:off x="1842970" y="2433131"/>
            <a:ext cx="72741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1 170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BD05AF-64A5-433E-AF96-12F02F67283E}"/>
              </a:ext>
            </a:extLst>
          </p:cNvPr>
          <p:cNvSpPr txBox="1"/>
          <p:nvPr/>
        </p:nvSpPr>
        <p:spPr>
          <a:xfrm>
            <a:off x="7445707" y="614748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6566427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«СПОРТ»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8E69BFB9-43E7-4F8C-B022-4EB1819A0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187350"/>
              </p:ext>
            </p:extLst>
          </p:nvPr>
        </p:nvGraphicFramePr>
        <p:xfrm>
          <a:off x="586337" y="1378826"/>
          <a:ext cx="3820148" cy="29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6AC8C4-7204-4F78-8D27-5EA71AB8A987}"/>
              </a:ext>
            </a:extLst>
          </p:cNvPr>
          <p:cNvSpPr txBox="1"/>
          <p:nvPr/>
        </p:nvSpPr>
        <p:spPr>
          <a:xfrm>
            <a:off x="2048040" y="2594614"/>
            <a:ext cx="648592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7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743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="" xmlns:a16="http://schemas.microsoft.com/office/drawing/2014/main" id="{9092E939-2933-41DA-BB3E-89EE90C2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40558"/>
              </p:ext>
            </p:extLst>
          </p:nvPr>
        </p:nvGraphicFramePr>
        <p:xfrm>
          <a:off x="4849843" y="1192294"/>
          <a:ext cx="3412451" cy="28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50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направлений показателей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2021 год, 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вес, %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 algn="l" fontAlgn="b"/>
                      <a:r>
                        <a:rPr lang="arn-C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спортивных школ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0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учреждений в сфере физической культуры и массового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94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в сфере физической культуры и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0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Комитета физической культуры и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D357B6B6-3864-4089-BB77-62D01EC22BB6}"/>
              </a:ext>
            </a:extLst>
          </p:cNvPr>
          <p:cNvGrpSpPr/>
          <p:nvPr/>
        </p:nvGrpSpPr>
        <p:grpSpPr>
          <a:xfrm>
            <a:off x="4559450" y="1927159"/>
            <a:ext cx="230196" cy="1692491"/>
            <a:chOff x="5484013" y="1559516"/>
            <a:chExt cx="205199" cy="161227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A0691E39-C302-47E0-AED1-B90BC6C7FBB7}"/>
                </a:ext>
              </a:extLst>
            </p:cNvPr>
            <p:cNvSpPr/>
            <p:nvPr/>
          </p:nvSpPr>
          <p:spPr>
            <a:xfrm>
              <a:off x="5498113" y="1559516"/>
              <a:ext cx="191099" cy="1800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3D33041F-4BE4-450A-BEDB-20EDCB8F9CC1}"/>
                </a:ext>
              </a:extLst>
            </p:cNvPr>
            <p:cNvSpPr/>
            <p:nvPr/>
          </p:nvSpPr>
          <p:spPr>
            <a:xfrm>
              <a:off x="5484013" y="1935905"/>
              <a:ext cx="191099" cy="18002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0D2F9EB3-5756-494B-8C50-FC16AC961DFA}"/>
                </a:ext>
              </a:extLst>
            </p:cNvPr>
            <p:cNvSpPr/>
            <p:nvPr/>
          </p:nvSpPr>
          <p:spPr>
            <a:xfrm>
              <a:off x="5484697" y="2991771"/>
              <a:ext cx="191099" cy="1800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C79C3493-536B-4183-8B7F-353348F3E06C}"/>
                </a:ext>
              </a:extLst>
            </p:cNvPr>
            <p:cNvSpPr/>
            <p:nvPr/>
          </p:nvSpPr>
          <p:spPr>
            <a:xfrm>
              <a:off x="5484697" y="2445736"/>
              <a:ext cx="191099" cy="1800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88D829-6861-4500-B87D-395801CE7312}"/>
              </a:ext>
            </a:extLst>
          </p:cNvPr>
          <p:cNvSpPr txBox="1"/>
          <p:nvPr/>
        </p:nvSpPr>
        <p:spPr>
          <a:xfrm>
            <a:off x="7315766" y="672114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pic>
        <p:nvPicPr>
          <p:cNvPr id="8" name="Рисунок 7" descr="Изображение выглядит как человек, держит, игра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8C3813F-8BEF-4A4B-ABC2-D03213709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71" y="2715766"/>
            <a:ext cx="1796261" cy="23944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человек, сидит, скамейка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1B7D382-08AA-45B2-A58B-4A587CF2C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54" y="1949117"/>
            <a:ext cx="3710018" cy="32648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6566427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«СОЦИАЛЬНАЯ ЗАЩИТА НАСЕЛЕНИЯ»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88D829-6861-4500-B87D-395801CE7312}"/>
              </a:ext>
            </a:extLst>
          </p:cNvPr>
          <p:cNvSpPr txBox="1"/>
          <p:nvPr/>
        </p:nvSpPr>
        <p:spPr>
          <a:xfrm>
            <a:off x="5965822" y="958781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B49EE276-ED74-4866-A8BE-8110657B3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759224"/>
              </p:ext>
            </p:extLst>
          </p:nvPr>
        </p:nvGraphicFramePr>
        <p:xfrm>
          <a:off x="2289209" y="1205565"/>
          <a:ext cx="5016366" cy="34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5717C9-1A17-4533-88D4-B33ABC04C3EE}"/>
              </a:ext>
            </a:extLst>
          </p:cNvPr>
          <p:cNvSpPr txBox="1"/>
          <p:nvPr/>
        </p:nvSpPr>
        <p:spPr>
          <a:xfrm>
            <a:off x="545708" y="1910773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ПОДДЕРЖКА СОЦИАЛЬНО ОРИЕНТИРОВАННЫХ НКО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758688-B412-4DB6-9DB6-8E9ACEFC0C19}"/>
              </a:ext>
            </a:extLst>
          </p:cNvPr>
          <p:cNvSpPr txBox="1"/>
          <p:nvPr/>
        </p:nvSpPr>
        <p:spPr>
          <a:xfrm>
            <a:off x="545708" y="2470846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МУНИЦИПАЛЬНЫЕ</a:t>
            </a:r>
          </a:p>
          <a:p>
            <a:pPr algn="r"/>
            <a:r>
              <a:rPr lang="ru-RU" sz="1100" dirty="0"/>
              <a:t>ПЕНСИИ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9F5F3BB-7730-4A4F-A826-51928E26B07B}"/>
              </a:ext>
            </a:extLst>
          </p:cNvPr>
          <p:cNvSpPr txBox="1"/>
          <p:nvPr/>
        </p:nvSpPr>
        <p:spPr>
          <a:xfrm>
            <a:off x="531271" y="2976172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ДОСТУПНАЯ </a:t>
            </a:r>
          </a:p>
          <a:p>
            <a:pPr algn="r"/>
            <a:r>
              <a:rPr lang="ru-RU" sz="1100" dirty="0"/>
              <a:t>СРЕДА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CC211B1-E276-4047-BD1D-D7C7A9DB8B66}"/>
              </a:ext>
            </a:extLst>
          </p:cNvPr>
          <p:cNvSpPr txBox="1"/>
          <p:nvPr/>
        </p:nvSpPr>
        <p:spPr>
          <a:xfrm>
            <a:off x="531271" y="3550682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ОТДЫХ ДЕТЕЙ В КАНИКУЛЯРНОЕ ВРЕМЯ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55AE235-C69B-4641-B7A4-F4D7207F5A05}"/>
              </a:ext>
            </a:extLst>
          </p:cNvPr>
          <p:cNvSpPr txBox="1"/>
          <p:nvPr/>
        </p:nvSpPr>
        <p:spPr>
          <a:xfrm>
            <a:off x="531270" y="1360622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ДОП. МЕРЫ СОЦ. ПОДДЕРЖКИ ГРАЖДАН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8CD585F-03C0-468E-91F3-CD216769ACE4}"/>
              </a:ext>
            </a:extLst>
          </p:cNvPr>
          <p:cNvSpPr txBox="1"/>
          <p:nvPr/>
        </p:nvSpPr>
        <p:spPr>
          <a:xfrm>
            <a:off x="545708" y="4125193"/>
            <a:ext cx="185820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ПРЕДОСТАВЛЕНИЕ СУБСИДИЙ ГРАЖДАНАМ НА ОПЛАТУ ЖКУ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внешний, мужчина, держ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6320C1A-0CB8-407E-96C3-5F1B9705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583"/>
          <a:stretch/>
        </p:blipFill>
        <p:spPr>
          <a:xfrm>
            <a:off x="6409866" y="1545392"/>
            <a:ext cx="2704699" cy="375039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44774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ОСНОВНЫЕ МЕРОПРИТИЯ МУНИЦИПАЛЬНОЙ ПРОГРАММЫ «ФОРМИРОВАНИЕ СОВРЕМЕННОЙ КОМФОРТНОЙ СРЕДЫ»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88D829-6861-4500-B87D-395801CE7312}"/>
              </a:ext>
            </a:extLst>
          </p:cNvPr>
          <p:cNvSpPr txBox="1"/>
          <p:nvPr/>
        </p:nvSpPr>
        <p:spPr>
          <a:xfrm>
            <a:off x="6709373" y="928566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B49EE276-ED74-4866-A8BE-8110657B3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815365"/>
              </p:ext>
            </p:extLst>
          </p:nvPr>
        </p:nvGraphicFramePr>
        <p:xfrm>
          <a:off x="2339752" y="1203598"/>
          <a:ext cx="5796013" cy="34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59CB62-B31E-42BD-9A94-30DD2E8562B1}"/>
              </a:ext>
            </a:extLst>
          </p:cNvPr>
          <p:cNvSpPr txBox="1"/>
          <p:nvPr/>
        </p:nvSpPr>
        <p:spPr>
          <a:xfrm>
            <a:off x="538486" y="1874164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СОДЕРЖАНИЕ И РЕМОНТ АСФАЛЬТОВОГО ПОКРЫТИЯ ДВОРОВЫХ ТЕРРИТОРИЙ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C862A2C-3E06-4E91-8CBC-2EB2EAA3BF7C}"/>
              </a:ext>
            </a:extLst>
          </p:cNvPr>
          <p:cNvSpPr txBox="1"/>
          <p:nvPr/>
        </p:nvSpPr>
        <p:spPr>
          <a:xfrm>
            <a:off x="538489" y="2453744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УСТРОЙСТВО И СОДЕРЖАНИЕ СИСТЕМ НАРУЖНОГО ОСВЕЩЕНИЯ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0C0FE7-21F9-4987-B03D-769DB7240EA7}"/>
              </a:ext>
            </a:extLst>
          </p:cNvPr>
          <p:cNvSpPr txBox="1"/>
          <p:nvPr/>
        </p:nvSpPr>
        <p:spPr>
          <a:xfrm>
            <a:off x="538489" y="3109863"/>
            <a:ext cx="1858202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РЕМОНТ ПОДЪЕЗДОВ В МКД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9E4DAD8-A3EF-4CBA-AB27-A2D40F13E11F}"/>
              </a:ext>
            </a:extLst>
          </p:cNvPr>
          <p:cNvSpPr txBox="1"/>
          <p:nvPr/>
        </p:nvSpPr>
        <p:spPr>
          <a:xfrm>
            <a:off x="538489" y="3565682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ОБУСТРОЙСТВО МЕСТ МАССОВОГО ОТДЫХА НАСЕЛЕНИЯ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5858C0F-32A1-4E9B-BE49-25C2EF4C90BF}"/>
              </a:ext>
            </a:extLst>
          </p:cNvPr>
          <p:cNvSpPr txBox="1"/>
          <p:nvPr/>
        </p:nvSpPr>
        <p:spPr>
          <a:xfrm>
            <a:off x="538486" y="4034041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ОРГАНИЗАЦИЯ ПОДЪЕЗДНЫХ ПУТЕЙ К ЗЕМЕЛЬНЫМ УЧАСТКАМ МНОГОДЕТНЫХ СЕМЕЙ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EDF5803-29BD-45C8-8C72-CECBDAA4506D}"/>
              </a:ext>
            </a:extLst>
          </p:cNvPr>
          <p:cNvSpPr txBox="1"/>
          <p:nvPr/>
        </p:nvSpPr>
        <p:spPr>
          <a:xfrm>
            <a:off x="2594258" y="4157133"/>
            <a:ext cx="33182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5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59CB62-B31E-42BD-9A94-30DD2E8562B1}"/>
              </a:ext>
            </a:extLst>
          </p:cNvPr>
          <p:cNvSpPr txBox="1"/>
          <p:nvPr/>
        </p:nvSpPr>
        <p:spPr>
          <a:xfrm>
            <a:off x="538484" y="1451261"/>
            <a:ext cx="1858202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БЛАГОУСТРОЙСТВО ТЕРРИТОРИЙ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44774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«ЖИЛИЩЕ»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88D829-6861-4500-B87D-395801CE7312}"/>
              </a:ext>
            </a:extLst>
          </p:cNvPr>
          <p:cNvSpPr txBox="1"/>
          <p:nvPr/>
        </p:nvSpPr>
        <p:spPr>
          <a:xfrm>
            <a:off x="5940284" y="1064962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D2F68A2A-9203-46AE-88CF-DDEADE4E0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28716"/>
              </p:ext>
            </p:extLst>
          </p:nvPr>
        </p:nvGraphicFramePr>
        <p:xfrm>
          <a:off x="179512" y="1064962"/>
          <a:ext cx="5579444" cy="367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3DEC66-93EF-4E1D-B9D5-67D88F25E443}"/>
              </a:ext>
            </a:extLst>
          </p:cNvPr>
          <p:cNvSpPr txBox="1"/>
          <p:nvPr/>
        </p:nvSpPr>
        <p:spPr>
          <a:xfrm>
            <a:off x="2483768" y="2571750"/>
            <a:ext cx="89591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92,6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4F8C157-D832-4DA4-9360-B8385D5DD6FD}"/>
              </a:ext>
            </a:extLst>
          </p:cNvPr>
          <p:cNvSpPr txBox="1"/>
          <p:nvPr/>
        </p:nvSpPr>
        <p:spPr>
          <a:xfrm>
            <a:off x="4211960" y="3451801"/>
            <a:ext cx="247902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жильем 20 детей-сирот, оставшихся без попечения родителей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6182A85-D884-4649-8C5A-7BAA207BB421}"/>
              </a:ext>
            </a:extLst>
          </p:cNvPr>
          <p:cNvSpPr txBox="1"/>
          <p:nvPr/>
        </p:nvSpPr>
        <p:spPr>
          <a:xfrm>
            <a:off x="320901" y="911630"/>
            <a:ext cx="247902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жильем 4 молодых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здание, сидит, большой, перед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A28C92E-7911-449F-AE62-72B6CC52B7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82"/>
          <a:stretch/>
        </p:blipFill>
        <p:spPr>
          <a:xfrm>
            <a:off x="4461310" y="1775220"/>
            <a:ext cx="4682690" cy="33682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«РАЗВИТИЕ И ФУНКЦИОНИРОВАНИЕ ДОРОЖНО-ТРАНСПОРТНОГО КОМПЛЕКСА»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88D829-6861-4500-B87D-395801CE7312}"/>
              </a:ext>
            </a:extLst>
          </p:cNvPr>
          <p:cNvSpPr txBox="1"/>
          <p:nvPr/>
        </p:nvSpPr>
        <p:spPr>
          <a:xfrm>
            <a:off x="5940284" y="1064962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D2F68A2A-9203-46AE-88CF-DDEADE4E0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482854"/>
              </p:ext>
            </p:extLst>
          </p:nvPr>
        </p:nvGraphicFramePr>
        <p:xfrm>
          <a:off x="1119739" y="928565"/>
          <a:ext cx="5579444" cy="367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3DEC66-93EF-4E1D-B9D5-67D88F25E443}"/>
              </a:ext>
            </a:extLst>
          </p:cNvPr>
          <p:cNvSpPr txBox="1"/>
          <p:nvPr/>
        </p:nvSpPr>
        <p:spPr>
          <a:xfrm>
            <a:off x="3461501" y="2477616"/>
            <a:ext cx="89591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92,6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4F8C157-D832-4DA4-9360-B8385D5DD6FD}"/>
              </a:ext>
            </a:extLst>
          </p:cNvPr>
          <p:cNvSpPr txBox="1"/>
          <p:nvPr/>
        </p:nvSpPr>
        <p:spPr>
          <a:xfrm>
            <a:off x="5948332" y="1779662"/>
            <a:ext cx="2479029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на дорожную деятельность: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614,6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содержание дорог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83,3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ремонт дорог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15,4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ПИР и строительство подъезда к 9 мкр от ул. Сосновой г. Одинцово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6182A85-D884-4649-8C5A-7BAA207BB421}"/>
              </a:ext>
            </a:extLst>
          </p:cNvPr>
          <p:cNvSpPr txBox="1"/>
          <p:nvPr/>
        </p:nvSpPr>
        <p:spPr>
          <a:xfrm>
            <a:off x="874717" y="1176467"/>
            <a:ext cx="247902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обслуживания пассажирским транспортом</a:t>
            </a:r>
          </a:p>
        </p:txBody>
      </p:sp>
      <p:pic>
        <p:nvPicPr>
          <p:cNvPr id="3" name="Рисунок 2" descr="Изображение выглядит как игрушка, ведет автомобиль, ед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1CC4B41-A2C2-49AE-8169-548AF2FCB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6" b="20425"/>
          <a:stretch/>
        </p:blipFill>
        <p:spPr>
          <a:xfrm>
            <a:off x="0" y="2283718"/>
            <a:ext cx="4122486" cy="28597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астение, дерево, зеленый, малень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886D17B-3BF2-46C5-BBA3-8CF8DBA3C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46" y="161286"/>
            <a:ext cx="2192154" cy="328823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</a:t>
            </a:r>
            <a:b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</a:b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«ЭКОЛОГИЯ И ОКРУЖАЮЩАЯ СРЕДА»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F8F956DC-2D29-464D-B29F-3EEC0F6AE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800481"/>
              </p:ext>
            </p:extLst>
          </p:nvPr>
        </p:nvGraphicFramePr>
        <p:xfrm>
          <a:off x="2289208" y="1205565"/>
          <a:ext cx="5796013" cy="34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8E0C91-330C-48C8-9DCB-9C256385CA73}"/>
              </a:ext>
            </a:extLst>
          </p:cNvPr>
          <p:cNvSpPr txBox="1"/>
          <p:nvPr/>
        </p:nvSpPr>
        <p:spPr>
          <a:xfrm>
            <a:off x="532071" y="1501015"/>
            <a:ext cx="1858202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ОХРАНА ПОЛИГОНА ТКО «ЧАСЦЫ»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85CAA1-C5BA-43D2-92EF-8E1D09C0ED64}"/>
              </a:ext>
            </a:extLst>
          </p:cNvPr>
          <p:cNvSpPr txBox="1"/>
          <p:nvPr/>
        </p:nvSpPr>
        <p:spPr>
          <a:xfrm>
            <a:off x="532071" y="2125266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ОБСЛЕДОВАНИЕ СОСТОЯНИЯ ОКРУЖАЮЩЕЙ СРЕДЫ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062053-C482-48E4-A61E-4913ACC5172D}"/>
              </a:ext>
            </a:extLst>
          </p:cNvPr>
          <p:cNvSpPr txBox="1"/>
          <p:nvPr/>
        </p:nvSpPr>
        <p:spPr>
          <a:xfrm>
            <a:off x="532071" y="2684609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РАСХОДЫ НА РАЗВИТИЕ ВОДОХОЗЯЙСТВЕННОГО КОМПЛЕКСА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F27450-7072-48ED-9E4C-3D960BD05116}"/>
              </a:ext>
            </a:extLst>
          </p:cNvPr>
          <p:cNvSpPr txBox="1"/>
          <p:nvPr/>
        </p:nvSpPr>
        <p:spPr>
          <a:xfrm>
            <a:off x="532071" y="3414369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РЕКУЛЬТИВАЦИЯ ПОЛИГОНА ТКО «ЧАСЦЫ»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2D063E-85D9-446C-AA3E-C8892E6B6EB5}"/>
              </a:ext>
            </a:extLst>
          </p:cNvPr>
          <p:cNvSpPr txBox="1"/>
          <p:nvPr/>
        </p:nvSpPr>
        <p:spPr>
          <a:xfrm>
            <a:off x="335757" y="3861944"/>
            <a:ext cx="205451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ЛИКВИДАЦИЯ НЕСАНКЦИОНИРОВАННЫХ СВАЛОК И НАИБОЛЕЕ ОПАСНЫХ ОБЪЕКТОВ НАКОПЛЕНИЯ ЭКОЛОГИЧЕСКОГО ВРЕДА ОКРУЖАЮЩЕЙ СРЕДЕ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4B50093-8752-4BC3-83D6-E3B0A665617D}"/>
              </a:ext>
            </a:extLst>
          </p:cNvPr>
          <p:cNvSpPr txBox="1"/>
          <p:nvPr/>
        </p:nvSpPr>
        <p:spPr>
          <a:xfrm>
            <a:off x="3790076" y="1087842"/>
            <a:ext cx="2794275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1 038 МЛН.РУБ.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90B9129-2484-4BF8-9322-4451F96268C2}"/>
              </a:ext>
            </a:extLst>
          </p:cNvPr>
          <p:cNvSpPr txBox="1"/>
          <p:nvPr/>
        </p:nvSpPr>
        <p:spPr>
          <a:xfrm>
            <a:off x="3825975" y="1542160"/>
            <a:ext cx="2942124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248,8 – федеральный бюджет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722,9 – областной бюджет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66,3 – бюджет 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</a:t>
            </a:r>
            <a:b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</a:b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«БЕЗОПАСНОСТЬ И ОБЕСПЕЧЕНИЕ БЕЗОПАСНОСТИ ЖИЗНЕДЕЯТЕЛЬНОСТИ НАСЕЛЕНИЯ»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21544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2567B94-13A8-42B2-985D-791AE84C5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898012"/>
              </p:ext>
            </p:extLst>
          </p:nvPr>
        </p:nvGraphicFramePr>
        <p:xfrm>
          <a:off x="2289208" y="1205565"/>
          <a:ext cx="5796013" cy="34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611C984-C403-4A99-9EE8-0C982F455430}"/>
              </a:ext>
            </a:extLst>
          </p:cNvPr>
          <p:cNvSpPr txBox="1"/>
          <p:nvPr/>
        </p:nvSpPr>
        <p:spPr>
          <a:xfrm>
            <a:off x="532071" y="1464921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ПРОФИЛАКТИКА ПРЕСТУПЛЕНИЙ И ПРАВОНАРУШЕНИЙ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6298972-98C9-4E46-A3B3-FAD3D58B5583}"/>
              </a:ext>
            </a:extLst>
          </p:cNvPr>
          <p:cNvSpPr txBox="1"/>
          <p:nvPr/>
        </p:nvSpPr>
        <p:spPr>
          <a:xfrm>
            <a:off x="546510" y="2049657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СНИЖЕНИЕ РИСКОВ ВОЗНИКНОВЕНИЯ И СМЯГЧЕНИЯ ПОСЛЕДСТВИЙ ЧС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1F04C84-C69E-4EA3-92E6-DD59385AF955}"/>
              </a:ext>
            </a:extLst>
          </p:cNvPr>
          <p:cNvSpPr txBox="1"/>
          <p:nvPr/>
        </p:nvSpPr>
        <p:spPr>
          <a:xfrm>
            <a:off x="532071" y="2637018"/>
            <a:ext cx="18582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РАЗВИТИЕ И СОВЕРШЕНСТВОВАНИЕ СИСТЕМЫ ОПОВЕЩЕНИЯ И ИНФОРМИРОВАНИЯ НАСЕЛЕНИЯС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6456531-EB19-4582-B6DD-B5EF50518269}"/>
              </a:ext>
            </a:extLst>
          </p:cNvPr>
          <p:cNvSpPr txBox="1"/>
          <p:nvPr/>
        </p:nvSpPr>
        <p:spPr>
          <a:xfrm>
            <a:off x="546510" y="3419083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ОБЕСПЕЧЕНИЕ ПОЖАРНОЙ БЕЗОПАСНОСТИ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987829C-13C5-4899-8DC0-F4F890F9055C}"/>
              </a:ext>
            </a:extLst>
          </p:cNvPr>
          <p:cNvSpPr txBox="1"/>
          <p:nvPr/>
        </p:nvSpPr>
        <p:spPr>
          <a:xfrm>
            <a:off x="532071" y="3999488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СОДЕРЖАНИЕ, БЛАГОУСТРОЙСТВО МЕСТ ЗАХОРОНЕНИЙ И ОБЕСПЕЧЕНИЕ ДЕЯТЕЛЬНОСТИ</a:t>
            </a:r>
          </a:p>
        </p:txBody>
      </p:sp>
      <p:pic>
        <p:nvPicPr>
          <p:cNvPr id="25" name="Рисунок 24" descr="Изображение выглядит как сидит, удаленный, стол, монит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CBFDF0B7-701E-4C7D-BF8A-DF6FB24CB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17" y="1205565"/>
            <a:ext cx="3054036" cy="22468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МОБИЛИЗАЦИЯ ДОХОДОВ В БЮДЖЕТ </a:t>
            </a: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В 2020 ГОДУ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315B25-D701-4B42-B048-861012BF7456}"/>
              </a:ext>
            </a:extLst>
          </p:cNvPr>
          <p:cNvSpPr txBox="1"/>
          <p:nvPr/>
        </p:nvSpPr>
        <p:spPr>
          <a:xfrm>
            <a:off x="824807" y="1473198"/>
            <a:ext cx="1083470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D13B9D-FA2A-4DD6-BC71-D9181A6E707A}"/>
              </a:ext>
            </a:extLst>
          </p:cNvPr>
          <p:cNvSpPr txBox="1"/>
          <p:nvPr/>
        </p:nvSpPr>
        <p:spPr>
          <a:xfrm>
            <a:off x="1322296" y="2040392"/>
            <a:ext cx="571310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992FD8-8001-4F8D-AAC3-96EC43798475}"/>
              </a:ext>
            </a:extLst>
          </p:cNvPr>
          <p:cNvSpPr txBox="1"/>
          <p:nvPr/>
        </p:nvSpPr>
        <p:spPr>
          <a:xfrm>
            <a:off x="1122049" y="2667409"/>
            <a:ext cx="771557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32BA6F-6F1A-4AC7-B3A1-37D7E6B6E4A8}"/>
              </a:ext>
            </a:extLst>
          </p:cNvPr>
          <p:cNvSpPr txBox="1"/>
          <p:nvPr/>
        </p:nvSpPr>
        <p:spPr>
          <a:xfrm>
            <a:off x="1122049" y="3517515"/>
            <a:ext cx="785215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BFBEF0-3B34-4F57-8240-84EAB082B589}"/>
              </a:ext>
            </a:extLst>
          </p:cNvPr>
          <p:cNvSpPr txBox="1"/>
          <p:nvPr/>
        </p:nvSpPr>
        <p:spPr>
          <a:xfrm>
            <a:off x="1893607" y="1542426"/>
            <a:ext cx="207883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высокопроизводительных рабочих мест создано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5501E4-0855-4A53-B3BC-F6CF4DA327BB}"/>
              </a:ext>
            </a:extLst>
          </p:cNvPr>
          <p:cNvSpPr txBox="1"/>
          <p:nvPr/>
        </p:nvSpPr>
        <p:spPr>
          <a:xfrm>
            <a:off x="1893607" y="2100215"/>
            <a:ext cx="23569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организаций выявлено и поставлено на налоговый учет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6A396E-300D-465F-B62E-5D7C7B473C1B}"/>
              </a:ext>
            </a:extLst>
          </p:cNvPr>
          <p:cNvSpPr txBox="1"/>
          <p:nvPr/>
        </p:nvSpPr>
        <p:spPr>
          <a:xfrm>
            <a:off x="1893607" y="2645955"/>
            <a:ext cx="235692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работодателей рассмотрено на комиссии по легализации неформальной занятости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9B919E-6253-45CF-BD41-ABC3B3BAE47D}"/>
              </a:ext>
            </a:extLst>
          </p:cNvPr>
          <p:cNvSpPr txBox="1"/>
          <p:nvPr/>
        </p:nvSpPr>
        <p:spPr>
          <a:xfrm>
            <a:off x="1893607" y="3361681"/>
            <a:ext cx="235692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млн. руб. – общая сумма задолженности юр. и физ. Лиц, которые рассмотрены на Комиссии по погашению задолженности по налогам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CF258CE5-A67A-4437-AC98-8004D7D8371E}"/>
              </a:ext>
            </a:extLst>
          </p:cNvPr>
          <p:cNvSpPr/>
          <p:nvPr/>
        </p:nvSpPr>
        <p:spPr>
          <a:xfrm>
            <a:off x="4350544" y="1614488"/>
            <a:ext cx="471298" cy="2739772"/>
          </a:xfrm>
          <a:prstGeom prst="chevron">
            <a:avLst>
              <a:gd name="adj" fmla="val 68189"/>
            </a:avLst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89B51A-750E-4746-A619-FADC3EA5FDF4}"/>
              </a:ext>
            </a:extLst>
          </p:cNvPr>
          <p:cNvSpPr txBox="1"/>
          <p:nvPr/>
        </p:nvSpPr>
        <p:spPr>
          <a:xfrm>
            <a:off x="5022088" y="1761716"/>
            <a:ext cx="3104072" cy="233140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РЕЗУЛЬТАТ: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3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1</a:t>
            </a:r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МЛРД. РУБ. ПОСТУПИЛО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БЮДЖЕТЫ ВСЕХ УРОВНЕЙ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НИХ БОЛЕЕ</a:t>
            </a:r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3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0,5</a:t>
            </a:r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МЛРД. РУБ.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ПОСТУПИЛО В БЮДЖЕТ ГОРОДСКОГО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Изображение выглядит как коробк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21CBDFAE-ECE4-4C29-A927-EE0142263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216" b="35214"/>
          <a:stretch/>
        </p:blipFill>
        <p:spPr>
          <a:xfrm>
            <a:off x="5199948" y="3223632"/>
            <a:ext cx="3944052" cy="19198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8981DD4-6B21-4119-A5D3-500B5F2D110C}"/>
              </a:ext>
            </a:extLst>
          </p:cNvPr>
          <p:cNvSpPr/>
          <p:nvPr/>
        </p:nvSpPr>
        <p:spPr>
          <a:xfrm>
            <a:off x="1564480" y="621697"/>
            <a:ext cx="45719" cy="2743745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rgbClr val="ACF3EB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84EF19-CF42-44EC-B630-9E7642BFF166}"/>
              </a:ext>
            </a:extLst>
          </p:cNvPr>
          <p:cNvSpPr txBox="1"/>
          <p:nvPr/>
        </p:nvSpPr>
        <p:spPr>
          <a:xfrm>
            <a:off x="1606185" y="510068"/>
            <a:ext cx="4512469" cy="27776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ФИНАНСОВО-КАЗНАЧЕЙСКОЕ УПРАВЛЕНИЕ</a:t>
            </a:r>
          </a:p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ОДИНЦОВСКОГО</a:t>
            </a:r>
          </a:p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en-US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Одинцово, ул. Маршала Жукова, д. 28</a:t>
            </a:r>
          </a:p>
          <a:p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8(495)593-15-37</a:t>
            </a:r>
          </a:p>
          <a:p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fkuadmomr@mosreg.ru</a:t>
            </a:r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работы: Понедельник – Четверг с 9-00 до </a:t>
            </a:r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18-00</a:t>
            </a:r>
          </a:p>
          <a:p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Пятница </a:t>
            </a:r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9-00 до </a:t>
            </a:r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16-45</a:t>
            </a:r>
          </a:p>
          <a:p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Обед </a:t>
            </a:r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13-00 до 13-45</a:t>
            </a:r>
          </a:p>
          <a:p>
            <a:endParaRPr lang="ru-RU" alt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приема граждан:</a:t>
            </a:r>
            <a:r>
              <a:rPr lang="en-US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осуществляется </a:t>
            </a:r>
            <a:r>
              <a:rPr 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посредством  консультации </a:t>
            </a:r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телефону 8-495-593-15-37</a:t>
            </a:r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вода, внешний, здание, лод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0EBF570-5082-433E-88AE-5AADDE63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65442"/>
            <a:ext cx="9144000" cy="1700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543" y="747586"/>
            <a:ext cx="87635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i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i="1" u="sng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источников финансирования дефицита бюджета. </a:t>
            </a: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i="1" u="sng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средства, за исключением источников финансирования дефицита бюджета. </a:t>
            </a: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i="1" u="sng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доходами. </a:t>
            </a: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i="1" u="sng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доходов бюджета над его расходами</a:t>
            </a:r>
            <a:r>
              <a:rPr lang="ru-RU" b="1" i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-8573"/>
            <a:ext cx="6192688" cy="650081"/>
            <a:chOff x="467544" y="-8573"/>
            <a:chExt cx="6192688" cy="650081"/>
          </a:xfrm>
        </p:grpSpPr>
        <p:sp>
          <p:nvSpPr>
            <p:cNvPr id="11" name="TextBox 10"/>
            <p:cNvSpPr txBox="1"/>
            <p:nvPr/>
          </p:nvSpPr>
          <p:spPr>
            <a:xfrm>
              <a:off x="683568" y="54857"/>
              <a:ext cx="597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Основные понятия                     </a:t>
              </a:r>
              <a:endPara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972974-CF79-4D18-A216-CD1164B3D40E}"/>
                </a:ext>
              </a:extLst>
            </p:cNvPr>
            <p:cNvSpPr/>
            <p:nvPr/>
          </p:nvSpPr>
          <p:spPr>
            <a:xfrm>
              <a:off x="467544" y="-8573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5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054" y="858567"/>
            <a:ext cx="87200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  <a:endParaRPr lang="ru-RU" sz="1600" b="1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трансферы, предоставляемые в целях софинансирования расходных обязательств, возникающих при выполнении 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 Иные межбюджетные 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их использования.</a:t>
            </a:r>
            <a:endParaRPr lang="ru-RU" sz="17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-8573"/>
            <a:ext cx="6192688" cy="650081"/>
            <a:chOff x="467544" y="-8573"/>
            <a:chExt cx="6192688" cy="650081"/>
          </a:xfrm>
        </p:grpSpPr>
        <p:sp>
          <p:nvSpPr>
            <p:cNvPr id="13" name="TextBox 12"/>
            <p:cNvSpPr txBox="1"/>
            <p:nvPr/>
          </p:nvSpPr>
          <p:spPr>
            <a:xfrm>
              <a:off x="683568" y="54857"/>
              <a:ext cx="597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Основные понятия                     </a:t>
              </a:r>
              <a:endPara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5972974-CF79-4D18-A216-CD1164B3D40E}"/>
                </a:ext>
              </a:extLst>
            </p:cNvPr>
            <p:cNvSpPr/>
            <p:nvPr/>
          </p:nvSpPr>
          <p:spPr>
            <a:xfrm>
              <a:off x="467544" y="-8573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56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7342" y="51470"/>
            <a:ext cx="789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Информация об основных показателях социально-экономического развития Одинцовского городского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7158"/>
              </p:ext>
            </p:extLst>
          </p:nvPr>
        </p:nvGraphicFramePr>
        <p:xfrm>
          <a:off x="467544" y="1131589"/>
          <a:ext cx="8319299" cy="346263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823672"/>
                <a:gridCol w="868761"/>
                <a:gridCol w="955919"/>
                <a:gridCol w="969975"/>
                <a:gridCol w="835022"/>
                <a:gridCol w="865950"/>
              </a:tblGrid>
              <a:tr h="867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297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чел.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332 439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330 205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329 942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330 053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330 412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297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платы, млн. рублей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82 703,1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88 511,7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95 464,1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103 126,0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111 462,6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43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дошкольных образовательных муниципальных организаций, единиц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429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 в дошкольных муниципальных образовательных организациях, единиц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17 681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17 741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43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общеобразовательных муниципальных организаций, единиц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694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обучающихся в государственных (муниципальных) общеобразовательных организациях, тыс. чел.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76792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0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-857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Основные задачи и приоритеты Одинцовского городского округа в сфере управления муниципальными финансами, налоговой и бюджетной политике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на 2021 год и плановый период 2022 – 2023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6344" y="1131590"/>
            <a:ext cx="40153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сфере управления муниципальными финансами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устойчивого исполнения бюджета городского округа, в том числе для повышения бюджетной обеспеченности городского округа;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проектных принципов управления, реализация федеральных и национальный проектов;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программного метода планирования расходов местного бюджета с целью повышения эффективности расходов и их увязка с программными целями и задачами;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равных финансовых возможностей оказания гражданам муниципальных услуг на всей территории городского округа;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управления муниципальными финансами в общественном секторе;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мониторинга качества управления муниципальными финансами, обеспечение открытости и прозрачности бюджетного процесса;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эффективное управление муниципальным долгом. </a:t>
            </a:r>
          </a:p>
          <a:p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6118" y="1024585"/>
            <a:ext cx="4075881" cy="3707405"/>
          </a:xfrm>
          <a:prstGeom prst="roundRect">
            <a:avLst/>
          </a:prstGeom>
          <a:solidFill>
            <a:srgbClr val="D4F4F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предсказуемой и ответственной бюджетной политики, обеспечение долгосрочной сбалансированности и устойчивости бюджетной системы Одинцовского городского округа обеспечат экономическую стабильность и необходимые условия для повышения эффективности деятельности органов местного самоуправления </a:t>
            </a:r>
            <a:r>
              <a:rPr lang="ru-RU" sz="1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</a:t>
            </a: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по обеспечению потребностей граждан и общества в муниципальных услугах на территории Одинцовского городского округа Московской области, увеличению их доступности и качества.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939773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822" y="0"/>
            <a:ext cx="68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Основные характеристики бюджета в 2018-2023 годах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4449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87526"/>
              </p:ext>
            </p:extLst>
          </p:nvPr>
        </p:nvGraphicFramePr>
        <p:xfrm>
          <a:off x="285718" y="1131590"/>
          <a:ext cx="8554495" cy="29479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86845"/>
                <a:gridCol w="1179680"/>
                <a:gridCol w="1117594"/>
                <a:gridCol w="1117594"/>
                <a:gridCol w="1117594"/>
                <a:gridCol w="1117594"/>
                <a:gridCol w="1117594"/>
              </a:tblGrid>
              <a:tr h="130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</a:tr>
              <a:tr h="433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21 278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21 680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19 687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20 944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24 133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23 554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</a:tr>
              <a:tr h="641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21 360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21 640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21 791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22 112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24 582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23 692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</a:tr>
              <a:tr h="571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-82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-960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-1</a:t>
                      </a:r>
                      <a:r>
                        <a:rPr lang="ru-RU" i="1" baseline="0" dirty="0" smtClean="0">
                          <a:latin typeface="+mn-lt"/>
                        </a:rPr>
                        <a:t> 104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</a:t>
                      </a:r>
                      <a:r>
                        <a:rPr lang="ru-RU" i="1" baseline="0" dirty="0" smtClean="0">
                          <a:latin typeface="+mn-lt"/>
                        </a:rPr>
                        <a:t>1 168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-449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-138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5972974-CF79-4D18-A216-CD1164B3D40E}"/>
              </a:ext>
            </a:extLst>
          </p:cNvPr>
          <p:cNvSpPr/>
          <p:nvPr/>
        </p:nvSpPr>
        <p:spPr>
          <a:xfrm>
            <a:off x="467544" y="-8572"/>
            <a:ext cx="45719" cy="470238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0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10330</TotalTime>
  <Words>5805</Words>
  <Application>Microsoft Office PowerPoint</Application>
  <PresentationFormat>Экран (16:9)</PresentationFormat>
  <Paragraphs>1688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Синдяшкина Елена Сергеевна</cp:lastModifiedBy>
  <cp:revision>456</cp:revision>
  <cp:lastPrinted>2020-12-23T14:00:46Z</cp:lastPrinted>
  <dcterms:created xsi:type="dcterms:W3CDTF">2019-05-10T09:42:21Z</dcterms:created>
  <dcterms:modified xsi:type="dcterms:W3CDTF">2021-01-20T15:44:51Z</dcterms:modified>
</cp:coreProperties>
</file>