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drawings/drawing2.xml" ContentType="application/vnd.openxmlformats-officedocument.drawingml.chartshapes+xml"/>
  <Override PartName="/ppt/charts/chart24.xml" ContentType="application/vnd.openxmlformats-officedocument.drawingml.chart+xml"/>
  <Override PartName="/ppt/drawings/drawing3.xml" ContentType="application/vnd.openxmlformats-officedocument.drawingml.chartshapes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drawings/drawing4.xml" ContentType="application/vnd.openxmlformats-officedocument.drawingml.chartshapes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4"/>
  </p:notesMasterIdLst>
  <p:handoutMasterIdLst>
    <p:handoutMasterId r:id="rId55"/>
  </p:handoutMasterIdLst>
  <p:sldIdLst>
    <p:sldId id="300" r:id="rId2"/>
    <p:sldId id="282" r:id="rId3"/>
    <p:sldId id="365" r:id="rId4"/>
    <p:sldId id="366" r:id="rId5"/>
    <p:sldId id="368" r:id="rId6"/>
    <p:sldId id="369" r:id="rId7"/>
    <p:sldId id="384" r:id="rId8"/>
    <p:sldId id="370" r:id="rId9"/>
    <p:sldId id="372" r:id="rId10"/>
    <p:sldId id="350" r:id="rId11"/>
    <p:sldId id="404" r:id="rId12"/>
    <p:sldId id="391" r:id="rId13"/>
    <p:sldId id="392" r:id="rId14"/>
    <p:sldId id="393" r:id="rId15"/>
    <p:sldId id="322" r:id="rId16"/>
    <p:sldId id="323" r:id="rId17"/>
    <p:sldId id="390" r:id="rId18"/>
    <p:sldId id="315" r:id="rId19"/>
    <p:sldId id="375" r:id="rId20"/>
    <p:sldId id="376" r:id="rId21"/>
    <p:sldId id="377" r:id="rId22"/>
    <p:sldId id="378" r:id="rId23"/>
    <p:sldId id="331" r:id="rId24"/>
    <p:sldId id="358" r:id="rId25"/>
    <p:sldId id="348" r:id="rId26"/>
    <p:sldId id="374" r:id="rId27"/>
    <p:sldId id="346" r:id="rId28"/>
    <p:sldId id="347" r:id="rId29"/>
    <p:sldId id="351" r:id="rId30"/>
    <p:sldId id="318" r:id="rId31"/>
    <p:sldId id="362" r:id="rId32"/>
    <p:sldId id="395" r:id="rId33"/>
    <p:sldId id="396" r:id="rId34"/>
    <p:sldId id="397" r:id="rId35"/>
    <p:sldId id="398" r:id="rId36"/>
    <p:sldId id="326" r:id="rId37"/>
    <p:sldId id="402" r:id="rId38"/>
    <p:sldId id="403" r:id="rId39"/>
    <p:sldId id="325" r:id="rId40"/>
    <p:sldId id="400" r:id="rId41"/>
    <p:sldId id="399" r:id="rId42"/>
    <p:sldId id="401" r:id="rId43"/>
    <p:sldId id="387" r:id="rId44"/>
    <p:sldId id="388" r:id="rId45"/>
    <p:sldId id="389" r:id="rId46"/>
    <p:sldId id="354" r:id="rId47"/>
    <p:sldId id="352" r:id="rId48"/>
    <p:sldId id="380" r:id="rId49"/>
    <p:sldId id="381" r:id="rId50"/>
    <p:sldId id="382" r:id="rId51"/>
    <p:sldId id="385" r:id="rId52"/>
    <p:sldId id="373" r:id="rId53"/>
  </p:sldIdLst>
  <p:sldSz cx="9144000" cy="5143500" type="screen16x9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6092"/>
    <a:srgbClr val="D07C7A"/>
    <a:srgbClr val="C6605E"/>
    <a:srgbClr val="D4F4F2"/>
    <a:srgbClr val="CA6E6C"/>
    <a:srgbClr val="2A6F27"/>
    <a:srgbClr val="9B85B5"/>
    <a:srgbClr val="D97B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2" d="100"/>
          <a:sy n="142" d="100"/>
        </p:scale>
        <p:origin x="-660" y="-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1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4.bin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5.bin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6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15.xlsx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16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18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pattFill prst="ltUpDiag">
                <a:fgClr>
                  <a:schemeClr val="accent3">
                    <a:lumMod val="75000"/>
                  </a:schemeClr>
                </a:fgClr>
                <a:bgClr>
                  <a:schemeClr val="bg1"/>
                </a:bgClr>
              </a:pattFill>
            </c:spPr>
          </c:dPt>
          <c:dPt>
            <c:idx val="1"/>
            <c:invertIfNegative val="0"/>
            <c:bubble3D val="0"/>
            <c:spPr>
              <a:pattFill prst="ltUpDiag">
                <a:fgClr>
                  <a:schemeClr val="accent3">
                    <a:lumMod val="75000"/>
                  </a:schemeClr>
                </a:fgClr>
                <a:bgClr>
                  <a:schemeClr val="bg1"/>
                </a:bgClr>
              </a:pattFill>
            </c:spPr>
          </c:dPt>
          <c:dPt>
            <c:idx val="2"/>
            <c:invertIfNegative val="0"/>
            <c:bubble3D val="0"/>
            <c:spPr>
              <a:pattFill prst="ltUpDiag">
                <a:fgClr>
                  <a:schemeClr val="accent4">
                    <a:lumMod val="75000"/>
                  </a:schemeClr>
                </a:fgClr>
                <a:bgClr>
                  <a:schemeClr val="bg1"/>
                </a:bgClr>
              </a:pattFill>
            </c:spPr>
          </c:dPt>
          <c:dPt>
            <c:idx val="3"/>
            <c:invertIfNegative val="0"/>
            <c:bubble3D val="0"/>
            <c:spPr>
              <a:pattFill prst="ltUpDiag">
                <a:fgClr>
                  <a:schemeClr val="accent4">
                    <a:lumMod val="75000"/>
                  </a:schemeClr>
                </a:fgClr>
                <a:bgClr>
                  <a:schemeClr val="bg1"/>
                </a:bgClr>
              </a:patt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8.6977931233329937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9</a:t>
                    </a:r>
                    <a:r>
                      <a:rPr lang="ru-RU" baseline="0" dirty="0" smtClean="0"/>
                      <a:t> 641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2481609361108286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</a:t>
                    </a:r>
                    <a:r>
                      <a:rPr lang="ru-RU" dirty="0" smtClean="0"/>
                      <a:t> 749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304668968499949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131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4.3488965616664968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11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717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014742531055516E-2"/>
                  <c:y val="-0.11357275578710987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-</a:t>
                    </a:r>
                    <a:r>
                      <a:rPr lang="en-US" dirty="0" smtClean="0"/>
                      <a:t>2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521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0147311166288449E-2"/>
                  <c:y val="-0.1177791541495954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-</a:t>
                    </a:r>
                    <a:r>
                      <a:rPr lang="en-US" dirty="0" smtClean="0"/>
                      <a:t>786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лист!$E$13:$J$13</c:f>
              <c:numCache>
                <c:formatCode>General</c:formatCode>
                <c:ptCount val="6"/>
                <c:pt idx="0">
                  <c:v>10069</c:v>
                </c:pt>
                <c:pt idx="1">
                  <c:v>8513</c:v>
                </c:pt>
              </c:numCache>
            </c:numRef>
          </c:val>
        </c:ser>
        <c:ser>
          <c:idx val="1"/>
          <c:order val="1"/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pattFill prst="shingle">
                <a:fgClr>
                  <a:schemeClr val="accent3">
                    <a:lumMod val="50000"/>
                  </a:schemeClr>
                </a:fgClr>
                <a:bgClr>
                  <a:schemeClr val="bg1"/>
                </a:bgClr>
              </a:pattFill>
            </c:spPr>
          </c:dPt>
          <c:dPt>
            <c:idx val="1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Lbls>
            <c:dLbl>
              <c:idx val="0"/>
              <c:layout>
                <c:manualLayout>
                  <c:x val="4.3488965616664968E-3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defRPr sz="1000" b="1"/>
                    </a:pPr>
                    <a:r>
                      <a:rPr lang="ru-RU" sz="1000" b="1" dirty="0" smtClean="0"/>
                      <a:t>208</a:t>
                    </a:r>
                    <a:endParaRPr lang="en-US" sz="1000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7985287488886627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93</a:t>
                    </a:r>
                    <a:r>
                      <a:rPr lang="ru-RU" dirty="0" smtClean="0"/>
                      <a:t>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798414604621952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13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944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6977931233329937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513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лист!$E$14:$J$14</c:f>
              <c:numCache>
                <c:formatCode>General</c:formatCode>
                <c:ptCount val="6"/>
                <c:pt idx="0">
                  <c:v>1000</c:v>
                </c:pt>
                <c:pt idx="1">
                  <c:v>10931</c:v>
                </c:pt>
              </c:numCache>
            </c:numRef>
          </c:val>
        </c:ser>
        <c:ser>
          <c:idx val="2"/>
          <c:order val="2"/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014742531055516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11</a:t>
                    </a:r>
                    <a:r>
                      <a:rPr lang="ru-RU" dirty="0" smtClean="0"/>
                      <a:t> 831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лист!$E$15:$J$15</c:f>
              <c:numCache>
                <c:formatCode>General</c:formatCode>
                <c:ptCount val="6"/>
                <c:pt idx="0">
                  <c:v>11277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0"/>
        <c:shape val="cylinder"/>
        <c:axId val="106595072"/>
        <c:axId val="107118976"/>
        <c:axId val="0"/>
      </c:bar3DChart>
      <c:catAx>
        <c:axId val="106595072"/>
        <c:scaling>
          <c:orientation val="minMax"/>
        </c:scaling>
        <c:delete val="1"/>
        <c:axPos val="b"/>
        <c:majorTickMark val="out"/>
        <c:minorTickMark val="none"/>
        <c:tickLblPos val="nextTo"/>
        <c:crossAx val="107118976"/>
        <c:crosses val="autoZero"/>
        <c:auto val="1"/>
        <c:lblAlgn val="ctr"/>
        <c:lblOffset val="100"/>
        <c:noMultiLvlLbl val="0"/>
      </c:catAx>
      <c:valAx>
        <c:axId val="1071189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659507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9"/>
    </mc:Choice>
    <mc:Fallback>
      <c:style val="39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78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583333333333334E-2"/>
          <c:y val="3.4722222222222224E-2"/>
          <c:w val="0.81388888888888888"/>
          <c:h val="0.77314814814814814"/>
        </c:manualLayout>
      </c:layout>
      <c:pie3DChart>
        <c:varyColors val="1"/>
        <c:ser>
          <c:idx val="0"/>
          <c:order val="0"/>
          <c:spPr>
            <a:solidFill>
              <a:srgbClr val="2A6F27"/>
            </a:solidFill>
            <a:scene3d>
              <a:camera prst="orthographicFront"/>
              <a:lightRig rig="threePt" dir="t"/>
            </a:scene3d>
            <a:sp3d>
              <a:bevelT prst="angle"/>
              <a:bevelB prst="angle"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rgbClr val="4BACC6">
                  <a:lumMod val="60000"/>
                  <a:lumOff val="40000"/>
                </a:srgbClr>
              </a:solidFill>
              <a:scene3d>
                <a:camera prst="orthographicFront"/>
                <a:lightRig rig="threePt" dir="t"/>
              </a:scene3d>
              <a:sp3d>
                <a:bevelT prst="angle"/>
                <a:bevelB prst="angle"/>
                <a:contourClr>
                  <a:srgbClr val="000000"/>
                </a:contourClr>
              </a:sp3d>
            </c:spPr>
          </c:dPt>
          <c:dPt>
            <c:idx val="1"/>
            <c:bubble3D val="0"/>
            <c:explosion val="11"/>
            <c:spPr>
              <a:solidFill>
                <a:srgbClr val="1F497D">
                  <a:lumMod val="60000"/>
                  <a:lumOff val="40000"/>
                </a:srgbClr>
              </a:solidFill>
              <a:scene3d>
                <a:camera prst="orthographicFront"/>
                <a:lightRig rig="threePt" dir="t"/>
              </a:scene3d>
              <a:sp3d>
                <a:bevelT prst="angle"/>
                <a:bevelB prst="angle"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0.23447134733158356"/>
                  <c:y val="-0.3152646544181977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20</a:t>
                    </a:r>
                    <a:r>
                      <a:rPr lang="ru-RU" baseline="0" dirty="0" smtClean="0"/>
                      <a:t> 212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3569553805774278E-4"/>
                  <c:y val="-7.2283100029163022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579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val>
            <c:numRef>
              <c:f>Лист1!$A$24:$A$25</c:f>
              <c:numCache>
                <c:formatCode>General</c:formatCode>
                <c:ptCount val="2"/>
                <c:pt idx="0">
                  <c:v>19828</c:v>
                </c:pt>
                <c:pt idx="1">
                  <c:v>402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180070326422629E-2"/>
          <c:y val="4.6571648639400512E-2"/>
          <c:w val="0.86073159892803253"/>
          <c:h val="0.90685670272119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Расходы!$B$6</c:f>
              <c:strCache>
                <c:ptCount val="1"/>
                <c:pt idx="0">
                  <c:v>Собственные средства бюджета</c:v>
                </c:pt>
              </c:strCache>
            </c:strRef>
          </c:tx>
          <c:spPr>
            <a:pattFill prst="wdDnDiag">
              <a:fgClr>
                <a:schemeClr val="accent2">
                  <a:lumMod val="60000"/>
                  <a:lumOff val="40000"/>
                </a:schemeClr>
              </a:fgClr>
              <a:bgClr>
                <a:schemeClr val="bg1"/>
              </a:bgClr>
            </a:pattFill>
          </c:spPr>
          <c:invertIfNegative val="0"/>
          <c:dLbls>
            <c:dLbl>
              <c:idx val="0"/>
              <c:layout>
                <c:manualLayout>
                  <c:x val="2.043399781575291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9</a:t>
                    </a:r>
                    <a:r>
                      <a:rPr lang="ru-RU" b="1" baseline="0" dirty="0" smtClean="0"/>
                      <a:t> 656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8592299291357377E-3"/>
                  <c:y val="-4.1046936040147136E-3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8</a:t>
                    </a:r>
                    <a:r>
                      <a:rPr lang="ru-RU" b="1" dirty="0" smtClean="0"/>
                      <a:t> 750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Расходы!$C$6:$D$6</c:f>
              <c:numCache>
                <c:formatCode>General</c:formatCode>
                <c:ptCount val="2"/>
                <c:pt idx="0">
                  <c:v>10131</c:v>
                </c:pt>
                <c:pt idx="1">
                  <c:v>8513</c:v>
                </c:pt>
              </c:numCache>
            </c:numRef>
          </c:val>
        </c:ser>
        <c:ser>
          <c:idx val="1"/>
          <c:order val="1"/>
          <c:tx>
            <c:strRef>
              <c:f>Расходы!$B$7</c:f>
              <c:strCache>
                <c:ptCount val="1"/>
                <c:pt idx="0">
                  <c:v>Средства бюджета Московской область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9.4310759149628838E-3"/>
                  <c:y val="-8.2093872080294273E-3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1</a:t>
                    </a:r>
                    <a:r>
                      <a:rPr lang="ru-RU" b="1" dirty="0" smtClean="0"/>
                      <a:t>2 </a:t>
                    </a:r>
                    <a:r>
                      <a:rPr lang="en-US" b="1" dirty="0" smtClean="0"/>
                      <a:t>9</a:t>
                    </a:r>
                    <a:r>
                      <a:rPr lang="ru-RU" b="1" dirty="0" smtClean="0"/>
                      <a:t>84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200584380158006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1</a:t>
                    </a:r>
                    <a:r>
                      <a:rPr lang="ru-RU" b="1" dirty="0" smtClean="0"/>
                      <a:t>2</a:t>
                    </a:r>
                    <a:r>
                      <a:rPr lang="ru-RU" b="1" baseline="0" dirty="0" smtClean="0"/>
                      <a:t> 041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Расходы!$C$7:$D$7</c:f>
              <c:numCache>
                <c:formatCode>General</c:formatCode>
                <c:ptCount val="2"/>
                <c:pt idx="0">
                  <c:v>13944</c:v>
                </c:pt>
                <c:pt idx="1">
                  <c:v>11717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22"/>
        <c:gapDepth val="38"/>
        <c:shape val="cylinder"/>
        <c:axId val="31676288"/>
        <c:axId val="35824768"/>
        <c:axId val="0"/>
      </c:bar3DChart>
      <c:catAx>
        <c:axId val="31676288"/>
        <c:scaling>
          <c:orientation val="minMax"/>
        </c:scaling>
        <c:delete val="1"/>
        <c:axPos val="b"/>
        <c:majorTickMark val="out"/>
        <c:minorTickMark val="none"/>
        <c:tickLblPos val="nextTo"/>
        <c:crossAx val="35824768"/>
        <c:crosses val="autoZero"/>
        <c:auto val="1"/>
        <c:lblAlgn val="ctr"/>
        <c:lblOffset val="100"/>
        <c:noMultiLvlLbl val="0"/>
      </c:catAx>
      <c:valAx>
        <c:axId val="358247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167628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5790077022521034E-2"/>
          <c:y val="4.0083930068376239E-2"/>
          <c:w val="0.94155325264307321"/>
          <c:h val="0.82363070769914459"/>
        </c:manualLayout>
      </c:layout>
      <c:bar3DChart>
        <c:barDir val="col"/>
        <c:grouping val="stacked"/>
        <c:varyColors val="0"/>
        <c:ser>
          <c:idx val="0"/>
          <c:order val="0"/>
          <c:spPr>
            <a:pattFill prst="wdDnDiag">
              <a:fgClr>
                <a:schemeClr val="accent2">
                  <a:lumMod val="60000"/>
                  <a:lumOff val="40000"/>
                </a:schemeClr>
              </a:fgClr>
              <a:bgClr>
                <a:schemeClr val="bg1"/>
              </a:bgClr>
            </a:pattFill>
          </c:spPr>
          <c:invertIfNegative val="0"/>
          <c:dPt>
            <c:idx val="0"/>
            <c:invertIfNegative val="0"/>
            <c:bubble3D val="0"/>
          </c:dPt>
          <c:dLbls>
            <c:dLbl>
              <c:idx val="0"/>
              <c:layout>
                <c:manualLayout>
                  <c:x val="2.9223373678463397E-2"/>
                  <c:y val="-2.405035804102567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-906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Расходы!$D$18</c:f>
              <c:numCache>
                <c:formatCode>General</c:formatCode>
                <c:ptCount val="1"/>
                <c:pt idx="0">
                  <c:v>10000</c:v>
                </c:pt>
              </c:numCache>
            </c:numRef>
          </c:val>
        </c:ser>
        <c:ser>
          <c:idx val="1"/>
          <c:order val="1"/>
          <c:spPr>
            <a:noFill/>
          </c:spPr>
          <c:invertIfNegative val="0"/>
          <c:val>
            <c:numRef>
              <c:f>Расходы!$D$19</c:f>
              <c:numCache>
                <c:formatCode>General</c:formatCode>
                <c:ptCount val="1"/>
                <c:pt idx="0">
                  <c:v>20000</c:v>
                </c:pt>
              </c:numCache>
            </c:numRef>
          </c:val>
        </c:ser>
        <c:ser>
          <c:idx val="2"/>
          <c:order val="2"/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Lbls>
            <c:dLbl>
              <c:idx val="0"/>
              <c:layout>
                <c:manualLayout>
                  <c:x val="2.1253362675246107E-2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defRPr sz="1600" b="1">
                        <a:solidFill>
                          <a:schemeClr val="tx1"/>
                        </a:solidFill>
                      </a:defRPr>
                    </a:pPr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-943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Расходы!$D$20</c:f>
              <c:numCache>
                <c:formatCode>General</c:formatCode>
                <c:ptCount val="1"/>
                <c:pt idx="0">
                  <c:v>15000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93486208"/>
        <c:axId val="194337408"/>
        <c:axId val="0"/>
      </c:bar3DChart>
      <c:catAx>
        <c:axId val="193486208"/>
        <c:scaling>
          <c:orientation val="minMax"/>
        </c:scaling>
        <c:delete val="1"/>
        <c:axPos val="b"/>
        <c:majorTickMark val="out"/>
        <c:minorTickMark val="none"/>
        <c:tickLblPos val="nextTo"/>
        <c:crossAx val="194337408"/>
        <c:crosses val="autoZero"/>
        <c:auto val="1"/>
        <c:lblAlgn val="ctr"/>
        <c:lblOffset val="100"/>
        <c:noMultiLvlLbl val="0"/>
      </c:catAx>
      <c:valAx>
        <c:axId val="1943374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348620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2022744217578972E-2"/>
          <c:y val="9.0347661176048671E-2"/>
          <c:w val="0.88305189766200998"/>
          <c:h val="0.8750002436376465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635000" h="635000"/>
              <a:bevelB w="635000" h="635000"/>
            </a:sp3d>
          </c:spPr>
          <c:dPt>
            <c:idx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  <a:bevelB w="635000" h="635000"/>
              </a:sp3d>
            </c:spPr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  <a:bevelB w="635000" h="635000"/>
              </a:sp3d>
            </c:spPr>
          </c:dPt>
          <c:dPt>
            <c:idx val="4"/>
            <c:bubble3D val="0"/>
            <c:spPr>
              <a:solidFill>
                <a:schemeClr val="accent2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  <a:bevelB w="635000" h="635000"/>
              </a:sp3d>
            </c:spPr>
          </c:dPt>
          <c:dPt>
            <c:idx val="6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  <a:bevelB w="635000" h="635000"/>
              </a:sp3d>
            </c:spPr>
          </c:dPt>
          <c:dPt>
            <c:idx val="7"/>
            <c:bubble3D val="0"/>
            <c:spPr>
              <a:solidFill>
                <a:srgbClr val="C00000"/>
              </a:solidFill>
              <a:scene3d>
                <a:camera prst="orthographicFront"/>
                <a:lightRig rig="threePt" dir="t"/>
              </a:scene3d>
              <a:sp3d>
                <a:bevelT w="635000" h="635000"/>
                <a:bevelB w="635000" h="635000"/>
              </a:sp3d>
            </c:spPr>
          </c:dPt>
          <c:dPt>
            <c:idx val="12"/>
            <c:bubble3D val="0"/>
            <c:spPr>
              <a:solidFill>
                <a:schemeClr val="bg2">
                  <a:lumMod val="5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  <a:bevelB w="635000" h="635000"/>
              </a:sp3d>
            </c:spPr>
          </c:dPt>
          <c:dPt>
            <c:idx val="13"/>
            <c:bubble3D val="0"/>
            <c:spPr>
              <a:solidFill>
                <a:schemeClr val="accent1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  <a:bevelB w="635000" h="635000"/>
              </a:sp3d>
            </c:spPr>
          </c:dPt>
          <c:dPt>
            <c:idx val="15"/>
            <c:bubble3D val="0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635000" h="635000"/>
                <a:bevelB w="635000" h="635000"/>
              </a:sp3d>
            </c:spPr>
          </c:dPt>
          <c:dLbls>
            <c:dLbl>
              <c:idx val="1"/>
              <c:layout>
                <c:manualLayout>
                  <c:x val="-0.17215921290433836"/>
                  <c:y val="-9.087586759365919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45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5.493173184376432E-2"/>
                  <c:y val="8.4824883005202144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1,6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3,8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5.4905315550025278E-2"/>
                  <c:y val="6.642195701452274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</a:t>
                    </a:r>
                    <a:r>
                      <a:rPr lang="ru-RU" dirty="0" smtClean="0"/>
                      <a:t>,03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-1.1125591936310105E-2"/>
                  <c:y val="4.9103218550765312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r>
                      <a:rPr lang="ru-RU" dirty="0" smtClean="0"/>
                      <a:t>,2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0,7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8"/>
              <c:layout>
                <c:manualLayout>
                  <c:x val="2.2150379295712022E-2"/>
                  <c:y val="-5.0035863461564698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4,8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9"/>
              <c:layout>
                <c:manualLayout>
                  <c:x val="4.4833733733902967E-3"/>
                  <c:y val="-3.925757761808142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</a:t>
                    </a:r>
                    <a:r>
                      <a:rPr lang="ru-RU" dirty="0" smtClean="0"/>
                      <a:t>,2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1"/>
              <c:layout>
                <c:manualLayout>
                  <c:x val="-3.1621360257383458E-3"/>
                  <c:y val="1.5551147338404894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0,7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2"/>
              <c:layout>
                <c:manualLayout>
                  <c:x val="-7.8583190614903691E-3"/>
                  <c:y val="-1.60661973231044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</a:t>
                    </a:r>
                    <a:r>
                      <a:rPr lang="ru-RU" dirty="0" smtClean="0"/>
                      <a:t>,4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4"/>
              <c:layout>
                <c:manualLayout>
                  <c:x val="2.4600226377070825E-2"/>
                  <c:y val="-5.049585133815540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</a:t>
                    </a:r>
                    <a:r>
                      <a:rPr lang="ru-RU" dirty="0" smtClean="0"/>
                      <a:t>,02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6"/>
              <c:layout>
                <c:manualLayout>
                  <c:x val="2.0349633384108973E-2"/>
                  <c:y val="-3.356815129702937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</a:t>
                    </a:r>
                    <a:r>
                      <a:rPr lang="ru-RU" dirty="0" smtClean="0"/>
                      <a:t>,4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7"/>
              <c:delete val="1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'Для диаграмм'!$A$2:$A$19</c:f>
              <c:strCache>
                <c:ptCount val="18"/>
                <c:pt idx="0">
                  <c:v>МП "Культура"</c:v>
                </c:pt>
                <c:pt idx="1">
                  <c:v>МП "Образование"</c:v>
                </c:pt>
                <c:pt idx="2">
                  <c:v>МП "Социальная защита населения"</c:v>
                </c:pt>
                <c:pt idx="3">
                  <c:v>МП "Спорт"</c:v>
                </c:pt>
                <c:pt idx="4">
                  <c:v>МП "Развитие сельского хозяйства"</c:v>
                </c:pt>
                <c:pt idx="5">
                  <c:v>МП "Экология и окружающая среда"</c:v>
                </c:pt>
                <c:pt idx="6">
                  <c:v>МП "Безопасность и обеспечение безопасности жизнедеятельности населения"</c:v>
                </c:pt>
                <c:pt idx="7">
                  <c:v>МП "Жилище"</c:v>
                </c:pt>
                <c:pt idx="8">
                  <c:v>МП "Развитие инженерной инфраструктуры и энергоэффективности"</c:v>
                </c:pt>
                <c:pt idx="9">
                  <c:v>МП "Предпринимательство"</c:v>
                </c:pt>
                <c:pt idx="10">
                  <c:v>МП "Управление имуществом и муниципальными финансами"</c:v>
                </c:pt>
                <c:pt idx="11">
                  <c:v>МП "Развитие институтов гражданского общества, повышение эффективности местного самоуправления и реализации молодежной политики"</c:v>
                </c:pt>
                <c:pt idx="12">
                  <c:v>МП "Развитие и функционирование дорожно-транспортного комплекса"</c:v>
                </c:pt>
                <c:pt idx="13">
                  <c:v>МП "Цифровое муниципальное образование"</c:v>
                </c:pt>
                <c:pt idx="14">
                  <c:v>МП "Архитектура и градостроительство"</c:v>
                </c:pt>
                <c:pt idx="15">
                  <c:v>МП "Формирование современной комфортной городской среды"</c:v>
                </c:pt>
                <c:pt idx="16">
                  <c:v>МП "Строительство объектов социальной инфраструктуры"</c:v>
                </c:pt>
                <c:pt idx="17">
                  <c:v>МП "Переселение граждан из аварийного жилищного фонда"</c:v>
                </c:pt>
              </c:strCache>
            </c:strRef>
          </c:cat>
          <c:val>
            <c:numRef>
              <c:f>'Для диаграмм'!$B$2:$B$19</c:f>
              <c:numCache>
                <c:formatCode>#,##0.00000\ ;[Red]\-#,##0.00000</c:formatCode>
                <c:ptCount val="18"/>
                <c:pt idx="0">
                  <c:v>1220130</c:v>
                </c:pt>
                <c:pt idx="1">
                  <c:v>9095403</c:v>
                </c:pt>
                <c:pt idx="2">
                  <c:v>305647</c:v>
                </c:pt>
                <c:pt idx="3">
                  <c:v>772896.46</c:v>
                </c:pt>
                <c:pt idx="4">
                  <c:v>6449</c:v>
                </c:pt>
                <c:pt idx="5">
                  <c:v>600383.99</c:v>
                </c:pt>
                <c:pt idx="6">
                  <c:v>251766.34</c:v>
                </c:pt>
                <c:pt idx="7">
                  <c:v>132622.76</c:v>
                </c:pt>
                <c:pt idx="8">
                  <c:v>964782.38</c:v>
                </c:pt>
                <c:pt idx="9">
                  <c:v>37174.5</c:v>
                </c:pt>
                <c:pt idx="10">
                  <c:v>2019602.14</c:v>
                </c:pt>
                <c:pt idx="11">
                  <c:v>140650.41</c:v>
                </c:pt>
                <c:pt idx="12">
                  <c:v>895135.57</c:v>
                </c:pt>
                <c:pt idx="13">
                  <c:v>402872.26</c:v>
                </c:pt>
                <c:pt idx="14">
                  <c:v>4387.1229999999996</c:v>
                </c:pt>
                <c:pt idx="15">
                  <c:v>2667105.3369999998</c:v>
                </c:pt>
                <c:pt idx="16">
                  <c:v>695060.39</c:v>
                </c:pt>
                <c:pt idx="17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41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  <a:bevelB w="635000" h="635000"/>
              </a:sp3d>
            </c:spPr>
          </c:dPt>
          <c:dLbls>
            <c:dLbl>
              <c:idx val="0"/>
              <c:layout>
                <c:manualLayout>
                  <c:x val="3.403256079310088E-2"/>
                  <c:y val="-5.358382519827810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17</a:t>
                    </a:r>
                    <a:r>
                      <a:rPr lang="ru-RU" dirty="0" smtClean="0"/>
                      <a:t>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25917322623053834"/>
                  <c:y val="-0.22967332454210596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1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4</a:t>
                    </a:r>
                    <a:r>
                      <a:rPr lang="ru-RU" dirty="0" smtClean="0"/>
                      <a:t>93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val>
            <c:numRef>
              <c:f>'нац проект'!$D$5:$D$6</c:f>
              <c:numCache>
                <c:formatCode>General</c:formatCode>
                <c:ptCount val="2"/>
                <c:pt idx="0">
                  <c:v>179</c:v>
                </c:pt>
                <c:pt idx="1">
                  <c:v>1466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Pt>
            <c:idx val="1"/>
            <c:bubble3D val="0"/>
            <c:spPr>
              <a:pattFill prst="wdDnDiag">
                <a:fgClr>
                  <a:schemeClr val="accent2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c:spPr>
          </c:dPt>
          <c:dLbls>
            <c:dLbl>
              <c:idx val="0"/>
              <c:layout>
                <c:manualLayout>
                  <c:x val="-0.15532612766070264"/>
                  <c:y val="9.1119184562786892E-2"/>
                </c:manualLayout>
              </c:layout>
              <c:tx>
                <c:rich>
                  <a:bodyPr/>
                  <a:lstStyle/>
                  <a:p>
                    <a:r>
                      <a:rPr lang="en-US" sz="1000" dirty="0" smtClean="0"/>
                      <a:t>1</a:t>
                    </a:r>
                    <a:r>
                      <a:rPr lang="ru-RU" sz="1000" dirty="0" smtClean="0"/>
                      <a:t> 729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sz="1000" dirty="0" smtClean="0"/>
                      <a:t>5</a:t>
                    </a:r>
                    <a:r>
                      <a:rPr lang="ru-RU" sz="1000" baseline="0" dirty="0" smtClean="0"/>
                      <a:t> 000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val>
            <c:numRef>
              <c:f>'[Диаграмма 2 в Microsoft PowerPoint]Лист2'!$C$32:$C$33</c:f>
              <c:numCache>
                <c:formatCode>General</c:formatCode>
                <c:ptCount val="2"/>
                <c:pt idx="0">
                  <c:v>1639</c:v>
                </c:pt>
                <c:pt idx="1">
                  <c:v>4961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178793626105037"/>
          <c:y val="0.16832111246898493"/>
          <c:w val="0.7175274175885219"/>
          <c:h val="0.59281005814168797"/>
        </c:manualLayout>
      </c:layout>
      <c:pie3DChart>
        <c:varyColors val="1"/>
        <c:ser>
          <c:idx val="0"/>
          <c:order val="0"/>
          <c:spPr>
            <a:solidFill>
              <a:schemeClr val="accent2">
                <a:lumMod val="60000"/>
                <a:lumOff val="40000"/>
              </a:schemeClr>
            </a:solidFill>
          </c:spPr>
          <c:dLbls>
            <c:dLbl>
              <c:idx val="0"/>
              <c:layout>
                <c:manualLayout>
                  <c:x val="2.2806493722919676E-2"/>
                  <c:y val="-0.47618320186645929"/>
                </c:manualLayout>
              </c:layout>
              <c:tx>
                <c:rich>
                  <a:bodyPr/>
                  <a:lstStyle/>
                  <a:p>
                    <a:pPr>
                      <a:defRPr sz="1000" b="1"/>
                    </a:pPr>
                    <a:r>
                      <a:rPr lang="en-US" sz="1000" dirty="0" smtClean="0"/>
                      <a:t>1</a:t>
                    </a:r>
                    <a:r>
                      <a:rPr lang="ru-RU" sz="1000" dirty="0" smtClean="0"/>
                      <a:t> 603</a:t>
                    </a:r>
                    <a:endParaRPr lang="en-US" sz="1000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val>
            <c:numRef>
              <c:f>'[Диаграмма 2 в Microsoft PowerPoint]Лист2'!$C$36</c:f>
              <c:numCache>
                <c:formatCode>General</c:formatCode>
                <c:ptCount val="1"/>
                <c:pt idx="0">
                  <c:v>1372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5206151735647575"/>
          <c:y val="0.17729222356612154"/>
          <c:w val="0.74778753314096325"/>
          <c:h val="0.82270777643387849"/>
        </c:manualLayout>
      </c:layout>
      <c:pie3DChart>
        <c:varyColors val="1"/>
        <c:ser>
          <c:idx val="0"/>
          <c:order val="0"/>
          <c:spPr>
            <a:solidFill>
              <a:schemeClr val="accent2">
                <a:lumMod val="60000"/>
                <a:lumOff val="40000"/>
              </a:schemeClr>
            </a:solidFill>
          </c:spPr>
          <c:dLbls>
            <c:dLbl>
              <c:idx val="0"/>
              <c:layout>
                <c:manualLayout>
                  <c:x val="2.8366430521264861E-3"/>
                  <c:y val="-0.34813542439549938"/>
                </c:manualLayout>
              </c:layout>
              <c:tx>
                <c:rich>
                  <a:bodyPr/>
                  <a:lstStyle/>
                  <a:p>
                    <a:r>
                      <a:rPr lang="ru-RU" sz="1200" b="1" dirty="0" smtClean="0"/>
                      <a:t>714</a:t>
                    </a:r>
                    <a:endParaRPr lang="en-US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val>
            <c:numRef>
              <c:f>'[Диаграмма 2 в Microsoft PowerPoint]Лист2'!$C$38</c:f>
              <c:numCache>
                <c:formatCode>General</c:formatCode>
                <c:ptCount val="1"/>
                <c:pt idx="0">
                  <c:v>695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88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2364368040418142E-2"/>
          <c:y val="9.0056492029518709E-2"/>
          <c:w val="0.89527126391916367"/>
          <c:h val="0.77732625165677194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pattFill prst="wdDnDiag">
                <a:fgClr>
                  <a:schemeClr val="accent2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c:spPr>
          </c:dPt>
          <c:dLbls>
            <c:dLbl>
              <c:idx val="0"/>
              <c:layout>
                <c:manualLayout>
                  <c:x val="0.27676347239302496"/>
                  <c:y val="-6.500930260029827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</a:t>
                    </a:r>
                    <a:r>
                      <a:rPr lang="ru-RU" dirty="0" smtClean="0"/>
                      <a:t>59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9860141782367534E-2"/>
                  <c:y val="-0.166019936389543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val>
            <c:numRef>
              <c:f>'[Диаграмма 2 в Microsoft PowerPoint]Лист2'!$C$54:$C$55</c:f>
              <c:numCache>
                <c:formatCode>General</c:formatCode>
                <c:ptCount val="2"/>
                <c:pt idx="0">
                  <c:v>248</c:v>
                </c:pt>
                <c:pt idx="1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5018304844435273"/>
          <c:y val="8.0639789691489272E-2"/>
          <c:w val="0.77407867379814943"/>
          <c:h val="0.88719597516515825"/>
        </c:manualLayout>
      </c:layout>
      <c:pie3DChart>
        <c:varyColors val="1"/>
        <c:ser>
          <c:idx val="0"/>
          <c:order val="0"/>
          <c:spPr>
            <a:solidFill>
              <a:schemeClr val="accent2">
                <a:lumMod val="60000"/>
                <a:lumOff val="40000"/>
              </a:schemeClr>
            </a:solidFill>
          </c:spPr>
          <c:explosion val="6"/>
          <c:val>
            <c:numRef>
              <c:f>'[Диаграмма 2 в Microsoft PowerPoint]Лист2'!$C$38</c:f>
              <c:numCache>
                <c:formatCode>General</c:formatCode>
                <c:ptCount val="1"/>
                <c:pt idx="0">
                  <c:v>695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pattFill prst="wdUpDiag">
              <a:fgClr>
                <a:schemeClr val="accent2">
                  <a:lumMod val="60000"/>
                  <a:lumOff val="40000"/>
                </a:schemeClr>
              </a:fgClr>
              <a:bgClr>
                <a:schemeClr val="bg1"/>
              </a:bgClr>
            </a:pattFill>
          </c:spPr>
          <c:invertIfNegative val="0"/>
          <c:dLbls>
            <c:dLbl>
              <c:idx val="0"/>
              <c:layout>
                <c:manualLayout>
                  <c:x val="3.0093463504895914E-2"/>
                  <c:y val="-2.1925212008455881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9</a:t>
                    </a:r>
                    <a:r>
                      <a:rPr lang="ru-RU" baseline="0" dirty="0" smtClean="0"/>
                      <a:t> 656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6749745337685257E-2"/>
                  <c:y val="-1.096260600422794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</a:t>
                    </a:r>
                    <a:r>
                      <a:rPr lang="ru-RU" dirty="0" smtClean="0"/>
                      <a:t> 750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'[Диаграмма в Microsoft PowerPoint]лист'!$G$18:$H$18</c:f>
              <c:numCache>
                <c:formatCode>General</c:formatCode>
                <c:ptCount val="2"/>
                <c:pt idx="0">
                  <c:v>10131</c:v>
                </c:pt>
                <c:pt idx="1">
                  <c:v>8513</c:v>
                </c:pt>
              </c:numCache>
            </c:numRef>
          </c:val>
        </c:ser>
        <c:ser>
          <c:idx val="1"/>
          <c:order val="1"/>
          <c:spPr>
            <a:solidFill>
              <a:srgbClr val="D07C7A"/>
            </a:solidFill>
          </c:spPr>
          <c:invertIfNegative val="0"/>
          <c:dLbls>
            <c:dLbl>
              <c:idx val="0"/>
              <c:layout>
                <c:manualLayout>
                  <c:x val="2.3406027170474568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100" dirty="0" smtClean="0"/>
                      <a:t>1</a:t>
                    </a:r>
                    <a:r>
                      <a:rPr lang="ru-RU" sz="1100" dirty="0" smtClean="0"/>
                      <a:t>2 </a:t>
                    </a:r>
                    <a:r>
                      <a:rPr lang="en-US" sz="1100" dirty="0" smtClean="0"/>
                      <a:t>9</a:t>
                    </a:r>
                    <a:r>
                      <a:rPr lang="ru-RU" sz="1100" dirty="0" smtClean="0"/>
                      <a:t>84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6749745337685257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100" dirty="0" smtClean="0"/>
                      <a:t>1</a:t>
                    </a:r>
                    <a:r>
                      <a:rPr lang="ru-RU" sz="1100" dirty="0" smtClean="0"/>
                      <a:t>2</a:t>
                    </a:r>
                    <a:r>
                      <a:rPr lang="ru-RU" sz="1100" baseline="0" dirty="0" smtClean="0"/>
                      <a:t> 041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'[Диаграмма в Microsoft PowerPoint]лист'!$G$19:$H$19</c:f>
              <c:numCache>
                <c:formatCode>General</c:formatCode>
                <c:ptCount val="2"/>
                <c:pt idx="0">
                  <c:v>13944</c:v>
                </c:pt>
                <c:pt idx="1">
                  <c:v>11717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2"/>
        <c:gapDepth val="402"/>
        <c:shape val="cylinder"/>
        <c:axId val="109236224"/>
        <c:axId val="109237760"/>
        <c:axId val="0"/>
      </c:bar3DChart>
      <c:catAx>
        <c:axId val="109236224"/>
        <c:scaling>
          <c:orientation val="minMax"/>
        </c:scaling>
        <c:delete val="1"/>
        <c:axPos val="b"/>
        <c:majorTickMark val="out"/>
        <c:minorTickMark val="none"/>
        <c:tickLblPos val="nextTo"/>
        <c:crossAx val="109237760"/>
        <c:crosses val="autoZero"/>
        <c:auto val="1"/>
        <c:lblAlgn val="ctr"/>
        <c:lblOffset val="100"/>
        <c:noMultiLvlLbl val="0"/>
      </c:catAx>
      <c:valAx>
        <c:axId val="10923776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0923622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3619123963119557E-2"/>
          <c:y val="0"/>
          <c:w val="0.93276175207376089"/>
          <c:h val="0.97380680455905977"/>
        </c:manualLayout>
      </c:layout>
      <c:bar3DChart>
        <c:barDir val="bar"/>
        <c:grouping val="stacked"/>
        <c:varyColors val="0"/>
        <c:ser>
          <c:idx val="0"/>
          <c:order val="0"/>
          <c:spPr>
            <a:solidFill>
              <a:schemeClr val="bg2">
                <a:lumMod val="50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</c:spPr>
          </c:dPt>
          <c:dPt>
            <c:idx val="5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</c:spPr>
          </c:dPt>
          <c:dPt>
            <c:idx val="6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</c:dPt>
          <c:dPt>
            <c:idx val="9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</c:dPt>
          <c:dPt>
            <c:idx val="12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</c:spPr>
          </c:dPt>
          <c:dPt>
            <c:idx val="13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</c:dPt>
          <c:dLbls>
            <c:dLbl>
              <c:idx val="0"/>
              <c:layout>
                <c:manualLayout>
                  <c:x val="4.2787975953061254E-2"/>
                  <c:y val="-6.54829886023518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4744803896064198E-2"/>
                  <c:y val="-3.427836352393453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15281419983236161"/>
                  <c:y val="-6.855672704786906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.14058906384577269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3.3619123963119557E-2"/>
                  <c:y val="3.42783635239345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7.0294291270603146E-2"/>
                  <c:y val="3.0742563821859392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9.7801087892711441E-2"/>
                  <c:y val="-1.65243304855300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9.168851989941694E-2"/>
                  <c:y val="-9.82244829035254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9.4744803896064198E-2"/>
                  <c:y val="-3.427836352393453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0.25367157172172033"/>
                  <c:y val="-6.8559426131610786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0.2414464357351313"/>
                  <c:y val="3.27414943011753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6.1125679932944647E-2"/>
                  <c:y val="-6.855672704786906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0.14058906384577269"/>
                  <c:y val="3.7352619906120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delete val="1"/>
            </c:dLbl>
            <c:txPr>
              <a:bodyPr/>
              <a:lstStyle/>
              <a:p>
                <a:pPr>
                  <a:defRPr sz="1200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Лист1!$A$1:$A$15</c:f>
              <c:numCache>
                <c:formatCode>General</c:formatCode>
                <c:ptCount val="15"/>
                <c:pt idx="0">
                  <c:v>2</c:v>
                </c:pt>
                <c:pt idx="2">
                  <c:v>9</c:v>
                </c:pt>
                <c:pt idx="3">
                  <c:v>13</c:v>
                </c:pt>
                <c:pt idx="5">
                  <c:v>1</c:v>
                </c:pt>
                <c:pt idx="6">
                  <c:v>5</c:v>
                </c:pt>
                <c:pt idx="7">
                  <c:v>7</c:v>
                </c:pt>
                <c:pt idx="9">
                  <c:v>9</c:v>
                </c:pt>
                <c:pt idx="10">
                  <c:v>27</c:v>
                </c:pt>
                <c:pt idx="12">
                  <c:v>4</c:v>
                </c:pt>
                <c:pt idx="13">
                  <c:v>13</c:v>
                </c:pt>
                <c:pt idx="14">
                  <c:v>60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8"/>
        <c:gapDepth val="82"/>
        <c:shape val="cylinder"/>
        <c:axId val="41316736"/>
        <c:axId val="41318272"/>
        <c:axId val="0"/>
      </c:bar3DChart>
      <c:catAx>
        <c:axId val="41316736"/>
        <c:scaling>
          <c:orientation val="minMax"/>
        </c:scaling>
        <c:delete val="1"/>
        <c:axPos val="l"/>
        <c:majorTickMark val="out"/>
        <c:minorTickMark val="none"/>
        <c:tickLblPos val="nextTo"/>
        <c:crossAx val="41318272"/>
        <c:crosses val="autoZero"/>
        <c:auto val="1"/>
        <c:lblAlgn val="ctr"/>
        <c:lblOffset val="100"/>
        <c:noMultiLvlLbl val="0"/>
      </c:catAx>
      <c:valAx>
        <c:axId val="413182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131673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855478744484443"/>
          <c:y val="7.2185377140395746E-2"/>
          <c:w val="0.74742835373184069"/>
          <c:h val="0.89063654667673064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</c:spPr>
          </c:dPt>
          <c:dPt>
            <c:idx val="9"/>
            <c:bubble3D val="0"/>
            <c:spPr>
              <a:solidFill>
                <a:srgbClr val="FFFF00"/>
              </a:solidFill>
            </c:spPr>
          </c:dPt>
          <c:dPt>
            <c:idx val="10"/>
            <c:bubble3D val="0"/>
            <c:spPr>
              <a:solidFill>
                <a:schemeClr val="accent1">
                  <a:lumMod val="50000"/>
                </a:schemeClr>
              </a:solidFill>
            </c:spPr>
          </c:dPt>
          <c:dLbls>
            <c:dLbl>
              <c:idx val="0"/>
              <c:layout>
                <c:manualLayout>
                  <c:x val="-4.9099358480466503E-2"/>
                  <c:y val="0.18452206884832581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3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013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2156744470847763"/>
                  <c:y val="-0.23039979411102199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4</a:t>
                    </a:r>
                    <a:r>
                      <a:rPr lang="ru-RU" dirty="0" smtClean="0"/>
                      <a:t> 503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3295579098176488E-2"/>
                  <c:y val="-1.40395239657141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5.693189977233044E-3"/>
                  <c:y val="5.376182083311927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</a:t>
                    </a:r>
                    <a:r>
                      <a:rPr lang="ru-RU" dirty="0" smtClean="0"/>
                      <a:t>43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2.8740484058985154E-2"/>
                  <c:y val="2.387877446660528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r>
                      <a:rPr lang="ru-RU" dirty="0" smtClean="0"/>
                      <a:t>10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8</a:t>
                    </a:r>
                    <a:r>
                      <a:rPr lang="ru-RU" dirty="0" smtClean="0"/>
                      <a:t>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val>
            <c:numRef>
              <c:f>Лист1!$C$2:$C$12</c:f>
              <c:numCache>
                <c:formatCode>General</c:formatCode>
                <c:ptCount val="11"/>
                <c:pt idx="0">
                  <c:v>3013</c:v>
                </c:pt>
                <c:pt idx="1">
                  <c:v>4428</c:v>
                </c:pt>
                <c:pt idx="2">
                  <c:v>472</c:v>
                </c:pt>
                <c:pt idx="3">
                  <c:v>41</c:v>
                </c:pt>
                <c:pt idx="4">
                  <c:v>361</c:v>
                </c:pt>
                <c:pt idx="5">
                  <c:v>38</c:v>
                </c:pt>
                <c:pt idx="6">
                  <c:v>436</c:v>
                </c:pt>
                <c:pt idx="7">
                  <c:v>148</c:v>
                </c:pt>
                <c:pt idx="8">
                  <c:v>83</c:v>
                </c:pt>
                <c:pt idx="9">
                  <c:v>18</c:v>
                </c:pt>
                <c:pt idx="10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11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635000" h="635000"/>
              <a:bevelB w="635000" h="635000"/>
            </a:sp3d>
          </c:spPr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  <a:bevelB w="635000" h="635000"/>
              </a:sp3d>
            </c:spPr>
          </c:dPt>
          <c:dLbls>
            <c:dLbl>
              <c:idx val="0"/>
              <c:layout>
                <c:manualLayout>
                  <c:x val="-0.20418221502499473"/>
                  <c:y val="-0.10077754355961473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 smtClean="0"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en-US" sz="1200" dirty="0" smtClean="0">
                        <a:latin typeface="Arial" pitchFamily="34" charset="0"/>
                        <a:cs typeface="Arial" pitchFamily="34" charset="0"/>
                      </a:rPr>
                      <a:t>4</a:t>
                    </a:r>
                    <a:r>
                      <a:rPr lang="ru-RU" sz="1200" dirty="0" smtClean="0"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en-US" sz="1200" dirty="0" smtClean="0">
                        <a:latin typeface="Arial" pitchFamily="34" charset="0"/>
                        <a:cs typeface="Arial" pitchFamily="34" charset="0"/>
                      </a:rPr>
                      <a:t>429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2411461084822778"/>
                  <c:y val="-0.2649026502746908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22483786396930849"/>
                  <c:y val="4.439798116978335E-2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 smtClean="0"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en-US" sz="1200" dirty="0" smtClean="0">
                        <a:latin typeface="Arial" pitchFamily="34" charset="0"/>
                        <a:cs typeface="Arial" pitchFamily="34" charset="0"/>
                      </a:rPr>
                      <a:t>2</a:t>
                    </a:r>
                    <a:r>
                      <a:rPr lang="ru-RU" sz="1200" dirty="0" smtClean="0"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en-US" sz="1200" dirty="0" smtClean="0">
                        <a:latin typeface="Arial" pitchFamily="34" charset="0"/>
                        <a:cs typeface="Arial" pitchFamily="34" charset="0"/>
                      </a:rPr>
                      <a:t>911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val>
            <c:numRef>
              <c:f>'на 1 обучающегося'!$C$3:$C$5</c:f>
              <c:numCache>
                <c:formatCode>General</c:formatCode>
                <c:ptCount val="3"/>
                <c:pt idx="0">
                  <c:v>4429</c:v>
                </c:pt>
                <c:pt idx="1">
                  <c:v>472</c:v>
                </c:pt>
                <c:pt idx="2">
                  <c:v>2911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296014728522227"/>
          <c:y val="2.5213151590122603E-2"/>
          <c:w val="0.72484128747599474"/>
          <c:h val="0.96167746849929758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</c:dPt>
          <c:dPt>
            <c:idx val="1"/>
            <c:bubble3D val="0"/>
            <c:spPr>
              <a:solidFill>
                <a:srgbClr val="D97B1D"/>
              </a:solidFill>
            </c:spPr>
          </c:dPt>
          <c:dPt>
            <c:idx val="3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</c:spPr>
          </c:dPt>
          <c:dPt>
            <c:idx val="5"/>
            <c:bubble3D val="0"/>
            <c:spPr>
              <a:solidFill>
                <a:srgbClr val="99FF99"/>
              </a:solidFill>
            </c:spPr>
          </c:dPt>
          <c:dPt>
            <c:idx val="6"/>
            <c:bubble3D val="0"/>
            <c:spPr>
              <a:solidFill>
                <a:srgbClr val="9A88DE"/>
              </a:solidFill>
            </c:spPr>
          </c:dPt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81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</a:t>
                    </a:r>
                    <a:r>
                      <a:rPr lang="ru-RU" dirty="0" smtClean="0"/>
                      <a:t>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0.19426789880489459"/>
                  <c:y val="-9.692511662320571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</a:t>
                    </a:r>
                    <a:r>
                      <a:rPr lang="ru-RU" dirty="0" smtClean="0"/>
                      <a:t>48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8</a:t>
                    </a:r>
                    <a:r>
                      <a:rPr lang="ru-RU" dirty="0" smtClean="0"/>
                      <a:t>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60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</a:t>
                    </a:r>
                    <a:r>
                      <a:rPr lang="ru-RU" dirty="0" smtClean="0"/>
                      <a:t>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val>
            <c:numRef>
              <c:f>культура!$B$3:$B$11</c:f>
              <c:numCache>
                <c:formatCode>General</c:formatCode>
                <c:ptCount val="9"/>
                <c:pt idx="0">
                  <c:v>14</c:v>
                </c:pt>
                <c:pt idx="1">
                  <c:v>81</c:v>
                </c:pt>
                <c:pt idx="2">
                  <c:v>20</c:v>
                </c:pt>
                <c:pt idx="3">
                  <c:v>848</c:v>
                </c:pt>
                <c:pt idx="4">
                  <c:v>83</c:v>
                </c:pt>
                <c:pt idx="5">
                  <c:v>72</c:v>
                </c:pt>
                <c:pt idx="6">
                  <c:v>20</c:v>
                </c:pt>
                <c:pt idx="7">
                  <c:v>60</c:v>
                </c:pt>
                <c:pt idx="8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02"/>
      </c:pieChart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315076102655258"/>
          <c:y val="0"/>
          <c:w val="0.69367551753508871"/>
          <c:h val="1"/>
        </c:manualLayout>
      </c:layout>
      <c:pieChart>
        <c:varyColors val="1"/>
        <c:ser>
          <c:idx val="0"/>
          <c:order val="0"/>
          <c:tx>
            <c:strRef>
              <c:f>спорт!$B$2</c:f>
              <c:strCache>
                <c:ptCount val="1"/>
                <c:pt idx="0">
                  <c:v>Сумма на 2020 год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solidFill>
                <a:srgbClr val="FFCCFF"/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</a:t>
                    </a:r>
                    <a:r>
                      <a:rPr lang="ru-RU" dirty="0" smtClean="0"/>
                      <a:t>82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28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val>
            <c:numRef>
              <c:f>спорт!$B$3:$B$7</c:f>
              <c:numCache>
                <c:formatCode>General</c:formatCode>
                <c:ptCount val="5"/>
                <c:pt idx="0">
                  <c:v>458</c:v>
                </c:pt>
                <c:pt idx="1">
                  <c:v>239</c:v>
                </c:pt>
                <c:pt idx="2">
                  <c:v>6</c:v>
                </c:pt>
                <c:pt idx="3">
                  <c:v>32</c:v>
                </c:pt>
                <c:pt idx="4">
                  <c:v>18</c:v>
                </c:pt>
              </c:numCache>
            </c:numRef>
          </c:val>
        </c:ser>
        <c:ser>
          <c:idx val="1"/>
          <c:order val="1"/>
          <c:tx>
            <c:strRef>
              <c:f>спорт!$C$2</c:f>
              <c:strCache>
                <c:ptCount val="1"/>
                <c:pt idx="0">
                  <c:v>Удельный вес 2020 год</c:v>
                </c:pt>
              </c:strCache>
            </c:strRef>
          </c:tx>
          <c:val>
            <c:numRef>
              <c:f>спорт!$C$3:$C$7</c:f>
              <c:numCache>
                <c:formatCode>0%</c:formatCode>
                <c:ptCount val="5"/>
                <c:pt idx="0">
                  <c:v>0.60823373173970785</c:v>
                </c:pt>
                <c:pt idx="1">
                  <c:v>0.31739707835325365</c:v>
                </c:pt>
                <c:pt idx="2">
                  <c:v>7.9681274900398405E-3</c:v>
                </c:pt>
                <c:pt idx="3">
                  <c:v>4.2496679946879147E-2</c:v>
                </c:pt>
                <c:pt idx="4">
                  <c:v>2.3904382470119521E-2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63"/>
      </c:pieChart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dLbls>
            <c:dLbl>
              <c:idx val="0"/>
              <c:layout>
                <c:manualLayout>
                  <c:x val="-3.0111830392828966E-2"/>
                  <c:y val="5.29267325318599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5810140336710554E-2"/>
                  <c:y val="5.79090824871798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8677933707455649E-3"/>
                  <c:y val="3.29380678736869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4338966853728087E-3"/>
                  <c:y val="3.95256814484243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5.7355867414912347E-3"/>
                  <c:y val="5.27009085978990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441352044894741E-2"/>
                  <c:y val="7.90513628968486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Лист1!$B$2:$G$2</c:f>
              <c:numCache>
                <c:formatCode>m/d/yyyy</c:formatCode>
                <c:ptCount val="6"/>
                <c:pt idx="0">
                  <c:v>43101</c:v>
                </c:pt>
                <c:pt idx="1">
                  <c:v>43466</c:v>
                </c:pt>
                <c:pt idx="2">
                  <c:v>43831</c:v>
                </c:pt>
                <c:pt idx="3">
                  <c:v>44197</c:v>
                </c:pt>
                <c:pt idx="4">
                  <c:v>44562</c:v>
                </c:pt>
                <c:pt idx="5">
                  <c:v>44927</c:v>
                </c:pt>
              </c:numCache>
            </c:numRef>
          </c:cat>
          <c:val>
            <c:numRef>
              <c:f>Лист1!$B$3:$G$3</c:f>
              <c:numCache>
                <c:formatCode>General</c:formatCode>
                <c:ptCount val="6"/>
                <c:pt idx="0">
                  <c:v>450</c:v>
                </c:pt>
                <c:pt idx="1">
                  <c:v>764</c:v>
                </c:pt>
                <c:pt idx="2">
                  <c:v>1614</c:v>
                </c:pt>
                <c:pt idx="3">
                  <c:v>2400</c:v>
                </c:pt>
                <c:pt idx="4">
                  <c:v>3514</c:v>
                </c:pt>
                <c:pt idx="5">
                  <c:v>4308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829632"/>
        <c:axId val="37843712"/>
      </c:lineChart>
      <c:dateAx>
        <c:axId val="37829632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crossAx val="37843712"/>
        <c:crosses val="autoZero"/>
        <c:auto val="1"/>
        <c:lblOffset val="100"/>
        <c:baseTimeUnit val="years"/>
      </c:dateAx>
      <c:valAx>
        <c:axId val="378437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782963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Pt>
            <c:idx val="2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Lbls>
            <c:delete val="1"/>
          </c:dLbls>
          <c:cat>
            <c:strRef>
              <c:f>долг!$C$13:$C$15</c:f>
              <c:strCache>
                <c:ptCount val="3"/>
                <c:pt idx="0">
                  <c:v>Район</c:v>
                </c:pt>
                <c:pt idx="1">
                  <c:v>Звенигоро</c:v>
                </c:pt>
                <c:pt idx="2">
                  <c:v>Одинцово</c:v>
                </c:pt>
              </c:strCache>
            </c:strRef>
          </c:cat>
          <c:val>
            <c:numRef>
              <c:f>долг!$D$13:$D$15</c:f>
              <c:numCache>
                <c:formatCode>General</c:formatCode>
                <c:ptCount val="3"/>
                <c:pt idx="0">
                  <c:v>450</c:v>
                </c:pt>
                <c:pt idx="1">
                  <c:v>164</c:v>
                </c:pt>
                <c:pt idx="2">
                  <c:v>150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1"/>
          <c:order val="0"/>
          <c:spPr>
            <a:solidFill>
              <a:srgbClr val="D1FD83"/>
            </a:solidFill>
          </c:spPr>
          <c:invertIfNegative val="0"/>
          <c:dLbls>
            <c:dLbl>
              <c:idx val="0"/>
              <c:layout>
                <c:manualLayout>
                  <c:x val="1.7996060704822094E-2"/>
                  <c:y val="-7.82961282872814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699409105723314E-2"/>
                  <c:y val="-1.5659225657456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34970455286165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998030352410963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долг!$G$24:$J$24</c:f>
              <c:numCache>
                <c:formatCode>General</c:formatCode>
                <c:ptCount val="4"/>
                <c:pt idx="0">
                  <c:v>97</c:v>
                </c:pt>
                <c:pt idx="1">
                  <c:v>191</c:v>
                </c:pt>
                <c:pt idx="2">
                  <c:v>227</c:v>
                </c:pt>
                <c:pt idx="3">
                  <c:v>278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8"/>
        <c:shape val="cylinder"/>
        <c:axId val="38019840"/>
        <c:axId val="38021376"/>
        <c:axId val="0"/>
      </c:bar3DChart>
      <c:catAx>
        <c:axId val="38019840"/>
        <c:scaling>
          <c:orientation val="minMax"/>
        </c:scaling>
        <c:delete val="1"/>
        <c:axPos val="b"/>
        <c:majorTickMark val="out"/>
        <c:minorTickMark val="none"/>
        <c:tickLblPos val="nextTo"/>
        <c:crossAx val="38021376"/>
        <c:crosses val="autoZero"/>
        <c:auto val="1"/>
        <c:lblAlgn val="ctr"/>
        <c:lblOffset val="100"/>
        <c:noMultiLvlLbl val="0"/>
      </c:catAx>
      <c:valAx>
        <c:axId val="380213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801984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Pt>
            <c:idx val="2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val>
            <c:numRef>
              <c:f>долг!$D$25:$D$27</c:f>
              <c:numCache>
                <c:formatCode>General</c:formatCode>
                <c:ptCount val="3"/>
                <c:pt idx="0">
                  <c:v>914</c:v>
                </c:pt>
                <c:pt idx="1">
                  <c:v>187</c:v>
                </c:pt>
                <c:pt idx="2">
                  <c:v>513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41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5000000000000001E-2"/>
          <c:y val="5.0925925925925923E-2"/>
          <c:w val="0.93888888888888888"/>
          <c:h val="0.83309419655876349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chemeClr val="accent2">
                <a:lumMod val="75000"/>
              </a:schemeClr>
            </a:solidFill>
          </c:spPr>
          <c:invertIfNegative val="0"/>
          <c:val>
            <c:numRef>
              <c:f>Лист4!$E$27:$F$27</c:f>
              <c:numCache>
                <c:formatCode>General</c:formatCode>
                <c:ptCount val="2"/>
                <c:pt idx="0">
                  <c:v>960</c:v>
                </c:pt>
                <c:pt idx="1">
                  <c:v>1104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4"/>
        <c:shape val="cylinder"/>
        <c:axId val="113969408"/>
        <c:axId val="121577856"/>
        <c:axId val="0"/>
      </c:bar3DChart>
      <c:catAx>
        <c:axId val="113969408"/>
        <c:scaling>
          <c:orientation val="minMax"/>
        </c:scaling>
        <c:delete val="1"/>
        <c:axPos val="b"/>
        <c:majorTickMark val="out"/>
        <c:minorTickMark val="none"/>
        <c:tickLblPos val="nextTo"/>
        <c:crossAx val="121577856"/>
        <c:crosses val="autoZero"/>
        <c:auto val="1"/>
        <c:lblAlgn val="ctr"/>
        <c:lblOffset val="100"/>
        <c:noMultiLvlLbl val="0"/>
      </c:catAx>
      <c:valAx>
        <c:axId val="12157785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139694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3883702444322635E-2"/>
          <c:y val="3.6342051693644462E-2"/>
          <c:w val="0.92672319041007079"/>
          <c:h val="0.78672982361725607"/>
        </c:manualLayout>
      </c:layout>
      <c:bar3DChart>
        <c:barDir val="col"/>
        <c:grouping val="stacked"/>
        <c:varyColors val="0"/>
        <c:ser>
          <c:idx val="2"/>
          <c:order val="0"/>
          <c:tx>
            <c:strRef>
              <c:f>Лист4!$C$7</c:f>
              <c:strCache>
                <c:ptCount val="1"/>
                <c:pt idx="0">
                  <c:v>Безвозмездные поступления из других уровней бюджета</c:v>
                </c:pt>
              </c:strCache>
            </c:strRef>
          </c:tx>
          <c:spPr>
            <a:pattFill prst="wdUpDiag">
              <a:fgClr>
                <a:schemeClr val="accent3">
                  <a:lumMod val="40000"/>
                  <a:lumOff val="60000"/>
                </a:schemeClr>
              </a:fgClr>
              <a:bgClr>
                <a:schemeClr val="bg1"/>
              </a:bgClr>
            </a:pattFill>
          </c:spPr>
          <c:invertIfNegative val="0"/>
          <c:dLbls>
            <c:dLbl>
              <c:idx val="0"/>
              <c:layout>
                <c:manualLayout>
                  <c:x val="5.62164803702674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0270600462834266E-3"/>
                  <c:y val="-9.44835494468868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621648037026741E-3"/>
                  <c:y val="-1.88967098893773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4054120092566853E-2"/>
                  <c:y val="-2.51956131858364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2648708083310272E-2"/>
                  <c:y val="-2.20461615376069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Лист4!$D$4:$H$4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Лист4!$D$7:$H$7</c:f>
              <c:numCache>
                <c:formatCode>#,##0</c:formatCode>
                <c:ptCount val="5"/>
                <c:pt idx="0">
                  <c:v>8984</c:v>
                </c:pt>
                <c:pt idx="1">
                  <c:v>9641</c:v>
                </c:pt>
                <c:pt idx="2">
                  <c:v>8749</c:v>
                </c:pt>
                <c:pt idx="3">
                  <c:v>9793</c:v>
                </c:pt>
                <c:pt idx="4">
                  <c:v>9863</c:v>
                </c:pt>
              </c:numCache>
            </c:numRef>
          </c:val>
        </c:ser>
        <c:ser>
          <c:idx val="1"/>
          <c:order val="1"/>
          <c:tx>
            <c:strRef>
              <c:f>Лист4!$C$6</c:f>
              <c:strCache>
                <c:ptCount val="1"/>
                <c:pt idx="0">
                  <c:v>Безвозмездные поступления от юридических лиц</c:v>
                </c:pt>
              </c:strCache>
            </c:strRef>
          </c:tx>
          <c:spPr>
            <a:pattFill prst="shingle">
              <a:fgClr>
                <a:schemeClr val="accent3">
                  <a:lumMod val="75000"/>
                </a:schemeClr>
              </a:fgClr>
              <a:bgClr>
                <a:schemeClr val="bg1"/>
              </a:bgClr>
            </a:patt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459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208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Лист4!$D$4:$H$4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Лист4!$D$6:$H$6</c:f>
              <c:numCache>
                <c:formatCode>#,##0</c:formatCode>
                <c:ptCount val="5"/>
                <c:pt idx="0">
                  <c:v>1000</c:v>
                </c:pt>
                <c:pt idx="1">
                  <c:v>500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0"/>
          <c:order val="2"/>
          <c:tx>
            <c:strRef>
              <c:f>Лист4!$C$5</c:f>
              <c:strCache>
                <c:ptCount val="1"/>
                <c:pt idx="0">
                  <c:v>Налоговые доходы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4054120092566879E-2"/>
                  <c:y val="3.14945164822956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4054120092566853E-2"/>
                  <c:y val="-6.29890329645912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5.621648037026741E-3"/>
                  <c:y val="-3.14945164822956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2648708083310168E-2"/>
                  <c:y val="3.14945164822956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Лист4!$D$4:$H$4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Лист4!$D$5:$H$5</c:f>
              <c:numCache>
                <c:formatCode>#,##0</c:formatCode>
                <c:ptCount val="5"/>
                <c:pt idx="0">
                  <c:v>11835</c:v>
                </c:pt>
                <c:pt idx="1">
                  <c:v>11831</c:v>
                </c:pt>
                <c:pt idx="2">
                  <c:v>10938</c:v>
                </c:pt>
                <c:pt idx="3">
                  <c:v>11399</c:v>
                </c:pt>
                <c:pt idx="4">
                  <c:v>11913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35304320"/>
        <c:axId val="141138176"/>
        <c:axId val="0"/>
      </c:bar3DChart>
      <c:catAx>
        <c:axId val="1353043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41138176"/>
        <c:crosses val="autoZero"/>
        <c:auto val="1"/>
        <c:lblAlgn val="ctr"/>
        <c:lblOffset val="100"/>
        <c:noMultiLvlLbl val="0"/>
      </c:catAx>
      <c:valAx>
        <c:axId val="14113817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353043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5.5341141289880396E-3"/>
          <c:y val="0.85270388761650551"/>
          <c:w val="0.97679641898804503"/>
          <c:h val="0.14238098404632335"/>
        </c:manualLayout>
      </c:layout>
      <c:overlay val="0"/>
      <c:txPr>
        <a:bodyPr/>
        <a:lstStyle/>
        <a:p>
          <a:pPr>
            <a:defRPr sz="1000" b="1"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3645062459947499E-2"/>
          <c:y val="3.5772510357390215E-2"/>
          <c:w val="0.91143206241882657"/>
          <c:h val="0.75140792007367507"/>
        </c:manualLayout>
      </c:layout>
      <c:bar3DChart>
        <c:barDir val="col"/>
        <c:grouping val="stacked"/>
        <c:varyColors val="0"/>
        <c:ser>
          <c:idx val="1"/>
          <c:order val="0"/>
          <c:tx>
            <c:strRef>
              <c:f>Лист4!$C$18</c:f>
              <c:strCache>
                <c:ptCount val="1"/>
                <c:pt idx="0">
                  <c:v>Расходы за счет безвозмездных поступлений из других бюджетов</c:v>
                </c:pt>
              </c:strCache>
            </c:strRef>
          </c:tx>
          <c:spPr>
            <a:pattFill prst="wdUpDiag">
              <a:fgClr>
                <a:srgbClr val="D07C7A"/>
              </a:fgClr>
              <a:bgClr>
                <a:schemeClr val="bg1"/>
              </a:bgClr>
            </a:pattFill>
          </c:spPr>
          <c:invertIfNegative val="0"/>
          <c:dLbls>
            <c:dLbl>
              <c:idx val="0"/>
              <c:layout>
                <c:manualLayout>
                  <c:x val="7.3347758007380514E-3"/>
                  <c:y val="-3.08420711106448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202596441328493E-2"/>
                  <c:y val="3.08420711106448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1735641281180882E-2"/>
                  <c:y val="-6.16841422212896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4669551601476103E-2"/>
                  <c:y val="-9.25262133319345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3202596441328386E-2"/>
                  <c:y val="6.16841422212896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Лист4!$D$16:$H$16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Лист4!$D$18:$H$18</c:f>
              <c:numCache>
                <c:formatCode>#,##0</c:formatCode>
                <c:ptCount val="5"/>
                <c:pt idx="0">
                  <c:v>8983</c:v>
                </c:pt>
                <c:pt idx="1">
                  <c:v>9656</c:v>
                </c:pt>
                <c:pt idx="2">
                  <c:v>8750</c:v>
                </c:pt>
                <c:pt idx="3">
                  <c:v>9793</c:v>
                </c:pt>
                <c:pt idx="4">
                  <c:v>9863</c:v>
                </c:pt>
              </c:numCache>
            </c:numRef>
          </c:val>
        </c:ser>
        <c:ser>
          <c:idx val="0"/>
          <c:order val="1"/>
          <c:tx>
            <c:strRef>
              <c:f>Лист4!$C$17</c:f>
              <c:strCache>
                <c:ptCount val="1"/>
                <c:pt idx="0">
                  <c:v>Расходы за счет собственных средств</c:v>
                </c:pt>
              </c:strCache>
            </c:strRef>
          </c:tx>
          <c:spPr>
            <a:solidFill>
              <a:srgbClr val="D07C7A"/>
            </a:solidFill>
          </c:spPr>
          <c:invertIfNegative val="0"/>
          <c:dLbls>
            <c:dLbl>
              <c:idx val="0"/>
              <c:layout>
                <c:manualLayout>
                  <c:x val="7.334775800738051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202596441328493E-2"/>
                  <c:y val="-1.23368284442579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1735641281180882E-2"/>
                  <c:y val="-1.54210355553224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466955160147610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3202596441328493E-2"/>
                  <c:y val="3.08420711106448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Лист4!$D$16:$H$16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Лист4!$D$17:$H$17</c:f>
              <c:numCache>
                <c:formatCode>#,##0</c:formatCode>
                <c:ptCount val="5"/>
                <c:pt idx="0">
                  <c:v>12377</c:v>
                </c:pt>
                <c:pt idx="1">
                  <c:v>12984</c:v>
                </c:pt>
                <c:pt idx="2">
                  <c:v>12041</c:v>
                </c:pt>
                <c:pt idx="3">
                  <c:v>12513</c:v>
                </c:pt>
                <c:pt idx="4">
                  <c:v>12707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71213184"/>
        <c:axId val="171215872"/>
        <c:axId val="0"/>
      </c:bar3DChart>
      <c:catAx>
        <c:axId val="1712131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71215872"/>
        <c:crosses val="autoZero"/>
        <c:auto val="1"/>
        <c:lblAlgn val="ctr"/>
        <c:lblOffset val="100"/>
        <c:noMultiLvlLbl val="0"/>
      </c:catAx>
      <c:valAx>
        <c:axId val="17121587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712131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8.3536743414988415E-3"/>
          <c:y val="0.83893226206920657"/>
          <c:w val="0.98137763953746793"/>
          <c:h val="0.14812645346295747"/>
        </c:manualLayout>
      </c:layout>
      <c:overlay val="0"/>
      <c:txPr>
        <a:bodyPr/>
        <a:lstStyle/>
        <a:p>
          <a:pPr>
            <a:defRPr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Лист4!$C$27</c:f>
              <c:strCache>
                <c:ptCount val="1"/>
                <c:pt idx="0">
                  <c:v>Дефицит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0845233146137884E-2"/>
                  <c:y val="-4.409227832883193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-</a:t>
                    </a:r>
                    <a:r>
                      <a:rPr lang="en-US" dirty="0" smtClean="0"/>
                      <a:t>82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074488139310687E-2"/>
                  <c:y val="-3.0015963486603466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-</a:t>
                    </a:r>
                    <a:r>
                      <a:rPr lang="en-US" dirty="0" smtClean="0"/>
                      <a:t>960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036656769319538E-2"/>
                  <c:y val="-4.9577657581490728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-</a:t>
                    </a:r>
                    <a:r>
                      <a:rPr lang="en-US" dirty="0" smtClean="0"/>
                      <a:t>1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104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9442813528166857E-3"/>
                  <c:y val="-4.409232307521387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-</a:t>
                    </a:r>
                    <a:r>
                      <a:rPr lang="en-US" dirty="0" smtClean="0"/>
                      <a:t>1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114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1652155136884432E-2"/>
                  <c:y val="-5.8789704438442579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-</a:t>
                    </a:r>
                    <a:r>
                      <a:rPr lang="en-US" dirty="0" smtClean="0"/>
                      <a:t>794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Лист4!$D$26:$H$26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Лист4!$D$27:$H$27</c:f>
              <c:numCache>
                <c:formatCode>General</c:formatCode>
                <c:ptCount val="5"/>
                <c:pt idx="0">
                  <c:v>82</c:v>
                </c:pt>
                <c:pt idx="1">
                  <c:v>960</c:v>
                </c:pt>
                <c:pt idx="2">
                  <c:v>1104</c:v>
                </c:pt>
                <c:pt idx="3">
                  <c:v>1114</c:v>
                </c:pt>
                <c:pt idx="4">
                  <c:v>794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44766464"/>
        <c:axId val="144877056"/>
        <c:axId val="0"/>
      </c:bar3DChart>
      <c:catAx>
        <c:axId val="1447664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144877056"/>
        <c:crosses val="autoZero"/>
        <c:auto val="1"/>
        <c:lblAlgn val="ctr"/>
        <c:lblOffset val="100"/>
        <c:noMultiLvlLbl val="0"/>
      </c:catAx>
      <c:valAx>
        <c:axId val="144877056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4476646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stacked"/>
        <c:varyColors val="0"/>
        <c:ser>
          <c:idx val="0"/>
          <c:order val="0"/>
          <c:invertIfNegative val="0"/>
          <c:cat>
            <c:strRef>
              <c:f>Лист2!$C$40:$C$46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Лист2!$D$40:$D$46</c:f>
            </c:numRef>
          </c:val>
        </c:ser>
        <c:ser>
          <c:idx val="1"/>
          <c:order val="1"/>
          <c:invertIfNegative val="0"/>
          <c:cat>
            <c:strRef>
              <c:f>Лист2!$C$40:$C$46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Лист2!$E$40:$E$46</c:f>
            </c:numRef>
          </c:val>
        </c:ser>
        <c:ser>
          <c:idx val="2"/>
          <c:order val="2"/>
          <c:invertIfNegative val="0"/>
          <c:cat>
            <c:strRef>
              <c:f>Лист2!$C$40:$C$46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Лист2!$F$40:$F$46</c:f>
            </c:numRef>
          </c:val>
        </c:ser>
        <c:ser>
          <c:idx val="3"/>
          <c:order val="3"/>
          <c:invertIfNegative val="0"/>
          <c:cat>
            <c:strRef>
              <c:f>Лист2!$C$40:$C$46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Лист2!$G$40:$G$46</c:f>
            </c:numRef>
          </c:val>
        </c:ser>
        <c:ser>
          <c:idx val="4"/>
          <c:order val="4"/>
          <c:invertIfNegative val="0"/>
          <c:cat>
            <c:strRef>
              <c:f>Лист2!$C$40:$C$46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Лист2!$H$40:$H$46</c:f>
            </c:numRef>
          </c:val>
        </c:ser>
        <c:ser>
          <c:idx val="5"/>
          <c:order val="5"/>
          <c:invertIfNegative val="0"/>
          <c:cat>
            <c:strRef>
              <c:f>Лист2!$C$40:$C$46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Лист2!$I$40:$I$46</c:f>
            </c:numRef>
          </c:val>
        </c:ser>
        <c:ser>
          <c:idx val="6"/>
          <c:order val="6"/>
          <c:invertIfNegative val="0"/>
          <c:cat>
            <c:strRef>
              <c:f>Лист2!$C$40:$C$46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Лист2!$J$40:$J$46</c:f>
            </c:numRef>
          </c:val>
        </c:ser>
        <c:ser>
          <c:idx val="7"/>
          <c:order val="7"/>
          <c:invertIfNegative val="0"/>
          <c:cat>
            <c:strRef>
              <c:f>Лист2!$C$40:$C$46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Лист2!$K$40:$K$46</c:f>
            </c:numRef>
          </c:val>
        </c:ser>
        <c:ser>
          <c:idx val="8"/>
          <c:order val="8"/>
          <c:invertIfNegative val="0"/>
          <c:cat>
            <c:strRef>
              <c:f>Лист2!$C$40:$C$46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Лист2!$L$40:$L$46</c:f>
            </c:numRef>
          </c:val>
        </c:ser>
        <c:ser>
          <c:idx val="9"/>
          <c:order val="9"/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Pt>
            <c:idx val="5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</c:spPr>
          </c:dPt>
          <c:dLbls>
            <c:numFmt formatCode="#,##0.0" sourceLinked="0"/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Лист2!$C$40:$C$46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Лист2!$M$40:$M$46</c:f>
              <c:numCache>
                <c:formatCode>0.000</c:formatCode>
                <c:ptCount val="6"/>
                <c:pt idx="0">
                  <c:v>13.044</c:v>
                </c:pt>
                <c:pt idx="1">
                  <c:v>19.358000000000001</c:v>
                </c:pt>
                <c:pt idx="2">
                  <c:v>21.151</c:v>
                </c:pt>
                <c:pt idx="3">
                  <c:v>28.07</c:v>
                </c:pt>
                <c:pt idx="4">
                  <c:v>29.646999999999998</c:v>
                </c:pt>
                <c:pt idx="5">
                  <c:v>32.642000000000003</c:v>
                </c:pt>
              </c:numCache>
            </c:numRef>
          </c:val>
        </c:ser>
        <c:ser>
          <c:idx val="10"/>
          <c:order val="10"/>
          <c:invertIfNegative val="0"/>
          <c:cat>
            <c:strRef>
              <c:f>Лист2!$C$40:$C$46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Лист2!$N$40:$N$46</c:f>
            </c:numRef>
          </c:val>
        </c:ser>
        <c:ser>
          <c:idx val="11"/>
          <c:order val="11"/>
          <c:invertIfNegative val="0"/>
          <c:cat>
            <c:strRef>
              <c:f>Лист2!$C$40:$C$46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Лист2!$O$40:$O$46</c:f>
            </c:numRef>
          </c:val>
        </c:ser>
        <c:ser>
          <c:idx val="12"/>
          <c:order val="12"/>
          <c:spPr>
            <a:pattFill prst="shingle">
              <a:fgClr>
                <a:schemeClr val="accent3">
                  <a:lumMod val="75000"/>
                </a:schemeClr>
              </a:fgClr>
              <a:bgClr>
                <a:schemeClr val="bg1"/>
              </a:bgClr>
            </a:pattFill>
          </c:spPr>
          <c:invertIfNegative val="0"/>
          <c:cat>
            <c:strRef>
              <c:f>Лист2!$C$40:$C$46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Лист2!$P$40:$P$46</c:f>
              <c:numCache>
                <c:formatCode>0.000</c:formatCode>
                <c:ptCount val="6"/>
                <c:pt idx="0">
                  <c:v>21.687999999999999</c:v>
                </c:pt>
                <c:pt idx="1">
                  <c:v>18.189</c:v>
                </c:pt>
                <c:pt idx="2">
                  <c:v>16.350999999999999</c:v>
                </c:pt>
                <c:pt idx="3">
                  <c:v>19.356000000000002</c:v>
                </c:pt>
                <c:pt idx="4">
                  <c:v>22.634999999999998</c:v>
                </c:pt>
                <c:pt idx="5">
                  <c:v>25.422999999999995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6"/>
        <c:gapDepth val="136"/>
        <c:shape val="cylinder"/>
        <c:axId val="171978112"/>
        <c:axId val="172041344"/>
        <c:axId val="0"/>
      </c:bar3DChart>
      <c:catAx>
        <c:axId val="171978112"/>
        <c:scaling>
          <c:orientation val="minMax"/>
        </c:scaling>
        <c:delete val="0"/>
        <c:axPos val="l"/>
        <c:majorTickMark val="out"/>
        <c:minorTickMark val="none"/>
        <c:tickLblPos val="nextTo"/>
        <c:crossAx val="172041344"/>
        <c:crosses val="autoZero"/>
        <c:auto val="1"/>
        <c:lblAlgn val="ctr"/>
        <c:lblOffset val="100"/>
        <c:noMultiLvlLbl val="0"/>
      </c:catAx>
      <c:valAx>
        <c:axId val="172041344"/>
        <c:scaling>
          <c:orientation val="minMax"/>
        </c:scaling>
        <c:delete val="0"/>
        <c:axPos val="b"/>
        <c:numFmt formatCode="0.000" sourceLinked="1"/>
        <c:majorTickMark val="out"/>
        <c:minorTickMark val="none"/>
        <c:tickLblPos val="nextTo"/>
        <c:crossAx val="17197811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148876507995136"/>
          <c:y val="3.8095788683723687E-2"/>
          <c:w val="0.8401747745069964"/>
          <c:h val="0.87514398408321403"/>
        </c:manualLayout>
      </c:layout>
      <c:bar3DChart>
        <c:barDir val="bar"/>
        <c:grouping val="stacked"/>
        <c:varyColors val="0"/>
        <c:ser>
          <c:idx val="0"/>
          <c:order val="0"/>
          <c:invertIfNegative val="0"/>
          <c:cat>
            <c:strRef>
              <c:f>Лист2!$C$53:$C$58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Лист2!$D$53:$D$58</c:f>
            </c:numRef>
          </c:val>
        </c:ser>
        <c:ser>
          <c:idx val="1"/>
          <c:order val="1"/>
          <c:invertIfNegative val="0"/>
          <c:cat>
            <c:strRef>
              <c:f>Лист2!$C$53:$C$58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Лист2!$E$53:$E$58</c:f>
            </c:numRef>
          </c:val>
        </c:ser>
        <c:ser>
          <c:idx val="2"/>
          <c:order val="2"/>
          <c:invertIfNegative val="0"/>
          <c:cat>
            <c:strRef>
              <c:f>Лист2!$C$53:$C$58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Лист2!$F$53:$F$58</c:f>
            </c:numRef>
          </c:val>
        </c:ser>
        <c:ser>
          <c:idx val="3"/>
          <c:order val="3"/>
          <c:invertIfNegative val="0"/>
          <c:cat>
            <c:strRef>
              <c:f>Лист2!$C$53:$C$58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Лист2!$G$53:$G$58</c:f>
            </c:numRef>
          </c:val>
        </c:ser>
        <c:ser>
          <c:idx val="4"/>
          <c:order val="4"/>
          <c:invertIfNegative val="0"/>
          <c:cat>
            <c:strRef>
              <c:f>Лист2!$C$53:$C$58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Лист2!$H$53:$H$58</c:f>
            </c:numRef>
          </c:val>
        </c:ser>
        <c:ser>
          <c:idx val="5"/>
          <c:order val="5"/>
          <c:invertIfNegative val="0"/>
          <c:cat>
            <c:strRef>
              <c:f>Лист2!$C$53:$C$58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Лист2!$I$53:$I$58</c:f>
            </c:numRef>
          </c:val>
        </c:ser>
        <c:ser>
          <c:idx val="6"/>
          <c:order val="6"/>
          <c:invertIfNegative val="0"/>
          <c:cat>
            <c:strRef>
              <c:f>Лист2!$C$53:$C$58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Лист2!$J$53:$J$58</c:f>
            </c:numRef>
          </c:val>
        </c:ser>
        <c:ser>
          <c:idx val="7"/>
          <c:order val="7"/>
          <c:invertIfNegative val="0"/>
          <c:cat>
            <c:strRef>
              <c:f>Лист2!$C$53:$C$58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Лист2!$K$53:$K$58</c:f>
            </c:numRef>
          </c:val>
        </c:ser>
        <c:ser>
          <c:idx val="8"/>
          <c:order val="8"/>
          <c:invertIfNegative val="0"/>
          <c:cat>
            <c:strRef>
              <c:f>Лист2!$C$53:$C$58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Лист2!$L$53:$L$58</c:f>
            </c:numRef>
          </c:val>
        </c:ser>
        <c:ser>
          <c:idx val="9"/>
          <c:order val="9"/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Pt>
            <c:idx val="5"/>
            <c:invertIfNegative val="0"/>
            <c:bubble3D val="0"/>
            <c:spPr>
              <a:solidFill>
                <a:srgbClr val="D07C7A"/>
              </a:solidFill>
            </c:spPr>
          </c:dPt>
          <c:dLbls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3</a:t>
                    </a:r>
                    <a:r>
                      <a:rPr lang="ru-RU" dirty="0" smtClean="0"/>
                      <a:t>5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Лист2!$C$53:$C$58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Лист2!$M$53:$M$58</c:f>
              <c:numCache>
                <c:formatCode>0.000</c:formatCode>
                <c:ptCount val="6"/>
                <c:pt idx="0">
                  <c:v>13.929</c:v>
                </c:pt>
                <c:pt idx="1">
                  <c:v>20.327999999999999</c:v>
                </c:pt>
                <c:pt idx="2">
                  <c:v>24.687000000000001</c:v>
                </c:pt>
                <c:pt idx="3">
                  <c:v>26.663</c:v>
                </c:pt>
                <c:pt idx="4">
                  <c:v>32.866999999999997</c:v>
                </c:pt>
                <c:pt idx="5">
                  <c:v>34.99</c:v>
                </c:pt>
              </c:numCache>
            </c:numRef>
          </c:val>
        </c:ser>
        <c:ser>
          <c:idx val="10"/>
          <c:order val="10"/>
          <c:invertIfNegative val="0"/>
          <c:cat>
            <c:strRef>
              <c:f>Лист2!$C$53:$C$58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Лист2!$N$53:$N$58</c:f>
            </c:numRef>
          </c:val>
        </c:ser>
        <c:ser>
          <c:idx val="11"/>
          <c:order val="11"/>
          <c:invertIfNegative val="0"/>
          <c:cat>
            <c:strRef>
              <c:f>Лист2!$C$53:$C$58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Лист2!$O$53:$O$58</c:f>
            </c:numRef>
          </c:val>
        </c:ser>
        <c:ser>
          <c:idx val="12"/>
          <c:order val="12"/>
          <c:spPr>
            <a:pattFill prst="shingle">
              <a:fgClr>
                <a:schemeClr val="accent4">
                  <a:lumMod val="50000"/>
                </a:schemeClr>
              </a:fgClr>
              <a:bgClr>
                <a:schemeClr val="bg1"/>
              </a:bgClr>
            </a:pattFill>
          </c:spPr>
          <c:invertIfNegative val="0"/>
          <c:cat>
            <c:strRef>
              <c:f>Лист2!$C$53:$C$58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Лист2!$P$53:$P$58</c:f>
              <c:numCache>
                <c:formatCode>0.000</c:formatCode>
                <c:ptCount val="6"/>
                <c:pt idx="0">
                  <c:v>21.687999999999995</c:v>
                </c:pt>
                <c:pt idx="1">
                  <c:v>18.190000000000001</c:v>
                </c:pt>
                <c:pt idx="2">
                  <c:v>16.350999999999996</c:v>
                </c:pt>
                <c:pt idx="3">
                  <c:v>19.355999999999998</c:v>
                </c:pt>
                <c:pt idx="4">
                  <c:v>22.635000000000005</c:v>
                </c:pt>
                <c:pt idx="5">
                  <c:v>25.422999999999995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2"/>
        <c:shape val="cylinder"/>
        <c:axId val="31523200"/>
        <c:axId val="31524736"/>
        <c:axId val="0"/>
      </c:bar3DChart>
      <c:catAx>
        <c:axId val="31523200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31524736"/>
        <c:crosses val="autoZero"/>
        <c:auto val="1"/>
        <c:lblAlgn val="ctr"/>
        <c:lblOffset val="100"/>
        <c:noMultiLvlLbl val="0"/>
      </c:catAx>
      <c:valAx>
        <c:axId val="31524736"/>
        <c:scaling>
          <c:orientation val="minMax"/>
        </c:scaling>
        <c:delete val="0"/>
        <c:axPos val="b"/>
        <c:numFmt formatCode="0.000" sourceLinked="1"/>
        <c:majorTickMark val="out"/>
        <c:minorTickMark val="none"/>
        <c:tickLblPos val="nextTo"/>
        <c:crossAx val="3152320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33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4727269131711835E-3"/>
          <c:y val="5.2858826690985981E-2"/>
          <c:w val="0.95260258917955543"/>
          <c:h val="0.90713703349253239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635000" h="6350000"/>
              <a:bevelB w="1270000" h="1270000"/>
            </a:sp3d>
          </c:spPr>
          <c:dPt>
            <c:idx val="0"/>
            <c:bubble3D val="0"/>
            <c:spPr>
              <a:solidFill>
                <a:schemeClr val="accent1"/>
              </a:solidFill>
              <a:scene3d>
                <a:camera prst="orthographicFront"/>
                <a:lightRig rig="threePt" dir="t"/>
              </a:scene3d>
              <a:sp3d>
                <a:bevelT w="635000" h="6350000"/>
                <a:bevelB w="1270000" h="1270000"/>
              </a:sp3d>
            </c:spPr>
          </c:dPt>
          <c:dPt>
            <c:idx val="1"/>
            <c:bubble3D val="0"/>
            <c:spPr>
              <a:solidFill>
                <a:srgbClr val="D07C7A"/>
              </a:solidFill>
              <a:scene3d>
                <a:camera prst="orthographicFront"/>
                <a:lightRig rig="threePt" dir="t"/>
              </a:scene3d>
              <a:sp3d>
                <a:bevelT w="635000" h="6350000"/>
                <a:bevelB w="1270000" h="1270000"/>
              </a:sp3d>
            </c:spPr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0"/>
                <a:bevelB w="1270000" h="1270000"/>
              </a:sp3d>
            </c:spPr>
          </c:dPt>
          <c:dPt>
            <c:idx val="4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0"/>
                <a:bevelB w="1270000" h="1270000"/>
              </a:sp3d>
            </c:spPr>
          </c:dPt>
          <c:dLbls>
            <c:dLbl>
              <c:idx val="0"/>
              <c:layout>
                <c:manualLayout>
                  <c:x val="4.4030673043144772E-2"/>
                  <c:y val="-0.36154768405608895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Налог на доходы физических лиц
</a:t>
                    </a:r>
                    <a:r>
                      <a:rPr lang="ru-RU" dirty="0" smtClean="0"/>
                      <a:t>3 034</a:t>
                    </a:r>
                    <a:r>
                      <a:rPr lang="ru-RU" baseline="0" dirty="0" smtClean="0"/>
                      <a:t> </a:t>
                    </a:r>
                    <a:r>
                      <a:rPr lang="ru-RU" dirty="0" smtClean="0"/>
                      <a:t>(27,7%)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19307858972971662"/>
                  <c:y val="-0.16838070926493967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Земельный налог с организаций, обладающих земельным участком, расположенным в границах городских округов
</a:t>
                    </a:r>
                    <a:r>
                      <a:rPr lang="ru-RU" dirty="0" smtClean="0"/>
                      <a:t>2 070</a:t>
                    </a:r>
                    <a:r>
                      <a:rPr lang="ru-RU" baseline="0" dirty="0" smtClean="0"/>
                      <a:t> (</a:t>
                    </a:r>
                    <a:r>
                      <a:rPr lang="ru-RU" dirty="0" smtClean="0"/>
                      <a:t>18,9%)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14229966499270413"/>
                  <c:y val="0.1232078719268315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Налоги </a:t>
                    </a:r>
                    <a:r>
                      <a:rPr lang="ru-RU" dirty="0"/>
                      <a:t>на имущество с физических лиц  
</a:t>
                    </a:r>
                    <a:r>
                      <a:rPr lang="ru-RU" dirty="0" smtClean="0"/>
                      <a:t>1 796 (16,4%)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0.15281483231081708"/>
                  <c:y val="0.13689710126810981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Налоги на совокупный доход
</a:t>
                    </a:r>
                    <a:r>
                      <a:rPr lang="ru-RU" dirty="0" smtClean="0"/>
                      <a:t>1 910</a:t>
                    </a:r>
                    <a:r>
                      <a:rPr lang="ru-RU" baseline="0" dirty="0" smtClean="0"/>
                      <a:t> </a:t>
                    </a:r>
                    <a:r>
                      <a:rPr lang="ru-RU" dirty="0" smtClean="0"/>
                      <a:t>(17,5%)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-3.9161435209740074E-2"/>
                  <c:y val="-0.13691886313959026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Доходы </a:t>
                    </a:r>
                    <a:r>
                      <a:rPr lang="ru-RU" dirty="0"/>
                      <a:t>от использования имущества, находящегося в государственной и муниципальной собственности
</a:t>
                    </a:r>
                    <a:r>
                      <a:rPr lang="ru-RU" dirty="0" smtClean="0"/>
                      <a:t>1 094 (10,0%)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-7.1658720510666562E-5"/>
                  <c:y val="-0.19536467076565855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Доходы </a:t>
                    </a:r>
                    <a:r>
                      <a:rPr lang="ru-RU" dirty="0"/>
                      <a:t>от оказания платных услуг и компенсации затрат </a:t>
                    </a:r>
                    <a:r>
                      <a:rPr lang="ru-RU" dirty="0" smtClean="0"/>
                      <a:t>государства </a:t>
                    </a:r>
                  </a:p>
                  <a:p>
                    <a:r>
                      <a:rPr lang="ru-RU" dirty="0" smtClean="0"/>
                      <a:t>446</a:t>
                    </a:r>
                    <a:r>
                      <a:rPr lang="ru-RU" baseline="0" dirty="0" smtClean="0"/>
                      <a:t> </a:t>
                    </a:r>
                    <a:r>
                      <a:rPr lang="ru-RU" dirty="0" smtClean="0"/>
                      <a:t>(4,1%)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-7.5194995043882914E-3"/>
                  <c:y val="-0.10337192607239219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Доходы от продажи материальных и нематериальных активов
</a:t>
                    </a:r>
                    <a:r>
                      <a:rPr lang="ru-RU" dirty="0" smtClean="0"/>
                      <a:t>326 (3,0%)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7"/>
              <c:layout>
                <c:manualLayout>
                  <c:x val="-4.6591500186979268E-3"/>
                  <c:y val="-2.3774338502368247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Прочие </a:t>
                    </a:r>
                    <a:r>
                      <a:rPr lang="ru-RU" dirty="0"/>
                      <a:t>налоговые и неналоговые доходы
</a:t>
                    </a:r>
                    <a:r>
                      <a:rPr lang="ru-RU" dirty="0" smtClean="0"/>
                      <a:t>(2,4%)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9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'Налоговые и неналоговые'!$A$5:$A$12</c:f>
              <c:strCache>
                <c:ptCount val="8"/>
                <c:pt idx="0">
                  <c:v>Налог на доходы физических лиц</c:v>
                </c:pt>
                <c:pt idx="1">
                  <c:v>Земельный налог с организаций, обладающих земельным участком, расположенным в границах городских округов</c:v>
                </c:pt>
                <c:pt idx="2">
                  <c:v>Налоги на имущество с физических лиц  </c:v>
                </c:pt>
                <c:pt idx="3">
                  <c:v>Налоги на совокупный доход</c:v>
                </c:pt>
                <c:pt idx="4">
                  <c:v>Доходы от использования имущества, находящегося в государственной и муниципальной собственности</c:v>
                </c:pt>
                <c:pt idx="5">
                  <c:v>Доходы от оказания платных услуг и компенсации затрат государства</c:v>
                </c:pt>
                <c:pt idx="6">
                  <c:v>Доходы от продажи материальных и нематериальных активов</c:v>
                </c:pt>
                <c:pt idx="7">
                  <c:v>Прочие налоговые и неналоговые доходы</c:v>
                </c:pt>
              </c:strCache>
            </c:strRef>
          </c:cat>
          <c:val>
            <c:numRef>
              <c:f>'Налоговые и неналоговые'!$B$5:$B$12</c:f>
              <c:numCache>
                <c:formatCode>#,##0.00</c:formatCode>
                <c:ptCount val="8"/>
                <c:pt idx="0">
                  <c:v>3033554</c:v>
                </c:pt>
                <c:pt idx="1">
                  <c:v>2069959</c:v>
                </c:pt>
                <c:pt idx="2">
                  <c:v>1796482</c:v>
                </c:pt>
                <c:pt idx="3">
                  <c:v>1909517</c:v>
                </c:pt>
                <c:pt idx="4">
                  <c:v>1094260</c:v>
                </c:pt>
                <c:pt idx="5">
                  <c:v>446284</c:v>
                </c:pt>
                <c:pt idx="6">
                  <c:v>325790</c:v>
                </c:pt>
                <c:pt idx="7">
                  <c:v>261811</c:v>
                </c:pt>
              </c:numCache>
            </c:numRef>
          </c:val>
        </c:ser>
        <c:ser>
          <c:idx val="1"/>
          <c:order val="1"/>
          <c:dLbls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'Налоговые и неналоговые'!$A$5:$A$12</c:f>
              <c:strCache>
                <c:ptCount val="8"/>
                <c:pt idx="0">
                  <c:v>Налог на доходы физических лиц</c:v>
                </c:pt>
                <c:pt idx="1">
                  <c:v>Земельный налог с организаций, обладающих земельным участком, расположенным в границах городских округов</c:v>
                </c:pt>
                <c:pt idx="2">
                  <c:v>Налоги на имущество с физических лиц  </c:v>
                </c:pt>
                <c:pt idx="3">
                  <c:v>Налоги на совокупный доход</c:v>
                </c:pt>
                <c:pt idx="4">
                  <c:v>Доходы от использования имущества, находящегося в государственной и муниципальной собственности</c:v>
                </c:pt>
                <c:pt idx="5">
                  <c:v>Доходы от оказания платных услуг и компенсации затрат государства</c:v>
                </c:pt>
                <c:pt idx="6">
                  <c:v>Доходы от продажи материальных и нематериальных активов</c:v>
                </c:pt>
                <c:pt idx="7">
                  <c:v>Прочие налоговые и неналоговые доходы</c:v>
                </c:pt>
              </c:strCache>
            </c:strRef>
          </c:cat>
          <c:val>
            <c:numRef>
              <c:f>'Налоговые и неналоговые'!$C$5:$C$12</c:f>
              <c:numCache>
                <c:formatCode>#,##0.0</c:formatCode>
                <c:ptCount val="8"/>
                <c:pt idx="0">
                  <c:v>27.7</c:v>
                </c:pt>
                <c:pt idx="1">
                  <c:v>18.899999999999999</c:v>
                </c:pt>
                <c:pt idx="2">
                  <c:v>16.399999999999999</c:v>
                </c:pt>
                <c:pt idx="3">
                  <c:v>17.5</c:v>
                </c:pt>
                <c:pt idx="4">
                  <c:v>10</c:v>
                </c:pt>
                <c:pt idx="5">
                  <c:v>4.0999999999999996</c:v>
                </c:pt>
                <c:pt idx="6">
                  <c:v>3</c:v>
                </c:pt>
                <c:pt idx="7">
                  <c:v>2.4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spPr>
    <a:scene3d>
      <a:camera prst="orthographicFront"/>
      <a:lightRig rig="threePt" dir="t"/>
    </a:scene3d>
    <a:sp3d>
      <a:bevelT w="165100" prst="coolSlant"/>
    </a:sp3d>
  </c:sp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8E244B-CB96-4AC2-A1D7-E3BC725372C0}" type="doc">
      <dgm:prSet loTypeId="urn:microsoft.com/office/officeart/2005/8/layout/hList7" loCatId="list" qsTypeId="urn:microsoft.com/office/officeart/2005/8/quickstyle/simple1" qsCatId="simple" csTypeId="urn:microsoft.com/office/officeart/2005/8/colors/colorful1" csCatId="colorful" phldr="1"/>
      <dgm:spPr/>
    </dgm:pt>
    <dgm:pt modelId="{77061782-6606-4997-BCB2-2B2FB2AC33C5}">
      <dgm:prSet phldrT="[Текст]" custT="1"/>
      <dgm:spPr/>
      <dgm:t>
        <a:bodyPr/>
        <a:lstStyle/>
        <a:p>
          <a:endParaRPr lang="ru-RU" sz="1400" dirty="0" smtClean="0">
            <a:latin typeface="Arial" pitchFamily="34" charset="0"/>
            <a:cs typeface="Arial" pitchFamily="34" charset="0"/>
          </a:endParaRPr>
        </a:p>
        <a:p>
          <a:endParaRPr lang="ru-RU" sz="1400" dirty="0" smtClean="0">
            <a:latin typeface="Arial" pitchFamily="34" charset="0"/>
            <a:cs typeface="Arial" pitchFamily="34" charset="0"/>
          </a:endParaRPr>
        </a:p>
        <a:p>
          <a:endParaRPr lang="ru-RU" sz="1200" dirty="0" smtClean="0">
            <a:latin typeface="Arial" pitchFamily="34" charset="0"/>
            <a:cs typeface="Arial" pitchFamily="34" charset="0"/>
          </a:endParaRPr>
        </a:p>
        <a:p>
          <a:endParaRPr lang="ru-RU" sz="1200" dirty="0" smtClean="0">
            <a:latin typeface="Arial" pitchFamily="34" charset="0"/>
            <a:cs typeface="Arial" pitchFamily="34" charset="0"/>
          </a:endParaRPr>
        </a:p>
        <a:p>
          <a:r>
            <a:rPr lang="ru-RU" sz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Предоставление субсидий гражданам на ЖКУ</a:t>
          </a:r>
        </a:p>
        <a:p>
          <a:r>
            <a:rPr lang="ru-RU" sz="28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77</a:t>
          </a:r>
          <a:endParaRPr lang="ru-RU" sz="1800" dirty="0" smtClean="0">
            <a:solidFill>
              <a:schemeClr val="bg2">
                <a:lumMod val="10000"/>
              </a:schemeClr>
            </a:solidFill>
            <a:latin typeface="Arial" pitchFamily="34" charset="0"/>
            <a:cs typeface="Arial" pitchFamily="34" charset="0"/>
          </a:endParaRPr>
        </a:p>
        <a:p>
          <a:endParaRPr lang="ru-RU" sz="1100" dirty="0"/>
        </a:p>
      </dgm:t>
    </dgm:pt>
    <dgm:pt modelId="{0D379FA1-E902-40AF-994A-BE19BA06B9BC}" type="parTrans" cxnId="{39970BE7-F664-4E3E-A124-62EF65D659F0}">
      <dgm:prSet/>
      <dgm:spPr/>
      <dgm:t>
        <a:bodyPr/>
        <a:lstStyle/>
        <a:p>
          <a:endParaRPr lang="ru-RU"/>
        </a:p>
      </dgm:t>
    </dgm:pt>
    <dgm:pt modelId="{FFBB6CF9-A40B-4C91-84A3-5F1EC3B2649A}" type="sibTrans" cxnId="{39970BE7-F664-4E3E-A124-62EF65D659F0}">
      <dgm:prSet/>
      <dgm:spPr/>
      <dgm:t>
        <a:bodyPr/>
        <a:lstStyle/>
        <a:p>
          <a:endParaRPr lang="ru-RU"/>
        </a:p>
      </dgm:t>
    </dgm:pt>
    <dgm:pt modelId="{6410B599-9432-430A-981D-B61028F5BAB2}">
      <dgm:prSet phldrT="[Текст]" custT="1"/>
      <dgm:spPr/>
      <dgm:t>
        <a:bodyPr/>
        <a:lstStyle/>
        <a:p>
          <a:endParaRPr lang="ru-RU" sz="1200" dirty="0" smtClean="0">
            <a:latin typeface="Arial" pitchFamily="34" charset="0"/>
            <a:cs typeface="Arial" pitchFamily="34" charset="0"/>
          </a:endParaRPr>
        </a:p>
        <a:p>
          <a:endParaRPr lang="ru-RU" sz="1200" dirty="0" smtClean="0">
            <a:latin typeface="Arial" pitchFamily="34" charset="0"/>
            <a:cs typeface="Arial" pitchFamily="34" charset="0"/>
          </a:endParaRPr>
        </a:p>
        <a:p>
          <a:endParaRPr lang="ru-RU" sz="1200" dirty="0" smtClean="0">
            <a:latin typeface="Arial" pitchFamily="34" charset="0"/>
            <a:cs typeface="Arial" pitchFamily="34" charset="0"/>
          </a:endParaRPr>
        </a:p>
        <a:p>
          <a:endParaRPr lang="ru-RU" sz="1200" dirty="0" smtClean="0">
            <a:latin typeface="Arial" pitchFamily="34" charset="0"/>
            <a:cs typeface="Arial" pitchFamily="34" charset="0"/>
          </a:endParaRPr>
        </a:p>
        <a:p>
          <a:r>
            <a:rPr lang="ru-RU" sz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Муниципальные пенсии</a:t>
          </a:r>
        </a:p>
        <a:p>
          <a:r>
            <a:rPr lang="ru-RU" sz="28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31</a:t>
          </a:r>
          <a:endParaRPr lang="ru-RU" sz="2800" dirty="0">
            <a:solidFill>
              <a:schemeClr val="bg2">
                <a:lumMod val="10000"/>
              </a:schemeClr>
            </a:solidFill>
          </a:endParaRPr>
        </a:p>
      </dgm:t>
    </dgm:pt>
    <dgm:pt modelId="{13429428-17B5-4B6C-BC60-5202787EAF4F}" type="parTrans" cxnId="{FF234A6B-9DBE-4ADF-BC99-A87F525C5DA3}">
      <dgm:prSet/>
      <dgm:spPr/>
      <dgm:t>
        <a:bodyPr/>
        <a:lstStyle/>
        <a:p>
          <a:endParaRPr lang="ru-RU"/>
        </a:p>
      </dgm:t>
    </dgm:pt>
    <dgm:pt modelId="{9571A594-8D2C-4536-8A39-0D44EBEA71BD}" type="sibTrans" cxnId="{FF234A6B-9DBE-4ADF-BC99-A87F525C5DA3}">
      <dgm:prSet/>
      <dgm:spPr/>
      <dgm:t>
        <a:bodyPr/>
        <a:lstStyle/>
        <a:p>
          <a:endParaRPr lang="ru-RU"/>
        </a:p>
      </dgm:t>
    </dgm:pt>
    <dgm:pt modelId="{ED76361B-9D01-4B6A-A5BC-0D46DB160450}">
      <dgm:prSet phldrT="[Текст]" custT="1"/>
      <dgm:spPr/>
      <dgm:t>
        <a:bodyPr/>
        <a:lstStyle/>
        <a:p>
          <a:endParaRPr lang="ru-RU" sz="1700" dirty="0" smtClean="0">
            <a:latin typeface="Arial" pitchFamily="34" charset="0"/>
            <a:cs typeface="Arial" pitchFamily="34" charset="0"/>
          </a:endParaRPr>
        </a:p>
        <a:p>
          <a:endParaRPr lang="ru-RU" sz="1700" dirty="0" smtClean="0">
            <a:latin typeface="Arial" pitchFamily="34" charset="0"/>
            <a:cs typeface="Arial" pitchFamily="34" charset="0"/>
          </a:endParaRPr>
        </a:p>
        <a:p>
          <a:r>
            <a:rPr lang="ru-RU" sz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Поддержка социально </a:t>
          </a:r>
          <a:r>
            <a:rPr lang="ru-RU" sz="11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ориентированных </a:t>
          </a:r>
          <a:r>
            <a:rPr lang="ru-RU" sz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НКО</a:t>
          </a:r>
        </a:p>
        <a:p>
          <a:r>
            <a:rPr lang="ru-RU" sz="28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3</a:t>
          </a:r>
          <a:endParaRPr lang="ru-RU" sz="2800" dirty="0">
            <a:solidFill>
              <a:schemeClr val="bg2">
                <a:lumMod val="1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7D4B2B2C-0AD7-4677-9E95-F7C3187E07F6}" type="parTrans" cxnId="{EF196D25-A21C-4CE9-B07F-622212CE3F7C}">
      <dgm:prSet/>
      <dgm:spPr/>
      <dgm:t>
        <a:bodyPr/>
        <a:lstStyle/>
        <a:p>
          <a:endParaRPr lang="ru-RU"/>
        </a:p>
      </dgm:t>
    </dgm:pt>
    <dgm:pt modelId="{2F8D7D07-786B-42E7-A2E9-7F0A1FB27494}" type="sibTrans" cxnId="{EF196D25-A21C-4CE9-B07F-622212CE3F7C}">
      <dgm:prSet/>
      <dgm:spPr/>
      <dgm:t>
        <a:bodyPr/>
        <a:lstStyle/>
        <a:p>
          <a:endParaRPr lang="ru-RU"/>
        </a:p>
      </dgm:t>
    </dgm:pt>
    <dgm:pt modelId="{AB68F942-7092-44AD-B546-6693E838F537}">
      <dgm:prSet custT="1"/>
      <dgm:spPr/>
      <dgm:t>
        <a:bodyPr/>
        <a:lstStyle/>
        <a:p>
          <a:endParaRPr lang="ru-RU" sz="1500" dirty="0" smtClean="0">
            <a:latin typeface="Arial" pitchFamily="34" charset="0"/>
            <a:cs typeface="Arial" pitchFamily="34" charset="0"/>
          </a:endParaRPr>
        </a:p>
        <a:p>
          <a:endParaRPr lang="ru-RU" sz="1500" dirty="0" smtClean="0">
            <a:latin typeface="Arial" pitchFamily="34" charset="0"/>
            <a:cs typeface="Arial" pitchFamily="34" charset="0"/>
          </a:endParaRPr>
        </a:p>
        <a:p>
          <a:endParaRPr lang="ru-RU" sz="1100" dirty="0" smtClean="0">
            <a:solidFill>
              <a:schemeClr val="bg2">
                <a:lumMod val="10000"/>
              </a:schemeClr>
            </a:solidFill>
            <a:latin typeface="Arial" pitchFamily="34" charset="0"/>
            <a:cs typeface="Arial" pitchFamily="34" charset="0"/>
          </a:endParaRPr>
        </a:p>
        <a:p>
          <a:r>
            <a:rPr lang="ru-RU" sz="11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Дополнительные</a:t>
          </a:r>
          <a:r>
            <a:rPr lang="ru-RU" sz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11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меры социальной поддержки граждан</a:t>
          </a:r>
        </a:p>
        <a:p>
          <a:r>
            <a:rPr lang="ru-RU" sz="24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155</a:t>
          </a:r>
          <a:endParaRPr lang="ru-RU" sz="2400" dirty="0">
            <a:solidFill>
              <a:schemeClr val="bg2">
                <a:lumMod val="1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E63726A2-0155-453B-802B-131DE0AC0B5B}" type="parTrans" cxnId="{2AD01D5A-8426-4E0F-8A6A-89ECAD4AF668}">
      <dgm:prSet/>
      <dgm:spPr/>
      <dgm:t>
        <a:bodyPr/>
        <a:lstStyle/>
        <a:p>
          <a:endParaRPr lang="ru-RU"/>
        </a:p>
      </dgm:t>
    </dgm:pt>
    <dgm:pt modelId="{3D07A87C-91BB-47CD-8472-F159C1279867}" type="sibTrans" cxnId="{2AD01D5A-8426-4E0F-8A6A-89ECAD4AF668}">
      <dgm:prSet/>
      <dgm:spPr/>
      <dgm:t>
        <a:bodyPr/>
        <a:lstStyle/>
        <a:p>
          <a:endParaRPr lang="ru-RU"/>
        </a:p>
      </dgm:t>
    </dgm:pt>
    <dgm:pt modelId="{E2630CA0-C705-4C0B-A3E7-FE6452C8AC62}">
      <dgm:prSet custT="1"/>
      <dgm:spPr/>
      <dgm:t>
        <a:bodyPr/>
        <a:lstStyle/>
        <a:p>
          <a:endParaRPr lang="ru-RU" sz="1400" dirty="0" smtClean="0">
            <a:latin typeface="Arial" pitchFamily="34" charset="0"/>
            <a:cs typeface="Arial" pitchFamily="34" charset="0"/>
          </a:endParaRPr>
        </a:p>
        <a:p>
          <a:endParaRPr lang="ru-RU" sz="1400" dirty="0" smtClean="0">
            <a:latin typeface="Arial" pitchFamily="34" charset="0"/>
            <a:cs typeface="Arial" pitchFamily="34" charset="0"/>
          </a:endParaRPr>
        </a:p>
        <a:p>
          <a:endParaRPr lang="ru-RU" sz="1400" dirty="0" smtClean="0">
            <a:latin typeface="Arial" pitchFamily="34" charset="0"/>
            <a:cs typeface="Arial" pitchFamily="34" charset="0"/>
          </a:endParaRPr>
        </a:p>
        <a:p>
          <a:endParaRPr lang="ru-RU" sz="1400" dirty="0" smtClean="0">
            <a:latin typeface="Arial" pitchFamily="34" charset="0"/>
            <a:cs typeface="Arial" pitchFamily="34" charset="0"/>
          </a:endParaRPr>
        </a:p>
        <a:p>
          <a:r>
            <a:rPr lang="ru-RU" sz="14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Отдых детей в каникулярное время</a:t>
          </a:r>
        </a:p>
        <a:p>
          <a:r>
            <a:rPr lang="ru-RU" sz="28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35</a:t>
          </a:r>
        </a:p>
        <a:p>
          <a:r>
            <a:rPr lang="ru-RU" sz="1400" dirty="0" smtClean="0">
              <a:latin typeface="Arial" pitchFamily="34" charset="0"/>
              <a:cs typeface="Arial" pitchFamily="34" charset="0"/>
            </a:rPr>
            <a:t> </a:t>
          </a:r>
          <a:endParaRPr lang="ru-RU" sz="1800" dirty="0">
            <a:latin typeface="Arial" pitchFamily="34" charset="0"/>
            <a:cs typeface="Arial" pitchFamily="34" charset="0"/>
          </a:endParaRPr>
        </a:p>
      </dgm:t>
    </dgm:pt>
    <dgm:pt modelId="{DC4D8F81-02C1-4B21-8EC7-68940718BA6F}" type="parTrans" cxnId="{117129C2-6D66-422D-9581-A9272234FCAF}">
      <dgm:prSet/>
      <dgm:spPr/>
      <dgm:t>
        <a:bodyPr/>
        <a:lstStyle/>
        <a:p>
          <a:endParaRPr lang="ru-RU"/>
        </a:p>
      </dgm:t>
    </dgm:pt>
    <dgm:pt modelId="{6C949091-5C0E-4E76-A3D1-C09DF26C981B}" type="sibTrans" cxnId="{117129C2-6D66-422D-9581-A9272234FCAF}">
      <dgm:prSet/>
      <dgm:spPr/>
      <dgm:t>
        <a:bodyPr/>
        <a:lstStyle/>
        <a:p>
          <a:endParaRPr lang="ru-RU"/>
        </a:p>
      </dgm:t>
    </dgm:pt>
    <dgm:pt modelId="{BED402FF-7A6E-4BAE-8183-EB46B5AB4943}">
      <dgm:prSet custT="1"/>
      <dgm:spPr/>
      <dgm:t>
        <a:bodyPr/>
        <a:lstStyle/>
        <a:p>
          <a:endParaRPr lang="ru-RU" sz="1800" dirty="0" smtClean="0">
            <a:latin typeface="Arial" pitchFamily="34" charset="0"/>
            <a:cs typeface="Arial" pitchFamily="34" charset="0"/>
          </a:endParaRPr>
        </a:p>
        <a:p>
          <a:endParaRPr lang="ru-RU" sz="1800" dirty="0" smtClean="0">
            <a:latin typeface="Arial" pitchFamily="34" charset="0"/>
            <a:cs typeface="Arial" pitchFamily="34" charset="0"/>
          </a:endParaRPr>
        </a:p>
        <a:p>
          <a:r>
            <a:rPr lang="ru-RU" sz="18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Доступная среда </a:t>
          </a:r>
        </a:p>
        <a:p>
          <a:r>
            <a:rPr lang="ru-RU" sz="28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5 </a:t>
          </a:r>
        </a:p>
      </dgm:t>
    </dgm:pt>
    <dgm:pt modelId="{70DC87F8-8F49-4329-8D8F-6F4FBF8E1ABB}" type="parTrans" cxnId="{7A524F82-4314-4ED0-8C8B-3FB3BA6279BA}">
      <dgm:prSet/>
      <dgm:spPr/>
      <dgm:t>
        <a:bodyPr/>
        <a:lstStyle/>
        <a:p>
          <a:endParaRPr lang="ru-RU"/>
        </a:p>
      </dgm:t>
    </dgm:pt>
    <dgm:pt modelId="{8454F440-F55B-432A-A554-C76B982360E2}" type="sibTrans" cxnId="{7A524F82-4314-4ED0-8C8B-3FB3BA6279BA}">
      <dgm:prSet/>
      <dgm:spPr/>
      <dgm:t>
        <a:bodyPr/>
        <a:lstStyle/>
        <a:p>
          <a:endParaRPr lang="ru-RU"/>
        </a:p>
      </dgm:t>
    </dgm:pt>
    <dgm:pt modelId="{565558F9-01CC-4E65-8014-59F2EA2EFCFA}" type="pres">
      <dgm:prSet presAssocID="{328E244B-CB96-4AC2-A1D7-E3BC725372C0}" presName="Name0" presStyleCnt="0">
        <dgm:presLayoutVars>
          <dgm:dir/>
          <dgm:resizeHandles val="exact"/>
        </dgm:presLayoutVars>
      </dgm:prSet>
      <dgm:spPr/>
    </dgm:pt>
    <dgm:pt modelId="{DC3A79DC-0876-4B86-9059-5DA8AC3F24A5}" type="pres">
      <dgm:prSet presAssocID="{328E244B-CB96-4AC2-A1D7-E3BC725372C0}" presName="fgShape" presStyleLbl="fgShp" presStyleIdx="0" presStyleCnt="1" custLinFactY="38975" custLinFactNeighborX="-1697" custLinFactNeighborY="100000"/>
      <dgm:spPr>
        <a:noFill/>
        <a:ln>
          <a:noFill/>
        </a:ln>
      </dgm:spPr>
    </dgm:pt>
    <dgm:pt modelId="{54966534-205A-409E-8EFC-6472A2427463}" type="pres">
      <dgm:prSet presAssocID="{328E244B-CB96-4AC2-A1D7-E3BC725372C0}" presName="linComp" presStyleCnt="0"/>
      <dgm:spPr/>
    </dgm:pt>
    <dgm:pt modelId="{F1371DA5-07E8-414E-A74C-AB57DE6AF096}" type="pres">
      <dgm:prSet presAssocID="{77061782-6606-4997-BCB2-2B2FB2AC33C5}" presName="compNode" presStyleCnt="0"/>
      <dgm:spPr/>
    </dgm:pt>
    <dgm:pt modelId="{1587E2EB-9E2B-49A8-88DF-12F4BC742774}" type="pres">
      <dgm:prSet presAssocID="{77061782-6606-4997-BCB2-2B2FB2AC33C5}" presName="bkgdShape" presStyleLbl="node1" presStyleIdx="0" presStyleCnt="6"/>
      <dgm:spPr/>
      <dgm:t>
        <a:bodyPr/>
        <a:lstStyle/>
        <a:p>
          <a:endParaRPr lang="ru-RU"/>
        </a:p>
      </dgm:t>
    </dgm:pt>
    <dgm:pt modelId="{FFC25962-7C45-4146-9043-4CF5E6B679F1}" type="pres">
      <dgm:prSet presAssocID="{77061782-6606-4997-BCB2-2B2FB2AC33C5}" presName="nodeTx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A4F50D-5239-4EB0-9310-E36154C66A13}" type="pres">
      <dgm:prSet presAssocID="{77061782-6606-4997-BCB2-2B2FB2AC33C5}" presName="invisiNode" presStyleLbl="node1" presStyleIdx="0" presStyleCnt="6"/>
      <dgm:spPr/>
    </dgm:pt>
    <dgm:pt modelId="{03E03EC9-240D-40EA-9339-21ADBCA79940}" type="pres">
      <dgm:prSet presAssocID="{77061782-6606-4997-BCB2-2B2FB2AC33C5}" presName="imagNode" presStyleLbl="fgImgPlace1" presStyleIdx="0" presStyleCnt="6" custScaleX="148096" custScaleY="136965" custLinFactNeighborX="2496" custLinFactNeighborY="933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B922C302-93E5-48CB-B7BE-192AF6B94BC8}" type="pres">
      <dgm:prSet presAssocID="{FFBB6CF9-A40B-4C91-84A3-5F1EC3B2649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56F77F58-D2B5-4CB9-98AB-3D3978D7AB7F}" type="pres">
      <dgm:prSet presAssocID="{AB68F942-7092-44AD-B546-6693E838F537}" presName="compNode" presStyleCnt="0"/>
      <dgm:spPr/>
    </dgm:pt>
    <dgm:pt modelId="{5659B92A-3A3E-4CE7-9F88-1E2184D5882E}" type="pres">
      <dgm:prSet presAssocID="{AB68F942-7092-44AD-B546-6693E838F537}" presName="bkgdShape" presStyleLbl="node1" presStyleIdx="1" presStyleCnt="6"/>
      <dgm:spPr/>
      <dgm:t>
        <a:bodyPr/>
        <a:lstStyle/>
        <a:p>
          <a:endParaRPr lang="ru-RU"/>
        </a:p>
      </dgm:t>
    </dgm:pt>
    <dgm:pt modelId="{CF0707A7-E65C-4A43-9E93-37B080CFF773}" type="pres">
      <dgm:prSet presAssocID="{AB68F942-7092-44AD-B546-6693E838F537}" presName="nodeTx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0B6F0E-5ABE-408D-B3B3-719533EC90EE}" type="pres">
      <dgm:prSet presAssocID="{AB68F942-7092-44AD-B546-6693E838F537}" presName="invisiNode" presStyleLbl="node1" presStyleIdx="1" presStyleCnt="6"/>
      <dgm:spPr/>
    </dgm:pt>
    <dgm:pt modelId="{73374266-A03F-49CC-8197-AB4DD35A31D5}" type="pres">
      <dgm:prSet presAssocID="{AB68F942-7092-44AD-B546-6693E838F537}" presName="imagNode" presStyleLbl="fgImgPlace1" presStyleIdx="1" presStyleCnt="6" custScaleX="144582" custScaleY="136965" custLinFactNeighborX="-592" custLinFactNeighborY="9332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  <dgm:pt modelId="{0B887CB2-C8EF-45F0-9C9E-3E93C1143AE2}" type="pres">
      <dgm:prSet presAssocID="{3D07A87C-91BB-47CD-8472-F159C127986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571AE7EF-8A11-4FAE-BC9D-BC1FAB83CC92}" type="pres">
      <dgm:prSet presAssocID="{E2630CA0-C705-4C0B-A3E7-FE6452C8AC62}" presName="compNode" presStyleCnt="0"/>
      <dgm:spPr/>
    </dgm:pt>
    <dgm:pt modelId="{1926918B-67E4-49F8-8385-1D0973D31DC4}" type="pres">
      <dgm:prSet presAssocID="{E2630CA0-C705-4C0B-A3E7-FE6452C8AC62}" presName="bkgdShape" presStyleLbl="node1" presStyleIdx="2" presStyleCnt="6"/>
      <dgm:spPr/>
      <dgm:t>
        <a:bodyPr/>
        <a:lstStyle/>
        <a:p>
          <a:endParaRPr lang="ru-RU"/>
        </a:p>
      </dgm:t>
    </dgm:pt>
    <dgm:pt modelId="{EC1E0D36-675B-42B3-83D7-74C1F60E9B36}" type="pres">
      <dgm:prSet presAssocID="{E2630CA0-C705-4C0B-A3E7-FE6452C8AC62}" presName="nodeTx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E3A4D9-F63D-471E-B981-826EC57CE0E7}" type="pres">
      <dgm:prSet presAssocID="{E2630CA0-C705-4C0B-A3E7-FE6452C8AC62}" presName="invisiNode" presStyleLbl="node1" presStyleIdx="2" presStyleCnt="6"/>
      <dgm:spPr/>
    </dgm:pt>
    <dgm:pt modelId="{31562E33-BA73-4AED-A6F1-300D8A3264D0}" type="pres">
      <dgm:prSet presAssocID="{E2630CA0-C705-4C0B-A3E7-FE6452C8AC62}" presName="imagNode" presStyleLbl="fgImgPlace1" presStyleIdx="2" presStyleCnt="6" custScaleX="132332" custScaleY="128404" custLinFactNeighborX="0" custLinFactNeighborY="528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</dgm:spPr>
    </dgm:pt>
    <dgm:pt modelId="{E0076279-7913-447F-9D0E-68EDDE0E8841}" type="pres">
      <dgm:prSet presAssocID="{6C949091-5C0E-4E76-A3D1-C09DF26C981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8B33434-E8CE-4F5E-BD37-B7658D664BC9}" type="pres">
      <dgm:prSet presAssocID="{BED402FF-7A6E-4BAE-8183-EB46B5AB4943}" presName="compNode" presStyleCnt="0"/>
      <dgm:spPr/>
    </dgm:pt>
    <dgm:pt modelId="{AC343AAC-CB49-4653-B318-E30B786B00B3}" type="pres">
      <dgm:prSet presAssocID="{BED402FF-7A6E-4BAE-8183-EB46B5AB4943}" presName="bkgdShape" presStyleLbl="node1" presStyleIdx="3" presStyleCnt="6" custLinFactNeighborX="102" custLinFactNeighborY="-7778"/>
      <dgm:spPr/>
      <dgm:t>
        <a:bodyPr/>
        <a:lstStyle/>
        <a:p>
          <a:endParaRPr lang="ru-RU"/>
        </a:p>
      </dgm:t>
    </dgm:pt>
    <dgm:pt modelId="{1C24017B-34FA-4FA1-A15B-EDEA71390D44}" type="pres">
      <dgm:prSet presAssocID="{BED402FF-7A6E-4BAE-8183-EB46B5AB4943}" presName="nodeTx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C57FF0-D424-4A6E-8A03-7F1C280F95B3}" type="pres">
      <dgm:prSet presAssocID="{BED402FF-7A6E-4BAE-8183-EB46B5AB4943}" presName="invisiNode" presStyleLbl="node1" presStyleIdx="3" presStyleCnt="6"/>
      <dgm:spPr/>
    </dgm:pt>
    <dgm:pt modelId="{1F9CBE0F-1557-449C-8F67-B2E094EB5A80}" type="pres">
      <dgm:prSet presAssocID="{BED402FF-7A6E-4BAE-8183-EB46B5AB4943}" presName="imagNode" presStyleLbl="fgImgPlace1" presStyleIdx="3" presStyleCnt="6" custScaleX="137553" custScaleY="138972" custLinFactNeighborX="1053" custLinFactNeighborY="983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2F6D8539-9735-4C89-9F52-E999B4E2EC0A}" type="pres">
      <dgm:prSet presAssocID="{8454F440-F55B-432A-A554-C76B982360E2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E58D79D-8C5F-4A75-B360-3E7A163B2A1F}" type="pres">
      <dgm:prSet presAssocID="{6410B599-9432-430A-981D-B61028F5BAB2}" presName="compNode" presStyleCnt="0"/>
      <dgm:spPr/>
    </dgm:pt>
    <dgm:pt modelId="{336D4597-5F4F-495E-AF8E-D5D60C112DBE}" type="pres">
      <dgm:prSet presAssocID="{6410B599-9432-430A-981D-B61028F5BAB2}" presName="bkgdShape" presStyleLbl="node1" presStyleIdx="4" presStyleCnt="6"/>
      <dgm:spPr/>
      <dgm:t>
        <a:bodyPr/>
        <a:lstStyle/>
        <a:p>
          <a:endParaRPr lang="ru-RU"/>
        </a:p>
      </dgm:t>
    </dgm:pt>
    <dgm:pt modelId="{D64208FA-D00F-4949-9EE4-F90BA9D924AE}" type="pres">
      <dgm:prSet presAssocID="{6410B599-9432-430A-981D-B61028F5BAB2}" presName="nodeTx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AFAC07-F02E-4C3D-9AF5-F2DC0E642F69}" type="pres">
      <dgm:prSet presAssocID="{6410B599-9432-430A-981D-B61028F5BAB2}" presName="invisiNode" presStyleLbl="node1" presStyleIdx="4" presStyleCnt="6"/>
      <dgm:spPr/>
    </dgm:pt>
    <dgm:pt modelId="{49E20B56-B84B-46F6-B3BD-C2F2E464A97D}" type="pres">
      <dgm:prSet presAssocID="{6410B599-9432-430A-981D-B61028F5BAB2}" presName="imagNode" presStyleLbl="fgImgPlace1" presStyleIdx="4" presStyleCnt="6" custScaleX="133499" custScaleY="136965" custLinFactNeighborX="6369" custLinFactNeighborY="9332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</dgm:spPr>
    </dgm:pt>
    <dgm:pt modelId="{30841745-3A89-4A2A-974E-7A5F7585A963}" type="pres">
      <dgm:prSet presAssocID="{9571A594-8D2C-4536-8A39-0D44EBEA71B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116A305-5305-4206-B39A-62A8920E7F55}" type="pres">
      <dgm:prSet presAssocID="{ED76361B-9D01-4B6A-A5BC-0D46DB160450}" presName="compNode" presStyleCnt="0"/>
      <dgm:spPr/>
    </dgm:pt>
    <dgm:pt modelId="{0A77DB1C-E3E5-48C0-8AEB-3AB63A36C437}" type="pres">
      <dgm:prSet presAssocID="{ED76361B-9D01-4B6A-A5BC-0D46DB160450}" presName="bkgdShape" presStyleLbl="node1" presStyleIdx="5" presStyleCnt="6"/>
      <dgm:spPr/>
      <dgm:t>
        <a:bodyPr/>
        <a:lstStyle/>
        <a:p>
          <a:endParaRPr lang="ru-RU"/>
        </a:p>
      </dgm:t>
    </dgm:pt>
    <dgm:pt modelId="{BE5D41C9-1028-42B9-9F26-6188FEA9B6E9}" type="pres">
      <dgm:prSet presAssocID="{ED76361B-9D01-4B6A-A5BC-0D46DB160450}" presName="nodeTx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ACAF30-34BD-443F-8919-FE1EAEA3D853}" type="pres">
      <dgm:prSet presAssocID="{ED76361B-9D01-4B6A-A5BC-0D46DB160450}" presName="invisiNode" presStyleLbl="node1" presStyleIdx="5" presStyleCnt="6"/>
      <dgm:spPr/>
    </dgm:pt>
    <dgm:pt modelId="{8C963EF1-2FC4-49B6-A613-8FF987EA23BF}" type="pres">
      <dgm:prSet presAssocID="{ED76361B-9D01-4B6A-A5BC-0D46DB160450}" presName="imagNode" presStyleLbl="fgImgPlace1" presStyleIdx="5" presStyleCnt="6" custScaleX="140225" custScaleY="136965" custLinFactNeighborY="9332"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</dgm:spPr>
    </dgm:pt>
  </dgm:ptLst>
  <dgm:cxnLst>
    <dgm:cxn modelId="{4AE051D8-3769-45DB-BB7E-F7F3C8BCB3DC}" type="presOf" srcId="{77061782-6606-4997-BCB2-2B2FB2AC33C5}" destId="{1587E2EB-9E2B-49A8-88DF-12F4BC742774}" srcOrd="0" destOrd="0" presId="urn:microsoft.com/office/officeart/2005/8/layout/hList7"/>
    <dgm:cxn modelId="{FF234A6B-9DBE-4ADF-BC99-A87F525C5DA3}" srcId="{328E244B-CB96-4AC2-A1D7-E3BC725372C0}" destId="{6410B599-9432-430A-981D-B61028F5BAB2}" srcOrd="4" destOrd="0" parTransId="{13429428-17B5-4B6C-BC60-5202787EAF4F}" sibTransId="{9571A594-8D2C-4536-8A39-0D44EBEA71BD}"/>
    <dgm:cxn modelId="{82D59699-47C3-40B1-9E70-27A6E978DB8E}" type="presOf" srcId="{6410B599-9432-430A-981D-B61028F5BAB2}" destId="{D64208FA-D00F-4949-9EE4-F90BA9D924AE}" srcOrd="1" destOrd="0" presId="urn:microsoft.com/office/officeart/2005/8/layout/hList7"/>
    <dgm:cxn modelId="{117129C2-6D66-422D-9581-A9272234FCAF}" srcId="{328E244B-CB96-4AC2-A1D7-E3BC725372C0}" destId="{E2630CA0-C705-4C0B-A3E7-FE6452C8AC62}" srcOrd="2" destOrd="0" parTransId="{DC4D8F81-02C1-4B21-8EC7-68940718BA6F}" sibTransId="{6C949091-5C0E-4E76-A3D1-C09DF26C981B}"/>
    <dgm:cxn modelId="{8905F9EC-5038-48DE-89F9-F33CA34FAB1D}" type="presOf" srcId="{8454F440-F55B-432A-A554-C76B982360E2}" destId="{2F6D8539-9735-4C89-9F52-E999B4E2EC0A}" srcOrd="0" destOrd="0" presId="urn:microsoft.com/office/officeart/2005/8/layout/hList7"/>
    <dgm:cxn modelId="{A9900126-BB4B-4F4C-93B6-20B60699257E}" type="presOf" srcId="{ED76361B-9D01-4B6A-A5BC-0D46DB160450}" destId="{BE5D41C9-1028-42B9-9F26-6188FEA9B6E9}" srcOrd="1" destOrd="0" presId="urn:microsoft.com/office/officeart/2005/8/layout/hList7"/>
    <dgm:cxn modelId="{649A568F-2BDE-4D6C-BAB8-09DED9C3145B}" type="presOf" srcId="{BED402FF-7A6E-4BAE-8183-EB46B5AB4943}" destId="{1C24017B-34FA-4FA1-A15B-EDEA71390D44}" srcOrd="1" destOrd="0" presId="urn:microsoft.com/office/officeart/2005/8/layout/hList7"/>
    <dgm:cxn modelId="{8084C53F-CBA4-43E2-B55E-EDB25A37B71E}" type="presOf" srcId="{328E244B-CB96-4AC2-A1D7-E3BC725372C0}" destId="{565558F9-01CC-4E65-8014-59F2EA2EFCFA}" srcOrd="0" destOrd="0" presId="urn:microsoft.com/office/officeart/2005/8/layout/hList7"/>
    <dgm:cxn modelId="{4AAD679D-BE2D-49EE-A1E2-6709A3FF1DF3}" type="presOf" srcId="{77061782-6606-4997-BCB2-2B2FB2AC33C5}" destId="{FFC25962-7C45-4146-9043-4CF5E6B679F1}" srcOrd="1" destOrd="0" presId="urn:microsoft.com/office/officeart/2005/8/layout/hList7"/>
    <dgm:cxn modelId="{3CC4868A-A86B-44CD-B675-F86D43A48E5E}" type="presOf" srcId="{6410B599-9432-430A-981D-B61028F5BAB2}" destId="{336D4597-5F4F-495E-AF8E-D5D60C112DBE}" srcOrd="0" destOrd="0" presId="urn:microsoft.com/office/officeart/2005/8/layout/hList7"/>
    <dgm:cxn modelId="{8B1CE89E-15C2-41D3-84B3-C5BF1E3F2D34}" type="presOf" srcId="{FFBB6CF9-A40B-4C91-84A3-5F1EC3B2649A}" destId="{B922C302-93E5-48CB-B7BE-192AF6B94BC8}" srcOrd="0" destOrd="0" presId="urn:microsoft.com/office/officeart/2005/8/layout/hList7"/>
    <dgm:cxn modelId="{57955E9F-527A-407A-B4C5-8674B2820C54}" type="presOf" srcId="{E2630CA0-C705-4C0B-A3E7-FE6452C8AC62}" destId="{EC1E0D36-675B-42B3-83D7-74C1F60E9B36}" srcOrd="1" destOrd="0" presId="urn:microsoft.com/office/officeart/2005/8/layout/hList7"/>
    <dgm:cxn modelId="{B44F8605-9781-4858-9F51-64C3588CB5BD}" type="presOf" srcId="{AB68F942-7092-44AD-B546-6693E838F537}" destId="{CF0707A7-E65C-4A43-9E93-37B080CFF773}" srcOrd="1" destOrd="0" presId="urn:microsoft.com/office/officeart/2005/8/layout/hList7"/>
    <dgm:cxn modelId="{90196271-3EED-4857-AFE4-FB9DC5C8A75D}" type="presOf" srcId="{AB68F942-7092-44AD-B546-6693E838F537}" destId="{5659B92A-3A3E-4CE7-9F88-1E2184D5882E}" srcOrd="0" destOrd="0" presId="urn:microsoft.com/office/officeart/2005/8/layout/hList7"/>
    <dgm:cxn modelId="{40AE0812-44C9-4B70-AF9F-28B385D7575D}" type="presOf" srcId="{BED402FF-7A6E-4BAE-8183-EB46B5AB4943}" destId="{AC343AAC-CB49-4653-B318-E30B786B00B3}" srcOrd="0" destOrd="0" presId="urn:microsoft.com/office/officeart/2005/8/layout/hList7"/>
    <dgm:cxn modelId="{5D100783-6B97-4F28-AEC7-44CA7A768F21}" type="presOf" srcId="{9571A594-8D2C-4536-8A39-0D44EBEA71BD}" destId="{30841745-3A89-4A2A-974E-7A5F7585A963}" srcOrd="0" destOrd="0" presId="urn:microsoft.com/office/officeart/2005/8/layout/hList7"/>
    <dgm:cxn modelId="{7A524F82-4314-4ED0-8C8B-3FB3BA6279BA}" srcId="{328E244B-CB96-4AC2-A1D7-E3BC725372C0}" destId="{BED402FF-7A6E-4BAE-8183-EB46B5AB4943}" srcOrd="3" destOrd="0" parTransId="{70DC87F8-8F49-4329-8D8F-6F4FBF8E1ABB}" sibTransId="{8454F440-F55B-432A-A554-C76B982360E2}"/>
    <dgm:cxn modelId="{EF196D25-A21C-4CE9-B07F-622212CE3F7C}" srcId="{328E244B-CB96-4AC2-A1D7-E3BC725372C0}" destId="{ED76361B-9D01-4B6A-A5BC-0D46DB160450}" srcOrd="5" destOrd="0" parTransId="{7D4B2B2C-0AD7-4677-9E95-F7C3187E07F6}" sibTransId="{2F8D7D07-786B-42E7-A2E9-7F0A1FB27494}"/>
    <dgm:cxn modelId="{39970BE7-F664-4E3E-A124-62EF65D659F0}" srcId="{328E244B-CB96-4AC2-A1D7-E3BC725372C0}" destId="{77061782-6606-4997-BCB2-2B2FB2AC33C5}" srcOrd="0" destOrd="0" parTransId="{0D379FA1-E902-40AF-994A-BE19BA06B9BC}" sibTransId="{FFBB6CF9-A40B-4C91-84A3-5F1EC3B2649A}"/>
    <dgm:cxn modelId="{0FBD293A-DCBE-4095-94AB-1CB42FE57ACD}" type="presOf" srcId="{6C949091-5C0E-4E76-A3D1-C09DF26C981B}" destId="{E0076279-7913-447F-9D0E-68EDDE0E8841}" srcOrd="0" destOrd="0" presId="urn:microsoft.com/office/officeart/2005/8/layout/hList7"/>
    <dgm:cxn modelId="{0CBFB563-BCBC-43C0-A77B-54D85725C463}" type="presOf" srcId="{ED76361B-9D01-4B6A-A5BC-0D46DB160450}" destId="{0A77DB1C-E3E5-48C0-8AEB-3AB63A36C437}" srcOrd="0" destOrd="0" presId="urn:microsoft.com/office/officeart/2005/8/layout/hList7"/>
    <dgm:cxn modelId="{44B46999-7172-470A-B1B3-8D1BEB05ACAC}" type="presOf" srcId="{3D07A87C-91BB-47CD-8472-F159C1279867}" destId="{0B887CB2-C8EF-45F0-9C9E-3E93C1143AE2}" srcOrd="0" destOrd="0" presId="urn:microsoft.com/office/officeart/2005/8/layout/hList7"/>
    <dgm:cxn modelId="{2AD01D5A-8426-4E0F-8A6A-89ECAD4AF668}" srcId="{328E244B-CB96-4AC2-A1D7-E3BC725372C0}" destId="{AB68F942-7092-44AD-B546-6693E838F537}" srcOrd="1" destOrd="0" parTransId="{E63726A2-0155-453B-802B-131DE0AC0B5B}" sibTransId="{3D07A87C-91BB-47CD-8472-F159C1279867}"/>
    <dgm:cxn modelId="{C79B04F5-95DA-495A-9651-9DC17E158C8C}" type="presOf" srcId="{E2630CA0-C705-4C0B-A3E7-FE6452C8AC62}" destId="{1926918B-67E4-49F8-8385-1D0973D31DC4}" srcOrd="0" destOrd="0" presId="urn:microsoft.com/office/officeart/2005/8/layout/hList7"/>
    <dgm:cxn modelId="{918CEBBC-559D-4A99-8FD1-93E4EE3CC9EE}" type="presParOf" srcId="{565558F9-01CC-4E65-8014-59F2EA2EFCFA}" destId="{DC3A79DC-0876-4B86-9059-5DA8AC3F24A5}" srcOrd="0" destOrd="0" presId="urn:microsoft.com/office/officeart/2005/8/layout/hList7"/>
    <dgm:cxn modelId="{955709B2-2AAF-4531-86B0-2360B187E30E}" type="presParOf" srcId="{565558F9-01CC-4E65-8014-59F2EA2EFCFA}" destId="{54966534-205A-409E-8EFC-6472A2427463}" srcOrd="1" destOrd="0" presId="urn:microsoft.com/office/officeart/2005/8/layout/hList7"/>
    <dgm:cxn modelId="{31AB4A10-CE5E-43E3-AD09-137F7B54A7B7}" type="presParOf" srcId="{54966534-205A-409E-8EFC-6472A2427463}" destId="{F1371DA5-07E8-414E-A74C-AB57DE6AF096}" srcOrd="0" destOrd="0" presId="urn:microsoft.com/office/officeart/2005/8/layout/hList7"/>
    <dgm:cxn modelId="{D3DC036E-6AA2-4BE4-AD31-733F11B7FC90}" type="presParOf" srcId="{F1371DA5-07E8-414E-A74C-AB57DE6AF096}" destId="{1587E2EB-9E2B-49A8-88DF-12F4BC742774}" srcOrd="0" destOrd="0" presId="urn:microsoft.com/office/officeart/2005/8/layout/hList7"/>
    <dgm:cxn modelId="{E69C464E-E548-4674-8B6C-4BE669DF0C2C}" type="presParOf" srcId="{F1371DA5-07E8-414E-A74C-AB57DE6AF096}" destId="{FFC25962-7C45-4146-9043-4CF5E6B679F1}" srcOrd="1" destOrd="0" presId="urn:microsoft.com/office/officeart/2005/8/layout/hList7"/>
    <dgm:cxn modelId="{3C428F8F-B043-4EB7-BBCE-A550FDE14710}" type="presParOf" srcId="{F1371DA5-07E8-414E-A74C-AB57DE6AF096}" destId="{4FA4F50D-5239-4EB0-9310-E36154C66A13}" srcOrd="2" destOrd="0" presId="urn:microsoft.com/office/officeart/2005/8/layout/hList7"/>
    <dgm:cxn modelId="{84650354-BEC8-4B41-A913-FECDC54B0DCC}" type="presParOf" srcId="{F1371DA5-07E8-414E-A74C-AB57DE6AF096}" destId="{03E03EC9-240D-40EA-9339-21ADBCA79940}" srcOrd="3" destOrd="0" presId="urn:microsoft.com/office/officeart/2005/8/layout/hList7"/>
    <dgm:cxn modelId="{B180C28C-8E21-4784-97ED-8E3C75EDE997}" type="presParOf" srcId="{54966534-205A-409E-8EFC-6472A2427463}" destId="{B922C302-93E5-48CB-B7BE-192AF6B94BC8}" srcOrd="1" destOrd="0" presId="urn:microsoft.com/office/officeart/2005/8/layout/hList7"/>
    <dgm:cxn modelId="{45F90B40-A95F-4987-BD5A-D66CC61A596C}" type="presParOf" srcId="{54966534-205A-409E-8EFC-6472A2427463}" destId="{56F77F58-D2B5-4CB9-98AB-3D3978D7AB7F}" srcOrd="2" destOrd="0" presId="urn:microsoft.com/office/officeart/2005/8/layout/hList7"/>
    <dgm:cxn modelId="{AC0C0F2B-6159-40C8-AAFB-5CF8CFD21ACB}" type="presParOf" srcId="{56F77F58-D2B5-4CB9-98AB-3D3978D7AB7F}" destId="{5659B92A-3A3E-4CE7-9F88-1E2184D5882E}" srcOrd="0" destOrd="0" presId="urn:microsoft.com/office/officeart/2005/8/layout/hList7"/>
    <dgm:cxn modelId="{DE36B884-2031-45F0-AB23-457714A7BA03}" type="presParOf" srcId="{56F77F58-D2B5-4CB9-98AB-3D3978D7AB7F}" destId="{CF0707A7-E65C-4A43-9E93-37B080CFF773}" srcOrd="1" destOrd="0" presId="urn:microsoft.com/office/officeart/2005/8/layout/hList7"/>
    <dgm:cxn modelId="{FCF5DC8E-B66B-4769-8379-563B91A3C94B}" type="presParOf" srcId="{56F77F58-D2B5-4CB9-98AB-3D3978D7AB7F}" destId="{CE0B6F0E-5ABE-408D-B3B3-719533EC90EE}" srcOrd="2" destOrd="0" presId="urn:microsoft.com/office/officeart/2005/8/layout/hList7"/>
    <dgm:cxn modelId="{4F701596-069A-479B-9730-9B52B4EAB6AA}" type="presParOf" srcId="{56F77F58-D2B5-4CB9-98AB-3D3978D7AB7F}" destId="{73374266-A03F-49CC-8197-AB4DD35A31D5}" srcOrd="3" destOrd="0" presId="urn:microsoft.com/office/officeart/2005/8/layout/hList7"/>
    <dgm:cxn modelId="{A557EB27-F77B-4EAC-8E71-19052BD37551}" type="presParOf" srcId="{54966534-205A-409E-8EFC-6472A2427463}" destId="{0B887CB2-C8EF-45F0-9C9E-3E93C1143AE2}" srcOrd="3" destOrd="0" presId="urn:microsoft.com/office/officeart/2005/8/layout/hList7"/>
    <dgm:cxn modelId="{A1758C4B-A7F3-4C91-AE82-9A21B6DD90E2}" type="presParOf" srcId="{54966534-205A-409E-8EFC-6472A2427463}" destId="{571AE7EF-8A11-4FAE-BC9D-BC1FAB83CC92}" srcOrd="4" destOrd="0" presId="urn:microsoft.com/office/officeart/2005/8/layout/hList7"/>
    <dgm:cxn modelId="{970B32B7-BACB-42EF-9BD3-252CE498394C}" type="presParOf" srcId="{571AE7EF-8A11-4FAE-BC9D-BC1FAB83CC92}" destId="{1926918B-67E4-49F8-8385-1D0973D31DC4}" srcOrd="0" destOrd="0" presId="urn:microsoft.com/office/officeart/2005/8/layout/hList7"/>
    <dgm:cxn modelId="{C6362790-4E67-42A1-8C36-97C95B1C5DFB}" type="presParOf" srcId="{571AE7EF-8A11-4FAE-BC9D-BC1FAB83CC92}" destId="{EC1E0D36-675B-42B3-83D7-74C1F60E9B36}" srcOrd="1" destOrd="0" presId="urn:microsoft.com/office/officeart/2005/8/layout/hList7"/>
    <dgm:cxn modelId="{63DBBCB5-AABA-488C-8327-CB0E75CD023C}" type="presParOf" srcId="{571AE7EF-8A11-4FAE-BC9D-BC1FAB83CC92}" destId="{0EE3A4D9-F63D-471E-B981-826EC57CE0E7}" srcOrd="2" destOrd="0" presId="urn:microsoft.com/office/officeart/2005/8/layout/hList7"/>
    <dgm:cxn modelId="{7586755F-3CC6-4BF9-AA8C-532C83A3980B}" type="presParOf" srcId="{571AE7EF-8A11-4FAE-BC9D-BC1FAB83CC92}" destId="{31562E33-BA73-4AED-A6F1-300D8A3264D0}" srcOrd="3" destOrd="0" presId="urn:microsoft.com/office/officeart/2005/8/layout/hList7"/>
    <dgm:cxn modelId="{39BFFA9F-46EC-45F5-8594-F97DB971682F}" type="presParOf" srcId="{54966534-205A-409E-8EFC-6472A2427463}" destId="{E0076279-7913-447F-9D0E-68EDDE0E8841}" srcOrd="5" destOrd="0" presId="urn:microsoft.com/office/officeart/2005/8/layout/hList7"/>
    <dgm:cxn modelId="{36DED5C0-25E6-43B1-89DE-C03F3ADD959D}" type="presParOf" srcId="{54966534-205A-409E-8EFC-6472A2427463}" destId="{B8B33434-E8CE-4F5E-BD37-B7658D664BC9}" srcOrd="6" destOrd="0" presId="urn:microsoft.com/office/officeart/2005/8/layout/hList7"/>
    <dgm:cxn modelId="{2A5114D5-F999-4EFB-8E31-2AAE2DE804C0}" type="presParOf" srcId="{B8B33434-E8CE-4F5E-BD37-B7658D664BC9}" destId="{AC343AAC-CB49-4653-B318-E30B786B00B3}" srcOrd="0" destOrd="0" presId="urn:microsoft.com/office/officeart/2005/8/layout/hList7"/>
    <dgm:cxn modelId="{8313839F-1BE8-455C-9AEF-4CA6ABFF3807}" type="presParOf" srcId="{B8B33434-E8CE-4F5E-BD37-B7658D664BC9}" destId="{1C24017B-34FA-4FA1-A15B-EDEA71390D44}" srcOrd="1" destOrd="0" presId="urn:microsoft.com/office/officeart/2005/8/layout/hList7"/>
    <dgm:cxn modelId="{E29445D5-88DC-48F7-ACC1-17813ADFB378}" type="presParOf" srcId="{B8B33434-E8CE-4F5E-BD37-B7658D664BC9}" destId="{45C57FF0-D424-4A6E-8A03-7F1C280F95B3}" srcOrd="2" destOrd="0" presId="urn:microsoft.com/office/officeart/2005/8/layout/hList7"/>
    <dgm:cxn modelId="{A6D2F129-7E5C-44A1-B903-21EAF90E9964}" type="presParOf" srcId="{B8B33434-E8CE-4F5E-BD37-B7658D664BC9}" destId="{1F9CBE0F-1557-449C-8F67-B2E094EB5A80}" srcOrd="3" destOrd="0" presId="urn:microsoft.com/office/officeart/2005/8/layout/hList7"/>
    <dgm:cxn modelId="{9DE486E3-D988-484B-9BBC-3D817E3D3368}" type="presParOf" srcId="{54966534-205A-409E-8EFC-6472A2427463}" destId="{2F6D8539-9735-4C89-9F52-E999B4E2EC0A}" srcOrd="7" destOrd="0" presId="urn:microsoft.com/office/officeart/2005/8/layout/hList7"/>
    <dgm:cxn modelId="{83C867B3-7D8D-4E80-B094-DF9BFE72F981}" type="presParOf" srcId="{54966534-205A-409E-8EFC-6472A2427463}" destId="{EE58D79D-8C5F-4A75-B360-3E7A163B2A1F}" srcOrd="8" destOrd="0" presId="urn:microsoft.com/office/officeart/2005/8/layout/hList7"/>
    <dgm:cxn modelId="{12B7E457-5B48-4FFE-BFCE-C95EC1A58DD5}" type="presParOf" srcId="{EE58D79D-8C5F-4A75-B360-3E7A163B2A1F}" destId="{336D4597-5F4F-495E-AF8E-D5D60C112DBE}" srcOrd="0" destOrd="0" presId="urn:microsoft.com/office/officeart/2005/8/layout/hList7"/>
    <dgm:cxn modelId="{81EB9C8B-6025-4DEF-8009-0F0A4D9E7832}" type="presParOf" srcId="{EE58D79D-8C5F-4A75-B360-3E7A163B2A1F}" destId="{D64208FA-D00F-4949-9EE4-F90BA9D924AE}" srcOrd="1" destOrd="0" presId="urn:microsoft.com/office/officeart/2005/8/layout/hList7"/>
    <dgm:cxn modelId="{3C0110A8-8556-42AE-974B-9AC622AD9DB6}" type="presParOf" srcId="{EE58D79D-8C5F-4A75-B360-3E7A163B2A1F}" destId="{DFAFAC07-F02E-4C3D-9AF5-F2DC0E642F69}" srcOrd="2" destOrd="0" presId="urn:microsoft.com/office/officeart/2005/8/layout/hList7"/>
    <dgm:cxn modelId="{A8498033-DEA7-4CAB-B389-B0A623651819}" type="presParOf" srcId="{EE58D79D-8C5F-4A75-B360-3E7A163B2A1F}" destId="{49E20B56-B84B-46F6-B3BD-C2F2E464A97D}" srcOrd="3" destOrd="0" presId="urn:microsoft.com/office/officeart/2005/8/layout/hList7"/>
    <dgm:cxn modelId="{F19228AF-91C1-4221-9167-58764C8CC27F}" type="presParOf" srcId="{54966534-205A-409E-8EFC-6472A2427463}" destId="{30841745-3A89-4A2A-974E-7A5F7585A963}" srcOrd="9" destOrd="0" presId="urn:microsoft.com/office/officeart/2005/8/layout/hList7"/>
    <dgm:cxn modelId="{A79112C9-72F3-4ABD-8B53-CBADFFD9C8FF}" type="presParOf" srcId="{54966534-205A-409E-8EFC-6472A2427463}" destId="{6116A305-5305-4206-B39A-62A8920E7F55}" srcOrd="10" destOrd="0" presId="urn:microsoft.com/office/officeart/2005/8/layout/hList7"/>
    <dgm:cxn modelId="{3251B365-41CF-4FAB-9C54-42D6DE83DD66}" type="presParOf" srcId="{6116A305-5305-4206-B39A-62A8920E7F55}" destId="{0A77DB1C-E3E5-48C0-8AEB-3AB63A36C437}" srcOrd="0" destOrd="0" presId="urn:microsoft.com/office/officeart/2005/8/layout/hList7"/>
    <dgm:cxn modelId="{EACC4F07-C598-4206-ADD4-4FC17FFD8F13}" type="presParOf" srcId="{6116A305-5305-4206-B39A-62A8920E7F55}" destId="{BE5D41C9-1028-42B9-9F26-6188FEA9B6E9}" srcOrd="1" destOrd="0" presId="urn:microsoft.com/office/officeart/2005/8/layout/hList7"/>
    <dgm:cxn modelId="{23A8170C-56AA-4BF8-93F1-42957E56E1DE}" type="presParOf" srcId="{6116A305-5305-4206-B39A-62A8920E7F55}" destId="{28ACAF30-34BD-443F-8919-FE1EAEA3D853}" srcOrd="2" destOrd="0" presId="urn:microsoft.com/office/officeart/2005/8/layout/hList7"/>
    <dgm:cxn modelId="{94D6D527-3FB2-43DC-A167-3E4FC0E39275}" type="presParOf" srcId="{6116A305-5305-4206-B39A-62A8920E7F55}" destId="{8C963EF1-2FC4-49B6-A613-8FF987EA23BF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8535CB-F12B-49A5-A529-7B2748354F15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2AD5FB42-D00C-4A8F-BEC8-27B5EA50D737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Ремонт подъездов в многоквартирных домах</a:t>
          </a:r>
          <a:endParaRPr lang="ru-RU" sz="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4D1407E-F7AE-444A-9089-4EA600AA13E8}" type="parTrans" cxnId="{2E649825-FC33-4448-AE80-D2CCBE89B325}">
      <dgm:prSet/>
      <dgm:spPr/>
      <dgm:t>
        <a:bodyPr/>
        <a:lstStyle/>
        <a:p>
          <a:endParaRPr lang="ru-RU" sz="900" b="1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83294050-9C78-4B3D-BCE9-4786352713E9}" type="sibTrans" cxnId="{2E649825-FC33-4448-AE80-D2CCBE89B325}">
      <dgm:prSet/>
      <dgm:spPr/>
      <dgm:t>
        <a:bodyPr/>
        <a:lstStyle/>
        <a:p>
          <a:endParaRPr lang="ru-RU" sz="900" b="1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DEEF779-6D33-40FB-8970-401550CFA035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Обеспечение деятельности учреждений благоустройства</a:t>
          </a:r>
          <a:endParaRPr lang="ru-RU" sz="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4A1DEAB-9C0B-418F-99B6-A9748F902DFD}" type="parTrans" cxnId="{60F54FF9-49DD-46B2-AAC3-A82453ECA64E}">
      <dgm:prSet/>
      <dgm:spPr/>
      <dgm:t>
        <a:bodyPr/>
        <a:lstStyle/>
        <a:p>
          <a:endParaRPr lang="ru-RU" sz="900" b="1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DCBCDF7-A635-4B7E-AF8B-A857204CD039}" type="sibTrans" cxnId="{60F54FF9-49DD-46B2-AAC3-A82453ECA64E}">
      <dgm:prSet/>
      <dgm:spPr/>
      <dgm:t>
        <a:bodyPr/>
        <a:lstStyle/>
        <a:p>
          <a:endParaRPr lang="ru-RU" sz="900" b="1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D6F4E9F4-C468-4FC5-995F-F483054348DA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sz="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Благоустройство </a:t>
          </a:r>
          <a:r>
            <a:rPr lang="ru-RU" sz="9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территорий</a:t>
          </a:r>
          <a:endParaRPr lang="ru-RU" sz="9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6D556D1-3969-4349-8DBE-CB8DF9DEDCBF}" type="parTrans" cxnId="{2534BDF5-C75B-4894-953B-61A18EDE5F4F}">
      <dgm:prSet/>
      <dgm:spPr/>
      <dgm:t>
        <a:bodyPr/>
        <a:lstStyle/>
        <a:p>
          <a:endParaRPr lang="ru-RU" sz="900" b="1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12CAD2E-06DD-4C7F-8B1D-8ECD7F553D0C}" type="sibTrans" cxnId="{2534BDF5-C75B-4894-953B-61A18EDE5F4F}">
      <dgm:prSet/>
      <dgm:spPr/>
      <dgm:t>
        <a:bodyPr/>
        <a:lstStyle/>
        <a:p>
          <a:endParaRPr lang="ru-RU" sz="900" b="1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02A7D5F-7BDE-4C84-82B5-6FFF3F72F683}">
      <dgm:prSet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sz="9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Ремонт </a:t>
          </a:r>
          <a:r>
            <a:rPr lang="ru-RU" sz="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асфальтового</a:t>
          </a:r>
          <a:r>
            <a:rPr lang="ru-RU" sz="9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покрытия дворовых территорий</a:t>
          </a:r>
          <a:endParaRPr lang="ru-RU" sz="9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E0770AE-DDFF-489F-BF62-CCF96AFB0802}" type="parTrans" cxnId="{6BC76BD5-D57E-4992-AF8B-A92D20A8F108}">
      <dgm:prSet/>
      <dgm:spPr/>
      <dgm:t>
        <a:bodyPr/>
        <a:lstStyle/>
        <a:p>
          <a:endParaRPr lang="ru-RU" sz="900" b="1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F9BD8E8-EAB5-4B53-A417-668BFCCFDAB1}" type="sibTrans" cxnId="{6BC76BD5-D57E-4992-AF8B-A92D20A8F108}">
      <dgm:prSet/>
      <dgm:spPr/>
      <dgm:t>
        <a:bodyPr/>
        <a:lstStyle/>
        <a:p>
          <a:endParaRPr lang="ru-RU" sz="900" b="1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E449671-3F1F-4EEE-92EE-EAA72F9C6839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9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Устройство систем наружного освещения</a:t>
          </a:r>
          <a:endParaRPr lang="ru-RU" sz="9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B72D35D-DE0D-489C-98C9-6AC79FA59839}" type="sibTrans" cxnId="{4598D394-652C-4067-AA56-CB671AC1437B}">
      <dgm:prSet/>
      <dgm:spPr/>
      <dgm:t>
        <a:bodyPr/>
        <a:lstStyle/>
        <a:p>
          <a:endParaRPr lang="ru-RU" sz="900" b="1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D7D2706A-AF8E-4DFB-8289-EB8C2BFBF7F7}" type="parTrans" cxnId="{4598D394-652C-4067-AA56-CB671AC1437B}">
      <dgm:prSet/>
      <dgm:spPr/>
      <dgm:t>
        <a:bodyPr/>
        <a:lstStyle/>
        <a:p>
          <a:endParaRPr lang="ru-RU" sz="900" b="1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0AFE316-1677-46DD-A231-B5A38B777C6C}" type="pres">
      <dgm:prSet presAssocID="{8F8535CB-F12B-49A5-A529-7B2748354F15}" presName="Name0" presStyleCnt="0">
        <dgm:presLayoutVars>
          <dgm:dir/>
          <dgm:animLvl val="lvl"/>
          <dgm:resizeHandles val="exact"/>
        </dgm:presLayoutVars>
      </dgm:prSet>
      <dgm:spPr/>
    </dgm:pt>
    <dgm:pt modelId="{B335A1A0-90CB-499C-A1EA-31C1DD9D9AF9}" type="pres">
      <dgm:prSet presAssocID="{2AD5FB42-D00C-4A8F-BEC8-27B5EA50D737}" presName="parTxOnly" presStyleLbl="node1" presStyleIdx="0" presStyleCnt="5" custScaleX="109212" custLinFactX="143418" custLinFactNeighborX="200000" custLinFactNeighborY="-358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36A82A-A1C2-46B9-8FA2-9B2352626377}" type="pres">
      <dgm:prSet presAssocID="{83294050-9C78-4B3D-BCE9-4786352713E9}" presName="parTxOnlySpace" presStyleCnt="0"/>
      <dgm:spPr/>
    </dgm:pt>
    <dgm:pt modelId="{F04D46F2-4CB7-40DA-94F8-CC8D6BF208E8}" type="pres">
      <dgm:prSet presAssocID="{602A7D5F-7BDE-4C84-82B5-6FFF3F72F683}" presName="parTxOnly" presStyleLbl="node1" presStyleIdx="1" presStyleCnt="5" custLinFactX="200000" custLinFactNeighborX="235885" custLinFactNeighborY="-443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C792C5-0E27-459E-8E98-B49E7D1B6FCC}" type="pres">
      <dgm:prSet presAssocID="{4F9BD8E8-EAB5-4B53-A417-668BFCCFDAB1}" presName="parTxOnlySpace" presStyleCnt="0"/>
      <dgm:spPr/>
    </dgm:pt>
    <dgm:pt modelId="{866E605A-B9CB-4AAA-A37D-5F52318FB96E}" type="pres">
      <dgm:prSet presAssocID="{D6F4E9F4-C468-4FC5-995F-F483054348DA}" presName="parTxOnly" presStyleLbl="node1" presStyleIdx="2" presStyleCnt="5" custLinFactX="-160686" custLinFactNeighborX="-200000" custLinFactNeighborY="-358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0CDF83-5962-4640-A604-42185B87D9B6}" type="pres">
      <dgm:prSet presAssocID="{B12CAD2E-06DD-4C7F-8B1D-8ECD7F553D0C}" presName="parTxOnlySpace" presStyleCnt="0"/>
      <dgm:spPr/>
    </dgm:pt>
    <dgm:pt modelId="{FCBCF0CD-C33E-4D4E-BF8B-2954A394B792}" type="pres">
      <dgm:prSet presAssocID="{BDEEF779-6D33-40FB-8970-401550CFA035}" presName="parTxOnly" presStyleLbl="node1" presStyleIdx="3" presStyleCnt="5" custLinFactX="-174048" custLinFactNeighborX="-200000" custLinFactNeighborY="-358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F29EDE-D272-4250-884B-CCE3A9CDC4FC}" type="pres">
      <dgm:prSet presAssocID="{EDCBCDF7-A635-4B7E-AF8B-A857204CD039}" presName="parTxOnlySpace" presStyleCnt="0"/>
      <dgm:spPr/>
    </dgm:pt>
    <dgm:pt modelId="{EE433C15-089E-4C06-BFB8-0A31E5C4D255}" type="pres">
      <dgm:prSet presAssocID="{CE449671-3F1F-4EEE-92EE-EAA72F9C6839}" presName="parTxOnly" presStyleLbl="node1" presStyleIdx="4" presStyleCnt="5" custLinFactX="-103140" custLinFactY="-9711" custLinFactNeighborX="-200000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0F54FF9-49DD-46B2-AAC3-A82453ECA64E}" srcId="{8F8535CB-F12B-49A5-A529-7B2748354F15}" destId="{BDEEF779-6D33-40FB-8970-401550CFA035}" srcOrd="3" destOrd="0" parTransId="{94A1DEAB-9C0B-418F-99B6-A9748F902DFD}" sibTransId="{EDCBCDF7-A635-4B7E-AF8B-A857204CD039}"/>
    <dgm:cxn modelId="{C5A3536B-893C-4213-927F-FEB421A695B7}" type="presOf" srcId="{8F8535CB-F12B-49A5-A529-7B2748354F15}" destId="{90AFE316-1677-46DD-A231-B5A38B777C6C}" srcOrd="0" destOrd="0" presId="urn:microsoft.com/office/officeart/2005/8/layout/chevron1"/>
    <dgm:cxn modelId="{C0B7FFA2-F9C4-4989-875D-A924C59E870A}" type="presOf" srcId="{D6F4E9F4-C468-4FC5-995F-F483054348DA}" destId="{866E605A-B9CB-4AAA-A37D-5F52318FB96E}" srcOrd="0" destOrd="0" presId="urn:microsoft.com/office/officeart/2005/8/layout/chevron1"/>
    <dgm:cxn modelId="{F6B5071A-787E-41AF-880D-46970AA5CAD7}" type="presOf" srcId="{2AD5FB42-D00C-4A8F-BEC8-27B5EA50D737}" destId="{B335A1A0-90CB-499C-A1EA-31C1DD9D9AF9}" srcOrd="0" destOrd="0" presId="urn:microsoft.com/office/officeart/2005/8/layout/chevron1"/>
    <dgm:cxn modelId="{F5E69596-8C21-4535-A2B6-3ACDB1147231}" type="presOf" srcId="{CE449671-3F1F-4EEE-92EE-EAA72F9C6839}" destId="{EE433C15-089E-4C06-BFB8-0A31E5C4D255}" srcOrd="0" destOrd="0" presId="urn:microsoft.com/office/officeart/2005/8/layout/chevron1"/>
    <dgm:cxn modelId="{2E649825-FC33-4448-AE80-D2CCBE89B325}" srcId="{8F8535CB-F12B-49A5-A529-7B2748354F15}" destId="{2AD5FB42-D00C-4A8F-BEC8-27B5EA50D737}" srcOrd="0" destOrd="0" parTransId="{B4D1407E-F7AE-444A-9089-4EA600AA13E8}" sibTransId="{83294050-9C78-4B3D-BCE9-4786352713E9}"/>
    <dgm:cxn modelId="{6BC76BD5-D57E-4992-AF8B-A92D20A8F108}" srcId="{8F8535CB-F12B-49A5-A529-7B2748354F15}" destId="{602A7D5F-7BDE-4C84-82B5-6FFF3F72F683}" srcOrd="1" destOrd="0" parTransId="{6E0770AE-DDFF-489F-BF62-CCF96AFB0802}" sibTransId="{4F9BD8E8-EAB5-4B53-A417-668BFCCFDAB1}"/>
    <dgm:cxn modelId="{2534BDF5-C75B-4894-953B-61A18EDE5F4F}" srcId="{8F8535CB-F12B-49A5-A529-7B2748354F15}" destId="{D6F4E9F4-C468-4FC5-995F-F483054348DA}" srcOrd="2" destOrd="0" parTransId="{96D556D1-3969-4349-8DBE-CB8DF9DEDCBF}" sibTransId="{B12CAD2E-06DD-4C7F-8B1D-8ECD7F553D0C}"/>
    <dgm:cxn modelId="{74928357-7D96-4F07-ACF0-3195ECCC957F}" type="presOf" srcId="{602A7D5F-7BDE-4C84-82B5-6FFF3F72F683}" destId="{F04D46F2-4CB7-40DA-94F8-CC8D6BF208E8}" srcOrd="0" destOrd="0" presId="urn:microsoft.com/office/officeart/2005/8/layout/chevron1"/>
    <dgm:cxn modelId="{4598D394-652C-4067-AA56-CB671AC1437B}" srcId="{8F8535CB-F12B-49A5-A529-7B2748354F15}" destId="{CE449671-3F1F-4EEE-92EE-EAA72F9C6839}" srcOrd="4" destOrd="0" parTransId="{D7D2706A-AF8E-4DFB-8289-EB8C2BFBF7F7}" sibTransId="{7B72D35D-DE0D-489C-98C9-6AC79FA59839}"/>
    <dgm:cxn modelId="{55DD88EF-CB7E-4786-8C9D-B22176B84F11}" type="presOf" srcId="{BDEEF779-6D33-40FB-8970-401550CFA035}" destId="{FCBCF0CD-C33E-4D4E-BF8B-2954A394B792}" srcOrd="0" destOrd="0" presId="urn:microsoft.com/office/officeart/2005/8/layout/chevron1"/>
    <dgm:cxn modelId="{CADDFC0E-A6D6-4C19-BE88-43CD4F12414F}" type="presParOf" srcId="{90AFE316-1677-46DD-A231-B5A38B777C6C}" destId="{B335A1A0-90CB-499C-A1EA-31C1DD9D9AF9}" srcOrd="0" destOrd="0" presId="urn:microsoft.com/office/officeart/2005/8/layout/chevron1"/>
    <dgm:cxn modelId="{D9E6C354-E9D4-4C8B-B176-9936BD2CC4F8}" type="presParOf" srcId="{90AFE316-1677-46DD-A231-B5A38B777C6C}" destId="{9F36A82A-A1C2-46B9-8FA2-9B2352626377}" srcOrd="1" destOrd="0" presId="urn:microsoft.com/office/officeart/2005/8/layout/chevron1"/>
    <dgm:cxn modelId="{F287C02D-7D9C-4DCC-8812-32BC46B516F5}" type="presParOf" srcId="{90AFE316-1677-46DD-A231-B5A38B777C6C}" destId="{F04D46F2-4CB7-40DA-94F8-CC8D6BF208E8}" srcOrd="2" destOrd="0" presId="urn:microsoft.com/office/officeart/2005/8/layout/chevron1"/>
    <dgm:cxn modelId="{BEA882C6-235C-45C3-8E1A-39728E8A3DC6}" type="presParOf" srcId="{90AFE316-1677-46DD-A231-B5A38B777C6C}" destId="{44C792C5-0E27-459E-8E98-B49E7D1B6FCC}" srcOrd="3" destOrd="0" presId="urn:microsoft.com/office/officeart/2005/8/layout/chevron1"/>
    <dgm:cxn modelId="{70A00FBD-8D45-42F9-935A-F9A23722D125}" type="presParOf" srcId="{90AFE316-1677-46DD-A231-B5A38B777C6C}" destId="{866E605A-B9CB-4AAA-A37D-5F52318FB96E}" srcOrd="4" destOrd="0" presId="urn:microsoft.com/office/officeart/2005/8/layout/chevron1"/>
    <dgm:cxn modelId="{F7CF1456-A394-443A-BA5A-5886EF93BA0D}" type="presParOf" srcId="{90AFE316-1677-46DD-A231-B5A38B777C6C}" destId="{E90CDF83-5962-4640-A604-42185B87D9B6}" srcOrd="5" destOrd="0" presId="urn:microsoft.com/office/officeart/2005/8/layout/chevron1"/>
    <dgm:cxn modelId="{E6A65285-AD96-490E-929D-5603DC3AF06A}" type="presParOf" srcId="{90AFE316-1677-46DD-A231-B5A38B777C6C}" destId="{FCBCF0CD-C33E-4D4E-BF8B-2954A394B792}" srcOrd="6" destOrd="0" presId="urn:microsoft.com/office/officeart/2005/8/layout/chevron1"/>
    <dgm:cxn modelId="{5BA4A27E-CC03-4AC6-B8CC-AA328858C1EB}" type="presParOf" srcId="{90AFE316-1677-46DD-A231-B5A38B777C6C}" destId="{96F29EDE-D272-4250-884B-CCE3A9CDC4FC}" srcOrd="7" destOrd="0" presId="urn:microsoft.com/office/officeart/2005/8/layout/chevron1"/>
    <dgm:cxn modelId="{044C4AA7-72AE-4514-B33F-2CD56A456DFC}" type="presParOf" srcId="{90AFE316-1677-46DD-A231-B5A38B777C6C}" destId="{EE433C15-089E-4C06-BFB8-0A31E5C4D255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87E2EB-9E2B-49A8-88DF-12F4BC742774}">
      <dsp:nvSpPr>
        <dsp:cNvPr id="0" name=""/>
        <dsp:cNvSpPr/>
      </dsp:nvSpPr>
      <dsp:spPr>
        <a:xfrm>
          <a:off x="4349" y="1837"/>
          <a:ext cx="1411712" cy="237626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>
            <a:latin typeface="Arial" pitchFamily="34" charset="0"/>
            <a:cs typeface="Arial" pitchFamily="34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>
            <a:latin typeface="Arial" pitchFamily="34" charset="0"/>
            <a:cs typeface="Arial" pitchFamily="34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>
            <a:latin typeface="Arial" pitchFamily="34" charset="0"/>
            <a:cs typeface="Arial" pitchFamily="34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>
            <a:latin typeface="Arial" pitchFamily="34" charset="0"/>
            <a:cs typeface="Arial" pitchFamily="34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Предоставление субсидий гражданам на ЖКУ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77</a:t>
          </a:r>
          <a:endParaRPr lang="ru-RU" sz="1800" kern="1200" dirty="0" smtClean="0">
            <a:solidFill>
              <a:schemeClr val="bg2">
                <a:lumMod val="10000"/>
              </a:schemeClr>
            </a:solidFill>
            <a:latin typeface="Arial" pitchFamily="34" charset="0"/>
            <a:cs typeface="Arial" pitchFamily="34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/>
        </a:p>
      </dsp:txBody>
      <dsp:txXfrm>
        <a:off x="4349" y="952343"/>
        <a:ext cx="1411712" cy="950505"/>
      </dsp:txXfrm>
    </dsp:sp>
    <dsp:sp modelId="{03E03EC9-240D-40EA-9339-21ADBCA79940}">
      <dsp:nvSpPr>
        <dsp:cNvPr id="0" name=""/>
        <dsp:cNvSpPr/>
      </dsp:nvSpPr>
      <dsp:spPr>
        <a:xfrm>
          <a:off x="144017" y="72006"/>
          <a:ext cx="1171877" cy="1083798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59B92A-3A3E-4CE7-9F88-1E2184D5882E}">
      <dsp:nvSpPr>
        <dsp:cNvPr id="0" name=""/>
        <dsp:cNvSpPr/>
      </dsp:nvSpPr>
      <dsp:spPr>
        <a:xfrm>
          <a:off x="1458413" y="1837"/>
          <a:ext cx="1411712" cy="237626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 smtClean="0">
            <a:latin typeface="Arial" pitchFamily="34" charset="0"/>
            <a:cs typeface="Arial" pitchFamily="34" charset="0"/>
          </a:endParaRP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 smtClean="0">
            <a:latin typeface="Arial" pitchFamily="34" charset="0"/>
            <a:cs typeface="Arial" pitchFamily="34" charset="0"/>
          </a:endParaRP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 smtClean="0">
            <a:solidFill>
              <a:schemeClr val="bg2">
                <a:lumMod val="10000"/>
              </a:schemeClr>
            </a:solidFill>
            <a:latin typeface="Arial" pitchFamily="34" charset="0"/>
            <a:cs typeface="Arial" pitchFamily="34" charset="0"/>
          </a:endParaRP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Дополнительные</a:t>
          </a:r>
          <a:r>
            <a:rPr lang="ru-RU" sz="1200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1100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меры социальной поддержки граждан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155</a:t>
          </a:r>
          <a:endParaRPr lang="ru-RU" sz="2400" kern="1200" dirty="0">
            <a:solidFill>
              <a:schemeClr val="bg2">
                <a:lumMod val="10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1458413" y="952343"/>
        <a:ext cx="1411712" cy="950505"/>
      </dsp:txXfrm>
    </dsp:sp>
    <dsp:sp modelId="{73374266-A03F-49CC-8197-AB4DD35A31D5}">
      <dsp:nvSpPr>
        <dsp:cNvPr id="0" name=""/>
        <dsp:cNvSpPr/>
      </dsp:nvSpPr>
      <dsp:spPr>
        <a:xfrm>
          <a:off x="1587549" y="72006"/>
          <a:ext cx="1144071" cy="1083798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26918B-67E4-49F8-8385-1D0973D31DC4}">
      <dsp:nvSpPr>
        <dsp:cNvPr id="0" name=""/>
        <dsp:cNvSpPr/>
      </dsp:nvSpPr>
      <dsp:spPr>
        <a:xfrm>
          <a:off x="2912477" y="0"/>
          <a:ext cx="1411712" cy="237626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>
            <a:latin typeface="Arial" pitchFamily="34" charset="0"/>
            <a:cs typeface="Arial" pitchFamily="34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>
            <a:latin typeface="Arial" pitchFamily="34" charset="0"/>
            <a:cs typeface="Arial" pitchFamily="34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>
            <a:latin typeface="Arial" pitchFamily="34" charset="0"/>
            <a:cs typeface="Arial" pitchFamily="34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>
            <a:latin typeface="Arial" pitchFamily="34" charset="0"/>
            <a:cs typeface="Arial" pitchFamily="34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Отдых детей в каникулярное время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35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 </a:t>
          </a:r>
          <a:endParaRPr lang="ru-RU" sz="1800" kern="1200" dirty="0">
            <a:latin typeface="Arial" pitchFamily="34" charset="0"/>
            <a:cs typeface="Arial" pitchFamily="34" charset="0"/>
          </a:endParaRPr>
        </a:p>
      </dsp:txBody>
      <dsp:txXfrm>
        <a:off x="2912477" y="950505"/>
        <a:ext cx="1411712" cy="950505"/>
      </dsp:txXfrm>
    </dsp:sp>
    <dsp:sp modelId="{31562E33-BA73-4AED-A6F1-300D8A3264D0}">
      <dsp:nvSpPr>
        <dsp:cNvPr id="0" name=""/>
        <dsp:cNvSpPr/>
      </dsp:nvSpPr>
      <dsp:spPr>
        <a:xfrm>
          <a:off x="3094765" y="72008"/>
          <a:ext cx="1047137" cy="1016055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343AAC-CB49-4653-B318-E30B786B00B3}">
      <dsp:nvSpPr>
        <dsp:cNvPr id="0" name=""/>
        <dsp:cNvSpPr/>
      </dsp:nvSpPr>
      <dsp:spPr>
        <a:xfrm>
          <a:off x="4367981" y="0"/>
          <a:ext cx="1411712" cy="237626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 smtClean="0">
            <a:latin typeface="Arial" pitchFamily="34" charset="0"/>
            <a:cs typeface="Arial" pitchFamily="34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 smtClean="0">
            <a:latin typeface="Arial" pitchFamily="34" charset="0"/>
            <a:cs typeface="Arial" pitchFamily="34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Доступная среда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5 </a:t>
          </a:r>
        </a:p>
      </dsp:txBody>
      <dsp:txXfrm>
        <a:off x="4367981" y="950505"/>
        <a:ext cx="1411712" cy="950505"/>
      </dsp:txXfrm>
    </dsp:sp>
    <dsp:sp modelId="{1F9CBE0F-1557-449C-8F67-B2E094EB5A80}">
      <dsp:nvSpPr>
        <dsp:cNvPr id="0" name=""/>
        <dsp:cNvSpPr/>
      </dsp:nvSpPr>
      <dsp:spPr>
        <a:xfrm>
          <a:off x="4536504" y="72007"/>
          <a:ext cx="1088451" cy="1099679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6D4597-5F4F-495E-AF8E-D5D60C112DBE}">
      <dsp:nvSpPr>
        <dsp:cNvPr id="0" name=""/>
        <dsp:cNvSpPr/>
      </dsp:nvSpPr>
      <dsp:spPr>
        <a:xfrm>
          <a:off x="5820605" y="1837"/>
          <a:ext cx="1411712" cy="237626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>
            <a:latin typeface="Arial" pitchFamily="34" charset="0"/>
            <a:cs typeface="Arial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>
            <a:latin typeface="Arial" pitchFamily="34" charset="0"/>
            <a:cs typeface="Arial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>
            <a:latin typeface="Arial" pitchFamily="34" charset="0"/>
            <a:cs typeface="Arial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>
            <a:latin typeface="Arial" pitchFamily="34" charset="0"/>
            <a:cs typeface="Arial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Муниципальные пенсии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31</a:t>
          </a:r>
          <a:endParaRPr lang="ru-RU" sz="2800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5820605" y="952343"/>
        <a:ext cx="1411712" cy="950505"/>
      </dsp:txXfrm>
    </dsp:sp>
    <dsp:sp modelId="{49E20B56-B84B-46F6-B3BD-C2F2E464A97D}">
      <dsp:nvSpPr>
        <dsp:cNvPr id="0" name=""/>
        <dsp:cNvSpPr/>
      </dsp:nvSpPr>
      <dsp:spPr>
        <a:xfrm>
          <a:off x="6048673" y="72006"/>
          <a:ext cx="1056372" cy="1083798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77DB1C-E3E5-48C0-8AEB-3AB63A36C437}">
      <dsp:nvSpPr>
        <dsp:cNvPr id="0" name=""/>
        <dsp:cNvSpPr/>
      </dsp:nvSpPr>
      <dsp:spPr>
        <a:xfrm>
          <a:off x="7274669" y="1837"/>
          <a:ext cx="1411712" cy="237626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 smtClean="0">
            <a:latin typeface="Arial" pitchFamily="34" charset="0"/>
            <a:cs typeface="Arial" pitchFamily="34" charset="0"/>
          </a:endParaRP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 smtClean="0">
            <a:latin typeface="Arial" pitchFamily="34" charset="0"/>
            <a:cs typeface="Arial" pitchFamily="34" charset="0"/>
          </a:endParaRP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Поддержка социально </a:t>
          </a:r>
          <a:r>
            <a:rPr lang="ru-RU" sz="1100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ориентированных </a:t>
          </a:r>
          <a:r>
            <a:rPr lang="ru-RU" sz="1200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НКО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3</a:t>
          </a:r>
          <a:endParaRPr lang="ru-RU" sz="2800" kern="1200" dirty="0">
            <a:solidFill>
              <a:schemeClr val="bg2">
                <a:lumMod val="10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7274669" y="952343"/>
        <a:ext cx="1411712" cy="950505"/>
      </dsp:txXfrm>
    </dsp:sp>
    <dsp:sp modelId="{8C963EF1-2FC4-49B6-A613-8FF987EA23BF}">
      <dsp:nvSpPr>
        <dsp:cNvPr id="0" name=""/>
        <dsp:cNvSpPr/>
      </dsp:nvSpPr>
      <dsp:spPr>
        <a:xfrm>
          <a:off x="7425728" y="72006"/>
          <a:ext cx="1109594" cy="1083798"/>
        </a:xfrm>
        <a:prstGeom prst="ellipse">
          <a:avLst/>
        </a:prstGeom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3A79DC-0876-4B86-9059-5DA8AC3F24A5}">
      <dsp:nvSpPr>
        <dsp:cNvPr id="0" name=""/>
        <dsp:cNvSpPr/>
      </dsp:nvSpPr>
      <dsp:spPr>
        <a:xfrm>
          <a:off x="211946" y="2019824"/>
          <a:ext cx="7995473" cy="356439"/>
        </a:xfrm>
        <a:prstGeom prst="leftRightArrow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35A1A0-90CB-499C-A1EA-31C1DD9D9AF9}">
      <dsp:nvSpPr>
        <dsp:cNvPr id="0" name=""/>
        <dsp:cNvSpPr/>
      </dsp:nvSpPr>
      <dsp:spPr>
        <a:xfrm>
          <a:off x="3308861" y="0"/>
          <a:ext cx="2207843" cy="808645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Ремонт подъездов в многоквартирных домах</a:t>
          </a:r>
          <a:endParaRPr lang="ru-RU" sz="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713184" y="0"/>
        <a:ext cx="1399198" cy="808645"/>
      </dsp:txXfrm>
    </dsp:sp>
    <dsp:sp modelId="{F04D46F2-4CB7-40DA-94F8-CC8D6BF208E8}">
      <dsp:nvSpPr>
        <dsp:cNvPr id="0" name=""/>
        <dsp:cNvSpPr/>
      </dsp:nvSpPr>
      <dsp:spPr>
        <a:xfrm>
          <a:off x="6530958" y="0"/>
          <a:ext cx="2021612" cy="808645"/>
        </a:xfrm>
        <a:prstGeom prst="chevron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Ремонт </a:t>
          </a:r>
          <a:r>
            <a:rPr lang="ru-RU" sz="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асфальтового</a:t>
          </a:r>
          <a:r>
            <a:rPr lang="ru-RU" sz="9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покрытия дворовых территорий</a:t>
          </a:r>
          <a:endParaRPr lang="ru-RU" sz="9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935281" y="0"/>
        <a:ext cx="1212967" cy="808645"/>
      </dsp:txXfrm>
    </dsp:sp>
    <dsp:sp modelId="{866E605A-B9CB-4AAA-A37D-5F52318FB96E}">
      <dsp:nvSpPr>
        <dsp:cNvPr id="0" name=""/>
        <dsp:cNvSpPr/>
      </dsp:nvSpPr>
      <dsp:spPr>
        <a:xfrm>
          <a:off x="177545" y="0"/>
          <a:ext cx="2021612" cy="808645"/>
        </a:xfrm>
        <a:prstGeom prst="chevron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Благоустройство </a:t>
          </a:r>
          <a:r>
            <a:rPr lang="ru-RU" sz="9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территорий</a:t>
          </a:r>
          <a:endParaRPr lang="ru-RU" sz="9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581868" y="0"/>
        <a:ext cx="1212967" cy="808645"/>
      </dsp:txXfrm>
    </dsp:sp>
    <dsp:sp modelId="{FCBCF0CD-C33E-4D4E-BF8B-2954A394B792}">
      <dsp:nvSpPr>
        <dsp:cNvPr id="0" name=""/>
        <dsp:cNvSpPr/>
      </dsp:nvSpPr>
      <dsp:spPr>
        <a:xfrm>
          <a:off x="1726869" y="0"/>
          <a:ext cx="2021612" cy="808645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Обеспечение деятельности учреждений благоустройства</a:t>
          </a:r>
          <a:endParaRPr lang="ru-RU" sz="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131192" y="0"/>
        <a:ext cx="1212967" cy="808645"/>
      </dsp:txXfrm>
    </dsp:sp>
    <dsp:sp modelId="{EE433C15-089E-4C06-BFB8-0A31E5C4D255}">
      <dsp:nvSpPr>
        <dsp:cNvPr id="0" name=""/>
        <dsp:cNvSpPr/>
      </dsp:nvSpPr>
      <dsp:spPr>
        <a:xfrm>
          <a:off x="4979805" y="0"/>
          <a:ext cx="2021612" cy="808645"/>
        </a:xfrm>
        <a:prstGeom prst="chevron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Устройство систем наружного освещения</a:t>
          </a:r>
          <a:endParaRPr lang="ru-RU" sz="9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5384128" y="0"/>
        <a:ext cx="1212967" cy="8086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0.26037</cdr:x>
      <cdr:y>0.28975</cdr:y>
    </cdr:from>
    <cdr:to>
      <cdr:x>0.35486</cdr:x>
      <cdr:y>0.39475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190417" y="794837"/>
          <a:ext cx="432008" cy="2880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dirty="0" smtClean="0"/>
            <a:t>(97,2%)</a:t>
          </a:r>
          <a:endParaRPr lang="ru-RU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0.41429</cdr:x>
      <cdr:y>0.34852</cdr:y>
    </cdr:from>
    <cdr:to>
      <cdr:x>0.64286</cdr:x>
      <cdr:y>0.64802</cdr:y>
    </cdr:to>
    <cdr:sp macro="" textlink="">
      <cdr:nvSpPr>
        <cdr:cNvPr id="2" name="Овал 1"/>
        <cdr:cNvSpPr/>
      </cdr:nvSpPr>
      <cdr:spPr>
        <a:xfrm xmlns:a="http://schemas.openxmlformats.org/drawingml/2006/main">
          <a:off x="2088232" y="1324092"/>
          <a:ext cx="1152128" cy="1137870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 w="3175">
          <a:prstDash val="sysDash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</cdr:x>
      <cdr:y>0.3471</cdr:y>
    </cdr:from>
    <cdr:to>
      <cdr:x>0.62667</cdr:x>
      <cdr:y>0.65767</cdr:y>
    </cdr:to>
    <cdr:grpSp>
      <cdr:nvGrpSpPr>
        <cdr:cNvPr id="5" name="Группа 4"/>
        <cdr:cNvGrpSpPr/>
      </cdr:nvGrpSpPr>
      <cdr:grpSpPr>
        <a:xfrm xmlns:a="http://schemas.openxmlformats.org/drawingml/2006/main">
          <a:off x="2160240" y="1368140"/>
          <a:ext cx="1224154" cy="1224152"/>
          <a:chOff x="2160240" y="1368152"/>
          <a:chExt cx="1224136" cy="1224136"/>
        </a:xfrm>
      </cdr:grpSpPr>
      <cdr:sp macro="" textlink="">
        <cdr:nvSpPr>
          <cdr:cNvPr id="2" name="Овал 1"/>
          <cdr:cNvSpPr/>
        </cdr:nvSpPr>
        <cdr:spPr>
          <a:xfrm xmlns:a="http://schemas.openxmlformats.org/drawingml/2006/main">
            <a:off x="2160240" y="1368152"/>
            <a:ext cx="1224136" cy="1224136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bg1"/>
          </a:solidFill>
          <a:ln xmlns:a="http://schemas.openxmlformats.org/drawingml/2006/main" w="3175">
            <a:prstDash val="sysDash"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vertOverflow="clip"/>
          <a:lstStyle xmlns:a="http://schemas.openxmlformats.org/drawingml/2006/main"/>
          <a:p xmlns:a="http://schemas.openxmlformats.org/drawingml/2006/main">
            <a:endParaRPr lang="ru-RU" sz="1800" dirty="0">
              <a:latin typeface="Arial" pitchFamily="34" charset="0"/>
              <a:cs typeface="Arial" pitchFamily="34" charset="0"/>
            </a:endParaRPr>
          </a:p>
        </cdr:txBody>
      </cdr:sp>
      <cdr:sp macro="" textlink="">
        <cdr:nvSpPr>
          <cdr:cNvPr id="3" name="Прямоугольник 2"/>
          <cdr:cNvSpPr/>
        </cdr:nvSpPr>
        <cdr:spPr>
          <a:xfrm xmlns:a="http://schemas.openxmlformats.org/drawingml/2006/main">
            <a:off x="2376261" y="1844672"/>
            <a:ext cx="792088" cy="50405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vertOverflow="clip"/>
          <a:lstStyle xmlns:a="http://schemas.openxmlformats.org/drawingml/2006/main"/>
          <a:p xmlns:a="http://schemas.openxmlformats.org/drawingml/2006/main">
            <a:pPr algn="ctr"/>
            <a:r>
              <a:rPr lang="ru-RU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773</a:t>
            </a:r>
            <a:endPara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dr:txBody>
      </cdr:sp>
    </cdr:grp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0.38355</cdr:x>
      <cdr:y>0.37824</cdr:y>
    </cdr:from>
    <cdr:to>
      <cdr:x>0.59152</cdr:x>
      <cdr:y>0.61634</cdr:y>
    </cdr:to>
    <cdr:sp macro="" textlink="">
      <cdr:nvSpPr>
        <cdr:cNvPr id="2" name="Овал 1"/>
        <cdr:cNvSpPr/>
      </cdr:nvSpPr>
      <cdr:spPr>
        <a:xfrm xmlns:a="http://schemas.openxmlformats.org/drawingml/2006/main">
          <a:off x="718078" y="653670"/>
          <a:ext cx="389363" cy="411482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 w="3175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 dirty="0"/>
        </a:p>
      </cdr:txBody>
    </cdr:sp>
  </cdr:relSizeAnchor>
  <cdr:relSizeAnchor xmlns:cdr="http://schemas.openxmlformats.org/drawingml/2006/chartDrawing">
    <cdr:from>
      <cdr:x>0.34791</cdr:x>
      <cdr:y>0.41267</cdr:y>
    </cdr:from>
    <cdr:to>
      <cdr:x>0.64421</cdr:x>
      <cdr:y>0.60315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651365" y="713170"/>
          <a:ext cx="554735" cy="32918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1400" b="1" dirty="0" smtClean="0">
              <a:solidFill>
                <a:schemeClr val="tx1"/>
              </a:solidFill>
            </a:rPr>
            <a:t> 764</a:t>
          </a:r>
          <a:endParaRPr lang="ru-RU" sz="14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0.11538</cdr:x>
      <cdr:y>0.18363</cdr:y>
    </cdr:from>
    <cdr:to>
      <cdr:x>0.53846</cdr:x>
      <cdr:y>0.45636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216023" y="317347"/>
          <a:ext cx="792088" cy="47132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900" b="1" dirty="0" smtClean="0">
              <a:solidFill>
                <a:schemeClr val="tx1"/>
              </a:solidFill>
            </a:rPr>
            <a:t>164</a:t>
          </a:r>
        </a:p>
        <a:p xmlns:a="http://schemas.openxmlformats.org/drawingml/2006/main">
          <a:pPr algn="ctr"/>
          <a:r>
            <a:rPr lang="ru-RU" sz="900" b="1" dirty="0" smtClean="0">
              <a:solidFill>
                <a:schemeClr val="tx1"/>
              </a:solidFill>
            </a:rPr>
            <a:t>Поселения</a:t>
          </a:r>
          <a:endParaRPr lang="ru-RU" sz="900" b="1" dirty="0">
            <a:solidFill>
              <a:schemeClr val="tx1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2125" cy="339725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926" y="1"/>
            <a:ext cx="4302125" cy="339725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901119FA-580D-4469-8373-3D6F71558517}" type="datetimeFigureOut">
              <a:rPr lang="ru-RU" smtClean="0"/>
              <a:t>21.05.2020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364"/>
            <a:ext cx="4302125" cy="339725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926" y="6456364"/>
            <a:ext cx="4302125" cy="339725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EE48BC0A-677A-41C5-B562-E76BFE48128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742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39884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3373" y="0"/>
            <a:ext cx="4301543" cy="339884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03A9C0E0-FBC4-4BE8-8A1C-178F9CAA4018}" type="datetimeFigureOut">
              <a:rPr lang="ru-RU" smtClean="0"/>
              <a:t>21.05.2020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5" y="3228895"/>
            <a:ext cx="7941310" cy="3058954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56218"/>
            <a:ext cx="4301543" cy="339884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3373" y="6456218"/>
            <a:ext cx="4301543" cy="339884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7691CC7A-5C36-4C87-8205-484FBE75F41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8614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1CC7A-5C36-4C87-8205-484FBE75F41F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6018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1CC7A-5C36-4C87-8205-484FBE75F41F}" type="slidenum">
              <a:rPr lang="ru-RU" smtClean="0"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04515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1CC7A-5C36-4C87-8205-484FBE75F41F}" type="slidenum">
              <a:rPr lang="ru-RU" smtClean="0"/>
              <a:t>46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85294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1CC7A-5C36-4C87-8205-484FBE75F41F}" type="slidenum">
              <a:rPr lang="ru-RU" smtClean="0"/>
              <a:t>47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8529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20C36-C25A-4DEF-98BF-658640B42A87}" type="datetime1">
              <a:rPr lang="ru-RU" smtClean="0"/>
              <a:t>21.05.2020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92DD8-C8F2-45F3-8165-219106DD505A}" type="datetime1">
              <a:rPr lang="ru-RU" smtClean="0"/>
              <a:t>21.05.2020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942F6-900D-4783-B935-2ED53648EA70}" type="datetime1">
              <a:rPr lang="ru-RU" smtClean="0"/>
              <a:t>21.05.2020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9371-46D8-4CF4-BF61-E9911171B52C}" type="datetime1">
              <a:rPr lang="ru-RU" smtClean="0"/>
              <a:t>21.05.2020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8BB81-2398-4AEA-824C-A7A167AC2ADA}" type="datetime1">
              <a:rPr lang="ru-RU" smtClean="0"/>
              <a:t>21.05.2020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B4755-7726-400C-A6D6-EBDA4F3C67DE}" type="datetime1">
              <a:rPr lang="ru-RU" smtClean="0"/>
              <a:t>21.05.2020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5C9E3-129F-421C-AADA-7A463F94EC50}" type="datetime1">
              <a:rPr lang="ru-RU" smtClean="0"/>
              <a:t>21.05.2020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5A9EF-46E2-4CAA-908C-35D672E30DB9}" type="datetime1">
              <a:rPr lang="ru-RU" smtClean="0"/>
              <a:t>21.05.2020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27BD7-0C9C-42E3-895D-0EB57E245E4A}" type="datetime1">
              <a:rPr lang="ru-RU" smtClean="0"/>
              <a:t>21.05.2020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CCFDE-2479-4359-A7EC-5F5706E57375}" type="datetime1">
              <a:rPr lang="ru-RU" smtClean="0"/>
              <a:t>21.05.2020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E1D95-6C31-4061-BA51-6D5EA0264E57}" type="datetime1">
              <a:rPr lang="ru-RU" smtClean="0"/>
              <a:t>21.05.2020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EC0BC-DB1E-4563-99CA-3924E16CBC92}" type="datetime1">
              <a:rPr lang="ru-RU" smtClean="0"/>
              <a:t>21.05.2020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514FB-4B98-475A-A071-63E7769603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image" Target="../media/image2.png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odin.ru/news/?div_id=16&amp;id=53612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odin.ru/news/?div_id=16&amp;id=53613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odin.ru/news/?div_id=16&amp;id=53612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odin.ru/main/static.asp?id=1586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odin.ru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0.xml"/><Relationship Id="rId3" Type="http://schemas.openxmlformats.org/officeDocument/2006/relationships/chart" Target="../charts/chart15.xml"/><Relationship Id="rId7" Type="http://schemas.openxmlformats.org/officeDocument/2006/relationships/chart" Target="../charts/chart1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8.xml"/><Relationship Id="rId5" Type="http://schemas.openxmlformats.org/officeDocument/2006/relationships/chart" Target="../charts/chart17.xml"/><Relationship Id="rId4" Type="http://schemas.openxmlformats.org/officeDocument/2006/relationships/chart" Target="../charts/char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hyperlink" Target="https://odin.ru/news/?id=54472" TargetMode="External"/></Relationships>
</file>

<file path=ppt/slides/_rels/slide4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24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23.jpeg"/><Relationship Id="rId4" Type="http://schemas.openxmlformats.org/officeDocument/2006/relationships/diagramData" Target="../diagrams/data2.xml"/><Relationship Id="rId9" Type="http://schemas.openxmlformats.org/officeDocument/2006/relationships/image" Target="../media/image2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odin.ru/news/?div_id=38&amp;id=54516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odin.ru/news/?id=54472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odin.ru/news/?id=54472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odin.ru/news/?id=54472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8.xml"/><Relationship Id="rId5" Type="http://schemas.openxmlformats.org/officeDocument/2006/relationships/chart" Target="../charts/chart27.xml"/><Relationship Id="rId4" Type="http://schemas.openxmlformats.org/officeDocument/2006/relationships/chart" Target="../charts/chart2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ФОН_15-02.png"/>
          <p:cNvPicPr>
            <a:picLocks noChangeAspect="1"/>
          </p:cNvPicPr>
          <p:nvPr/>
        </p:nvPicPr>
        <p:blipFill>
          <a:blip r:embed="rId2"/>
          <a:srcRect l="258" t="374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Заголовок 17"/>
          <p:cNvSpPr txBox="1">
            <a:spLocks/>
          </p:cNvSpPr>
          <p:nvPr/>
        </p:nvSpPr>
        <p:spPr>
          <a:xfrm>
            <a:off x="214282" y="357172"/>
            <a:ext cx="8448913" cy="492443"/>
          </a:xfrm>
          <a:prstGeom prst="rect">
            <a:avLst/>
          </a:prstGeom>
        </p:spPr>
        <p:txBody>
          <a:bodyPr wrap="square" lIns="0" tIns="0" rIns="0" bIns="0" anchor="ctr" anchorCtr="1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ОДИНЦОВСКИЙ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ГОРОДСКОЙ ОКРУГ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491630"/>
            <a:ext cx="7457482" cy="661720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БЮДЖЕТ ДЛЯ ГРАЖДАН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95984" y="2283718"/>
            <a:ext cx="5884327" cy="1754326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к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решению Совета депутатов </a:t>
            </a:r>
          </a:p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Одинцовского городского округа от 20.12.2019 № 21/12 </a:t>
            </a:r>
          </a:p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«О бюджете Одинцовского городского округа на 2020 год и плановый период 2021 и 2022 годов»</a:t>
            </a:r>
            <a:endParaRPr lang="en-US" b="1" dirty="0" smtClean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Диаграмма 5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2369108"/>
              </p:ext>
            </p:extLst>
          </p:nvPr>
        </p:nvGraphicFramePr>
        <p:xfrm>
          <a:off x="0" y="924140"/>
          <a:ext cx="8760843" cy="3019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1" name="Диаграмма 6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9206606"/>
              </p:ext>
            </p:extLst>
          </p:nvPr>
        </p:nvGraphicFramePr>
        <p:xfrm>
          <a:off x="3241599" y="663208"/>
          <a:ext cx="3798167" cy="3475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57356" y="402501"/>
            <a:ext cx="6171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Динамика доходов и расходов бюджета Одинцовского городского округа в 2019-2020 годах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17" name="TextBox 1"/>
          <p:cNvSpPr txBox="1"/>
          <p:nvPr/>
        </p:nvSpPr>
        <p:spPr>
          <a:xfrm>
            <a:off x="2588265" y="1530987"/>
            <a:ext cx="644700" cy="3068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b="1" dirty="0" smtClean="0"/>
              <a:t>19 687</a:t>
            </a:r>
          </a:p>
          <a:p>
            <a:endParaRPr lang="ru-RU" sz="1100" b="1" dirty="0"/>
          </a:p>
        </p:txBody>
      </p:sp>
      <p:sp>
        <p:nvSpPr>
          <p:cNvPr id="23" name="TextBox 1"/>
          <p:cNvSpPr txBox="1"/>
          <p:nvPr/>
        </p:nvSpPr>
        <p:spPr>
          <a:xfrm>
            <a:off x="5586677" y="1386396"/>
            <a:ext cx="644700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b="1" dirty="0" smtClean="0"/>
              <a:t>20 </a:t>
            </a:r>
            <a:r>
              <a:rPr lang="ru-RU" b="1" dirty="0" smtClean="0"/>
              <a:t>791</a:t>
            </a:r>
            <a:endParaRPr lang="ru-RU" sz="1100" b="1" dirty="0" smtClean="0"/>
          </a:p>
          <a:p>
            <a:endParaRPr lang="ru-RU" sz="1100" b="1" dirty="0"/>
          </a:p>
        </p:txBody>
      </p:sp>
      <p:sp>
        <p:nvSpPr>
          <p:cNvPr id="2" name="Левая фигурная скобка 1"/>
          <p:cNvSpPr/>
          <p:nvPr/>
        </p:nvSpPr>
        <p:spPr>
          <a:xfrm>
            <a:off x="1220081" y="1530987"/>
            <a:ext cx="151805" cy="1188132"/>
          </a:xfrm>
          <a:prstGeom prst="leftBrace">
            <a:avLst/>
          </a:prstGeom>
          <a:ln w="1905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 rot="16200000">
            <a:off x="746919" y="2005622"/>
            <a:ext cx="612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12 485</a:t>
            </a:r>
            <a:endParaRPr lang="ru-RU" sz="1200" b="1" dirty="0"/>
          </a:p>
        </p:txBody>
      </p:sp>
      <p:sp>
        <p:nvSpPr>
          <p:cNvPr id="24" name="Выгнутая вверх стрелка 23"/>
          <p:cNvSpPr/>
          <p:nvPr/>
        </p:nvSpPr>
        <p:spPr>
          <a:xfrm rot="855150">
            <a:off x="1610871" y="856091"/>
            <a:ext cx="1622592" cy="445434"/>
          </a:xfrm>
          <a:prstGeom prst="curvedDown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25" name="Выгнутая вверх стрелка 24"/>
          <p:cNvSpPr/>
          <p:nvPr/>
        </p:nvSpPr>
        <p:spPr>
          <a:xfrm rot="855150">
            <a:off x="4574731" y="715391"/>
            <a:ext cx="1615721" cy="445434"/>
          </a:xfrm>
          <a:prstGeom prst="curvedDownArrow">
            <a:avLst/>
          </a:prstGeom>
          <a:solidFill>
            <a:srgbClr val="D07C7A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 rot="1289381">
            <a:off x="1476726" y="931001"/>
            <a:ext cx="1765829" cy="613156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Снижение  </a:t>
            </a:r>
          </a:p>
          <a:p>
            <a:pPr algn="ctr"/>
            <a:r>
              <a:rPr lang="ru-RU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1 993 млн. руб.</a:t>
            </a:r>
            <a:endParaRPr lang="ru-RU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или на 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9,2%</a:t>
            </a:r>
            <a:endParaRPr lang="ru-RU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 rot="1289381">
            <a:off x="4459465" y="809634"/>
            <a:ext cx="1679300" cy="613156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Снижение  </a:t>
            </a:r>
          </a:p>
          <a:p>
            <a:pPr algn="ctr"/>
            <a:r>
              <a:rPr lang="ru-RU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1 849 млн. руб.</a:t>
            </a:r>
            <a:endParaRPr lang="ru-RU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или на 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8,1%</a:t>
            </a:r>
            <a:endParaRPr lang="ru-RU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731156" y="2719119"/>
            <a:ext cx="1679300" cy="274602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ефицит</a:t>
            </a:r>
            <a:endParaRPr lang="ru-RU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67432" y="4100085"/>
            <a:ext cx="128104" cy="1440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68881" y="4651537"/>
            <a:ext cx="128104" cy="144016"/>
          </a:xfrm>
          <a:prstGeom prst="rect">
            <a:avLst/>
          </a:prstGeom>
          <a:pattFill prst="wdUpDiag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3577206" y="4169248"/>
            <a:ext cx="128104" cy="144016"/>
          </a:xfrm>
          <a:prstGeom prst="rect">
            <a:avLst/>
          </a:prstGeom>
          <a:solidFill>
            <a:srgbClr val="D07C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3577206" y="4435552"/>
            <a:ext cx="128104" cy="144016"/>
          </a:xfrm>
          <a:prstGeom prst="rect">
            <a:avLst/>
          </a:prstGeom>
          <a:pattFill prst="wdUpDiag">
            <a:fgClr>
              <a:srgbClr val="D07C7A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6670231" y="4176014"/>
            <a:ext cx="128104" cy="14401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438503" y="4037514"/>
            <a:ext cx="224452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Налоговые и неналоговые доходы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38519" y="4581215"/>
            <a:ext cx="30895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Безвозмездные поступления из других уровней бюджета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679831" y="4112361"/>
            <a:ext cx="26397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Расходы за счет собственных средств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765811" y="4348736"/>
            <a:ext cx="23926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Расходы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 счет безвозмездных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поступлений из других бюджетов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843553" y="4089434"/>
            <a:ext cx="15797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(-) Дефицит бюджета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425793" y="3812434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2019</a:t>
            </a:r>
            <a:endParaRPr lang="ru-RU" sz="1200" dirty="0"/>
          </a:p>
        </p:txBody>
      </p:sp>
      <p:sp>
        <p:nvSpPr>
          <p:cNvPr id="40" name="TextBox 4"/>
          <p:cNvSpPr txBox="1"/>
          <p:nvPr/>
        </p:nvSpPr>
        <p:spPr>
          <a:xfrm>
            <a:off x="2588265" y="3805141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 smtClean="0"/>
              <a:t>2020</a:t>
            </a:r>
            <a:endParaRPr lang="ru-RU" sz="1200" dirty="0"/>
          </a:p>
        </p:txBody>
      </p:sp>
      <p:sp>
        <p:nvSpPr>
          <p:cNvPr id="41" name="TextBox 4"/>
          <p:cNvSpPr txBox="1"/>
          <p:nvPr/>
        </p:nvSpPr>
        <p:spPr>
          <a:xfrm>
            <a:off x="4204165" y="3803154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 smtClean="0"/>
              <a:t>2019</a:t>
            </a:r>
            <a:endParaRPr lang="ru-RU" sz="1200" dirty="0"/>
          </a:p>
        </p:txBody>
      </p:sp>
      <p:sp>
        <p:nvSpPr>
          <p:cNvPr id="42" name="TextBox 4"/>
          <p:cNvSpPr txBox="1"/>
          <p:nvPr/>
        </p:nvSpPr>
        <p:spPr>
          <a:xfrm>
            <a:off x="5508104" y="3803153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 smtClean="0"/>
              <a:t>2020</a:t>
            </a:r>
            <a:endParaRPr lang="ru-RU" sz="1200" dirty="0"/>
          </a:p>
        </p:txBody>
      </p:sp>
      <p:sp>
        <p:nvSpPr>
          <p:cNvPr id="43" name="TextBox 4"/>
          <p:cNvSpPr txBox="1"/>
          <p:nvPr/>
        </p:nvSpPr>
        <p:spPr>
          <a:xfrm>
            <a:off x="7529529" y="3778263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 smtClean="0"/>
              <a:t>2020</a:t>
            </a:r>
            <a:endParaRPr lang="ru-RU" sz="1200" dirty="0"/>
          </a:p>
        </p:txBody>
      </p:sp>
      <p:sp>
        <p:nvSpPr>
          <p:cNvPr id="44" name="TextBox 4"/>
          <p:cNvSpPr txBox="1"/>
          <p:nvPr/>
        </p:nvSpPr>
        <p:spPr>
          <a:xfrm>
            <a:off x="6670231" y="3778263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 smtClean="0"/>
              <a:t>2019</a:t>
            </a:r>
            <a:endParaRPr lang="ru-RU" sz="1200" dirty="0"/>
          </a:p>
        </p:txBody>
      </p:sp>
      <p:sp>
        <p:nvSpPr>
          <p:cNvPr id="4" name="Стрелка вправо с вырезом 3"/>
          <p:cNvSpPr/>
          <p:nvPr/>
        </p:nvSpPr>
        <p:spPr>
          <a:xfrm rot="1172354">
            <a:off x="2043159" y="2166520"/>
            <a:ext cx="360040" cy="175424"/>
          </a:xfrm>
          <a:prstGeom prst="notched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Стрелка вправо с вырезом 44"/>
          <p:cNvSpPr/>
          <p:nvPr/>
        </p:nvSpPr>
        <p:spPr>
          <a:xfrm rot="1172354">
            <a:off x="2043158" y="2632452"/>
            <a:ext cx="360040" cy="175424"/>
          </a:xfrm>
          <a:prstGeom prst="notched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6" name="Стрелка вправо с вырезом 45"/>
          <p:cNvSpPr/>
          <p:nvPr/>
        </p:nvSpPr>
        <p:spPr>
          <a:xfrm rot="1172354">
            <a:off x="2007855" y="3188676"/>
            <a:ext cx="360040" cy="175424"/>
          </a:xfrm>
          <a:prstGeom prst="notched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 rot="1262616">
            <a:off x="2017454" y="1972864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-893</a:t>
            </a:r>
            <a:endParaRPr lang="ru-RU" sz="1200" dirty="0"/>
          </a:p>
        </p:txBody>
      </p:sp>
      <p:sp>
        <p:nvSpPr>
          <p:cNvPr id="47" name="TextBox 46"/>
          <p:cNvSpPr txBox="1"/>
          <p:nvPr/>
        </p:nvSpPr>
        <p:spPr>
          <a:xfrm rot="1262616">
            <a:off x="1982808" y="2438594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-208</a:t>
            </a:r>
            <a:endParaRPr lang="ru-RU" sz="1200" dirty="0"/>
          </a:p>
        </p:txBody>
      </p:sp>
      <p:sp>
        <p:nvSpPr>
          <p:cNvPr id="48" name="TextBox 47"/>
          <p:cNvSpPr txBox="1"/>
          <p:nvPr/>
        </p:nvSpPr>
        <p:spPr>
          <a:xfrm rot="1262616">
            <a:off x="1972134" y="2954788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-892</a:t>
            </a:r>
            <a:endParaRPr lang="ru-RU" sz="1200" dirty="0"/>
          </a:p>
        </p:txBody>
      </p:sp>
      <p:sp>
        <p:nvSpPr>
          <p:cNvPr id="50" name="Стрелка вправо с вырезом 49"/>
          <p:cNvSpPr/>
          <p:nvPr/>
        </p:nvSpPr>
        <p:spPr>
          <a:xfrm rot="1172354">
            <a:off x="4909323" y="2309388"/>
            <a:ext cx="360040" cy="175424"/>
          </a:xfrm>
          <a:prstGeom prst="notchedRightArrow">
            <a:avLst/>
          </a:prstGeom>
          <a:solidFill>
            <a:srgbClr val="D07C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1" name="Стрелка вправо с вырезом 50"/>
          <p:cNvSpPr/>
          <p:nvPr/>
        </p:nvSpPr>
        <p:spPr>
          <a:xfrm rot="1172354">
            <a:off x="4920107" y="3096211"/>
            <a:ext cx="360040" cy="175424"/>
          </a:xfrm>
          <a:prstGeom prst="notchedRightArrow">
            <a:avLst/>
          </a:prstGeom>
          <a:solidFill>
            <a:srgbClr val="D07C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2" name="TextBox 51"/>
          <p:cNvSpPr txBox="1"/>
          <p:nvPr/>
        </p:nvSpPr>
        <p:spPr>
          <a:xfrm rot="1262616">
            <a:off x="4907284" y="2034795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-943</a:t>
            </a:r>
            <a:endParaRPr lang="ru-RU" sz="1200" dirty="0"/>
          </a:p>
        </p:txBody>
      </p:sp>
      <p:sp>
        <p:nvSpPr>
          <p:cNvPr id="53" name="TextBox 52"/>
          <p:cNvSpPr txBox="1"/>
          <p:nvPr/>
        </p:nvSpPr>
        <p:spPr>
          <a:xfrm rot="1262616">
            <a:off x="4907285" y="2835141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-906</a:t>
            </a:r>
            <a:endParaRPr lang="ru-RU" sz="12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255659" y="4348736"/>
            <a:ext cx="128104" cy="144016"/>
          </a:xfrm>
          <a:prstGeom prst="rect">
            <a:avLst/>
          </a:prstGeom>
          <a:pattFill prst="diagBrick">
            <a:fgClr>
              <a:schemeClr val="accent3">
                <a:lumMod val="5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5" name="TextBox 54"/>
          <p:cNvSpPr txBox="1"/>
          <p:nvPr/>
        </p:nvSpPr>
        <p:spPr>
          <a:xfrm>
            <a:off x="438503" y="4248022"/>
            <a:ext cx="29093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Безвозмездные поступления от юридических лиц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871421" y="741055"/>
            <a:ext cx="6799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8673663" y="4929204"/>
            <a:ext cx="404332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TextBox 1"/>
          <p:cNvSpPr txBox="1"/>
          <p:nvPr/>
        </p:nvSpPr>
        <p:spPr>
          <a:xfrm>
            <a:off x="1384599" y="1243693"/>
            <a:ext cx="644700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b="1" dirty="0" smtClean="0"/>
              <a:t>21 680</a:t>
            </a:r>
          </a:p>
          <a:p>
            <a:endParaRPr lang="ru-RU" sz="1100" b="1" dirty="0"/>
          </a:p>
        </p:txBody>
      </p:sp>
      <p:sp>
        <p:nvSpPr>
          <p:cNvPr id="59" name="TextBox 1"/>
          <p:cNvSpPr txBox="1"/>
          <p:nvPr/>
        </p:nvSpPr>
        <p:spPr>
          <a:xfrm>
            <a:off x="4204165" y="1032759"/>
            <a:ext cx="644700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b="1" dirty="0" smtClean="0"/>
              <a:t>22 640</a:t>
            </a:r>
          </a:p>
          <a:p>
            <a:endParaRPr lang="ru-RU" sz="1100" b="1" dirty="0"/>
          </a:p>
        </p:txBody>
      </p:sp>
      <p:graphicFrame>
        <p:nvGraphicFramePr>
          <p:cNvPr id="60" name="Диаграмма 5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3051790"/>
              </p:ext>
            </p:extLst>
          </p:nvPr>
        </p:nvGraphicFramePr>
        <p:xfrm>
          <a:off x="4515656" y="3093287"/>
          <a:ext cx="5808539" cy="790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62" name="TextBox 61"/>
          <p:cNvSpPr txBox="1"/>
          <p:nvPr/>
        </p:nvSpPr>
        <p:spPr>
          <a:xfrm>
            <a:off x="6645204" y="3029359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-960</a:t>
            </a:r>
            <a:endParaRPr lang="ru-RU" sz="1200" b="1" dirty="0"/>
          </a:p>
        </p:txBody>
      </p:sp>
      <p:sp>
        <p:nvSpPr>
          <p:cNvPr id="64" name="TextBox 63"/>
          <p:cNvSpPr txBox="1"/>
          <p:nvPr/>
        </p:nvSpPr>
        <p:spPr>
          <a:xfrm>
            <a:off x="7650990" y="3029358"/>
            <a:ext cx="5806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-1 104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151346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58227" y="307075"/>
            <a:ext cx="68911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915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характеристики бюджета в 2018-2022 годах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604449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2540618"/>
              </p:ext>
            </p:extLst>
          </p:nvPr>
        </p:nvGraphicFramePr>
        <p:xfrm>
          <a:off x="539551" y="1131590"/>
          <a:ext cx="8064899" cy="2947989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1937733"/>
                <a:gridCol w="1279298"/>
                <a:gridCol w="1211967"/>
                <a:gridCol w="1211967"/>
                <a:gridCol w="1211967"/>
                <a:gridCol w="1211967"/>
              </a:tblGrid>
              <a:tr h="13009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2018 </a:t>
                      </a:r>
                      <a:r>
                        <a:rPr lang="ru-RU" sz="1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r>
                        <a:rPr lang="ru-RU" sz="1900" b="1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</a:t>
                      </a:r>
                      <a:r>
                        <a:rPr lang="ru-RU" sz="1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2020 </a:t>
                      </a:r>
                      <a:r>
                        <a:rPr lang="ru-RU" sz="1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2021 </a:t>
                      </a:r>
                      <a:r>
                        <a:rPr lang="ru-RU" sz="1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2022 </a:t>
                      </a:r>
                      <a:r>
                        <a:rPr lang="ru-RU" sz="1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336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21 278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21 680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19 687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21 192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21 776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416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21 360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21 640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21 791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22 306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22 570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717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Дефицит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-82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-960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-1</a:t>
                      </a:r>
                      <a:r>
                        <a:rPr lang="ru-RU" i="1" baseline="0" dirty="0" smtClean="0">
                          <a:latin typeface="+mn-lt"/>
                        </a:rPr>
                        <a:t> 104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-</a:t>
                      </a:r>
                      <a:r>
                        <a:rPr lang="ru-RU" i="1" baseline="0" dirty="0" smtClean="0">
                          <a:latin typeface="+mn-lt"/>
                        </a:rPr>
                        <a:t>1 114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-794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000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673663" y="4890440"/>
            <a:ext cx="40230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9096705"/>
              </p:ext>
            </p:extLst>
          </p:nvPr>
        </p:nvGraphicFramePr>
        <p:xfrm>
          <a:off x="107504" y="771550"/>
          <a:ext cx="9036496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"/>
          <p:cNvSpPr txBox="1"/>
          <p:nvPr/>
        </p:nvSpPr>
        <p:spPr>
          <a:xfrm>
            <a:off x="3131840" y="1091535"/>
            <a:ext cx="644700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/>
              <a:t>21 680</a:t>
            </a:r>
          </a:p>
          <a:p>
            <a:endParaRPr lang="ru-RU" sz="1400" b="1" dirty="0"/>
          </a:p>
        </p:txBody>
      </p:sp>
      <p:sp>
        <p:nvSpPr>
          <p:cNvPr id="15" name="TextBox 1"/>
          <p:cNvSpPr txBox="1"/>
          <p:nvPr/>
        </p:nvSpPr>
        <p:spPr>
          <a:xfrm>
            <a:off x="1691680" y="1148318"/>
            <a:ext cx="644700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/>
              <a:t>21 278</a:t>
            </a:r>
          </a:p>
          <a:p>
            <a:endParaRPr lang="ru-RU" sz="1400" b="1" dirty="0"/>
          </a:p>
        </p:txBody>
      </p:sp>
      <p:sp>
        <p:nvSpPr>
          <p:cNvPr id="16" name="TextBox 1"/>
          <p:cNvSpPr txBox="1"/>
          <p:nvPr/>
        </p:nvSpPr>
        <p:spPr>
          <a:xfrm>
            <a:off x="4578529" y="1325171"/>
            <a:ext cx="644700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/>
              <a:t>19 687</a:t>
            </a:r>
          </a:p>
          <a:p>
            <a:endParaRPr lang="ru-RU" sz="1400" b="1" dirty="0"/>
          </a:p>
        </p:txBody>
      </p:sp>
      <p:sp>
        <p:nvSpPr>
          <p:cNvPr id="17" name="TextBox 1"/>
          <p:cNvSpPr txBox="1"/>
          <p:nvPr/>
        </p:nvSpPr>
        <p:spPr>
          <a:xfrm>
            <a:off x="5940152" y="1203394"/>
            <a:ext cx="644700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/>
              <a:t>21 192</a:t>
            </a:r>
          </a:p>
          <a:p>
            <a:endParaRPr lang="ru-RU" sz="1400" b="1" dirty="0"/>
          </a:p>
        </p:txBody>
      </p:sp>
      <p:sp>
        <p:nvSpPr>
          <p:cNvPr id="18" name="TextBox 1"/>
          <p:cNvSpPr txBox="1"/>
          <p:nvPr/>
        </p:nvSpPr>
        <p:spPr>
          <a:xfrm>
            <a:off x="7452320" y="1088740"/>
            <a:ext cx="644700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/>
              <a:t>21 776</a:t>
            </a:r>
          </a:p>
          <a:p>
            <a:endParaRPr lang="ru-RU" sz="1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1857356" y="402501"/>
            <a:ext cx="61710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Динамика доходов Одинцовского городского округа в 2018-2022 годах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871421" y="741055"/>
            <a:ext cx="6799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055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673663" y="4890440"/>
            <a:ext cx="40230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28794" y="402814"/>
            <a:ext cx="61710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Динамика расходов Одинцовского городского округа в 2018-2022 годах</a:t>
            </a:r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9887668"/>
              </p:ext>
            </p:extLst>
          </p:nvPr>
        </p:nvGraphicFramePr>
        <p:xfrm>
          <a:off x="237752" y="771550"/>
          <a:ext cx="8657388" cy="4117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"/>
          <p:cNvSpPr txBox="1"/>
          <p:nvPr/>
        </p:nvSpPr>
        <p:spPr>
          <a:xfrm>
            <a:off x="1691680" y="1153636"/>
            <a:ext cx="644700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/>
              <a:t>21 360</a:t>
            </a:r>
          </a:p>
          <a:p>
            <a:endParaRPr lang="ru-RU" sz="1400" b="1" dirty="0"/>
          </a:p>
        </p:txBody>
      </p:sp>
      <p:sp>
        <p:nvSpPr>
          <p:cNvPr id="13" name="TextBox 1"/>
          <p:cNvSpPr txBox="1"/>
          <p:nvPr/>
        </p:nvSpPr>
        <p:spPr>
          <a:xfrm>
            <a:off x="3059832" y="1045624"/>
            <a:ext cx="644700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/>
              <a:t>21 640</a:t>
            </a:r>
          </a:p>
          <a:p>
            <a:endParaRPr lang="ru-RU" sz="1400" b="1" dirty="0"/>
          </a:p>
        </p:txBody>
      </p:sp>
      <p:sp>
        <p:nvSpPr>
          <p:cNvPr id="15" name="TextBox 1"/>
          <p:cNvSpPr txBox="1"/>
          <p:nvPr/>
        </p:nvSpPr>
        <p:spPr>
          <a:xfrm>
            <a:off x="4419408" y="1193039"/>
            <a:ext cx="644700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/>
              <a:t>21 791</a:t>
            </a:r>
          </a:p>
          <a:p>
            <a:endParaRPr lang="ru-RU" sz="1400" b="1" dirty="0"/>
          </a:p>
        </p:txBody>
      </p:sp>
      <p:sp>
        <p:nvSpPr>
          <p:cNvPr id="16" name="TextBox 1"/>
          <p:cNvSpPr txBox="1"/>
          <p:nvPr/>
        </p:nvSpPr>
        <p:spPr>
          <a:xfrm>
            <a:off x="5806135" y="1085027"/>
            <a:ext cx="644700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/>
              <a:t>22 306</a:t>
            </a:r>
          </a:p>
          <a:p>
            <a:endParaRPr lang="ru-RU" sz="1400" b="1" dirty="0"/>
          </a:p>
        </p:txBody>
      </p:sp>
      <p:sp>
        <p:nvSpPr>
          <p:cNvPr id="17" name="TextBox 1"/>
          <p:cNvSpPr txBox="1"/>
          <p:nvPr/>
        </p:nvSpPr>
        <p:spPr>
          <a:xfrm>
            <a:off x="7164288" y="1045624"/>
            <a:ext cx="644700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/>
              <a:t>22 570</a:t>
            </a:r>
          </a:p>
          <a:p>
            <a:endParaRPr lang="ru-RU" sz="1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7871421" y="741055"/>
            <a:ext cx="6799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00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673663" y="4890440"/>
            <a:ext cx="434841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39068" y="410322"/>
            <a:ext cx="688145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b="1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Динамика дефицита бюджета Одинцовского городского округа в 2018-2022 годах</a:t>
            </a:r>
          </a:p>
        </p:txBody>
      </p:sp>
      <p:graphicFrame>
        <p:nvGraphicFramePr>
          <p:cNvPr id="20" name="Диаграмма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0603809"/>
              </p:ext>
            </p:extLst>
          </p:nvPr>
        </p:nvGraphicFramePr>
        <p:xfrm>
          <a:off x="107504" y="956499"/>
          <a:ext cx="8928992" cy="37754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7871421" y="741055"/>
            <a:ext cx="6799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83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Диаграмма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0693767"/>
              </p:ext>
            </p:extLst>
          </p:nvPr>
        </p:nvGraphicFramePr>
        <p:xfrm>
          <a:off x="179512" y="947013"/>
          <a:ext cx="8431725" cy="3568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28794" y="366589"/>
            <a:ext cx="6329920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Доходы бюджетов муниципальных образований Московской области в расчете на 1 жителя в 2020 году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715339" y="4406629"/>
            <a:ext cx="3087792" cy="648072"/>
            <a:chOff x="7281006" y="1777589"/>
            <a:chExt cx="1908215" cy="648072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7437561" y="1777589"/>
              <a:ext cx="1751660" cy="64807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Собственные доходы (налоговые и неналоговые)</a:t>
              </a:r>
              <a:endParaRPr lang="ru-RU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7281006" y="2029617"/>
              <a:ext cx="83716" cy="14401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4517377" y="4406629"/>
            <a:ext cx="3568139" cy="648072"/>
            <a:chOff x="7281005" y="1777589"/>
            <a:chExt cx="1596716" cy="648072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7437561" y="1777589"/>
              <a:ext cx="1440160" cy="64807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1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Безвозмездные поступления из бюджетов других уровней</a:t>
              </a:r>
              <a:endParaRPr 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7281005" y="2029617"/>
              <a:ext cx="72008" cy="144016"/>
            </a:xfrm>
            <a:prstGeom prst="rect">
              <a:avLst/>
            </a:prstGeom>
            <a:pattFill prst="shingle">
              <a:fgClr>
                <a:schemeClr val="accent3">
                  <a:lumMod val="5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5264122" y="1275606"/>
            <a:ext cx="3460474" cy="2834249"/>
            <a:chOff x="5397659" y="1275606"/>
            <a:chExt cx="3460474" cy="2834249"/>
          </a:xfrm>
        </p:grpSpPr>
        <p:sp>
          <p:nvSpPr>
            <p:cNvPr id="37" name="Прямоугольник 36"/>
            <p:cNvSpPr/>
            <p:nvPr/>
          </p:nvSpPr>
          <p:spPr>
            <a:xfrm>
              <a:off x="7857400" y="1275606"/>
              <a:ext cx="1000733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accent1">
                      <a:lumMod val="50000"/>
                    </a:schemeClr>
                  </a:solidFill>
                </a:rPr>
                <a:t>58,8</a:t>
              </a:r>
              <a:endParaRPr lang="ru-RU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6763690" y="2211710"/>
              <a:ext cx="900726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accent1">
                      <a:lumMod val="50000"/>
                    </a:schemeClr>
                  </a:solidFill>
                </a:rPr>
                <a:t>47,4</a:t>
              </a:r>
              <a:endParaRPr lang="ru-RU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5712685" y="3219822"/>
              <a:ext cx="866882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accent1">
                      <a:lumMod val="50000"/>
                    </a:schemeClr>
                  </a:solidFill>
                </a:rPr>
                <a:t>37,5</a:t>
              </a:r>
              <a:endParaRPr lang="ru-RU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7243597" y="1779662"/>
              <a:ext cx="936104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accent1">
                      <a:lumMod val="50000"/>
                    </a:schemeClr>
                  </a:solidFill>
                </a:rPr>
                <a:t>52,3</a:t>
              </a:r>
              <a:endParaRPr lang="ru-RU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5743027" y="2721950"/>
              <a:ext cx="866882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accent1">
                      <a:lumMod val="50000"/>
                    </a:schemeClr>
                  </a:solidFill>
                </a:rPr>
                <a:t>37,5</a:t>
              </a:r>
              <a:endParaRPr lang="ru-RU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5397659" y="3749815"/>
              <a:ext cx="894502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accent1">
                      <a:lumMod val="50000"/>
                    </a:schemeClr>
                  </a:solidFill>
                </a:rPr>
                <a:t>34,7</a:t>
              </a:r>
              <a:endParaRPr lang="ru-RU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7524328" y="721838"/>
            <a:ext cx="14125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ТЫС.РУБ./1 человек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724596" y="4922694"/>
            <a:ext cx="42459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203848" y="1287188"/>
            <a:ext cx="1000733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</a:rPr>
              <a:t>59%</a:t>
            </a:r>
            <a:endParaRPr lang="ru-RU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131840" y="1779662"/>
            <a:ext cx="1000733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</a:rPr>
              <a:t>57%</a:t>
            </a:r>
            <a:endParaRPr lang="ru-RU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987822" y="2222875"/>
            <a:ext cx="1000733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</a:rPr>
              <a:t>59%</a:t>
            </a:r>
            <a:endParaRPr lang="ru-RU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534280" y="2740169"/>
            <a:ext cx="1000733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</a:rPr>
              <a:t>57%</a:t>
            </a:r>
            <a:endParaRPr lang="ru-RU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452513" y="3225797"/>
            <a:ext cx="1000733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</a:rPr>
              <a:t>52%</a:t>
            </a:r>
            <a:endParaRPr lang="ru-RU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096127" y="3723878"/>
            <a:ext cx="1000733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</a:rPr>
              <a:t>38%</a:t>
            </a:r>
            <a:endParaRPr lang="ru-RU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346609" y="1111991"/>
            <a:ext cx="1265684" cy="3151947"/>
            <a:chOff x="346609" y="1111991"/>
            <a:chExt cx="1265684" cy="3151947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350920" y="1468043"/>
              <a:ext cx="1000733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 smtClean="0">
                  <a:solidFill>
                    <a:schemeClr val="accent1">
                      <a:lumMod val="50000"/>
                    </a:schemeClr>
                  </a:solidFill>
                </a:rPr>
                <a:t>334 867</a:t>
              </a:r>
              <a:endParaRPr lang="ru-RU" sz="8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395536" y="1111991"/>
              <a:ext cx="1000733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 smtClean="0">
                  <a:solidFill>
                    <a:schemeClr val="accent1">
                      <a:lumMod val="50000"/>
                    </a:schemeClr>
                  </a:solidFill>
                </a:rPr>
                <a:t>Численность, чел.</a:t>
              </a:r>
              <a:endParaRPr lang="ru-RU" sz="8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346609" y="1953448"/>
              <a:ext cx="1000733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 smtClean="0">
                  <a:solidFill>
                    <a:schemeClr val="accent1">
                      <a:lumMod val="50000"/>
                    </a:schemeClr>
                  </a:solidFill>
                </a:rPr>
                <a:t>273 109</a:t>
              </a:r>
              <a:endParaRPr lang="ru-RU" sz="8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611560" y="2416342"/>
              <a:ext cx="1000733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 smtClean="0">
                  <a:solidFill>
                    <a:schemeClr val="accent1">
                      <a:lumMod val="50000"/>
                    </a:schemeClr>
                  </a:solidFill>
                </a:rPr>
                <a:t>258 832</a:t>
              </a:r>
              <a:endParaRPr lang="ru-RU" sz="8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588949" y="3903898"/>
              <a:ext cx="1000733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 smtClean="0">
                  <a:solidFill>
                    <a:schemeClr val="accent1">
                      <a:lumMod val="50000"/>
                    </a:schemeClr>
                  </a:solidFill>
                </a:rPr>
                <a:t>517 991</a:t>
              </a:r>
              <a:endParaRPr lang="ru-RU" sz="8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491715" y="3379358"/>
              <a:ext cx="1000733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 smtClean="0">
                  <a:solidFill>
                    <a:schemeClr val="accent1">
                      <a:lumMod val="50000"/>
                    </a:schemeClr>
                  </a:solidFill>
                </a:rPr>
                <a:t>321 638</a:t>
              </a:r>
              <a:endParaRPr lang="ru-RU" sz="8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434333" y="2895786"/>
              <a:ext cx="1000733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 smtClean="0">
                  <a:solidFill>
                    <a:schemeClr val="accent1">
                      <a:lumMod val="50000"/>
                    </a:schemeClr>
                  </a:solidFill>
                </a:rPr>
                <a:t>311 145</a:t>
              </a:r>
              <a:endParaRPr lang="ru-RU" sz="8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264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29874" y="351323"/>
            <a:ext cx="6242526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Расходы бюджетов муниципальных образований Московской области в расчете на 1 жителя в 2020 году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524328" y="602674"/>
            <a:ext cx="14125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ТЫС.РУБ./1 человек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715339" y="4406629"/>
            <a:ext cx="3087792" cy="648072"/>
            <a:chOff x="7281006" y="1777589"/>
            <a:chExt cx="1908215" cy="648072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7437561" y="1777589"/>
              <a:ext cx="1751660" cy="64807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Расходы бюджета за счёт собственных средств</a:t>
              </a:r>
              <a:endParaRPr lang="ru-RU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7281006" y="2029617"/>
              <a:ext cx="83716" cy="14401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4532763" y="4334621"/>
            <a:ext cx="3568139" cy="648072"/>
            <a:chOff x="7281005" y="1777589"/>
            <a:chExt cx="1596716" cy="648072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7437561" y="1777589"/>
              <a:ext cx="1440160" cy="64807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Расходы бюджета за счет средств бюджетов других уровней</a:t>
              </a:r>
              <a:endParaRPr lang="ru-RU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7281005" y="2029617"/>
              <a:ext cx="72008" cy="144016"/>
            </a:xfrm>
            <a:prstGeom prst="rect">
              <a:avLst/>
            </a:prstGeom>
            <a:pattFill prst="shingle">
              <a:fgClr>
                <a:schemeClr val="accent4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aphicFrame>
        <p:nvGraphicFramePr>
          <p:cNvPr id="37" name="Диаграмма 3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3378938"/>
              </p:ext>
            </p:extLst>
          </p:nvPr>
        </p:nvGraphicFramePr>
        <p:xfrm>
          <a:off x="107504" y="848895"/>
          <a:ext cx="8928991" cy="3667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8" name="Группа 27"/>
          <p:cNvGrpSpPr/>
          <p:nvPr/>
        </p:nvGrpSpPr>
        <p:grpSpPr>
          <a:xfrm>
            <a:off x="5015388" y="1210408"/>
            <a:ext cx="3475001" cy="2828958"/>
            <a:chOff x="4690321" y="1193815"/>
            <a:chExt cx="3475001" cy="2828958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4690321" y="3662733"/>
              <a:ext cx="855957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accent1">
                      <a:lumMod val="50000"/>
                    </a:schemeClr>
                  </a:solidFill>
                </a:rPr>
                <a:t>35,6</a:t>
              </a:r>
              <a:endParaRPr lang="ru-RU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5039021" y="3132423"/>
              <a:ext cx="936104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accent1">
                      <a:lumMod val="50000"/>
                    </a:schemeClr>
                  </a:solidFill>
                </a:rPr>
                <a:t>38,5</a:t>
              </a:r>
              <a:endParaRPr lang="ru-RU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6637994" y="1652023"/>
              <a:ext cx="932223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accent1">
                      <a:lumMod val="50000"/>
                    </a:schemeClr>
                  </a:solidFill>
                </a:rPr>
                <a:t>55,5</a:t>
              </a:r>
              <a:endParaRPr lang="ru-RU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35390" y="2147937"/>
              <a:ext cx="936103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accent1">
                      <a:lumMod val="50000"/>
                    </a:schemeClr>
                  </a:solidFill>
                </a:rPr>
                <a:t>46,0</a:t>
              </a:r>
              <a:endParaRPr lang="ru-RU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7053021" y="1193815"/>
              <a:ext cx="1112301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accent1">
                      <a:lumMod val="50000"/>
                    </a:schemeClr>
                  </a:solidFill>
                </a:rPr>
                <a:t>62,1</a:t>
              </a:r>
              <a:endParaRPr lang="ru-RU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sp>
        <p:nvSpPr>
          <p:cNvPr id="35" name="Прямоугольник 34"/>
          <p:cNvSpPr/>
          <p:nvPr/>
        </p:nvSpPr>
        <p:spPr>
          <a:xfrm>
            <a:off x="5555654" y="2715766"/>
            <a:ext cx="93610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41,0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724596" y="4922694"/>
            <a:ext cx="42459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323998" y="1111991"/>
            <a:ext cx="1265684" cy="3151947"/>
            <a:chOff x="346609" y="1111991"/>
            <a:chExt cx="1265684" cy="3151947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350920" y="1390428"/>
              <a:ext cx="1000733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 smtClean="0">
                  <a:solidFill>
                    <a:schemeClr val="accent1">
                      <a:lumMod val="50000"/>
                    </a:schemeClr>
                  </a:solidFill>
                </a:rPr>
                <a:t>334 867</a:t>
              </a:r>
              <a:endParaRPr lang="ru-RU" sz="8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395536" y="1111991"/>
              <a:ext cx="1000733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 smtClean="0">
                  <a:solidFill>
                    <a:schemeClr val="accent1">
                      <a:lumMod val="50000"/>
                    </a:schemeClr>
                  </a:solidFill>
                </a:rPr>
                <a:t>Численность, чел.</a:t>
              </a:r>
              <a:endParaRPr lang="ru-RU" sz="8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346609" y="1953448"/>
              <a:ext cx="1000733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 smtClean="0">
                  <a:solidFill>
                    <a:schemeClr val="accent1">
                      <a:lumMod val="50000"/>
                    </a:schemeClr>
                  </a:solidFill>
                </a:rPr>
                <a:t>273 109</a:t>
              </a:r>
              <a:endParaRPr lang="ru-RU" sz="8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611560" y="2416342"/>
              <a:ext cx="1000733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 smtClean="0">
                  <a:solidFill>
                    <a:schemeClr val="accent1">
                      <a:lumMod val="50000"/>
                    </a:schemeClr>
                  </a:solidFill>
                </a:rPr>
                <a:t>258 832</a:t>
              </a:r>
              <a:endParaRPr lang="ru-RU" sz="8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588949" y="3903898"/>
              <a:ext cx="1000733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 smtClean="0">
                  <a:solidFill>
                    <a:schemeClr val="accent1">
                      <a:lumMod val="50000"/>
                    </a:schemeClr>
                  </a:solidFill>
                </a:rPr>
                <a:t>517 991</a:t>
              </a:r>
              <a:endParaRPr lang="ru-RU" sz="8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491715" y="3379358"/>
              <a:ext cx="1000733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 smtClean="0">
                  <a:solidFill>
                    <a:schemeClr val="accent1">
                      <a:lumMod val="50000"/>
                    </a:schemeClr>
                  </a:solidFill>
                </a:rPr>
                <a:t>321 638</a:t>
              </a:r>
              <a:endParaRPr lang="ru-RU" sz="8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434333" y="2895786"/>
              <a:ext cx="1000733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 smtClean="0">
                  <a:solidFill>
                    <a:schemeClr val="accent1">
                      <a:lumMod val="50000"/>
                    </a:schemeClr>
                  </a:solidFill>
                </a:rPr>
                <a:t>311 145</a:t>
              </a:r>
              <a:endParaRPr lang="ru-RU" sz="8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311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79060" y="285734"/>
            <a:ext cx="6931184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915" fontAlgn="base">
              <a:spcBef>
                <a:spcPct val="0"/>
              </a:spcBef>
              <a:spcAft>
                <a:spcPct val="0"/>
              </a:spcAft>
            </a:pPr>
            <a:r>
              <a:rPr lang="ru-RU" sz="11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и структура налоговых и неналоговых доходов, а также межбюджетных трансфертов, поступающих в бюджет Одинцовского городского округа</a:t>
            </a:r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11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динамике 2018-2022 годов </a:t>
            </a:r>
            <a:endParaRPr lang="ru-RU" sz="11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3915" fontAlgn="base">
              <a:spcBef>
                <a:spcPct val="0"/>
              </a:spcBef>
              <a:spcAft>
                <a:spcPct val="0"/>
              </a:spcAft>
            </a:pPr>
            <a:r>
              <a:rPr lang="ru-RU" sz="105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05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фактические поступления за 2018 и 2019 годы, плановые значения на 2020-2022 годы) 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8552750"/>
              </p:ext>
            </p:extLst>
          </p:nvPr>
        </p:nvGraphicFramePr>
        <p:xfrm>
          <a:off x="179512" y="909352"/>
          <a:ext cx="8675676" cy="41163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1096"/>
                <a:gridCol w="2749649"/>
                <a:gridCol w="551747"/>
                <a:gridCol w="561636"/>
                <a:gridCol w="557680"/>
                <a:gridCol w="506261"/>
                <a:gridCol w="561636"/>
                <a:gridCol w="585366"/>
                <a:gridCol w="587343"/>
                <a:gridCol w="561636"/>
                <a:gridCol w="563611"/>
                <a:gridCol w="528015"/>
              </a:tblGrid>
              <a:tr h="1002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74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доходов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Структура доходов, 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доходов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Структура доходов, 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доходов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Структура доходов, 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доходов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Структура доходов, 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доходов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Структура доходов, 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074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всего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21 278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21 680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19 687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21 192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21 776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9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и неналоговые доходы 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11 835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11 832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10 938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11 399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53,8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11 913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54,7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109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 числе: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447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доходы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9 602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45,1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9 544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8 981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9 445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9 997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109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НДФЛ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2 712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3 116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32,6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3 034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33,8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3 214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3 407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109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3.2.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Налоги на совокупный доход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1 470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1 695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1 910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2 095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2 451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109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Налоги на имущество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5 265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4 562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47,8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3 866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3 962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3 962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39,6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109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3.4.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Прочие налоговые доходы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591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Неналоговые доходы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2 233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10,5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2 288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1 957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1 954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9,2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1 916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8,8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109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4.1.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от использования имущества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1 449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1 346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1 094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1 093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1 056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219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4.2.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от продажи материальных и нематериальных активов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109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4.3.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Иные </a:t>
                      </a:r>
                      <a:r>
                        <a:rPr lang="ru-RU" sz="800" i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неналоговые </a:t>
                      </a:r>
                      <a:r>
                        <a:rPr lang="ru-RU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881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Безвозмездные поступления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9 443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44,4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9 848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45,4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8 749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44,4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9 793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46,2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9 863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45,3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219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5.1.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Безвозмездные поступления от других бюджетов бюджетной системы РФ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8 984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9 640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8 749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9 793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9 863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109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5.2.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Дотации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109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5.3.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Субсидии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2 564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2 324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2 689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3 788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38,7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3 864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39,2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109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5.4.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Субвенции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5 661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5 949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6 059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6 000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61,3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5 994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109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5.5.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Иные межбюджетные трансферты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1 394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109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5.6.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Прочие безвозмездные поступления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32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5.7.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 от возврата остатков субсидий, субвенций и иных МБТ, имеющих целевое назначение, прошлых лет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32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5.7.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Возврат остатков субсидий, субвенций и иных межбюджетных трансфертов, имеющих целевое назначение, прошлых лет 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-0,3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-0,3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8" marR="4538" marT="453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025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5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3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673662" y="4929204"/>
            <a:ext cx="362833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0"/>
          <p:cNvSpPr txBox="1"/>
          <p:nvPr/>
        </p:nvSpPr>
        <p:spPr>
          <a:xfrm>
            <a:off x="1785918" y="333605"/>
            <a:ext cx="6887744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</a:t>
            </a:r>
            <a:r>
              <a:rPr lang="ru-RU" sz="20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собственных доходов </a:t>
            </a:r>
            <a:r>
              <a:rPr lang="ru-RU" sz="20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бюджета Одинцовского городского округа на 2020 год</a:t>
            </a: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694177"/>
              </p:ext>
            </p:extLst>
          </p:nvPr>
        </p:nvGraphicFramePr>
        <p:xfrm>
          <a:off x="26304" y="924140"/>
          <a:ext cx="9000998" cy="39518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6500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57356" y="213373"/>
            <a:ext cx="66603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Льготы и вычеты по местным налогам</a:t>
            </a:r>
          </a:p>
          <a:p>
            <a:r>
              <a:rPr lang="ru-RU" sz="1600" b="1" dirty="0" smtClean="0">
                <a:solidFill>
                  <a:srgbClr val="376092"/>
                </a:solidFill>
              </a:rPr>
              <a:t> </a:t>
            </a:r>
            <a:r>
              <a:rPr lang="ru-RU" sz="1600" b="1" u="sng" dirty="0" smtClean="0">
                <a:solidFill>
                  <a:srgbClr val="376092"/>
                </a:solidFill>
              </a:rPr>
              <a:t>Налог на имущество физических лиц</a:t>
            </a:r>
            <a:endParaRPr lang="ru-RU" sz="1600" b="1" u="sng" dirty="0">
              <a:solidFill>
                <a:srgbClr val="376092"/>
              </a:solidFill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673663" y="4890440"/>
            <a:ext cx="40230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83485"/>
              </p:ext>
            </p:extLst>
          </p:nvPr>
        </p:nvGraphicFramePr>
        <p:xfrm>
          <a:off x="153060" y="924140"/>
          <a:ext cx="8790048" cy="3995089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763504"/>
                <a:gridCol w="758886"/>
                <a:gridCol w="1201887"/>
                <a:gridCol w="4533368"/>
                <a:gridCol w="1532403"/>
              </a:tblGrid>
              <a:tr h="4195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Налоговый период 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уплаты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Ставки налога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Льготы, налоговые вычеты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правовой документ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</a:tr>
              <a:tr h="13337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год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01.12.2020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размерах от 0,1 процента до 2,0 процента  от кадастровой стоимости объекта в зависимости от вида имущества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Действуют льготы, установленные статьей 407 и налоговые вычеты, установленные статьей 403 Налогового кодекса Российской Федерации. Дополнительно к льготам и налоговым вычетам, установленным на федеральном уровне, решениями советов депутатов городских и сельских поселений Одинцовского муниципального района (за исключением решения Совета депутатов городского поселения Заречье) установлены льготы для одного из родителей в многодетной малоимущей семье, имеющей трех и более несовершеннолетних детей 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Решения советов депутатов городских и сельских поселений Одинцовского муниципального района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</a:tr>
              <a:tr h="1793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01.12.2021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размерах от 0,1 процента до 2,0 процента  от кадастровой стоимости объекта в зависимости от вида имущества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Действуют льготы, установленные статьей 407 и налоговые вычеты, установленные статьей 403 Налогового кодекса Российской Федерации. 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 Совета депутатов Одинцовского городского округа от 05.11.2019 № 6/10 «О налоге на имущество физических лиц на территории Одинцовского городского округа Московской области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 algn="ctr" fontAlgn="ctr"/>
                      <a:r>
                        <a:rPr lang="arn-CL" sz="800" dirty="0" smtClean="0">
                          <a:hlinkClick r:id="rId3"/>
                        </a:rPr>
                        <a:t>https://odin.ru/news/?div_id=16&amp;id=53612</a:t>
                      </a:r>
                      <a:endParaRPr lang="ru-RU" sz="8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</a:tr>
              <a:tr h="1793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01.12.2022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386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01.12.2023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581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57356" y="285921"/>
            <a:ext cx="6171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бюджета для граждан:</a:t>
            </a:r>
            <a:endParaRPr lang="ru-RU" sz="2400" b="1" baseline="300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810244" y="4890440"/>
            <a:ext cx="265728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Объект 1"/>
          <p:cNvSpPr txBox="1">
            <a:spLocks/>
          </p:cNvSpPr>
          <p:nvPr/>
        </p:nvSpPr>
        <p:spPr>
          <a:xfrm>
            <a:off x="467544" y="1059582"/>
            <a:ext cx="8069538" cy="383085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12751" indent="-312751" algn="l">
              <a:lnSpc>
                <a:spcPct val="150000"/>
              </a:lnSpc>
              <a:buFont typeface="Wingdings 2"/>
              <a:buChar char=""/>
              <a:defRPr/>
            </a:pPr>
            <a:r>
              <a:rPr lang="ru-RU" b="1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Вводная часть</a:t>
            </a:r>
          </a:p>
          <a:p>
            <a:pPr marL="312751" indent="-312751" algn="l">
              <a:lnSpc>
                <a:spcPct val="150000"/>
              </a:lnSpc>
              <a:buFont typeface="Wingdings 2"/>
              <a:buChar char=""/>
              <a:defRPr/>
            </a:pPr>
            <a:r>
              <a:rPr lang="ru-RU" b="1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Общие характеристики бюджета</a:t>
            </a:r>
          </a:p>
          <a:p>
            <a:pPr marL="312751" indent="-312751" algn="l">
              <a:lnSpc>
                <a:spcPct val="150000"/>
              </a:lnSpc>
              <a:buFont typeface="Wingdings 2"/>
              <a:buChar char=""/>
              <a:defRPr/>
            </a:pPr>
            <a:r>
              <a:rPr lang="ru-RU" b="1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Доходы бюджета</a:t>
            </a:r>
          </a:p>
          <a:p>
            <a:pPr marL="312751" indent="-312751" algn="l">
              <a:lnSpc>
                <a:spcPct val="150000"/>
              </a:lnSpc>
              <a:buFont typeface="Wingdings 2"/>
              <a:buChar char=""/>
              <a:defRPr/>
            </a:pPr>
            <a:r>
              <a:rPr lang="ru-RU" b="1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</a:t>
            </a:r>
          </a:p>
          <a:p>
            <a:pPr marL="312751" indent="-312751" algn="l">
              <a:lnSpc>
                <a:spcPct val="150000"/>
              </a:lnSpc>
              <a:buFont typeface="Wingdings 2"/>
              <a:buChar char=""/>
              <a:defRPr/>
            </a:pPr>
            <a:r>
              <a:rPr lang="ru-RU" b="1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Муниципальный долг</a:t>
            </a:r>
            <a:endParaRPr lang="ru-RU" b="1" dirty="0">
              <a:solidFill>
                <a:schemeClr val="tx2">
                  <a:lumMod val="9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58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57356" y="213373"/>
            <a:ext cx="66603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Льготы и вычеты по местным налогам</a:t>
            </a:r>
          </a:p>
          <a:p>
            <a:r>
              <a:rPr lang="ru-RU" sz="1600" b="1" dirty="0" smtClean="0">
                <a:solidFill>
                  <a:srgbClr val="376092"/>
                </a:solidFill>
              </a:rPr>
              <a:t> </a:t>
            </a:r>
            <a:r>
              <a:rPr lang="ru-RU" sz="1600" b="1" u="sng" dirty="0" smtClean="0">
                <a:solidFill>
                  <a:srgbClr val="376092"/>
                </a:solidFill>
              </a:rPr>
              <a:t>Земельный налог с физических лиц</a:t>
            </a:r>
            <a:endParaRPr lang="ru-RU" sz="1600" b="1" u="sng" dirty="0">
              <a:solidFill>
                <a:srgbClr val="376092"/>
              </a:solidFill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673663" y="4890440"/>
            <a:ext cx="40230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8196543"/>
              </p:ext>
            </p:extLst>
          </p:nvPr>
        </p:nvGraphicFramePr>
        <p:xfrm>
          <a:off x="251787" y="921259"/>
          <a:ext cx="8675678" cy="3905108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749201"/>
                <a:gridCol w="909547"/>
                <a:gridCol w="2049405"/>
                <a:gridCol w="3206652"/>
                <a:gridCol w="1760873"/>
              </a:tblGrid>
              <a:tr h="3600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Налоговый период 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уплаты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Ставки налога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Льготы, налоговые вычеты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правовой документ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</a:tr>
              <a:tr h="176732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5" marR="4905" marT="49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01.12.2020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5" marR="4905" marT="49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размерах от 0,3 процента до 1,5 процентов от кадастровой стоимости земельного участка в зависимости от категорий земель и (или) вида разрешенного использования земельного участка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5" marR="4905" marT="49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Действуют льготы, установленные статьей 395 и налоговые вычеты, установленные статьей 391 Налогового кодекса Российской Федерации, а также дополнительные льготы, установленные решениями советов депутатов городских и сельских поселений Одинцовского муниципального района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5" marR="4905" marT="49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Решения Совета депутатов городских и сельских поселений Одинцовского муниципального района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5" marR="4905" marT="4905" marB="0" anchor="ctr"/>
                </a:tc>
              </a:tr>
              <a:tr h="4239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5" marR="4905" marT="49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01.12.2021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5" marR="4905" marT="490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размерах от 0,3 процента до 1,5 процентов от кадастровой стоимости земельного участка в зависимости от категорий земель и (или) вида разрешенного использования земельного участка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5" marR="4905" marT="490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Действуют льготы, установленные статьей 395 и налоговые вычеты, установленные статьей 391 Налогового кодекса Российской Федерации, а также дополнительные льготы, установленные решением Совета депутатов Одинцовского городского округа Московской области от 05.11.2019 № 7/10 «О земельном налоге на территории Одинцовского городского округа Московской области».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5" marR="4905" marT="490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 Совета депутатов Одинцовского городского округа Московской области от 05.11.2019 № 7/10 «О земельном налоге на территории Одинцовского городского округа Московской области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</a:t>
                      </a:r>
                    </a:p>
                    <a:p>
                      <a:pPr algn="ctr" fontAlgn="ctr"/>
                      <a:r>
                        <a:rPr lang="arn-CL" sz="700" dirty="0" smtClean="0">
                          <a:hlinkClick r:id="rId3"/>
                        </a:rPr>
                        <a:t>https://odin.ru/news/?div_id=16&amp;id=53613</a:t>
                      </a:r>
                      <a:endParaRPr lang="ru-RU" sz="7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5" marR="4905" marT="4905" marB="0" anchor="ctr"/>
                </a:tc>
              </a:tr>
              <a:tr h="4239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5" marR="4905" marT="49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01.12.2022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5" marR="4905" marT="490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94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5" marR="4905" marT="49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01.12.2023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5" marR="4905" marT="490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928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57356" y="213373"/>
            <a:ext cx="66603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Льготы и вычеты по местным налогам</a:t>
            </a:r>
          </a:p>
          <a:p>
            <a:r>
              <a:rPr lang="ru-RU" sz="1600" b="1" u="sng" dirty="0" smtClean="0">
                <a:solidFill>
                  <a:srgbClr val="376092"/>
                </a:solidFill>
              </a:rPr>
              <a:t> Земельный налог с юридических лиц</a:t>
            </a:r>
            <a:endParaRPr lang="ru-RU" sz="1600" b="1" u="sng" dirty="0">
              <a:solidFill>
                <a:srgbClr val="376092"/>
              </a:solidFill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707353" y="4924915"/>
            <a:ext cx="40230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445271"/>
              </p:ext>
            </p:extLst>
          </p:nvPr>
        </p:nvGraphicFramePr>
        <p:xfrm>
          <a:off x="179512" y="946348"/>
          <a:ext cx="8784976" cy="3835794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794024"/>
                <a:gridCol w="963931"/>
                <a:gridCol w="2839588"/>
                <a:gridCol w="2841986"/>
                <a:gridCol w="1345447"/>
              </a:tblGrid>
              <a:tr h="42347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Налоговый период 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уплаты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Ставки налога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Льготы, налоговые вычеты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правовой документ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</a:tr>
              <a:tr h="11521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год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01.02.2020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размерах от 0,1 процента до 1,5 процентов от кадастровой стоимости земельного участка в зависимости от категорий земель и (или) разрешенного использования земельного участка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Действуют льготы, установленные статьей 395 Налогового кодекса Российской Федерации, а также дополнительные льготы, установленные решениями советов депутатов городских и сельских поселений Одинцовского муниципального района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Решения Совета депутатов городских и сельских поселений Одинцовского муниципального района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</a:tr>
              <a:tr h="16258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01.04.2020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 rowSpan="11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размерах от 0,3 процента до 1,5 процентов от кадастровой стоимости земельного участка в зависимости от категорий земель и (или) вида разрешенного использования земельного участка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 rowSpan="11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Действуют льготы, установленные статьей 395 Налогового кодекса Российской Федерации, а также дополнительные льготы, установленные решением Совета депутатов Одинцовского городского округа Московской области от 05.11.2019 № 7/10 «О земельном налоге на территории Одинцовского городского округа Московской области».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 rowSpan="11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 Совета депутатов Одинцовского городского округа Московской области от 05.11.2019 № 7/10 «О земельном налоге на территории Одинцовского городского округа Московской области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n-CL" sz="800" dirty="0" smtClean="0">
                          <a:hlinkClick r:id="rId3"/>
                        </a:rPr>
                        <a:t>https://odin.ru/news/?div_id=16&amp;id=53612</a:t>
                      </a:r>
                      <a:endParaRPr lang="ru-RU" sz="800" b="0" i="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</a:tr>
              <a:tr h="1625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01.07.2020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25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01.10.2020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258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01.02.2021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25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01.04.2021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25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01.07.2021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25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01.10.2021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258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01.02.2022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25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01.04.2022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25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01.07.2022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29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01.10.2022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453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57356" y="317414"/>
            <a:ext cx="6660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376092"/>
                </a:solidFill>
              </a:rPr>
              <a:t>Объемы выпадающих доходов бюджета </a:t>
            </a:r>
          </a:p>
          <a:p>
            <a:r>
              <a:rPr lang="ru-RU" sz="1600" b="1" dirty="0">
                <a:solidFill>
                  <a:srgbClr val="376092"/>
                </a:solidFill>
              </a:rPr>
              <a:t>Одинцовского городского округа в 2020 – 2022 годах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082546"/>
              </p:ext>
            </p:extLst>
          </p:nvPr>
        </p:nvGraphicFramePr>
        <p:xfrm>
          <a:off x="554422" y="1419622"/>
          <a:ext cx="7982660" cy="2855075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436596"/>
                <a:gridCol w="4042487"/>
                <a:gridCol w="1167859"/>
                <a:gridCol w="1167859"/>
                <a:gridCol w="1167859"/>
              </a:tblGrid>
              <a:tr h="60091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Налоги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Потери бюджета, тыс. руб.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21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7438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 на имущество физических лиц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521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Земельный налог 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269 207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269 207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269 207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3594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ВСЕГО:</a:t>
                      </a:r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269 208</a:t>
                      </a:r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269 208</a:t>
                      </a:r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269 208</a:t>
                      </a:r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8644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6556682"/>
              </p:ext>
            </p:extLst>
          </p:nvPr>
        </p:nvGraphicFramePr>
        <p:xfrm>
          <a:off x="4101663" y="1466346"/>
          <a:ext cx="4572000" cy="24015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TextBox 1"/>
          <p:cNvSpPr txBox="1"/>
          <p:nvPr/>
        </p:nvSpPr>
        <p:spPr>
          <a:xfrm>
            <a:off x="7884368" y="1897652"/>
            <a:ext cx="432048" cy="288032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/>
              <a:t>(2,8%)</a:t>
            </a:r>
            <a:endParaRPr lang="ru-RU" sz="1100" dirty="0"/>
          </a:p>
        </p:txBody>
      </p:sp>
      <p:sp>
        <p:nvSpPr>
          <p:cNvPr id="3" name="TextBox 2"/>
          <p:cNvSpPr txBox="1"/>
          <p:nvPr/>
        </p:nvSpPr>
        <p:spPr>
          <a:xfrm>
            <a:off x="6019345" y="1301269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20 791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725459" y="1296511"/>
            <a:ext cx="7922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МЛН.РУБ.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673663" y="4929204"/>
            <a:ext cx="417365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4"/>
          <p:cNvSpPr/>
          <p:nvPr/>
        </p:nvSpPr>
        <p:spPr>
          <a:xfrm>
            <a:off x="2518480" y="410322"/>
            <a:ext cx="4830217" cy="68595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relaxedInset"/>
            <a:bevelB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2385" tIns="21590" rIns="32385" bIns="21590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Программный бюджет Одинцовского городского округа на 2020 год</a:t>
            </a:r>
            <a:endParaRPr lang="ru-RU" sz="20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Блок-схема: несколько документов 29"/>
          <p:cNvSpPr/>
          <p:nvPr/>
        </p:nvSpPr>
        <p:spPr>
          <a:xfrm>
            <a:off x="1249069" y="1301269"/>
            <a:ext cx="2538822" cy="1192766"/>
          </a:xfrm>
          <a:prstGeom prst="flowChartMultidocument">
            <a:avLst/>
          </a:prstGeom>
          <a:solidFill>
            <a:schemeClr val="accent5">
              <a:lumMod val="40000"/>
              <a:lumOff val="60000"/>
            </a:schemeClr>
          </a:solidFill>
          <a:ln w="11429" cap="flat" cmpd="sng" algn="ctr">
            <a:solidFill>
              <a:srgbClr val="4E9CD6">
                <a:shade val="50000"/>
              </a:srgbClr>
            </a:solidFill>
            <a:prstDash val="sysDash"/>
          </a:ln>
          <a:effectLst/>
        </p:spPr>
        <p:txBody>
          <a:bodyPr lIns="104251" tIns="52125" rIns="104251" bIns="52125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Муниципальные программы </a:t>
            </a:r>
            <a:endParaRPr kumimoji="0" lang="ru-RU" sz="1200" b="1" i="0" strike="noStrike" kern="0" cap="none" spc="0" normalizeH="0" baseline="0" noProof="0" dirty="0" smtClean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17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</a:endParaRPr>
          </a:p>
        </p:txBody>
      </p:sp>
      <p:pic>
        <p:nvPicPr>
          <p:cNvPr id="31" name="Picture 4" descr="Карты Одинцовский район - карта Одинцовского района АН Твой Дом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715766"/>
            <a:ext cx="3209223" cy="1964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Прямоугольник 32"/>
          <p:cNvSpPr/>
          <p:nvPr/>
        </p:nvSpPr>
        <p:spPr>
          <a:xfrm>
            <a:off x="5073425" y="3919623"/>
            <a:ext cx="149804" cy="14878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6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5199662" y="3562719"/>
            <a:ext cx="2921899" cy="372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Программные расходы</a:t>
            </a:r>
            <a:endParaRPr lang="ru-RU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199662" y="3835777"/>
            <a:ext cx="3281939" cy="3969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Непрограммные расходы</a:t>
            </a:r>
            <a:endParaRPr lang="ru-RU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073425" y="3623579"/>
            <a:ext cx="149804" cy="1487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3284581"/>
            <a:ext cx="17450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latin typeface="Arial" pitchFamily="34" charset="0"/>
                <a:cs typeface="Arial" pitchFamily="34" charset="0"/>
              </a:rPr>
              <a:t>Одинцовский</a:t>
            </a:r>
          </a:p>
          <a:p>
            <a:pPr algn="ctr"/>
            <a:r>
              <a:rPr lang="ru-RU" sz="1600" dirty="0" smtClean="0">
                <a:latin typeface="Arial" pitchFamily="34" charset="0"/>
                <a:cs typeface="Arial" pitchFamily="34" charset="0"/>
              </a:rPr>
              <a:t> городской округ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61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14488" y="396335"/>
            <a:ext cx="6171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Расходы  </a:t>
            </a:r>
            <a:r>
              <a:rPr lang="ru-RU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бюджета</a:t>
            </a:r>
            <a:r>
              <a:rPr lang="ru-RU" b="1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Одинцовского </a:t>
            </a:r>
            <a:r>
              <a:rPr lang="ru-RU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городского округа в 2019-2020 годах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861596" y="904900"/>
            <a:ext cx="7922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МЛН.РУБ.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4148151" y="4661497"/>
            <a:ext cx="3991925" cy="252028"/>
            <a:chOff x="7279072" y="2089064"/>
            <a:chExt cx="2466957" cy="336597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437561" y="2089064"/>
              <a:ext cx="2308468" cy="33659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Расходы</a:t>
              </a:r>
              <a:r>
                <a:rPr lang="en-US" sz="1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за счет безвозмездных </a:t>
              </a:r>
            </a:p>
            <a:p>
              <a:r>
                <a:rPr lang="ru-RU" sz="1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поступлений из других бюджетов</a:t>
              </a: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7279072" y="2130948"/>
              <a:ext cx="83716" cy="180739"/>
            </a:xfrm>
            <a:prstGeom prst="rect">
              <a:avLst/>
            </a:prstGeom>
            <a:pattFill prst="wdDnDiag">
              <a:fgClr>
                <a:schemeClr val="accent2">
                  <a:lumMod val="60000"/>
                  <a:lumOff val="4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413039" y="4581101"/>
            <a:ext cx="3913893" cy="252028"/>
            <a:chOff x="4556666" y="2010915"/>
            <a:chExt cx="2418734" cy="336597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4666932" y="2010915"/>
              <a:ext cx="2308468" cy="33659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Собственные средства бюджета</a:t>
              </a:r>
              <a:endPara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4556666" y="2076404"/>
              <a:ext cx="83716" cy="1807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2" name="Прямоугольник 31"/>
          <p:cNvSpPr/>
          <p:nvPr/>
        </p:nvSpPr>
        <p:spPr>
          <a:xfrm>
            <a:off x="1509014" y="4155926"/>
            <a:ext cx="1715839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Уточненный план </a:t>
            </a:r>
          </a:p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2019 год</a:t>
            </a:r>
            <a:endParaRPr lang="ru-RU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537261" y="4155926"/>
            <a:ext cx="1715839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2020 год</a:t>
            </a:r>
            <a:endParaRPr lang="ru-RU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 rot="478809">
            <a:off x="3412723" y="966330"/>
            <a:ext cx="1765829" cy="613156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ru-RU" sz="1100" b="1" dirty="0">
                <a:latin typeface="Arial" pitchFamily="34" charset="0"/>
                <a:cs typeface="Arial" pitchFamily="34" charset="0"/>
              </a:rPr>
              <a:t>Снижение  </a:t>
            </a:r>
          </a:p>
          <a:p>
            <a:pPr algn="ctr"/>
            <a:r>
              <a:rPr lang="ru-RU" sz="1100" b="1" dirty="0">
                <a:latin typeface="Arial" pitchFamily="34" charset="0"/>
                <a:cs typeface="Arial" pitchFamily="34" charset="0"/>
              </a:rPr>
              <a:t>на </a:t>
            </a: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1 849 млн. руб.</a:t>
            </a:r>
            <a:endParaRPr lang="ru-RU" sz="11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100" b="1" dirty="0">
                <a:latin typeface="Arial" pitchFamily="34" charset="0"/>
                <a:cs typeface="Arial" pitchFamily="34" charset="0"/>
              </a:rPr>
              <a:t>или на </a:t>
            </a: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8,2%</a:t>
            </a:r>
            <a:endParaRPr lang="ru-RU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Выгнутая вверх стрелка 38"/>
          <p:cNvSpPr/>
          <p:nvPr/>
        </p:nvSpPr>
        <p:spPr>
          <a:xfrm rot="214396">
            <a:off x="3060424" y="936566"/>
            <a:ext cx="2555960" cy="445434"/>
          </a:xfrm>
          <a:prstGeom prst="curvedDownArrow">
            <a:avLst/>
          </a:prstGeom>
          <a:solidFill>
            <a:srgbClr val="D07C7A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37" name="Диаграмма 3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6887713"/>
              </p:ext>
            </p:extLst>
          </p:nvPr>
        </p:nvGraphicFramePr>
        <p:xfrm>
          <a:off x="71825" y="1103503"/>
          <a:ext cx="8079672" cy="30940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4" name="Диаграмма 4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7266708"/>
              </p:ext>
            </p:extLst>
          </p:nvPr>
        </p:nvGraphicFramePr>
        <p:xfrm>
          <a:off x="5459191" y="2598193"/>
          <a:ext cx="4780420" cy="1584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40" name="Прямая со стрелкой 39"/>
          <p:cNvCxnSpPr/>
          <p:nvPr/>
        </p:nvCxnSpPr>
        <p:spPr>
          <a:xfrm>
            <a:off x="8611578" y="2959607"/>
            <a:ext cx="0" cy="216024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>
            <a:off x="8631247" y="3437464"/>
            <a:ext cx="9709" cy="256003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1691679" y="1089570"/>
            <a:ext cx="1715839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22 640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702462" y="1467612"/>
            <a:ext cx="1715839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20 791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061839" y="4093979"/>
            <a:ext cx="1715839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расходов</a:t>
            </a:r>
            <a:endParaRPr lang="ru-RU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7308304" y="2478253"/>
            <a:ext cx="1501940" cy="481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-1 849</a:t>
            </a:r>
            <a:endParaRPr lang="ru-RU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8748464" y="4930792"/>
            <a:ext cx="386621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01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711358" y="291292"/>
            <a:ext cx="444481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программных расходов </a:t>
            </a:r>
            <a:endParaRPr lang="ru-RU" b="1" baseline="30000" dirty="0" smtClean="0">
              <a:solidFill>
                <a:srgbClr val="3760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бюджета </a:t>
            </a:r>
            <a:r>
              <a:rPr lang="ru-RU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Одинцовского городского </a:t>
            </a:r>
            <a:r>
              <a:rPr lang="ru-RU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округа</a:t>
            </a:r>
            <a:r>
              <a:rPr lang="ru-RU" b="1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 год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3783909"/>
              </p:ext>
            </p:extLst>
          </p:nvPr>
        </p:nvGraphicFramePr>
        <p:xfrm>
          <a:off x="5218039" y="852693"/>
          <a:ext cx="3813268" cy="40539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31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640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7606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201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Наименование </a:t>
                      </a:r>
                      <a:endParaRPr lang="ru-RU" sz="8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Проект </a:t>
                      </a:r>
                    </a:p>
                    <a:p>
                      <a:pPr algn="ctr" fontAlgn="ctr"/>
                      <a:r>
                        <a:rPr lang="ru-RU" sz="8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на 2020 год, </a:t>
                      </a:r>
                    </a:p>
                    <a:p>
                      <a:pPr algn="ctr" fontAlgn="ctr"/>
                      <a:r>
                        <a:rPr lang="ru-RU" sz="8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млн. руб.</a:t>
                      </a:r>
                      <a:endParaRPr lang="ru-RU" sz="8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Удельный вес,%</a:t>
                      </a:r>
                      <a:endParaRPr lang="ru-RU" sz="8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503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 smtClean="0">
                          <a:effectLst/>
                        </a:rPr>
                        <a:t> </a:t>
                      </a:r>
                      <a:r>
                        <a:rPr lang="ru-RU" sz="800" u="none" strike="noStrike" dirty="0" smtClean="0">
                          <a:effectLst/>
                        </a:rPr>
                        <a:t>Образование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9 095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cs typeface="+mn-cs"/>
                        </a:rPr>
                        <a:t>45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503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 smtClean="0">
                          <a:effectLst/>
                        </a:rPr>
                        <a:t> </a:t>
                      </a:r>
                      <a:r>
                        <a:rPr lang="ru-RU" sz="800" u="none" strike="noStrike" dirty="0" smtClean="0">
                          <a:effectLst/>
                        </a:rPr>
                        <a:t>Культура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1 220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503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effectLst/>
                        </a:rPr>
                        <a:t>Социальная защита населения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cs typeface="+mn-cs"/>
                        </a:rPr>
                        <a:t>305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1,6</a:t>
                      </a:r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503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effectLst/>
                        </a:rPr>
                        <a:t>Спорт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773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3,8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061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effectLst/>
                        </a:rPr>
                        <a:t>Развитие</a:t>
                      </a:r>
                      <a:r>
                        <a:rPr lang="ru-RU" sz="800" u="none" strike="noStrike" baseline="0" dirty="0" smtClean="0">
                          <a:effectLst/>
                        </a:rPr>
                        <a:t> сельского хозяйства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cs typeface="+mn-cs"/>
                        </a:rPr>
                        <a:t>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0,03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69912">
                <a:tc>
                  <a:txBody>
                    <a:bodyPr/>
                    <a:lstStyle/>
                    <a:p>
                      <a:pPr marL="0" indent="0" algn="l" fontAlgn="ctr"/>
                      <a:r>
                        <a:rPr lang="en-US" sz="800" u="none" strike="noStrike" dirty="0" smtClean="0">
                          <a:effectLst/>
                        </a:rPr>
                        <a:t> </a:t>
                      </a:r>
                      <a:r>
                        <a:rPr lang="ru-RU" sz="800" u="none" strike="noStrike" dirty="0" smtClean="0">
                          <a:effectLst/>
                        </a:rPr>
                        <a:t>Экология</a:t>
                      </a:r>
                      <a:r>
                        <a:rPr lang="ru-RU" sz="800" u="none" strike="noStrike" baseline="0" dirty="0" smtClean="0">
                          <a:effectLst/>
                        </a:rPr>
                        <a:t> и окружающая среда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cs typeface="+mn-cs"/>
                        </a:rPr>
                        <a:t>600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cs typeface="+mn-cs"/>
                        </a:rPr>
                        <a:t>3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5230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 smtClean="0">
                          <a:effectLst/>
                        </a:rPr>
                        <a:t> </a:t>
                      </a:r>
                      <a:r>
                        <a:rPr lang="ru-RU" sz="800" u="none" strike="noStrike" dirty="0" smtClean="0">
                          <a:effectLst/>
                        </a:rPr>
                        <a:t>Безопасность</a:t>
                      </a:r>
                      <a:r>
                        <a:rPr lang="ru-RU" sz="800" u="none" strike="noStrike" baseline="0" dirty="0" smtClean="0">
                          <a:effectLst/>
                        </a:rPr>
                        <a:t> и обеспечение безопасности  жизнедеятельности населения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252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1,2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5384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 smtClean="0">
                          <a:effectLst/>
                        </a:rPr>
                        <a:t> </a:t>
                      </a:r>
                      <a:r>
                        <a:rPr lang="ru-RU" sz="800" u="none" strike="noStrike" dirty="0" smtClean="0">
                          <a:effectLst/>
                        </a:rPr>
                        <a:t>Жилище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133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0,7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592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 smtClean="0">
                          <a:effectLst/>
                        </a:rPr>
                        <a:t> </a:t>
                      </a:r>
                      <a:r>
                        <a:rPr lang="ru-RU" sz="800" u="none" strike="noStrike" dirty="0" smtClean="0">
                          <a:effectLst/>
                        </a:rPr>
                        <a:t>Развитие</a:t>
                      </a:r>
                      <a:r>
                        <a:rPr lang="ru-RU" sz="800" u="none" strike="noStrike" baseline="0" dirty="0" smtClean="0">
                          <a:effectLst/>
                        </a:rPr>
                        <a:t> инженерной инфраструктуры и энергоэффективности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cs typeface="+mn-cs"/>
                        </a:rPr>
                        <a:t>965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4,8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683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 smtClean="0">
                          <a:effectLst/>
                        </a:rPr>
                        <a:t> </a:t>
                      </a:r>
                      <a:r>
                        <a:rPr lang="ru-RU" sz="800" u="none" strike="noStrike" dirty="0" smtClean="0">
                          <a:effectLst/>
                        </a:rPr>
                        <a:t>Предпринимательство 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37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0,2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5230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 smtClean="0">
                          <a:effectLst/>
                        </a:rPr>
                        <a:t> </a:t>
                      </a:r>
                      <a:r>
                        <a:rPr lang="ru-RU" sz="800" u="none" strike="noStrike" dirty="0" smtClean="0">
                          <a:effectLst/>
                        </a:rPr>
                        <a:t>Управление имуществом и муниципальными финансами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cs typeface="+mn-cs"/>
                        </a:rPr>
                        <a:t>2</a:t>
                      </a:r>
                      <a:r>
                        <a:rPr lang="ru-RU" sz="8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cs typeface="+mn-cs"/>
                        </a:rPr>
                        <a:t> 020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10,0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675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 smtClean="0">
                          <a:effectLst/>
                        </a:rPr>
                        <a:t> </a:t>
                      </a:r>
                      <a:r>
                        <a:rPr lang="ru-RU" sz="800" u="none" strike="noStrike" dirty="0" smtClean="0">
                          <a:effectLst/>
                        </a:rPr>
                        <a:t>Развитие институтов гражданского общества, повышение эффективности</a:t>
                      </a:r>
                      <a:r>
                        <a:rPr lang="ru-RU" sz="800" u="none" strike="noStrike" baseline="0" dirty="0" smtClean="0">
                          <a:effectLst/>
                        </a:rPr>
                        <a:t> местного самоуправления и реализации молодежной политики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141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0,7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0032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 smtClean="0">
                          <a:effectLst/>
                        </a:rPr>
                        <a:t> </a:t>
                      </a:r>
                      <a:r>
                        <a:rPr lang="ru-RU" sz="800" u="none" strike="noStrike" dirty="0" smtClean="0">
                          <a:effectLst/>
                        </a:rPr>
                        <a:t>Развитие</a:t>
                      </a:r>
                      <a:r>
                        <a:rPr lang="ru-RU" sz="800" u="none" strike="noStrike" baseline="0" dirty="0" smtClean="0">
                          <a:effectLst/>
                        </a:rPr>
                        <a:t> и функционирование дорожно-транспортного комплекса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cs typeface="+mn-cs"/>
                        </a:rPr>
                        <a:t>895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4,4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809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effectLst/>
                        </a:rPr>
                        <a:t>Цифровое муниципальное образование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403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2,0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809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effectLst/>
                        </a:rPr>
                        <a:t>Архитектура</a:t>
                      </a:r>
                      <a:r>
                        <a:rPr lang="ru-RU" sz="800" u="none" strike="noStrike" baseline="0" dirty="0" smtClean="0">
                          <a:effectLst/>
                        </a:rPr>
                        <a:t> и градостроительство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0,02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3880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 smtClean="0">
                          <a:effectLst/>
                        </a:rPr>
                        <a:t> </a:t>
                      </a:r>
                      <a:r>
                        <a:rPr lang="ru-RU" sz="800" u="none" strike="noStrike" dirty="0" smtClean="0">
                          <a:effectLst/>
                        </a:rPr>
                        <a:t>Формирование современной комфортной городской среды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2 667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13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5230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effectLst/>
                        </a:rPr>
                        <a:t>Строительство</a:t>
                      </a:r>
                      <a:r>
                        <a:rPr lang="ru-RU" sz="800" u="none" strike="noStrike" baseline="0" dirty="0" smtClean="0">
                          <a:effectLst/>
                        </a:rPr>
                        <a:t> объектов социальной инфраструктуры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cs typeface="+mn-cs"/>
                        </a:rPr>
                        <a:t>695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cs typeface="+mn-cs"/>
                        </a:rPr>
                        <a:t>3,4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46923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u="none" strike="noStrike" dirty="0">
                          <a:effectLst/>
                        </a:rPr>
                        <a:t>В С Е Г О </a:t>
                      </a:r>
                      <a:r>
                        <a:rPr lang="ru-RU" sz="900" b="1" u="none" strike="noStrike" dirty="0" smtClean="0">
                          <a:effectLst/>
                        </a:rPr>
                        <a:t>ПРОГРАММНЫХ</a:t>
                      </a:r>
                      <a:r>
                        <a:rPr lang="ru-RU" sz="900" b="1" u="none" strike="noStrike" baseline="0" dirty="0" smtClean="0">
                          <a:effectLst/>
                        </a:rPr>
                        <a:t> РАСХОДОВ</a:t>
                      </a:r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cs typeface="+mn-cs"/>
                        </a:rPr>
                        <a:t>20</a:t>
                      </a:r>
                      <a:r>
                        <a:rPr lang="ru-RU" sz="9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cs typeface="+mn-cs"/>
                        </a:rPr>
                        <a:t> 212</a:t>
                      </a:r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 smtClean="0">
                          <a:effectLst/>
                        </a:rPr>
                        <a:t>100</a:t>
                      </a:r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</a:tbl>
          </a:graphicData>
        </a:graphic>
      </p:graphicFrame>
      <p:grpSp>
        <p:nvGrpSpPr>
          <p:cNvPr id="2" name="Группа 1"/>
          <p:cNvGrpSpPr/>
          <p:nvPr/>
        </p:nvGrpSpPr>
        <p:grpSpPr>
          <a:xfrm>
            <a:off x="5036176" y="1182590"/>
            <a:ext cx="161112" cy="3515184"/>
            <a:chOff x="5013562" y="1100009"/>
            <a:chExt cx="161112" cy="3515184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5015555" y="1100009"/>
              <a:ext cx="143724" cy="14401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5015555" y="1274969"/>
              <a:ext cx="143724" cy="14401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5013563" y="1432225"/>
              <a:ext cx="143724" cy="14401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5015555" y="1605694"/>
              <a:ext cx="143724" cy="14401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5015555" y="1804087"/>
              <a:ext cx="143724" cy="144016"/>
            </a:xfrm>
            <a:prstGeom prst="rect">
              <a:avLst/>
            </a:prstGeom>
            <a:solidFill>
              <a:schemeClr val="accent2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5020061" y="1987516"/>
              <a:ext cx="143724" cy="144016"/>
            </a:xfrm>
            <a:prstGeom prst="rect">
              <a:avLst/>
            </a:prstGeom>
            <a:solidFill>
              <a:schemeClr val="accent6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5030950" y="2202804"/>
              <a:ext cx="143724" cy="14401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5030950" y="2399624"/>
              <a:ext cx="143724" cy="144016"/>
            </a:xfrm>
            <a:prstGeom prst="rect">
              <a:avLst/>
            </a:prstGeom>
            <a:solidFill>
              <a:srgbClr val="FF0000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5022272" y="2583865"/>
              <a:ext cx="143724" cy="14401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5018742" y="2793635"/>
              <a:ext cx="143724" cy="144016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5018742" y="2953236"/>
              <a:ext cx="143724" cy="144016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5013562" y="3294388"/>
              <a:ext cx="143724" cy="144016"/>
            </a:xfrm>
            <a:prstGeom prst="rect">
              <a:avLst/>
            </a:prstGeom>
            <a:solidFill>
              <a:srgbClr val="FF9966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5019219" y="3579862"/>
              <a:ext cx="143724" cy="14401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5015513" y="3854798"/>
              <a:ext cx="143724" cy="14401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5013563" y="4038842"/>
              <a:ext cx="143724" cy="144016"/>
            </a:xfrm>
            <a:prstGeom prst="rect">
              <a:avLst/>
            </a:prstGeom>
            <a:solidFill>
              <a:schemeClr val="bg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5022272" y="4265001"/>
              <a:ext cx="143724" cy="144016"/>
            </a:xfrm>
            <a:prstGeom prst="rect">
              <a:avLst/>
            </a:prstGeom>
            <a:solidFill>
              <a:srgbClr val="FFFF00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5015513" y="4471177"/>
              <a:ext cx="143724" cy="14401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8673663" y="4946286"/>
            <a:ext cx="490508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0" name="Диаграмма 2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0949851"/>
              </p:ext>
            </p:extLst>
          </p:nvPr>
        </p:nvGraphicFramePr>
        <p:xfrm>
          <a:off x="107504" y="771550"/>
          <a:ext cx="4731928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6477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28794" y="285921"/>
            <a:ext cx="6858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Целевые показатели муниципальных программ</a:t>
            </a:r>
            <a:endParaRPr lang="ru-RU" sz="2400" b="1" baseline="300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7146084" y="1899368"/>
            <a:ext cx="1803626" cy="158417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n-CL" dirty="0">
                <a:hlinkClick r:id="rId3"/>
              </a:rPr>
              <a:t>https://odin.ru/main/static.asp?id=1586</a:t>
            </a:r>
            <a:r>
              <a:rPr lang="ru-RU" dirty="0"/>
              <a:t/>
            </a:r>
            <a:br>
              <a:rPr lang="ru-RU" dirty="0"/>
            </a:br>
            <a:endParaRPr lang="ru-RU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681470" y="1353805"/>
            <a:ext cx="2802042" cy="268541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Размещена на Официальном 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сайте </a:t>
            </a:r>
            <a:r>
              <a:rPr lang="en-US" sz="1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www.odin.ru</a:t>
            </a:r>
            <a:r>
              <a:rPr lang="en-US" sz="1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i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разделе «Документы» - «Социально-экономическое развитие» - «Муниципальные программы Одинцовского </a:t>
            </a:r>
            <a:r>
              <a:rPr lang="ru-RU" sz="16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округа»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6314434" y="2319722"/>
            <a:ext cx="935391" cy="792088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9512" y="1348747"/>
            <a:ext cx="2952327" cy="268541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расходах бюджета Одинцовского городского округа в разрезе муниципальных программ с указанием целевых показателей на 2020 год и плановый период 2020 – 2021 годов</a:t>
            </a:r>
          </a:p>
        </p:txBody>
      </p:sp>
      <p:sp>
        <p:nvSpPr>
          <p:cNvPr id="16" name="Стрелка вправо 15"/>
          <p:cNvSpPr/>
          <p:nvPr/>
        </p:nvSpPr>
        <p:spPr>
          <a:xfrm>
            <a:off x="2843808" y="2319722"/>
            <a:ext cx="1007399" cy="792088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370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684562" y="2067694"/>
            <a:ext cx="7922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МЛН.РУБ.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673663" y="4929204"/>
            <a:ext cx="42864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2" descr="ÐÐ°ÑÑÐ¸Ð½ÐºÐ¸ Ð¿Ð¾ Ð·Ð°Ð¿ÑÐ¾ÑÑ Ð½Ð°ÑÐ¸Ð¾Ð½Ð°Ð»ÑÐ½ÑÐ¹ Ð¿ÑÐ¾ÐµÐºÑ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59007"/>
            <a:ext cx="2117336" cy="2025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251521" y="3003798"/>
            <a:ext cx="3384375" cy="187220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проект -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проект, обеспечивающий достижение целей и целевых показателей, выполнение задач, определенных Указом Президента РФ от 7 мая 2018 г. № 204 «О национальных целях и стратегических задачах развития Российской Федерации на период до 2024 года».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" name="Диаграмм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8630328"/>
              </p:ext>
            </p:extLst>
          </p:nvPr>
        </p:nvGraphicFramePr>
        <p:xfrm>
          <a:off x="4499992" y="2067694"/>
          <a:ext cx="3870176" cy="2523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5532541" y="3291830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90%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24858" y="677706"/>
            <a:ext cx="44054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национальных проектов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сумму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1 667 млн.руб.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61628" y="4065987"/>
            <a:ext cx="3702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федерального и областного бюджетов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795629" y="2633246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10%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239136" y="4525328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Собственные средства бюджета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027513" y="4225006"/>
            <a:ext cx="191099" cy="1800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027514" y="4589207"/>
            <a:ext cx="191099" cy="1800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1925137" y="428267"/>
            <a:ext cx="6171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Расходы бюджета на реализацию национальных </a:t>
            </a:r>
            <a:r>
              <a:rPr lang="ru-RU" sz="24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проектов</a:t>
            </a:r>
            <a:endParaRPr lang="ru-RU" sz="2400" b="1" baseline="30000" dirty="0">
              <a:solidFill>
                <a:srgbClr val="3760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87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8673663" y="4929204"/>
            <a:ext cx="42864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8083188"/>
              </p:ext>
            </p:extLst>
          </p:nvPr>
        </p:nvGraphicFramePr>
        <p:xfrm>
          <a:off x="981865" y="1203598"/>
          <a:ext cx="7117957" cy="31384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1820"/>
                <a:gridCol w="2984950"/>
                <a:gridCol w="975849"/>
                <a:gridCol w="923382"/>
                <a:gridCol w="856108"/>
                <a:gridCol w="975848"/>
              </a:tblGrid>
              <a:tr h="16779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№ п/п</a:t>
                      </a:r>
                      <a:endParaRPr lang="ru-RU" sz="11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 нацпроекта</a:t>
                      </a:r>
                      <a:endParaRPr lang="ru-RU" sz="11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Буквенное обозначение</a:t>
                      </a:r>
                      <a:endParaRPr lang="ru-RU" sz="11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2020</a:t>
                      </a:r>
                      <a:endParaRPr lang="ru-RU" sz="11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63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Всего</a:t>
                      </a:r>
                      <a:endParaRPr lang="ru-RU" sz="11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Собственные средства</a:t>
                      </a:r>
                      <a:endParaRPr lang="ru-RU" sz="11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Средства федерального </a:t>
                      </a:r>
                    </a:p>
                    <a:p>
                      <a:pPr algn="ctr"/>
                      <a:r>
                        <a:rPr lang="ru-RU" sz="10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и областного бюджетов</a:t>
                      </a:r>
                      <a:endParaRPr lang="ru-RU" sz="1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3576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Культура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73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576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Образование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265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222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576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Демография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576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Экология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G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594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563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576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Цифровая экономика РФ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576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Жилье и городская среда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F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643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27579"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ru-RU" sz="14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Итого</a:t>
                      </a:r>
                      <a:endParaRPr lang="ru-RU" sz="14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</a:t>
                      </a:r>
                      <a:endParaRPr lang="ru-RU" sz="14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 </a:t>
                      </a:r>
                      <a:r>
                        <a:rPr lang="ru-RU" sz="14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667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174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 </a:t>
                      </a:r>
                      <a:r>
                        <a:rPr lang="ru-RU" sz="14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493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5842297" y="4476618"/>
            <a:ext cx="2666520" cy="4525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61" tIns="35780" rIns="71561" bIns="35780" rtlCol="0" anchor="ctr"/>
          <a:lstStyle/>
          <a:p>
            <a:r>
              <a:rPr lang="ru-RU" sz="18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8 % от общих расходов</a:t>
            </a:r>
            <a:endParaRPr lang="ru-RU" sz="18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112715" y="848895"/>
            <a:ext cx="7922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МЛН.РУБ.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28794" y="424439"/>
            <a:ext cx="61710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</a:t>
            </a:r>
            <a:r>
              <a:rPr lang="ru-RU" sz="24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национальных </a:t>
            </a:r>
            <a:r>
              <a:rPr lang="ru-RU" sz="24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проектов в бюджете Одинцовского городского округа на 2020 год</a:t>
            </a:r>
            <a:endParaRPr lang="ru-RU" sz="2400" b="1" baseline="30000" dirty="0">
              <a:solidFill>
                <a:srgbClr val="3760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88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14488" y="334141"/>
            <a:ext cx="6473936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Финансовое обеспечение деятельности муниципальных учреждений на 2020 год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789323" y="704111"/>
            <a:ext cx="7922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МЛН.РУБ.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0846" y="876269"/>
            <a:ext cx="1588222" cy="687369"/>
          </a:xfrm>
          <a:prstGeom prst="rect">
            <a:avLst/>
          </a:prstGeom>
          <a:noFill/>
          <a:ln w="31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Управление образования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75000"/>
                  </a:schemeClr>
                </a:solidFill>
              </a:rPr>
              <a:t> 139  учреждений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75000"/>
                  </a:schemeClr>
                </a:solidFill>
              </a:rPr>
              <a:t>6 729 млн</a:t>
            </a:r>
            <a:r>
              <a:rPr lang="ru-RU" sz="1100" b="1" dirty="0">
                <a:solidFill>
                  <a:schemeClr val="accent2">
                    <a:lumMod val="75000"/>
                  </a:schemeClr>
                </a:solidFill>
              </a:rPr>
              <a:t>. руб</a:t>
            </a:r>
            <a:r>
              <a:rPr lang="ru-RU" sz="11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11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50814" y="1635646"/>
            <a:ext cx="1604872" cy="720080"/>
          </a:xfrm>
          <a:prstGeom prst="rect">
            <a:avLst/>
          </a:prstGeom>
          <a:noFill/>
          <a:ln w="31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Комитет по культуре 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75000"/>
                  </a:schemeClr>
                </a:solidFill>
              </a:rPr>
              <a:t>43 учреждений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75000"/>
                  </a:schemeClr>
                </a:solidFill>
              </a:rPr>
              <a:t>1 603 млн. руб.</a:t>
            </a:r>
            <a:endParaRPr lang="ru-RU" sz="11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35902" y="2427734"/>
            <a:ext cx="1619784" cy="720080"/>
          </a:xfrm>
          <a:prstGeom prst="rect">
            <a:avLst/>
          </a:prstGeom>
          <a:noFill/>
          <a:ln w="31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Комитет физической культуры и спорта 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75000"/>
                  </a:schemeClr>
                </a:solidFill>
              </a:rPr>
              <a:t>13 учреждений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75000"/>
                  </a:schemeClr>
                </a:solidFill>
              </a:rPr>
              <a:t>714 млн.руб.</a:t>
            </a:r>
            <a:endParaRPr lang="ru-RU" sz="11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19284" y="3242913"/>
            <a:ext cx="1619784" cy="574885"/>
          </a:xfrm>
          <a:prstGeom prst="rect">
            <a:avLst/>
          </a:prstGeom>
          <a:noFill/>
          <a:ln w="31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Администрация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75000"/>
                  </a:schemeClr>
                </a:solidFill>
              </a:rPr>
              <a:t>23 учреждения</a:t>
            </a:r>
          </a:p>
          <a:p>
            <a:pPr algn="ctr"/>
            <a:r>
              <a:rPr lang="ru-RU" sz="1100" b="1" dirty="0">
                <a:solidFill>
                  <a:schemeClr val="accent2">
                    <a:lumMod val="75000"/>
                  </a:schemeClr>
                </a:solidFill>
              </a:rPr>
              <a:t>1 </a:t>
            </a:r>
            <a:r>
              <a:rPr lang="ru-RU" sz="1100" b="1" dirty="0" smtClean="0">
                <a:solidFill>
                  <a:schemeClr val="accent2">
                    <a:lumMod val="75000"/>
                  </a:schemeClr>
                </a:solidFill>
              </a:rPr>
              <a:t>721 </a:t>
            </a:r>
            <a:r>
              <a:rPr lang="ru-RU" sz="1100" b="1" dirty="0">
                <a:solidFill>
                  <a:schemeClr val="accent2">
                    <a:lumMod val="75000"/>
                  </a:schemeClr>
                </a:solidFill>
              </a:rPr>
              <a:t>млн.руб</a:t>
            </a:r>
            <a:r>
              <a:rPr lang="ru-RU" sz="1100" b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11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05307" y="3892639"/>
            <a:ext cx="1627667" cy="576064"/>
          </a:xfrm>
          <a:prstGeom prst="rect">
            <a:avLst/>
          </a:prstGeom>
          <a:noFill/>
          <a:ln w="31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ФКУ 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75000"/>
                  </a:schemeClr>
                </a:solidFill>
              </a:rPr>
              <a:t>2 </a:t>
            </a:r>
            <a:r>
              <a:rPr lang="ru-RU" sz="1100" b="1" dirty="0">
                <a:solidFill>
                  <a:schemeClr val="accent2">
                    <a:lumMod val="75000"/>
                  </a:schemeClr>
                </a:solidFill>
              </a:rPr>
              <a:t>учреждения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75000"/>
                  </a:schemeClr>
                </a:solidFill>
              </a:rPr>
              <a:t>265 млн.руб.</a:t>
            </a:r>
            <a:endParaRPr lang="ru-RU" sz="11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673663" y="4929204"/>
            <a:ext cx="42864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706406" y="3881588"/>
            <a:ext cx="2286379" cy="731297"/>
            <a:chOff x="4644116" y="3942384"/>
            <a:chExt cx="2286379" cy="1131644"/>
          </a:xfrm>
        </p:grpSpPr>
        <p:grpSp>
          <p:nvGrpSpPr>
            <p:cNvPr id="23" name="Группа 22"/>
            <p:cNvGrpSpPr/>
            <p:nvPr/>
          </p:nvGrpSpPr>
          <p:grpSpPr>
            <a:xfrm>
              <a:off x="4644119" y="4338429"/>
              <a:ext cx="2070355" cy="396044"/>
              <a:chOff x="7281006" y="1748635"/>
              <a:chExt cx="1279453" cy="648072"/>
            </a:xfrm>
          </p:grpSpPr>
          <p:sp>
            <p:nvSpPr>
              <p:cNvPr id="24" name="Прямоугольник 23"/>
              <p:cNvSpPr/>
              <p:nvPr/>
            </p:nvSpPr>
            <p:spPr>
              <a:xfrm>
                <a:off x="7337464" y="1748635"/>
                <a:ext cx="1222995" cy="64807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ru-RU" sz="1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Автономные учреждени</a:t>
                </a:r>
                <a:r>
                  <a:rPr lang="ru-RU" sz="1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я</a:t>
                </a:r>
                <a:r>
                  <a:rPr lang="ru-RU" sz="1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200" b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29</a:t>
                </a:r>
                <a:endParaRPr lang="ru-RU" sz="12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Прямоугольник 24"/>
              <p:cNvSpPr/>
              <p:nvPr/>
            </p:nvSpPr>
            <p:spPr>
              <a:xfrm>
                <a:off x="7281006" y="1857896"/>
                <a:ext cx="83714" cy="362809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26" name="Группа 25"/>
            <p:cNvGrpSpPr/>
            <p:nvPr/>
          </p:nvGrpSpPr>
          <p:grpSpPr>
            <a:xfrm>
              <a:off x="4644116" y="3942384"/>
              <a:ext cx="2286379" cy="396044"/>
              <a:chOff x="7286025" y="1663212"/>
              <a:chExt cx="1412953" cy="648072"/>
            </a:xfrm>
          </p:grpSpPr>
          <p:sp>
            <p:nvSpPr>
              <p:cNvPr id="27" name="Прямоугольник 26"/>
              <p:cNvSpPr/>
              <p:nvPr/>
            </p:nvSpPr>
            <p:spPr>
              <a:xfrm>
                <a:off x="7342482" y="1663212"/>
                <a:ext cx="1356496" cy="64807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ru-RU" sz="1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Бюджетные учреждения </a:t>
                </a:r>
                <a:r>
                  <a:rPr lang="ru-RU" sz="1200" b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178</a:t>
                </a:r>
                <a:endParaRPr lang="ru-RU" sz="12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Прямоугольник 27"/>
              <p:cNvSpPr/>
              <p:nvPr/>
            </p:nvSpPr>
            <p:spPr>
              <a:xfrm>
                <a:off x="7286025" y="1811238"/>
                <a:ext cx="83716" cy="352017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35" name="Группа 34"/>
            <p:cNvGrpSpPr/>
            <p:nvPr/>
          </p:nvGrpSpPr>
          <p:grpSpPr>
            <a:xfrm>
              <a:off x="4644123" y="4677984"/>
              <a:ext cx="1998343" cy="396044"/>
              <a:chOff x="7281006" y="1748635"/>
              <a:chExt cx="1234950" cy="648072"/>
            </a:xfrm>
          </p:grpSpPr>
          <p:sp>
            <p:nvSpPr>
              <p:cNvPr id="36" name="Прямоугольник 35"/>
              <p:cNvSpPr/>
              <p:nvPr/>
            </p:nvSpPr>
            <p:spPr>
              <a:xfrm>
                <a:off x="7337463" y="1748635"/>
                <a:ext cx="1178493" cy="64807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ru-RU" sz="1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Казенные учреждения </a:t>
                </a:r>
                <a:r>
                  <a:rPr lang="ru-RU" sz="1200" b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17</a:t>
                </a:r>
                <a:endParaRPr lang="ru-RU" sz="12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Прямоугольник 36"/>
              <p:cNvSpPr/>
              <p:nvPr/>
            </p:nvSpPr>
            <p:spPr>
              <a:xfrm>
                <a:off x="7281006" y="1824550"/>
                <a:ext cx="83716" cy="451719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</p:grpSp>
      <p:graphicFrame>
        <p:nvGraphicFramePr>
          <p:cNvPr id="38" name="Диаграмма 3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3167291"/>
              </p:ext>
            </p:extLst>
          </p:nvPr>
        </p:nvGraphicFramePr>
        <p:xfrm>
          <a:off x="5724125" y="731284"/>
          <a:ext cx="1954486" cy="105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9" name="Группа 38"/>
          <p:cNvGrpSpPr/>
          <p:nvPr/>
        </p:nvGrpSpPr>
        <p:grpSpPr>
          <a:xfrm>
            <a:off x="7435999" y="3492925"/>
            <a:ext cx="1666313" cy="1039257"/>
            <a:chOff x="4531808" y="3889588"/>
            <a:chExt cx="1941892" cy="750850"/>
          </a:xfrm>
        </p:grpSpPr>
        <p:grpSp>
          <p:nvGrpSpPr>
            <p:cNvPr id="41" name="Группа 40"/>
            <p:cNvGrpSpPr/>
            <p:nvPr/>
          </p:nvGrpSpPr>
          <p:grpSpPr>
            <a:xfrm>
              <a:off x="4531809" y="4244394"/>
              <a:ext cx="1916073" cy="396044"/>
              <a:chOff x="7211602" y="1594760"/>
              <a:chExt cx="1184109" cy="648072"/>
            </a:xfrm>
          </p:grpSpPr>
          <p:sp>
            <p:nvSpPr>
              <p:cNvPr id="48" name="Прямоугольник 47"/>
              <p:cNvSpPr/>
              <p:nvPr/>
            </p:nvSpPr>
            <p:spPr>
              <a:xfrm>
                <a:off x="7348767" y="1594760"/>
                <a:ext cx="1046944" cy="64807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ru-RU" sz="11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МБТ</a:t>
                </a:r>
                <a:r>
                  <a:rPr lang="ru-RU" sz="1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200" b="1" dirty="0" smtClean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5 006</a:t>
                </a:r>
                <a:endParaRPr lang="ru-RU" sz="1200" b="1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Прямоугольник 48"/>
              <p:cNvSpPr/>
              <p:nvPr/>
            </p:nvSpPr>
            <p:spPr>
              <a:xfrm>
                <a:off x="7211602" y="1844190"/>
                <a:ext cx="158578" cy="228749"/>
              </a:xfrm>
              <a:prstGeom prst="rect">
                <a:avLst/>
              </a:prstGeom>
              <a:pattFill prst="wdDnDiag">
                <a:fgClr>
                  <a:schemeClr val="accent2">
                    <a:lumMod val="40000"/>
                    <a:lumOff val="60000"/>
                  </a:schemeClr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42" name="Группа 41"/>
            <p:cNvGrpSpPr/>
            <p:nvPr/>
          </p:nvGrpSpPr>
          <p:grpSpPr>
            <a:xfrm>
              <a:off x="4531808" y="3889588"/>
              <a:ext cx="1941892" cy="396044"/>
              <a:chOff x="7216623" y="1576818"/>
              <a:chExt cx="1200065" cy="648072"/>
            </a:xfrm>
          </p:grpSpPr>
          <p:sp>
            <p:nvSpPr>
              <p:cNvPr id="46" name="Прямоугольник 45"/>
              <p:cNvSpPr/>
              <p:nvPr/>
            </p:nvSpPr>
            <p:spPr>
              <a:xfrm>
                <a:off x="7369741" y="1576818"/>
                <a:ext cx="1046947" cy="64807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ru-RU" sz="11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Собственные средства </a:t>
                </a:r>
                <a:r>
                  <a:rPr lang="ru-RU" sz="1200" b="1" dirty="0" smtClean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6 026</a:t>
                </a:r>
                <a:endParaRPr lang="ru-RU" sz="1200" b="1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Прямоугольник 46"/>
              <p:cNvSpPr/>
              <p:nvPr/>
            </p:nvSpPr>
            <p:spPr>
              <a:xfrm>
                <a:off x="7216623" y="1786479"/>
                <a:ext cx="153118" cy="228749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</p:grpSp>
      <p:sp>
        <p:nvSpPr>
          <p:cNvPr id="50" name="Прямоугольник 49"/>
          <p:cNvSpPr/>
          <p:nvPr/>
        </p:nvSpPr>
        <p:spPr>
          <a:xfrm>
            <a:off x="1928795" y="4618961"/>
            <a:ext cx="6744868" cy="323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 224 учреждений               Финансовое обеспечение всего 11 032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1" name="Диаграмма 5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6028044"/>
              </p:ext>
            </p:extLst>
          </p:nvPr>
        </p:nvGraphicFramePr>
        <p:xfrm>
          <a:off x="5693413" y="1455626"/>
          <a:ext cx="2016224" cy="1080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2" name="Диаграмма 5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226509"/>
              </p:ext>
            </p:extLst>
          </p:nvPr>
        </p:nvGraphicFramePr>
        <p:xfrm>
          <a:off x="5673057" y="2283718"/>
          <a:ext cx="1656183" cy="787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4" name="Диаграмма 5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8542199"/>
              </p:ext>
            </p:extLst>
          </p:nvPr>
        </p:nvGraphicFramePr>
        <p:xfrm>
          <a:off x="5580112" y="3826923"/>
          <a:ext cx="2182782" cy="834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55" name="Диаграмма 5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3372712"/>
              </p:ext>
            </p:extLst>
          </p:nvPr>
        </p:nvGraphicFramePr>
        <p:xfrm>
          <a:off x="5868144" y="3077935"/>
          <a:ext cx="1512168" cy="789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56" name="Прямоугольник 55"/>
          <p:cNvSpPr/>
          <p:nvPr/>
        </p:nvSpPr>
        <p:spPr>
          <a:xfrm>
            <a:off x="6393604" y="3358798"/>
            <a:ext cx="720080" cy="167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1 724</a:t>
            </a:r>
            <a:endParaRPr lang="ru-RU" sz="1200" b="1" dirty="0">
              <a:solidFill>
                <a:schemeClr val="tx1"/>
              </a:solidFill>
            </a:endParaRPr>
          </a:p>
        </p:txBody>
      </p:sp>
      <p:graphicFrame>
        <p:nvGraphicFramePr>
          <p:cNvPr id="58" name="Диаграмма 5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9089745"/>
              </p:ext>
            </p:extLst>
          </p:nvPr>
        </p:nvGraphicFramePr>
        <p:xfrm>
          <a:off x="1832974" y="804893"/>
          <a:ext cx="4155373" cy="3704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822123" y="804893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122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19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57356" y="285921"/>
            <a:ext cx="6171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 - правовая база</a:t>
            </a:r>
            <a:endParaRPr lang="ru-RU" sz="2400" b="1" baseline="300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810244" y="4890440"/>
            <a:ext cx="265728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1"/>
          <p:cNvSpPr txBox="1">
            <a:spLocks/>
          </p:cNvSpPr>
          <p:nvPr/>
        </p:nvSpPr>
        <p:spPr>
          <a:xfrm>
            <a:off x="245603" y="924140"/>
            <a:ext cx="8795885" cy="4022383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600" dirty="0" smtClean="0">
                <a:solidFill>
                  <a:srgbClr val="37609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Бюджетный кодекс Российской Федерации</a:t>
            </a:r>
          </a:p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600" dirty="0" smtClean="0">
                <a:solidFill>
                  <a:srgbClr val="37609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Федеральный закон от 06.10.2003 № 131-ФЗ «Об общих принципах организации местного самоуправления в Российской Федерации»</a:t>
            </a:r>
          </a:p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600" dirty="0" smtClean="0">
                <a:solidFill>
                  <a:srgbClr val="37609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Федеральный закон от 12.01.1996 № 7-ФЗ «О некоммерческих организациях»</a:t>
            </a:r>
          </a:p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600" dirty="0" smtClean="0">
                <a:solidFill>
                  <a:srgbClr val="37609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Федеральный закон от 03.11.2006 № 174-ФЗ «Об автономных учреждениях»</a:t>
            </a:r>
          </a:p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600" dirty="0" smtClean="0">
                <a:solidFill>
                  <a:srgbClr val="37609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Закон Московской области от 19.09.2007 № 151/2007-ОЗ «О бюджетном процессе в Московской области»</a:t>
            </a:r>
            <a:endParaRPr lang="en-US" altLang="ru-RU" sz="1600" dirty="0" smtClean="0">
              <a:solidFill>
                <a:srgbClr val="376092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600" dirty="0" smtClean="0">
                <a:solidFill>
                  <a:srgbClr val="37609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Устав Одинцовского городского округа Московской области </a:t>
            </a:r>
            <a:endParaRPr lang="en-US" altLang="ru-RU" sz="1600" dirty="0" smtClean="0">
              <a:solidFill>
                <a:srgbClr val="376092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600" dirty="0" smtClean="0">
                <a:solidFill>
                  <a:srgbClr val="37609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Решение Совета депутатов Одинцовского городского округа от 28.08.2019 № 8/8 </a:t>
            </a:r>
          </a:p>
          <a:p>
            <a:pPr algn="just">
              <a:lnSpc>
                <a:spcPct val="114000"/>
              </a:lnSpc>
              <a:spcBef>
                <a:spcPct val="0"/>
              </a:spcBef>
              <a:defRPr/>
            </a:pPr>
            <a:r>
              <a:rPr lang="ru-RU" altLang="ru-RU" sz="1600" dirty="0" smtClean="0">
                <a:solidFill>
                  <a:srgbClr val="37609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«Об утверждении Положения о бюджетном процессе в Одинцовском</a:t>
            </a:r>
          </a:p>
          <a:p>
            <a:pPr algn="just">
              <a:lnSpc>
                <a:spcPct val="114000"/>
              </a:lnSpc>
              <a:spcBef>
                <a:spcPct val="0"/>
              </a:spcBef>
              <a:defRPr/>
            </a:pPr>
            <a:r>
              <a:rPr lang="ru-RU" altLang="ru-RU" sz="1600" dirty="0" smtClean="0">
                <a:solidFill>
                  <a:srgbClr val="37609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городском округе Московской области»</a:t>
            </a:r>
            <a:endParaRPr lang="en-US" altLang="ru-RU" sz="1600" dirty="0" smtClean="0">
              <a:solidFill>
                <a:srgbClr val="376092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sz="1600" dirty="0" smtClean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Совета </a:t>
            </a:r>
            <a:r>
              <a:rPr lang="ru-RU" sz="1600" dirty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депутатов Одинцовского городского округа </a:t>
            </a:r>
            <a:endParaRPr lang="ru-RU" sz="1600" dirty="0" smtClean="0">
              <a:solidFill>
                <a:srgbClr val="37609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  <a:spcBef>
                <a:spcPct val="0"/>
              </a:spcBef>
              <a:defRPr/>
            </a:pPr>
            <a:r>
              <a:rPr lang="ru-RU" sz="1600" dirty="0" smtClean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600" dirty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20.12.2019 № 21/12 </a:t>
            </a:r>
            <a:r>
              <a:rPr lang="ru-RU" sz="1600" dirty="0" smtClean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бюджете Одинцовского городского </a:t>
            </a:r>
            <a:r>
              <a:rPr lang="ru-RU" sz="1600" dirty="0" smtClean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</a:t>
            </a:r>
          </a:p>
          <a:p>
            <a:pPr algn="just">
              <a:lnSpc>
                <a:spcPct val="114000"/>
              </a:lnSpc>
              <a:spcBef>
                <a:spcPct val="0"/>
              </a:spcBef>
              <a:defRPr/>
            </a:pPr>
            <a:r>
              <a:rPr lang="ru-RU" sz="1600" dirty="0" smtClean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2020 год и плановый период 2021 и 2022 годов</a:t>
            </a:r>
            <a:r>
              <a:rPr lang="ru-RU" sz="1600" dirty="0" smtClean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1600" dirty="0">
              <a:solidFill>
                <a:srgbClr val="37609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тинки по запросу &quot;документы yjhvfnbdyj ghfdjdst png&quot;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066868"/>
            <a:ext cx="1862336" cy="1862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327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14488" y="328287"/>
            <a:ext cx="6171028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</a:t>
            </a:r>
            <a:r>
              <a:rPr lang="ru-RU" sz="20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расходов на реализацию</a:t>
            </a:r>
          </a:p>
          <a:p>
            <a:r>
              <a:rPr lang="ru-RU" sz="20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муниципальной </a:t>
            </a:r>
            <a:r>
              <a:rPr lang="ru-RU" sz="20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 «Образование» на 2020 год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07537"/>
              </p:ext>
            </p:extLst>
          </p:nvPr>
        </p:nvGraphicFramePr>
        <p:xfrm>
          <a:off x="5206788" y="941564"/>
          <a:ext cx="3750538" cy="38399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7329"/>
                <a:gridCol w="616315"/>
                <a:gridCol w="496894"/>
              </a:tblGrid>
              <a:tr h="30070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Наименование направлений расходов</a:t>
                      </a:r>
                    </a:p>
                    <a:p>
                      <a:pPr algn="ctr" fontAlgn="b"/>
                      <a:endParaRPr lang="ru-RU" sz="11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Проект </a:t>
                      </a:r>
                    </a:p>
                    <a:p>
                      <a:pPr algn="ctr" fontAlgn="ctr"/>
                      <a:r>
                        <a:rPr lang="ru-RU" sz="8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на 2020 год, </a:t>
                      </a:r>
                    </a:p>
                    <a:p>
                      <a:pPr algn="ctr" fontAlgn="ctr"/>
                      <a:r>
                        <a:rPr lang="ru-RU" sz="8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млн. руб.</a:t>
                      </a:r>
                      <a:endParaRPr lang="ru-RU" sz="8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Удельный вес, % </a:t>
                      </a:r>
                      <a:endParaRPr lang="ru-RU" sz="8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0070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80 муниципальных учреждений дошкольного образования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3 013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33,1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0070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53 муниципальных общеобразовательных </a:t>
                      </a:r>
                      <a:r>
                        <a:rPr lang="ru-RU" sz="1000" u="none" strike="noStrike" dirty="0" smtClean="0">
                          <a:effectLst/>
                        </a:rPr>
                        <a:t>учреждения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4 503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49,5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66211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14 учреждений дополнительного образования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472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5,2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6791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2 прочих </a:t>
                      </a:r>
                      <a:r>
                        <a:rPr lang="ru-RU" sz="1000" u="none" strike="noStrike" dirty="0" smtClean="0">
                          <a:effectLst/>
                        </a:rPr>
                        <a:t>учреждения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41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0,4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55233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20 частных образовательных учреждений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361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4,0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4255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>
                          <a:effectLst/>
                        </a:rPr>
                        <a:t>Мероприятия </a:t>
                      </a:r>
                      <a:r>
                        <a:rPr lang="ru-RU" sz="1000" u="none" strike="noStrike" dirty="0">
                          <a:effectLst/>
                        </a:rPr>
                        <a:t>в сфере образования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38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0,4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0070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>
                          <a:effectLst/>
                        </a:rPr>
                        <a:t>Расходы </a:t>
                      </a:r>
                      <a:r>
                        <a:rPr lang="ru-RU" sz="1000" u="none" strike="noStrike" dirty="0">
                          <a:effectLst/>
                        </a:rPr>
                        <a:t>на питание воспитанников ДОУ за счет средств родительской платы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443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4,9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4691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>
                          <a:effectLst/>
                        </a:rPr>
                        <a:t>Ремонт </a:t>
                      </a:r>
                      <a:r>
                        <a:rPr lang="ru-RU" sz="1000" u="none" strike="noStrike" dirty="0">
                          <a:effectLst/>
                        </a:rPr>
                        <a:t>образовательных учреждений и резервные средства на содержание СОШ - новостроек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110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1,2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43188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>
                          <a:effectLst/>
                        </a:rPr>
                        <a:t>Обеспечение</a:t>
                      </a:r>
                      <a:r>
                        <a:rPr lang="ru-RU" sz="1000" u="none" strike="noStrike" baseline="0" dirty="0" smtClean="0">
                          <a:effectLst/>
                        </a:rPr>
                        <a:t> д</a:t>
                      </a:r>
                      <a:r>
                        <a:rPr lang="ru-RU" sz="1000" u="none" strike="noStrike" dirty="0" smtClean="0">
                          <a:effectLst/>
                        </a:rPr>
                        <a:t>еятельности </a:t>
                      </a:r>
                      <a:r>
                        <a:rPr lang="ru-RU" sz="1000" u="none" strike="noStrike" dirty="0">
                          <a:effectLst/>
                        </a:rPr>
                        <a:t>управления образования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88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1,0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0070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>
                          <a:effectLst/>
                        </a:rPr>
                        <a:t>Деятельность </a:t>
                      </a:r>
                      <a:r>
                        <a:rPr lang="ru-RU" sz="1000" u="none" strike="noStrike" dirty="0">
                          <a:effectLst/>
                        </a:rPr>
                        <a:t>комиссии по делам несовершеннолетних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0,2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0070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>
                          <a:effectLst/>
                        </a:rPr>
                        <a:t>Деятельность </a:t>
                      </a:r>
                      <a:r>
                        <a:rPr lang="ru-RU" sz="1000" u="none" strike="noStrike" dirty="0">
                          <a:effectLst/>
                        </a:rPr>
                        <a:t>МКУ ЦБ (расчет </a:t>
                      </a:r>
                      <a:r>
                        <a:rPr lang="ru-RU" sz="1000" u="none" strike="noStrike" dirty="0" smtClean="0">
                          <a:effectLst/>
                        </a:rPr>
                        <a:t>компенсации </a:t>
                      </a:r>
                      <a:r>
                        <a:rPr lang="ru-RU" sz="1000" u="none" strike="noStrike" dirty="0">
                          <a:effectLst/>
                        </a:rPr>
                        <a:t>родительской платы)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0,1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46724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9 095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0868720"/>
              </p:ext>
            </p:extLst>
          </p:nvPr>
        </p:nvGraphicFramePr>
        <p:xfrm>
          <a:off x="0" y="916860"/>
          <a:ext cx="4932040" cy="4048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" name="Группа 2"/>
          <p:cNvGrpSpPr/>
          <p:nvPr/>
        </p:nvGrpSpPr>
        <p:grpSpPr>
          <a:xfrm>
            <a:off x="4969571" y="1370407"/>
            <a:ext cx="155925" cy="3217567"/>
            <a:chOff x="4996663" y="1028001"/>
            <a:chExt cx="155925" cy="3217567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4999662" y="1028001"/>
              <a:ext cx="143724" cy="14401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999662" y="2157336"/>
              <a:ext cx="143724" cy="144016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4996663" y="2378255"/>
              <a:ext cx="143724" cy="144016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4996663" y="2625388"/>
              <a:ext cx="143724" cy="14401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4999662" y="3021432"/>
              <a:ext cx="143724" cy="14401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008864" y="3453480"/>
              <a:ext cx="143724" cy="14401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5008864" y="3746198"/>
              <a:ext cx="143724" cy="144016"/>
            </a:xfrm>
            <a:prstGeom prst="rect">
              <a:avLst/>
            </a:prstGeom>
            <a:solidFill>
              <a:srgbClr val="FFFF00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4996663" y="4101552"/>
              <a:ext cx="143724" cy="14401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4977792" y="1683912"/>
            <a:ext cx="146723" cy="745405"/>
            <a:chOff x="5413126" y="1732328"/>
            <a:chExt cx="146723" cy="745405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5416125" y="1732328"/>
              <a:ext cx="143724" cy="14401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5413126" y="2019371"/>
              <a:ext cx="143724" cy="14401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5413126" y="2333717"/>
              <a:ext cx="143724" cy="14401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2126260" y="2464529"/>
            <a:ext cx="1116124" cy="1006530"/>
            <a:chOff x="2196244" y="1441742"/>
            <a:chExt cx="1152128" cy="1078537"/>
          </a:xfrm>
        </p:grpSpPr>
        <p:sp>
          <p:nvSpPr>
            <p:cNvPr id="34" name="Овал 33"/>
            <p:cNvSpPr/>
            <p:nvPr/>
          </p:nvSpPr>
          <p:spPr>
            <a:xfrm>
              <a:off x="2232248" y="1441742"/>
              <a:ext cx="1080120" cy="1078537"/>
            </a:xfrm>
            <a:prstGeom prst="ellipse">
              <a:avLst/>
            </a:prstGeom>
            <a:solidFill>
              <a:schemeClr val="bg1"/>
            </a:solidFill>
            <a:ln w="3175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 dirty="0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2196244" y="1728192"/>
              <a:ext cx="1152128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24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9 095</a:t>
              </a:r>
              <a:endPara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8724596" y="4922694"/>
            <a:ext cx="42459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034921" y="987574"/>
            <a:ext cx="7922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МЛН.РУБ.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62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14488" y="314585"/>
            <a:ext cx="6545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Расходы бюджета Одинцовского городского округа </a:t>
            </a:r>
          </a:p>
          <a:p>
            <a:r>
              <a:rPr lang="ru-RU" sz="16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1 обучающегося в образовательных </a:t>
            </a:r>
            <a:r>
              <a:rPr lang="ru-RU" sz="16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организациях на 2020 год </a:t>
            </a:r>
            <a:endParaRPr lang="ru-RU" sz="1600" b="1" baseline="30000" dirty="0">
              <a:solidFill>
                <a:srgbClr val="3760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(без расходов капитального характера, строек и обеспечивающих расходов</a:t>
            </a:r>
            <a:r>
              <a:rPr lang="ru-RU" sz="16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600" b="1" baseline="30000" dirty="0">
              <a:solidFill>
                <a:srgbClr val="3760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3692294"/>
              </p:ext>
            </p:extLst>
          </p:nvPr>
        </p:nvGraphicFramePr>
        <p:xfrm>
          <a:off x="0" y="699542"/>
          <a:ext cx="3771987" cy="23827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1277416"/>
              </p:ext>
            </p:extLst>
          </p:nvPr>
        </p:nvGraphicFramePr>
        <p:xfrm>
          <a:off x="4283966" y="937368"/>
          <a:ext cx="4176466" cy="14797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16226"/>
                <a:gridCol w="2160240"/>
              </a:tblGrid>
              <a:tr h="228339"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</a:t>
                      </a:r>
                      <a:r>
                        <a:rPr lang="ru-RU" sz="1100" b="1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</a:t>
                      </a:r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униципальных</a:t>
                      </a:r>
                      <a:r>
                        <a:rPr lang="ru-RU" sz="1100" b="1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учреждений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824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Дошкольное образование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13356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 образование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13356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Дополнительное образование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4067944" y="1838455"/>
            <a:ext cx="143724" cy="14401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067944" y="1439133"/>
            <a:ext cx="143724" cy="144016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067944" y="2301589"/>
            <a:ext cx="143724" cy="14401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16" name="Группа 15"/>
          <p:cNvGrpSpPr/>
          <p:nvPr/>
        </p:nvGrpSpPr>
        <p:grpSpPr>
          <a:xfrm>
            <a:off x="324853" y="2951222"/>
            <a:ext cx="8461989" cy="1977982"/>
            <a:chOff x="294140" y="3887631"/>
            <a:chExt cx="10255017" cy="3599375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491537" y="4659431"/>
              <a:ext cx="9823517" cy="858799"/>
              <a:chOff x="444326" y="4003115"/>
              <a:chExt cx="8400157" cy="804626"/>
            </a:xfrm>
            <a:solidFill>
              <a:schemeClr val="accent2">
                <a:lumMod val="60000"/>
                <a:lumOff val="40000"/>
              </a:schemeClr>
            </a:solidFill>
          </p:grpSpPr>
          <p:sp>
            <p:nvSpPr>
              <p:cNvPr id="38" name="Скругленный прямоугольник 37"/>
              <p:cNvSpPr/>
              <p:nvPr/>
            </p:nvSpPr>
            <p:spPr>
              <a:xfrm>
                <a:off x="444326" y="4003115"/>
                <a:ext cx="1873680" cy="723898"/>
              </a:xfrm>
              <a:prstGeom prst="roundRect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27345"/>
                <a:r>
                  <a:rPr lang="ru-RU" sz="20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2 </a:t>
                </a:r>
                <a:r>
                  <a:rPr lang="ru-RU" sz="20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911</a:t>
                </a:r>
                <a:endParaRPr lang="ru-RU" sz="2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9" name="Прямоугольник 38"/>
              <p:cNvSpPr/>
              <p:nvPr/>
            </p:nvSpPr>
            <p:spPr>
              <a:xfrm>
                <a:off x="2727822" y="4222955"/>
                <a:ext cx="504056" cy="50405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27345"/>
                <a:r>
                  <a:rPr lang="ru-RU" sz="5000" dirty="0">
                    <a:solidFill>
                      <a:prstClr val="black"/>
                    </a:solidFill>
                  </a:rPr>
                  <a:t>÷</a:t>
                </a:r>
              </a:p>
            </p:txBody>
          </p:sp>
          <p:sp>
            <p:nvSpPr>
              <p:cNvPr id="40" name="Скругленный прямоугольник 39"/>
              <p:cNvSpPr/>
              <p:nvPr/>
            </p:nvSpPr>
            <p:spPr>
              <a:xfrm>
                <a:off x="6684243" y="4102100"/>
                <a:ext cx="2160240" cy="705641"/>
              </a:xfrm>
              <a:prstGeom prst="roundRect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27345"/>
                <a:r>
                  <a:rPr lang="ru-RU" sz="1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145,6</a:t>
                </a:r>
                <a:endParaRPr lang="ru-RU" sz="1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 defTabSz="1027345"/>
                <a:r>
                  <a:rPr lang="ru-RU" sz="14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на 1 ребёнка</a:t>
                </a:r>
              </a:p>
            </p:txBody>
          </p:sp>
          <p:sp>
            <p:nvSpPr>
              <p:cNvPr id="41" name="Скругленный прямоугольник 40"/>
              <p:cNvSpPr/>
              <p:nvPr/>
            </p:nvSpPr>
            <p:spPr>
              <a:xfrm>
                <a:off x="3631962" y="4003843"/>
                <a:ext cx="1872208" cy="738423"/>
              </a:xfrm>
              <a:prstGeom prst="roundRect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27345"/>
                <a:r>
                  <a:rPr lang="ru-RU" sz="1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19 998</a:t>
                </a:r>
                <a:endParaRPr lang="ru-RU" sz="1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 defTabSz="1027345"/>
                <a:r>
                  <a:rPr lang="ru-RU" sz="14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детей</a:t>
                </a:r>
              </a:p>
            </p:txBody>
          </p:sp>
          <p:sp>
            <p:nvSpPr>
              <p:cNvPr id="42" name="Прямоугольник 41"/>
              <p:cNvSpPr/>
              <p:nvPr/>
            </p:nvSpPr>
            <p:spPr>
              <a:xfrm>
                <a:off x="5837178" y="4202892"/>
                <a:ext cx="504056" cy="50405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27345"/>
                <a:r>
                  <a:rPr lang="ru-RU" sz="50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</a:p>
            </p:txBody>
          </p:sp>
        </p:grpSp>
        <p:sp>
          <p:nvSpPr>
            <p:cNvPr id="20" name="Прямоугольник 19"/>
            <p:cNvSpPr/>
            <p:nvPr/>
          </p:nvSpPr>
          <p:spPr>
            <a:xfrm>
              <a:off x="411669" y="4126171"/>
              <a:ext cx="2392363" cy="4310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737" tIns="51368" rIns="102737" bIns="51368" rtlCol="0" anchor="ctr"/>
            <a:lstStyle/>
            <a:p>
              <a:pPr algn="ctr" defTabSz="1027345"/>
              <a:r>
                <a:rPr lang="ru-RU" sz="1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Расходы бюджета </a:t>
              </a:r>
              <a:endPara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1027345"/>
              <a:r>
                <a:rPr lang="ru-RU" sz="1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ru-RU" sz="1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млн. руб.)</a:t>
              </a: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4146445" y="4126171"/>
              <a:ext cx="2300228" cy="3572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737" tIns="51368" rIns="102737" bIns="51368" rtlCol="0" anchor="ctr"/>
            <a:lstStyle/>
            <a:p>
              <a:pPr algn="ctr" defTabSz="1027345"/>
              <a:r>
                <a:rPr lang="ru-RU" sz="1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Плановый контингент</a:t>
              </a:r>
              <a:endPara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7590916" y="3887631"/>
              <a:ext cx="2958241" cy="66960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737" tIns="51368" rIns="102737" bIns="51368" rtlCol="0" anchor="ctr"/>
            <a:lstStyle/>
            <a:p>
              <a:pPr algn="ctr" defTabSz="1027345"/>
              <a:r>
                <a:rPr lang="ru-RU" sz="1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Расходы на 1 ребёнка в год </a:t>
              </a:r>
            </a:p>
            <a:p>
              <a:pPr algn="ctr" defTabSz="1027345"/>
              <a:r>
                <a:rPr lang="ru-RU" sz="1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(тыс. руб.)</a:t>
              </a:r>
            </a:p>
          </p:txBody>
        </p:sp>
        <p:sp>
          <p:nvSpPr>
            <p:cNvPr id="23" name="Скругленный прямоугольник 22"/>
            <p:cNvSpPr/>
            <p:nvPr/>
          </p:nvSpPr>
          <p:spPr>
            <a:xfrm>
              <a:off x="294140" y="4016064"/>
              <a:ext cx="2694699" cy="3416607"/>
            </a:xfrm>
            <a:prstGeom prst="roundRect">
              <a:avLst/>
            </a:prstGeom>
            <a:noFill/>
            <a:ln w="3175"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737" tIns="51368" rIns="102737" bIns="51368" rtlCol="0" anchor="ctr"/>
            <a:lstStyle/>
            <a:p>
              <a:pPr algn="ctr" defTabSz="1027345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24" name="Скругленный прямоугольник 23"/>
            <p:cNvSpPr/>
            <p:nvPr/>
          </p:nvSpPr>
          <p:spPr>
            <a:xfrm>
              <a:off x="7552825" y="3887631"/>
              <a:ext cx="2893707" cy="3545040"/>
            </a:xfrm>
            <a:prstGeom prst="roundRect">
              <a:avLst/>
            </a:prstGeom>
            <a:noFill/>
            <a:ln w="3175"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737" tIns="51368" rIns="102737" bIns="51368" rtlCol="0" anchor="ctr"/>
            <a:lstStyle/>
            <a:p>
              <a:pPr algn="ctr" defTabSz="1027345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25" name="Скругленный прямоугольник 24"/>
            <p:cNvSpPr/>
            <p:nvPr/>
          </p:nvSpPr>
          <p:spPr>
            <a:xfrm>
              <a:off x="3957247" y="4016063"/>
              <a:ext cx="2694699" cy="3470943"/>
            </a:xfrm>
            <a:prstGeom prst="roundRect">
              <a:avLst/>
            </a:prstGeom>
            <a:noFill/>
            <a:ln w="3175"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737" tIns="51368" rIns="102737" bIns="51368" rtlCol="0" anchor="ctr"/>
            <a:lstStyle/>
            <a:p>
              <a:pPr algn="ctr" defTabSz="1027345"/>
              <a:endParaRPr lang="ru-RU" dirty="0">
                <a:solidFill>
                  <a:prstClr val="white"/>
                </a:solidFill>
              </a:endParaRPr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505752" y="5597988"/>
              <a:ext cx="9809301" cy="855034"/>
              <a:chOff x="465373" y="4053260"/>
              <a:chExt cx="8388001" cy="801098"/>
            </a:xfrm>
            <a:solidFill>
              <a:srgbClr val="FFCC99"/>
            </a:solidFill>
          </p:grpSpPr>
          <p:sp>
            <p:nvSpPr>
              <p:cNvPr id="33" name="Скругленный прямоугольник 32"/>
              <p:cNvSpPr/>
              <p:nvPr/>
            </p:nvSpPr>
            <p:spPr>
              <a:xfrm>
                <a:off x="465373" y="4092971"/>
                <a:ext cx="1873680" cy="723897"/>
              </a:xfrm>
              <a:prstGeom prst="round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1027345"/>
                <a:r>
                  <a:rPr lang="ru-RU" sz="20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4 503</a:t>
                </a:r>
                <a:endParaRPr lang="ru-RU" sz="2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Прямоугольник 33"/>
              <p:cNvSpPr/>
              <p:nvPr/>
            </p:nvSpPr>
            <p:spPr>
              <a:xfrm>
                <a:off x="2727822" y="4222955"/>
                <a:ext cx="504056" cy="50405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27345"/>
                <a:r>
                  <a:rPr lang="ru-RU" sz="5000" dirty="0">
                    <a:solidFill>
                      <a:prstClr val="black"/>
                    </a:solidFill>
                  </a:rPr>
                  <a:t>÷</a:t>
                </a:r>
              </a:p>
            </p:txBody>
          </p:sp>
          <p:sp>
            <p:nvSpPr>
              <p:cNvPr id="35" name="Скругленный прямоугольник 34"/>
              <p:cNvSpPr/>
              <p:nvPr/>
            </p:nvSpPr>
            <p:spPr>
              <a:xfrm>
                <a:off x="6693134" y="4148717"/>
                <a:ext cx="2160240" cy="705641"/>
              </a:xfrm>
              <a:prstGeom prst="round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1027345"/>
                <a:r>
                  <a:rPr lang="ru-RU" sz="1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96,3</a:t>
                </a:r>
                <a:endParaRPr lang="ru-RU" sz="1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 defTabSz="1027345"/>
                <a:r>
                  <a:rPr lang="ru-RU" sz="14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на 1 учащегося</a:t>
                </a:r>
              </a:p>
            </p:txBody>
          </p:sp>
          <p:sp>
            <p:nvSpPr>
              <p:cNvPr id="36" name="Скругленный прямоугольник 35"/>
              <p:cNvSpPr/>
              <p:nvPr/>
            </p:nvSpPr>
            <p:spPr>
              <a:xfrm>
                <a:off x="3659673" y="4053260"/>
                <a:ext cx="1872208" cy="723169"/>
              </a:xfrm>
              <a:prstGeom prst="round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1027345"/>
                <a:r>
                  <a:rPr lang="ru-RU" sz="1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46 745</a:t>
                </a:r>
                <a:endParaRPr lang="ru-RU" sz="1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 defTabSz="1027345"/>
                <a:r>
                  <a:rPr lang="ru-RU" sz="14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учащийся</a:t>
                </a:r>
              </a:p>
            </p:txBody>
          </p:sp>
          <p:sp>
            <p:nvSpPr>
              <p:cNvPr id="37" name="Прямоугольник 36"/>
              <p:cNvSpPr/>
              <p:nvPr/>
            </p:nvSpPr>
            <p:spPr>
              <a:xfrm>
                <a:off x="5837178" y="4202892"/>
                <a:ext cx="504056" cy="50405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27345"/>
                <a:r>
                  <a:rPr lang="ru-RU" sz="50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</a:p>
            </p:txBody>
          </p:sp>
        </p:grpSp>
        <p:grpSp>
          <p:nvGrpSpPr>
            <p:cNvPr id="27" name="Группа 26"/>
            <p:cNvGrpSpPr/>
            <p:nvPr/>
          </p:nvGrpSpPr>
          <p:grpSpPr>
            <a:xfrm>
              <a:off x="512367" y="6506160"/>
              <a:ext cx="9802787" cy="772635"/>
              <a:chOff x="466072" y="4076868"/>
              <a:chExt cx="8382431" cy="723897"/>
            </a:xfrm>
            <a:solidFill>
              <a:srgbClr val="00FFCC"/>
            </a:solidFill>
          </p:grpSpPr>
          <p:sp>
            <p:nvSpPr>
              <p:cNvPr id="28" name="Скругленный прямоугольник 27"/>
              <p:cNvSpPr/>
              <p:nvPr/>
            </p:nvSpPr>
            <p:spPr>
              <a:xfrm>
                <a:off x="466072" y="4076868"/>
                <a:ext cx="1873680" cy="723897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1027345"/>
                <a:r>
                  <a:rPr lang="ru-RU" sz="20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472</a:t>
                </a:r>
                <a:endParaRPr lang="ru-RU" sz="2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Прямоугольник 28"/>
              <p:cNvSpPr/>
              <p:nvPr/>
            </p:nvSpPr>
            <p:spPr>
              <a:xfrm>
                <a:off x="2727822" y="4222955"/>
                <a:ext cx="504056" cy="50405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27345"/>
                <a:r>
                  <a:rPr lang="ru-RU" sz="5000" dirty="0">
                    <a:solidFill>
                      <a:prstClr val="black"/>
                    </a:solidFill>
                  </a:rPr>
                  <a:t>÷</a:t>
                </a:r>
              </a:p>
            </p:txBody>
          </p:sp>
          <p:sp>
            <p:nvSpPr>
              <p:cNvPr id="30" name="Скругленный прямоугольник 29"/>
              <p:cNvSpPr/>
              <p:nvPr/>
            </p:nvSpPr>
            <p:spPr>
              <a:xfrm>
                <a:off x="6688263" y="4095125"/>
                <a:ext cx="2160240" cy="705640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1027345"/>
                <a:r>
                  <a:rPr lang="ru-RU" sz="1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73,7 </a:t>
                </a:r>
                <a:endParaRPr lang="ru-RU" sz="1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 defTabSz="1027345"/>
                <a:r>
                  <a:rPr lang="ru-RU" sz="14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на 1 учащегося</a:t>
                </a:r>
              </a:p>
            </p:txBody>
          </p:sp>
          <p:sp>
            <p:nvSpPr>
              <p:cNvPr id="31" name="Скругленный прямоугольник 30"/>
              <p:cNvSpPr/>
              <p:nvPr/>
            </p:nvSpPr>
            <p:spPr>
              <a:xfrm>
                <a:off x="3635896" y="4077596"/>
                <a:ext cx="1842347" cy="723167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1027345"/>
                <a:r>
                  <a:rPr lang="ru-RU" sz="1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6 404</a:t>
                </a:r>
                <a:endParaRPr lang="ru-RU" sz="1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 defTabSz="1027345"/>
                <a:r>
                  <a:rPr lang="ru-RU" sz="14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учащихся</a:t>
                </a:r>
              </a:p>
            </p:txBody>
          </p:sp>
          <p:sp>
            <p:nvSpPr>
              <p:cNvPr id="32" name="Прямоугольник 31"/>
              <p:cNvSpPr/>
              <p:nvPr/>
            </p:nvSpPr>
            <p:spPr>
              <a:xfrm>
                <a:off x="5837178" y="4202892"/>
                <a:ext cx="504056" cy="50405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27345"/>
                <a:r>
                  <a:rPr lang="ru-RU" sz="50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</a:p>
            </p:txBody>
          </p:sp>
        </p:grpSp>
      </p:grpSp>
      <p:sp>
        <p:nvSpPr>
          <p:cNvPr id="43" name="Прямоугольник 42"/>
          <p:cNvSpPr/>
          <p:nvPr/>
        </p:nvSpPr>
        <p:spPr>
          <a:xfrm>
            <a:off x="2631863" y="2653304"/>
            <a:ext cx="3523116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Расходы на 1 ребёнка</a:t>
            </a:r>
            <a:endParaRPr lang="ru-RU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8724596" y="4922694"/>
            <a:ext cx="42459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413597" y="1393738"/>
            <a:ext cx="929570" cy="56702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7 812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60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8724596" y="4922694"/>
            <a:ext cx="42459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/>
          <p:nvPr/>
        </p:nvPicPr>
        <p:blipFill rotWithShape="1">
          <a:blip r:embed="rId3"/>
          <a:srcRect l="9454" t="13676" r="26282" b="7692"/>
          <a:stretch/>
        </p:blipFill>
        <p:spPr bwMode="auto">
          <a:xfrm>
            <a:off x="683567" y="915566"/>
            <a:ext cx="7632849" cy="39604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901005" y="329198"/>
            <a:ext cx="6802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Показатели реализации МП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Образование» на 2020-2024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годы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58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8724596" y="4922694"/>
            <a:ext cx="42459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9454" t="13960" r="26122" b="8262"/>
          <a:stretch/>
        </p:blipFill>
        <p:spPr bwMode="auto">
          <a:xfrm>
            <a:off x="683568" y="876269"/>
            <a:ext cx="7632848" cy="39277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928794" y="329198"/>
            <a:ext cx="6802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Показатели реализации МП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Образование» на 2020-2024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годы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31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28794" y="329198"/>
            <a:ext cx="6802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Показатели реализации МП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Образование» на 2020-2024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годы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8724596" y="4922694"/>
            <a:ext cx="42459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Рисунок 29"/>
          <p:cNvPicPr/>
          <p:nvPr/>
        </p:nvPicPr>
        <p:blipFill rotWithShape="1">
          <a:blip r:embed="rId3"/>
          <a:srcRect l="6410" t="16239" r="25481" b="13959"/>
          <a:stretch/>
        </p:blipFill>
        <p:spPr bwMode="auto">
          <a:xfrm>
            <a:off x="755577" y="876269"/>
            <a:ext cx="7632848" cy="363969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652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8724596" y="4922694"/>
            <a:ext cx="42459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/>
          <p:nvPr/>
        </p:nvPicPr>
        <p:blipFill rotWithShape="1">
          <a:blip r:embed="rId3"/>
          <a:srcRect l="8494" t="12535" r="25160" b="46153"/>
          <a:stretch/>
        </p:blipFill>
        <p:spPr bwMode="auto">
          <a:xfrm>
            <a:off x="539551" y="915566"/>
            <a:ext cx="7920881" cy="28083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928794" y="396335"/>
            <a:ext cx="6738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Показатели реализации МП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Образование» на 2020-2024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годы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91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25137" y="314269"/>
            <a:ext cx="6171028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расходов на  реализацию</a:t>
            </a:r>
          </a:p>
          <a:p>
            <a:r>
              <a:rPr lang="ru-RU" sz="20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муниципальной </a:t>
            </a:r>
            <a:r>
              <a:rPr lang="ru-RU" sz="20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 «Культура» на 2020 год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5594003" y="2036457"/>
            <a:ext cx="198786" cy="2262513"/>
            <a:chOff x="5848810" y="1188904"/>
            <a:chExt cx="198786" cy="2262513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5853782" y="1188904"/>
              <a:ext cx="191099" cy="18002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5856497" y="1507642"/>
              <a:ext cx="191099" cy="180020"/>
            </a:xfrm>
            <a:prstGeom prst="rect">
              <a:avLst/>
            </a:prstGeom>
            <a:solidFill>
              <a:srgbClr val="D97B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5848810" y="2773325"/>
              <a:ext cx="191099" cy="18002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850382" y="2493096"/>
              <a:ext cx="191099" cy="180020"/>
            </a:xfrm>
            <a:prstGeom prst="rect">
              <a:avLst/>
            </a:prstGeom>
            <a:solidFill>
              <a:srgbClr val="99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5855896" y="3271397"/>
              <a:ext cx="191099" cy="18002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1927471"/>
              </p:ext>
            </p:extLst>
          </p:nvPr>
        </p:nvGraphicFramePr>
        <p:xfrm>
          <a:off x="5866160" y="1007076"/>
          <a:ext cx="2976867" cy="38538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6976"/>
                <a:gridCol w="600164"/>
                <a:gridCol w="739727"/>
              </a:tblGrid>
              <a:tr h="3810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Наименование направлений показателей</a:t>
                      </a:r>
                      <a:endParaRPr lang="ru-RU" sz="11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Проект </a:t>
                      </a:r>
                    </a:p>
                    <a:p>
                      <a:pPr algn="ctr" fontAlgn="ctr"/>
                      <a:r>
                        <a:rPr lang="ru-RU" sz="11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на 2020 год, </a:t>
                      </a:r>
                    </a:p>
                    <a:p>
                      <a:pPr algn="ctr" fontAlgn="ctr"/>
                      <a:r>
                        <a:rPr lang="ru-RU" sz="11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млн. руб.</a:t>
                      </a:r>
                      <a:endParaRPr lang="ru-RU" sz="11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Удельный </a:t>
                      </a:r>
                      <a:r>
                        <a:rPr lang="ru-RU" sz="11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вес,%</a:t>
                      </a:r>
                    </a:p>
                    <a:p>
                      <a:pPr algn="ctr" fontAlgn="b"/>
                      <a:r>
                        <a:rPr lang="ru-RU" sz="11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 </a:t>
                      </a:r>
                      <a:endParaRPr lang="ru-RU" sz="11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 smtClean="0">
                          <a:effectLst/>
                        </a:rPr>
                        <a:t>Культурно-досуговые учреждения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848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cs typeface="+mn-cs"/>
                        </a:rPr>
                        <a:t>70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131357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 smtClean="0">
                          <a:effectLst/>
                        </a:rPr>
                        <a:t>Музеи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14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 smtClean="0">
                          <a:effectLst/>
                        </a:rPr>
                        <a:t>Библиотечно-информационный </a:t>
                      </a:r>
                      <a:r>
                        <a:rPr lang="ru-RU" sz="1100" u="none" strike="noStrike" dirty="0">
                          <a:effectLst/>
                        </a:rPr>
                        <a:t>и методический центр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cs typeface="+mn-cs"/>
                        </a:rPr>
                        <a:t>81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cs typeface="+mn-cs"/>
                        </a:rPr>
                        <a:t>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 smtClean="0">
                          <a:effectLst/>
                        </a:rPr>
                        <a:t>Концертная </a:t>
                      </a:r>
                      <a:r>
                        <a:rPr lang="ru-RU" sz="1100" u="none" strike="noStrike" dirty="0">
                          <a:effectLst/>
                        </a:rPr>
                        <a:t>организация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21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 smtClean="0">
                          <a:effectLst/>
                        </a:rPr>
                        <a:t>Парки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83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Капитальный ремонт дома культуры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72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Обеспечение </a:t>
                      </a:r>
                      <a:r>
                        <a:rPr lang="ru-RU" sz="1100" u="none" strike="noStrike" dirty="0" smtClean="0">
                          <a:effectLst/>
                        </a:rPr>
                        <a:t>деятельности</a:t>
                      </a:r>
                      <a:r>
                        <a:rPr lang="ru-RU" sz="1100" u="none" strike="noStrike" baseline="0" dirty="0" smtClean="0">
                          <a:effectLst/>
                        </a:rPr>
                        <a:t> </a:t>
                      </a:r>
                      <a:r>
                        <a:rPr lang="ru-RU" sz="1100" u="none" strike="noStrike" dirty="0" smtClean="0">
                          <a:effectLst/>
                        </a:rPr>
                        <a:t>Комитета </a:t>
                      </a:r>
                      <a:r>
                        <a:rPr lang="ru-RU" sz="1100" u="none" strike="noStrike" dirty="0">
                          <a:effectLst/>
                        </a:rPr>
                        <a:t>по культуре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20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Мероприятия в сфере культуры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cs typeface="+mn-cs"/>
                        </a:rPr>
                        <a:t>60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cs typeface="+mn-cs"/>
                        </a:rPr>
                        <a:t>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 smtClean="0">
                          <a:effectLst/>
                        </a:rPr>
                        <a:t>Муниципальный </a:t>
                      </a:r>
                      <a:r>
                        <a:rPr lang="ru-RU" sz="1100" u="none" strike="noStrike" dirty="0">
                          <a:effectLst/>
                        </a:rPr>
                        <a:t>архив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21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ВСЕГО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1 220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100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2" name="Прямоугольник 21"/>
          <p:cNvSpPr/>
          <p:nvPr/>
        </p:nvSpPr>
        <p:spPr>
          <a:xfrm>
            <a:off x="5582203" y="1759371"/>
            <a:ext cx="191099" cy="1800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590832" y="3031735"/>
            <a:ext cx="191099" cy="18002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5594002" y="2778156"/>
            <a:ext cx="191099" cy="180020"/>
          </a:xfrm>
          <a:prstGeom prst="rect">
            <a:avLst/>
          </a:prstGeom>
          <a:solidFill>
            <a:srgbClr val="9A88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5601690" y="4443958"/>
            <a:ext cx="191099" cy="1800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graphicFrame>
        <p:nvGraphicFramePr>
          <p:cNvPr id="26" name="Диаграмма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1041723"/>
              </p:ext>
            </p:extLst>
          </p:nvPr>
        </p:nvGraphicFramePr>
        <p:xfrm>
          <a:off x="107504" y="987574"/>
          <a:ext cx="5040560" cy="3799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" name="Прямоугольник 26"/>
          <p:cNvSpPr/>
          <p:nvPr/>
        </p:nvSpPr>
        <p:spPr>
          <a:xfrm>
            <a:off x="2195736" y="2691103"/>
            <a:ext cx="115212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1 220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8724596" y="4922694"/>
            <a:ext cx="42459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214544" y="987574"/>
            <a:ext cx="7922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МЛН.РУБ.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81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8724596" y="4922694"/>
            <a:ext cx="42459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28793" y="328845"/>
            <a:ext cx="673810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Показатели реализации МП «Культура»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на 2020-2024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годы</a:t>
            </a:r>
          </a:p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Подпрограмма «Развитие профессионального искусства, гастрольно-концертной и культурно-досуговой деятельности, кинематография»</a:t>
            </a:r>
            <a:endParaRPr lang="ru-RU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" name="Рисунок 10"/>
          <p:cNvPicPr/>
          <p:nvPr/>
        </p:nvPicPr>
        <p:blipFill rotWithShape="1">
          <a:blip r:embed="rId3"/>
          <a:srcRect l="22177" t="20990" r="22270" b="14632"/>
          <a:stretch/>
        </p:blipFill>
        <p:spPr bwMode="auto">
          <a:xfrm>
            <a:off x="539552" y="1131590"/>
            <a:ext cx="7920880" cy="37444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0692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8724596" y="4922694"/>
            <a:ext cx="42459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28794" y="396335"/>
            <a:ext cx="673810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Показатели реализации МП «Культура»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на 2020-2024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годы</a:t>
            </a:r>
          </a:p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Подпрограмма «Укрепление материально-технической базы государственных и муниципальных учреждений культуры»</a:t>
            </a:r>
            <a:endParaRPr lang="ru-RU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2" name="Рисунок 11"/>
          <p:cNvPicPr/>
          <p:nvPr/>
        </p:nvPicPr>
        <p:blipFill rotWithShape="1">
          <a:blip r:embed="rId3"/>
          <a:srcRect l="22177" t="21355" r="22279" b="12935"/>
          <a:stretch/>
        </p:blipFill>
        <p:spPr bwMode="auto">
          <a:xfrm>
            <a:off x="611559" y="1131590"/>
            <a:ext cx="7925523" cy="36724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0027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93691" y="328287"/>
            <a:ext cx="6171028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расходов на реализацию  </a:t>
            </a:r>
            <a:endParaRPr lang="ru-RU" sz="2000" b="1" baseline="30000" dirty="0" smtClean="0">
              <a:solidFill>
                <a:srgbClr val="3760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муниципальной </a:t>
            </a:r>
            <a:r>
              <a:rPr lang="ru-RU" sz="20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 </a:t>
            </a:r>
            <a:r>
              <a:rPr lang="ru-RU" sz="20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«Спорт» </a:t>
            </a:r>
            <a:r>
              <a:rPr lang="ru-RU" sz="20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2020 год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5581165"/>
              </p:ext>
            </p:extLst>
          </p:nvPr>
        </p:nvGraphicFramePr>
        <p:xfrm>
          <a:off x="107504" y="985083"/>
          <a:ext cx="5400600" cy="3941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7967580"/>
              </p:ext>
            </p:extLst>
          </p:nvPr>
        </p:nvGraphicFramePr>
        <p:xfrm>
          <a:off x="5768347" y="892319"/>
          <a:ext cx="3041897" cy="33172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1260"/>
                <a:gridCol w="710516"/>
                <a:gridCol w="740121"/>
              </a:tblGrid>
              <a:tr h="604965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Наименование направлений показателей</a:t>
                      </a:r>
                      <a:endParaRPr lang="ru-RU" sz="10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Проект </a:t>
                      </a:r>
                    </a:p>
                    <a:p>
                      <a:pPr algn="ctr" fontAlgn="ctr"/>
                      <a:r>
                        <a:rPr lang="ru-RU" sz="10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на 2020 год, </a:t>
                      </a:r>
                    </a:p>
                    <a:p>
                      <a:pPr algn="ctr" fontAlgn="ctr"/>
                      <a:r>
                        <a:rPr lang="ru-RU" sz="10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млн. руб.</a:t>
                      </a:r>
                      <a:endParaRPr lang="ru-RU" sz="10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Удельный </a:t>
                      </a:r>
                      <a:r>
                        <a:rPr lang="ru-RU" sz="10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вес, %</a:t>
                      </a:r>
                      <a:endParaRPr lang="ru-RU" sz="10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3167">
                <a:tc>
                  <a:txBody>
                    <a:bodyPr/>
                    <a:lstStyle/>
                    <a:p>
                      <a:pPr algn="l" fontAlgn="b"/>
                      <a:r>
                        <a:rPr lang="arn-CL" sz="1000" u="none" strike="noStrike" dirty="0">
                          <a:effectLst/>
                        </a:rPr>
                        <a:t>8 </a:t>
                      </a:r>
                      <a:r>
                        <a:rPr lang="ru-RU" sz="1000" u="none" strike="noStrike" dirty="0" smtClean="0">
                          <a:effectLst/>
                        </a:rPr>
                        <a:t>спортивных </a:t>
                      </a:r>
                      <a:r>
                        <a:rPr lang="ru-RU" sz="1000" u="none" strike="noStrike" dirty="0">
                          <a:effectLst/>
                        </a:rPr>
                        <a:t>школ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482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62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604965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5 учреждений в сфере физической культуры и массового спорта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239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31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57238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Мероприятия в сфере физической культуры и спорта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645561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Оснащение объектов спортивной инфраструктуры спортивно-технологическим оборудованием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8872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Обеспечение </a:t>
                      </a:r>
                      <a:r>
                        <a:rPr lang="ru-RU" sz="1000" u="none" strike="noStrike" dirty="0" smtClean="0">
                          <a:effectLst/>
                        </a:rPr>
                        <a:t>деятельности Комитета </a:t>
                      </a:r>
                      <a:r>
                        <a:rPr lang="ru-RU" sz="1000" u="none" strike="noStrike" dirty="0">
                          <a:effectLst/>
                        </a:rPr>
                        <a:t>физической культуры и спорта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3167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ВСЕГО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773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3" name="Группа 2"/>
          <p:cNvGrpSpPr/>
          <p:nvPr/>
        </p:nvGrpSpPr>
        <p:grpSpPr>
          <a:xfrm>
            <a:off x="5484013" y="1559516"/>
            <a:ext cx="205199" cy="2200366"/>
            <a:chOff x="5484013" y="1559516"/>
            <a:chExt cx="205199" cy="2200366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5498113" y="1559516"/>
              <a:ext cx="191099" cy="18002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5484013" y="1935905"/>
              <a:ext cx="191099" cy="180020"/>
            </a:xfrm>
            <a:prstGeom prst="rect">
              <a:avLst/>
            </a:prstGeom>
            <a:solidFill>
              <a:srgbClr val="FF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5484697" y="2991771"/>
              <a:ext cx="191099" cy="18002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484697" y="2445736"/>
              <a:ext cx="191099" cy="18002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5498113" y="3579862"/>
              <a:ext cx="191099" cy="18002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8724596" y="4922694"/>
            <a:ext cx="42459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83968" y="987573"/>
            <a:ext cx="7922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МЛН.РУБ.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35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57356" y="285921"/>
            <a:ext cx="6171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создания </a:t>
            </a:r>
            <a:r>
              <a:rPr lang="ru-RU" sz="2400" b="1" dirty="0" smtClean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 для граждан:</a:t>
            </a:r>
            <a:endParaRPr lang="ru-RU" sz="2400" b="1" baseline="30000" dirty="0" smtClean="0">
              <a:solidFill>
                <a:srgbClr val="3760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810244" y="4890440"/>
            <a:ext cx="265728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1"/>
          <p:cNvSpPr txBox="1">
            <a:spLocks/>
          </p:cNvSpPr>
          <p:nvPr/>
        </p:nvSpPr>
        <p:spPr>
          <a:xfrm>
            <a:off x="267432" y="928163"/>
            <a:ext cx="8675676" cy="38231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граждан о ходе бюджетного процесса в Одинцовском городском округе; </a:t>
            </a:r>
          </a:p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 прозрачности  формирования  и  расходования  бюджетных  средств  в Одинцовском городском округе; </a:t>
            </a:r>
          </a:p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 ответственности  органов  местного самоуправления Одинцовского городского округа при  принятии решений в сфере бюджетной политики; </a:t>
            </a:r>
          </a:p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положительного</a:t>
            </a:r>
            <a:r>
              <a:rPr lang="en-US" sz="2000" dirty="0" smtClean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имиджа Одинцовского городского округа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9481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8724596" y="4922694"/>
            <a:ext cx="42459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28794" y="396335"/>
            <a:ext cx="67381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Показатели реализации МП «Спорт»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на 2020-2024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годы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Подпрограмма «Развитие физической культуры и спорта»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" name="Рисунок 10"/>
          <p:cNvPicPr/>
          <p:nvPr/>
        </p:nvPicPr>
        <p:blipFill rotWithShape="1">
          <a:blip r:embed="rId3"/>
          <a:srcRect l="20513" t="26751" r="22276" b="12821"/>
          <a:stretch/>
        </p:blipFill>
        <p:spPr bwMode="auto">
          <a:xfrm>
            <a:off x="395535" y="968990"/>
            <a:ext cx="8329061" cy="39070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3329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8724596" y="4922694"/>
            <a:ext cx="42459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28794" y="396335"/>
            <a:ext cx="6738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Показатели реализации МП «Спорт»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на 2020-2024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годы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5" name="Рисунок 14"/>
          <p:cNvPicPr/>
          <p:nvPr/>
        </p:nvPicPr>
        <p:blipFill rotWithShape="1">
          <a:blip r:embed="rId3"/>
          <a:srcRect l="20513" t="15670" r="22116" b="16808"/>
          <a:stretch/>
        </p:blipFill>
        <p:spPr bwMode="auto">
          <a:xfrm>
            <a:off x="467544" y="876269"/>
            <a:ext cx="8257052" cy="39997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7700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8724596" y="4922694"/>
            <a:ext cx="42459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28794" y="396335"/>
            <a:ext cx="6738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Показатели реализации МП «Спорт»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на 2020-2024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годы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" name="Рисунок 10"/>
          <p:cNvPicPr/>
          <p:nvPr/>
        </p:nvPicPr>
        <p:blipFill rotWithShape="1">
          <a:blip r:embed="rId3"/>
          <a:srcRect l="20673" t="17094" r="22757" b="18518"/>
          <a:stretch/>
        </p:blipFill>
        <p:spPr bwMode="auto">
          <a:xfrm>
            <a:off x="539552" y="987574"/>
            <a:ext cx="8064895" cy="38164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01488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8673663" y="4929204"/>
            <a:ext cx="42864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35517" y="319137"/>
            <a:ext cx="6738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Строительство общественно значимых объектов на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территории Одинцовского городского округа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79512" y="1851671"/>
            <a:ext cx="6336704" cy="3024336"/>
          </a:xfrm>
          <a:prstGeom prst="roundRect">
            <a:avLst/>
          </a:prstGeom>
          <a:solidFill>
            <a:srgbClr val="D4F4F2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indent="180975"/>
            <a:r>
              <a:rPr lang="ru-RU" sz="12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основных мероприятий </a:t>
            </a:r>
            <a:r>
              <a:rPr lang="ru-RU" sz="12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муниципальной программы направлено </a:t>
            </a:r>
            <a:r>
              <a:rPr lang="ru-RU" sz="12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12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180975"/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180975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новых учреждений; </a:t>
            </a:r>
            <a:endParaRPr lang="ru-RU" sz="1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975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нормативной обеспеченности учреждениями сферы культуры; </a:t>
            </a:r>
            <a:endParaRPr lang="ru-RU" sz="1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975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условий, обеспечивающих равный и свободный доступ населения ко всему спектру культурных благ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indent="180975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благоприятных условий для улучшения культурно-досугового обслуживания населения; </a:t>
            </a:r>
            <a:endParaRPr lang="ru-RU" sz="1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975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модернизацию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материально-технической базы образовательных учреждений сферы культуры, строительство новых современных зданий с использованием типовых проектов, предусматривающих соответствие архитектурных решений современным требованиям к организации образовательного процесса, возможность трансформации помещений, позволяющей использовать помещения для разных видов деятельности, в том числе для реализации образовательных программ в сфере культуры; </a:t>
            </a:r>
            <a:endParaRPr lang="ru-RU" sz="1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975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нормативной обеспеченности по охвату детей услугами дополнительного образования сферы культуры; </a:t>
            </a:r>
            <a:endParaRPr lang="ru-RU" sz="1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975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благоприятных условий для обучения детей, в том числе детей с ограниченными возможностями здоровья, в учреждениях дополнительного образования сферы культуры, увеличение количества детей, привлекаемых к участию в творческих мероприятиях. </a:t>
            </a:r>
            <a:endParaRPr lang="ru-RU" sz="1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432674" y="1337946"/>
            <a:ext cx="2667608" cy="346605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80975" algn="ctr"/>
            <a:r>
              <a:rPr lang="ru-RU" sz="1600" b="1" dirty="0">
                <a:solidFill>
                  <a:srgbClr val="C660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Итогом выполнения </a:t>
            </a:r>
            <a:r>
              <a:rPr lang="ru-RU" sz="1600" b="1" dirty="0" smtClean="0">
                <a:solidFill>
                  <a:srgbClr val="C660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 </a:t>
            </a:r>
            <a:r>
              <a:rPr lang="ru-RU" sz="1600" b="1" dirty="0">
                <a:solidFill>
                  <a:srgbClr val="C660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станет: </a:t>
            </a:r>
            <a:endParaRPr lang="ru-RU" sz="1600" b="1" dirty="0" smtClean="0">
              <a:solidFill>
                <a:srgbClr val="C660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975"/>
            <a:endParaRPr lang="ru-RU" sz="1200" b="1" dirty="0" smtClean="0">
              <a:solidFill>
                <a:srgbClr val="C660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ru-RU" sz="1200" b="1" dirty="0" smtClean="0">
                <a:solidFill>
                  <a:srgbClr val="C660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устранение </a:t>
            </a:r>
            <a:r>
              <a:rPr lang="ru-RU" sz="1200" b="1" dirty="0">
                <a:solidFill>
                  <a:srgbClr val="C660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диспропорции по доступности культурной инфраструктуры для жителей городского </a:t>
            </a:r>
            <a:r>
              <a:rPr lang="ru-RU" sz="1200" b="1" dirty="0" smtClean="0">
                <a:solidFill>
                  <a:srgbClr val="C660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ru-RU" sz="500" b="1" dirty="0" smtClean="0">
              <a:solidFill>
                <a:srgbClr val="C660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ru-RU" sz="1200" b="1" dirty="0" smtClean="0">
                <a:solidFill>
                  <a:srgbClr val="C660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1200" b="1" dirty="0">
                <a:solidFill>
                  <a:srgbClr val="C660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 системы дополнительного образования </a:t>
            </a:r>
            <a:r>
              <a:rPr lang="ru-RU" sz="1200" b="1" dirty="0" smtClean="0">
                <a:solidFill>
                  <a:srgbClr val="C660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ru-RU" sz="500" b="1" dirty="0" smtClean="0">
              <a:solidFill>
                <a:srgbClr val="C660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ru-RU" sz="1200" b="1" dirty="0" smtClean="0">
                <a:solidFill>
                  <a:srgbClr val="C660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1200" b="1" dirty="0">
                <a:solidFill>
                  <a:srgbClr val="C660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предоставления образовательных услуг в сфере культуры городского округа.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70043" y="830826"/>
            <a:ext cx="6236252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Муниципальная программа «Строительство объектов социальной инфраструктуры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endParaRPr lang="ru-RU" sz="1600" b="1" baseline="30000" dirty="0" smtClean="0">
              <a:solidFill>
                <a:srgbClr val="3760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9513" y="1337946"/>
            <a:ext cx="6336703" cy="4320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программы: 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комфортного проживания и обеспеченности населения Одинцовского городского округа объектами социального 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назначения.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72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121561" y="793049"/>
            <a:ext cx="7922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МЛН.РУБ.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550303"/>
              </p:ext>
            </p:extLst>
          </p:nvPr>
        </p:nvGraphicFramePr>
        <p:xfrm>
          <a:off x="179512" y="1051410"/>
          <a:ext cx="8768671" cy="3849334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050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903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33814"/>
                <a:gridCol w="737382"/>
                <a:gridCol w="737382"/>
                <a:gridCol w="60816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3244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49069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815210"/>
                <a:gridCol w="718244"/>
              </a:tblGrid>
              <a:tr h="35621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  <a:r>
                        <a:rPr lang="ru-RU" sz="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объекта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</a:t>
                      </a:r>
                    </a:p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ввода объекта в эксплуатацию</a:t>
                      </a:r>
                      <a:endParaRPr lang="ru-RU" sz="7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в</a:t>
                      </a:r>
                      <a:r>
                        <a:rPr lang="ru-RU" sz="7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проекте бюджета на</a:t>
                      </a:r>
                    </a:p>
                    <a:p>
                      <a:pPr algn="ctr" fontAlgn="ctr"/>
                      <a:r>
                        <a:rPr lang="ru-RU" sz="7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2020-2022 годы</a:t>
                      </a:r>
                      <a:endParaRPr lang="ru-RU" sz="7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8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областной бюджет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округа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</a:p>
                    <a:p>
                      <a:pPr algn="ctr" fontAlgn="ctr"/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</a:p>
                    <a:p>
                      <a:pPr algn="ctr" fontAlgn="ctr"/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4466">
                <a:tc>
                  <a:txBody>
                    <a:bodyPr/>
                    <a:lstStyle/>
                    <a:p>
                      <a:pPr algn="ctr" fontAlgn="auto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Детский сад г. Кубинка</a:t>
                      </a:r>
                      <a:r>
                        <a:rPr lang="ru-RU" sz="10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(ПИР и строительство)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330</a:t>
                      </a: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7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</a:t>
                      </a:r>
                      <a:r>
                        <a:rPr lang="ru-RU" sz="7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т.ч. 70 мест кратковременного пребывания)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62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Детский сада г. Одинцово, ЖК "Гусарская баллада" (ПИР и строительство)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85725" indent="0" algn="ctr" fontAlgn="ctr"/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514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562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Детский сад  р.п. </a:t>
                      </a:r>
                      <a:r>
                        <a:rPr lang="ru-RU" sz="10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Новоивановское</a:t>
                      </a:r>
                      <a:endParaRPr lang="ru-RU" sz="10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85725" indent="0" algn="ctr" fontAlgn="ctr"/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562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 г. Одинцово, ЖК "Гусарская баллада"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(ПИР и строительство)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85725" indent="0"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2 525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1 062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1 367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96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Пристройка к</a:t>
                      </a:r>
                      <a:r>
                        <a:rPr lang="ru-RU" sz="10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 р.п. Новоивановское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63479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Многофункциональный</a:t>
                      </a:r>
                      <a:r>
                        <a:rPr lang="ru-RU" sz="10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образовательный комплекс в близи </a:t>
                      </a:r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д. Раздоры,</a:t>
                      </a:r>
                      <a:r>
                        <a:rPr lang="ru-RU" sz="10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т.ч.</a:t>
                      </a:r>
                      <a:r>
                        <a:rPr lang="ru-RU" sz="10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расходы по выносу существенных ИС из пятна застройки (ПИР и строительство)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923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97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Дом культуры </a:t>
                      </a:r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пос. Усово-Тупик</a:t>
                      </a:r>
                      <a:r>
                        <a:rPr lang="ru-RU" sz="10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(ПИР и СМР)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97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Дом культуры </a:t>
                      </a:r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 Горки-10</a:t>
                      </a:r>
                      <a:r>
                        <a:rPr lang="ru-RU" sz="10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(СМР)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2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356</a:t>
                      </a:r>
                      <a:endParaRPr lang="ru-RU" sz="1200" b="1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15480">
                <a:tc gridSpan="4"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по МП </a:t>
                      </a:r>
                      <a:r>
                        <a:rPr lang="ru-RU" sz="1000" b="1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«Строительство объектов социальной инфраструктуры»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0" i="0" u="none" strike="noStrike" dirty="0" smtClean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6 451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2 589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3 168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928793" y="287944"/>
            <a:ext cx="67448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376092"/>
                </a:solidFill>
              </a:rPr>
              <a:t>Расходы бюджета Одинцовского городского округа на осуществление бюджетных инвестиций в объекты капитального строительства </a:t>
            </a:r>
            <a:r>
              <a:rPr lang="ru-RU" sz="1400" b="1" dirty="0" smtClean="0">
                <a:solidFill>
                  <a:srgbClr val="376092"/>
                </a:solidFill>
              </a:rPr>
              <a:t>по </a:t>
            </a:r>
            <a:r>
              <a:rPr lang="ru-RU" sz="1400" b="1" dirty="0">
                <a:solidFill>
                  <a:srgbClr val="376092"/>
                </a:solidFill>
              </a:rPr>
              <a:t>муниципальной </a:t>
            </a:r>
            <a:r>
              <a:rPr lang="ru-RU" sz="1400" b="1" dirty="0" smtClean="0">
                <a:solidFill>
                  <a:srgbClr val="376092"/>
                </a:solidFill>
              </a:rPr>
              <a:t>программе </a:t>
            </a:r>
            <a:r>
              <a:rPr lang="ru-RU" sz="1400" b="1" dirty="0">
                <a:solidFill>
                  <a:srgbClr val="376092"/>
                </a:solidFill>
              </a:rPr>
              <a:t>«Строительство объектов социальной инфраструктуры</a:t>
            </a:r>
            <a:r>
              <a:rPr lang="ru-RU" sz="1400" b="1" dirty="0" smtClean="0">
                <a:solidFill>
                  <a:srgbClr val="376092"/>
                </a:solidFill>
              </a:rPr>
              <a:t>» на 2020 год</a:t>
            </a:r>
            <a:endParaRPr lang="ru-RU" sz="1400" b="1" dirty="0">
              <a:solidFill>
                <a:srgbClr val="376092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673663" y="4929204"/>
            <a:ext cx="42864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949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14488" y="328287"/>
            <a:ext cx="6171028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Расходы бюджета Одинцовского городского округа на осуществление бюджетных инвестиций в объекты капитального </a:t>
            </a:r>
            <a:r>
              <a:rPr lang="ru-RU" sz="17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строительства</a:t>
            </a:r>
            <a:r>
              <a:rPr lang="ru-RU" sz="1700" b="1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7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 год </a:t>
            </a:r>
            <a:endParaRPr lang="ru-RU" sz="1700" b="1" baseline="30000" dirty="0" smtClean="0">
              <a:solidFill>
                <a:srgbClr val="3760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994637" y="586782"/>
            <a:ext cx="7922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МЛН.РУБ.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6478360"/>
              </p:ext>
            </p:extLst>
          </p:nvPr>
        </p:nvGraphicFramePr>
        <p:xfrm>
          <a:off x="226371" y="876269"/>
          <a:ext cx="8463316" cy="4006998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214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349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89512"/>
                <a:gridCol w="777048"/>
                <a:gridCol w="64088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6646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8807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88074"/>
                <a:gridCol w="756881"/>
              </a:tblGrid>
              <a:tr h="44458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  <a:r>
                        <a:rPr lang="ru-RU" sz="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объекта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ввода объекта в эксплуатацию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в</a:t>
                      </a:r>
                      <a:r>
                        <a:rPr lang="ru-RU" sz="7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проекте бюджета на</a:t>
                      </a:r>
                    </a:p>
                    <a:p>
                      <a:pPr algn="ctr" fontAlgn="ctr"/>
                      <a:r>
                        <a:rPr lang="ru-RU" sz="7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2020-2022 годы</a:t>
                      </a:r>
                      <a:endParaRPr lang="ru-RU" sz="7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47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областной бюджет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округа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</a:p>
                    <a:p>
                      <a:pPr algn="ctr" fontAlgn="ctr"/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</a:p>
                    <a:p>
                      <a:pPr algn="ctr" fontAlgn="ctr"/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45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Подъезд к мкр.</a:t>
                      </a:r>
                      <a:r>
                        <a:rPr lang="ru-RU" sz="105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9 от ул. Сосновая в г. Одинцово, (Инженерные изыскания, ППТ и ПМТ)</a:t>
                      </a:r>
                      <a:endParaRPr lang="ru-RU" sz="1050" b="0" i="0" u="none" strike="noStrike" dirty="0" smtClean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595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Реконструкция очистных сооружений пос.Горки</a:t>
                      </a:r>
                      <a:r>
                        <a:rPr lang="ru-RU" sz="105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</a:t>
                      </a:r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368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548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Напорный коллектор от пос. Успенское до очистных сооружений пос. Горки-10 с реконструкцией КНС Успенское и КНС Молоденово-4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440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595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Хозяйственно-бытовая канализация </a:t>
                      </a:r>
                      <a:r>
                        <a:rPr lang="ru-RU" sz="105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дер. Раздоры </a:t>
                      </a:r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(ПИР)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445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Напорный канализационный</a:t>
                      </a:r>
                      <a:r>
                        <a:rPr lang="ru-RU" sz="105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коллектор </a:t>
                      </a:r>
                    </a:p>
                    <a:p>
                      <a:pPr algn="l" fontAlgn="ctr"/>
                      <a:r>
                        <a:rPr lang="ru-RU" sz="105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ГКНС пос. Барвиха до ОС Лайково (ПИР)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595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Строительство хозяйственно-бытовой канализации в дер. Жуковка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595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Приобретение квартир для детей сирот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ежегодно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272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59558">
                <a:tc gridSpan="3"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по другим муниципальным</a:t>
                      </a:r>
                      <a:r>
                        <a:rPr lang="ru-RU" sz="1000" b="1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программам</a:t>
                      </a:r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200" b="1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164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594</a:t>
                      </a:r>
                      <a:endParaRPr lang="ru-RU" sz="12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368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226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499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59558">
                <a:tc gridSpan="3"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0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12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615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1 288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747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3088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2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239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8673663" y="4929204"/>
            <a:ext cx="42864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44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8733101" y="4876690"/>
            <a:ext cx="417365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2278326" y="410322"/>
            <a:ext cx="4669938" cy="72008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254000" h="127000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Мероприятия программы </a:t>
            </a:r>
          </a:p>
          <a:p>
            <a:pPr algn="ctr"/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«Социальная защита населения» на 2020 год</a:t>
            </a:r>
            <a:endParaRPr lang="ru-RU" sz="1400" b="1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149579" y="1295550"/>
            <a:ext cx="7922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МЛН.РУБ.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3087695515"/>
              </p:ext>
            </p:extLst>
          </p:nvPr>
        </p:nvGraphicFramePr>
        <p:xfrm>
          <a:off x="292861" y="1559392"/>
          <a:ext cx="8690732" cy="237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Пятиугольник 11"/>
          <p:cNvSpPr/>
          <p:nvPr/>
        </p:nvSpPr>
        <p:spPr>
          <a:xfrm rot="5400000">
            <a:off x="4436810" y="394940"/>
            <a:ext cx="401284" cy="1872208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635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306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67431" y="4083918"/>
            <a:ext cx="4880631" cy="7927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00" dirty="0" smtClean="0"/>
              <a:t>Решение </a:t>
            </a:r>
            <a:r>
              <a:rPr lang="ru-RU" sz="1000" dirty="0"/>
              <a:t>Совета депутатов Одинцовского городского округа Московской области от 20.12.2019 №</a:t>
            </a:r>
            <a:r>
              <a:rPr lang="ru-RU" sz="1000" dirty="0" smtClean="0"/>
              <a:t>23/12 </a:t>
            </a:r>
            <a:r>
              <a:rPr lang="ru-RU" sz="1000" dirty="0"/>
              <a:t>«О мерах социальной поддержки для отдельных категорий граждан, постоянно зарегистрированных на территории муниципального образования «Одинцовский городской округ Московской области</a:t>
            </a:r>
            <a:r>
              <a:rPr lang="ru-RU" sz="1000" dirty="0" smtClean="0"/>
              <a:t>»».</a:t>
            </a:r>
            <a:endParaRPr lang="ru-RU" sz="1000" dirty="0"/>
          </a:p>
        </p:txBody>
      </p:sp>
      <p:sp>
        <p:nvSpPr>
          <p:cNvPr id="16" name="Стрелка вправо 15"/>
          <p:cNvSpPr/>
          <p:nvPr/>
        </p:nvSpPr>
        <p:spPr>
          <a:xfrm>
            <a:off x="5223228" y="4221901"/>
            <a:ext cx="818735" cy="516806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135194" y="4083918"/>
            <a:ext cx="2651648" cy="7927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00" dirty="0"/>
              <a:t> </a:t>
            </a:r>
            <a:r>
              <a:rPr lang="ru-RU" sz="1000" dirty="0">
                <a:hlinkClick r:id="rId9"/>
              </a:rPr>
              <a:t>https://odin.ru/news/?id=54472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93980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8726635" y="4838184"/>
            <a:ext cx="417365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3" name="Схема 22"/>
          <p:cNvGraphicFramePr/>
          <p:nvPr>
            <p:extLst>
              <p:ext uri="{D42A27DB-BD31-4B8C-83A1-F6EECF244321}">
                <p14:modId xmlns:p14="http://schemas.microsoft.com/office/powerpoint/2010/main" val="3338007054"/>
              </p:ext>
            </p:extLst>
          </p:nvPr>
        </p:nvGraphicFramePr>
        <p:xfrm>
          <a:off x="0" y="1571532"/>
          <a:ext cx="9496015" cy="9995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3" name="Стрелка вниз 42"/>
          <p:cNvSpPr/>
          <p:nvPr/>
        </p:nvSpPr>
        <p:spPr>
          <a:xfrm>
            <a:off x="887908" y="2383626"/>
            <a:ext cx="295821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Стрелка вниз 43"/>
          <p:cNvSpPr/>
          <p:nvPr/>
        </p:nvSpPr>
        <p:spPr>
          <a:xfrm>
            <a:off x="2414717" y="2393977"/>
            <a:ext cx="295821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Стрелка вниз 44"/>
          <p:cNvSpPr/>
          <p:nvPr/>
        </p:nvSpPr>
        <p:spPr>
          <a:xfrm>
            <a:off x="4040775" y="2393977"/>
            <a:ext cx="295821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7" name="Стрелка вниз 46"/>
          <p:cNvSpPr/>
          <p:nvPr/>
        </p:nvSpPr>
        <p:spPr>
          <a:xfrm>
            <a:off x="5595287" y="2409180"/>
            <a:ext cx="295821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8" name="Стрелка вниз 47"/>
          <p:cNvSpPr/>
          <p:nvPr/>
        </p:nvSpPr>
        <p:spPr>
          <a:xfrm>
            <a:off x="7308304" y="2404738"/>
            <a:ext cx="295821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0" name="Овал 49"/>
          <p:cNvSpPr/>
          <p:nvPr/>
        </p:nvSpPr>
        <p:spPr>
          <a:xfrm>
            <a:off x="405178" y="2667992"/>
            <a:ext cx="1296144" cy="720080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itchFamily="34" charset="0"/>
                <a:cs typeface="Arial" pitchFamily="34" charset="0"/>
              </a:rPr>
              <a:t>1 190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Овал 51"/>
          <p:cNvSpPr/>
          <p:nvPr/>
        </p:nvSpPr>
        <p:spPr>
          <a:xfrm>
            <a:off x="3568267" y="2641260"/>
            <a:ext cx="1240835" cy="720080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43</a:t>
            </a:r>
          </a:p>
        </p:txBody>
      </p:sp>
      <p:sp>
        <p:nvSpPr>
          <p:cNvPr id="53" name="Овал 52"/>
          <p:cNvSpPr/>
          <p:nvPr/>
        </p:nvSpPr>
        <p:spPr>
          <a:xfrm>
            <a:off x="5131129" y="2672765"/>
            <a:ext cx="1224135" cy="720080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54" name="Овал 53"/>
          <p:cNvSpPr/>
          <p:nvPr/>
        </p:nvSpPr>
        <p:spPr>
          <a:xfrm>
            <a:off x="6851221" y="2679820"/>
            <a:ext cx="1275149" cy="720080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14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2286272" y="329198"/>
            <a:ext cx="4669938" cy="72008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254000" h="127000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Мероприятия программы </a:t>
            </a:r>
          </a:p>
          <a:p>
            <a:pPr algn="ctr"/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«Формирование современной комфортной среды» на 2020 год</a:t>
            </a:r>
            <a:endParaRPr lang="ru-RU" sz="1400" b="1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2" name="Рисунок 6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18" y="3536233"/>
            <a:ext cx="2422462" cy="12421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650" y="3578619"/>
            <a:ext cx="2863533" cy="11573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5" name="Рисунок 6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3578618"/>
            <a:ext cx="2059067" cy="11698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" name="TextBox 27"/>
          <p:cNvSpPr txBox="1"/>
          <p:nvPr/>
        </p:nvSpPr>
        <p:spPr>
          <a:xfrm>
            <a:off x="8121561" y="2363780"/>
            <a:ext cx="7922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МЛН.РУБ.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1928794" y="2659432"/>
            <a:ext cx="1296144" cy="720080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itchFamily="34" charset="0"/>
                <a:cs typeface="Arial" pitchFamily="34" charset="0"/>
              </a:rPr>
              <a:t>1 415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ятиугольник 1"/>
          <p:cNvSpPr/>
          <p:nvPr/>
        </p:nvSpPr>
        <p:spPr>
          <a:xfrm rot="5400000">
            <a:off x="4249957" y="298346"/>
            <a:ext cx="370344" cy="1872208"/>
          </a:xfrm>
          <a:prstGeom prst="homePlate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635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2 667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08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28794" y="285921"/>
            <a:ext cx="7017438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Расходы </a:t>
            </a:r>
            <a:r>
              <a:rPr lang="ru-RU" sz="1400" b="1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бюджета с </a:t>
            </a:r>
            <a:r>
              <a:rPr lang="ru-RU" sz="1400" b="1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учетом интересов определенных целевых групп на которые направлены мероприятия муниципальных </a:t>
            </a:r>
            <a:r>
              <a:rPr lang="ru-RU" sz="1400" b="1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</a:t>
            </a:r>
          </a:p>
          <a:p>
            <a:endParaRPr lang="ru-RU" sz="300" b="1" dirty="0" smtClean="0">
              <a:solidFill>
                <a:srgbClr val="3760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0575664"/>
              </p:ext>
            </p:extLst>
          </p:nvPr>
        </p:nvGraphicFramePr>
        <p:xfrm>
          <a:off x="179513" y="1118075"/>
          <a:ext cx="8784976" cy="379476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708951"/>
                <a:gridCol w="1846636"/>
                <a:gridCol w="893534"/>
                <a:gridCol w="833964"/>
                <a:gridCol w="833964"/>
                <a:gridCol w="833964"/>
                <a:gridCol w="833963"/>
              </a:tblGrid>
              <a:tr h="354342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Категория получателей</a:t>
                      </a:r>
                      <a:endParaRPr lang="ru-RU" sz="9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выплаты</a:t>
                      </a:r>
                      <a:endParaRPr lang="ru-RU" sz="9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получателей</a:t>
                      </a:r>
                      <a:endParaRPr lang="ru-RU" sz="9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Размер поддержки</a:t>
                      </a:r>
                      <a:endParaRPr lang="ru-RU" sz="9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2020 год</a:t>
                      </a:r>
                    </a:p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9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2021 год</a:t>
                      </a:r>
                    </a:p>
                    <a:p>
                      <a:pPr marL="0" marR="0" indent="0" algn="ctr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9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2022 год</a:t>
                      </a:r>
                    </a:p>
                    <a:p>
                      <a:pPr marL="0" marR="0" indent="0" algn="ctr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9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38701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Бесплатное и льготное питание детей</a:t>
                      </a:r>
                      <a:r>
                        <a:rPr lang="ru-RU" sz="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 ограниченными возможностями здоровья, сирот и детей из многодетных семей в ДОУ и СОШ</a:t>
                      </a:r>
                      <a:endParaRPr lang="ru-RU" sz="9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Постановление Администрации Одинцовского городского округа Московской области от 18.12.2019 №2019</a:t>
                      </a:r>
                    </a:p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«Об утверждении Положения о порядке организации питания отдельных категорий обучающихся в общеобразовательных организациях</a:t>
                      </a:r>
                      <a:r>
                        <a:rPr lang="ru-RU" sz="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Одинцовского городского</a:t>
                      </a:r>
                      <a:r>
                        <a:rPr lang="ru-RU" sz="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округа»</a:t>
                      </a:r>
                    </a:p>
                    <a:p>
                      <a:pPr algn="ctr"/>
                      <a:r>
                        <a:rPr lang="arn-CL" sz="700" dirty="0" smtClean="0">
                          <a:hlinkClick r:id="rId3"/>
                        </a:rPr>
                        <a:t>https://odin.ru/news/?div_id=38&amp;id=54516</a:t>
                      </a:r>
                      <a:endParaRPr lang="ru-RU" sz="7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3 166</a:t>
                      </a:r>
                      <a:endParaRPr lang="ru-RU" sz="9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148 руб.,      74</a:t>
                      </a:r>
                      <a:r>
                        <a:rPr lang="ru-RU" sz="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руб. в день</a:t>
                      </a:r>
                      <a:endParaRPr lang="ru-RU" sz="9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43 000</a:t>
                      </a:r>
                      <a:endParaRPr lang="ru-RU" sz="9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43 000</a:t>
                      </a:r>
                      <a:endParaRPr lang="ru-RU" sz="9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43 000</a:t>
                      </a:r>
                      <a:endParaRPr lang="ru-RU" sz="9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03721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Обеды детям из многодетных семей</a:t>
                      </a:r>
                      <a:r>
                        <a:rPr lang="ru-RU" sz="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17,5% детей льготной категории, посещающих группы продленного дня</a:t>
                      </a:r>
                      <a:endParaRPr lang="ru-RU" sz="9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7 783</a:t>
                      </a:r>
                      <a:endParaRPr lang="ru-RU" sz="9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 руб. в день</a:t>
                      </a:r>
                      <a:endParaRPr lang="ru-RU" sz="9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93 000</a:t>
                      </a:r>
                      <a:endParaRPr lang="ru-RU" sz="9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93 000</a:t>
                      </a:r>
                      <a:endParaRPr lang="ru-RU" sz="9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93 000</a:t>
                      </a:r>
                      <a:endParaRPr lang="ru-RU" sz="9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422105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Горячие завтраки для обучающихся льготных</a:t>
                      </a:r>
                      <a:r>
                        <a:rPr lang="ru-RU" sz="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категорий общеобразовательных учреждений и всех учащихся первых классов</a:t>
                      </a:r>
                      <a:endParaRPr lang="ru-RU" sz="9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22 698</a:t>
                      </a:r>
                      <a:endParaRPr lang="ru-RU" sz="9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руб. в день</a:t>
                      </a:r>
                      <a:endParaRPr lang="ru-RU" sz="9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185 000</a:t>
                      </a:r>
                      <a:endParaRPr lang="ru-RU" sz="9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185 000</a:t>
                      </a:r>
                      <a:endParaRPr lang="ru-RU" sz="9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185 000</a:t>
                      </a:r>
                      <a:endParaRPr lang="ru-RU" sz="9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03721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Ежемесячная</a:t>
                      </a: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выплата одиноким матерям, имеющим детей в возрасте от 1,5 до 6,5 лет, не обеспеченных местом в ДОУ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 Совета депутатов Одинцовского городского округа Московской области от 20.12.2019 №23/12 «О мерах социальной поддержки для отдельных категорий граждан, постоянно зарегистрированных на территории муниципального образования «Одинцовский городской округ Московской области»». </a:t>
                      </a:r>
                      <a:r>
                        <a:rPr lang="ru-RU" sz="700" dirty="0" smtClean="0">
                          <a:hlinkClick r:id="rId4"/>
                        </a:rPr>
                        <a:t>https://odin.ru/news/?id=54472</a:t>
                      </a:r>
                      <a:endParaRPr lang="ru-RU" sz="7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3 000 руб. в месяц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1 188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1 188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1 188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38701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Ежемесячная выплата семьям</a:t>
                      </a: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 детьми, получающим субсидии на оплату коммунальных услуг и имеющим доход ниже прожиточного минимума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1 000 руб.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1 044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1 044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1 044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455581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Компенсация</a:t>
                      </a: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расходов льготным категориям граждан района (федеральным и региональным) за приобретение лекарственных средств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310 обращений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19 000 руб. в среднем на 1 обращение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5 890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5 890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5 890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248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28794" y="285921"/>
            <a:ext cx="701743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Расходы </a:t>
            </a:r>
            <a:r>
              <a:rPr lang="ru-RU" sz="1400" b="1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бюджета с </a:t>
            </a:r>
            <a:r>
              <a:rPr lang="ru-RU" sz="1400" b="1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учетом интересов определенных целевых групп на которые направлены мероприятия муниципальных </a:t>
            </a:r>
            <a:r>
              <a:rPr lang="ru-RU" sz="1400" b="1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</a:t>
            </a:r>
          </a:p>
          <a:p>
            <a:endParaRPr lang="ru-RU" sz="500" b="1" dirty="0" smtClean="0">
              <a:solidFill>
                <a:srgbClr val="3760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0359682"/>
              </p:ext>
            </p:extLst>
          </p:nvPr>
        </p:nvGraphicFramePr>
        <p:xfrm>
          <a:off x="195915" y="1132307"/>
          <a:ext cx="8697056" cy="336804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103642"/>
                <a:gridCol w="2448272"/>
                <a:gridCol w="864096"/>
                <a:gridCol w="779155"/>
                <a:gridCol w="833964"/>
                <a:gridCol w="833964"/>
                <a:gridCol w="833963"/>
              </a:tblGrid>
              <a:tr h="427606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Категория получателей</a:t>
                      </a:r>
                      <a:endParaRPr lang="ru-RU" sz="9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выплаты</a:t>
                      </a:r>
                      <a:endParaRPr lang="ru-RU" sz="9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получателей</a:t>
                      </a:r>
                      <a:endParaRPr lang="ru-RU" sz="9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Размер поддержки тыс.руб.</a:t>
                      </a:r>
                      <a:endParaRPr lang="ru-RU" sz="9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2020 год </a:t>
                      </a:r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9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2021 год </a:t>
                      </a:r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9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2022 год </a:t>
                      </a:r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9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63590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Дети от 0 до 18 лет из многодетных</a:t>
                      </a:r>
                      <a:r>
                        <a:rPr lang="ru-RU" sz="9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семей</a:t>
                      </a:r>
                      <a:endParaRPr lang="ru-RU" sz="9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85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Выплата многодетным семьям на приобретение комплекта</a:t>
                      </a:r>
                      <a:r>
                        <a:rPr lang="ru-RU" sz="85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детской одежды или спортивной формы</a:t>
                      </a:r>
                      <a:endParaRPr lang="ru-RU" sz="85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8 830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 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3 532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3 532</a:t>
                      </a:r>
                    </a:p>
                    <a:p>
                      <a:pPr algn="ctr"/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3 532</a:t>
                      </a:r>
                    </a:p>
                    <a:p>
                      <a:pPr algn="ctr"/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03721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Ветеран</a:t>
                      </a:r>
                      <a:r>
                        <a:rPr lang="ru-RU" sz="9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Великой отечественной войны</a:t>
                      </a:r>
                      <a:endParaRPr lang="ru-RU" sz="9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85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Ежемесячная доплата к пенсии</a:t>
                      </a:r>
                      <a:endParaRPr lang="ru-RU" sz="85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2 550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1 275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1 275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1 275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52409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Граждане, находящиеся в трудной жизненной ситуации, объективно нарушающей жизнедеятельность гражданина, которую он (она)не может преодолеть самостоятельно</a:t>
                      </a:r>
                      <a:endParaRPr lang="ru-RU" sz="9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85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Адресная материальная помощь гражданам, находящимся в трудной жизненной ситуации</a:t>
                      </a:r>
                      <a:endParaRPr lang="ru-RU" sz="85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4900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</a:t>
                      </a: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 до 80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910,72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910,72</a:t>
                      </a:r>
                      <a:endParaRPr lang="ru-RU" sz="9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910,72</a:t>
                      </a:r>
                      <a:endParaRPr lang="ru-RU" sz="9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279225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 боевых действий (Афганистан,</a:t>
                      </a:r>
                      <a:r>
                        <a:rPr lang="ru-RU" sz="9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Чеченская республика)</a:t>
                      </a:r>
                      <a:endParaRPr lang="ru-RU" sz="9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85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Единовременная материальная помощь в связи с социально-значимыми датами и праздниками</a:t>
                      </a:r>
                      <a:endParaRPr lang="ru-RU" sz="85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1073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146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2 146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2 146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52369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 ликвидации последствий</a:t>
                      </a:r>
                      <a:r>
                        <a:rPr lang="ru-RU" sz="9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аварии на Чернобыльской АЭС</a:t>
                      </a:r>
                      <a:endParaRPr lang="ru-RU" sz="9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5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Единовременная материальная помощь в связи с социально-значимыми датами и праздниками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394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788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788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788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281497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 ВОВ</a:t>
                      </a:r>
                      <a:endParaRPr lang="ru-RU" sz="9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5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Единовременная материальная помощь в связи с социально-значимыми датами и праздниками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1 191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1 191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1 191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2" name="Группа 1"/>
          <p:cNvGrpSpPr/>
          <p:nvPr/>
        </p:nvGrpSpPr>
        <p:grpSpPr>
          <a:xfrm>
            <a:off x="168261" y="4551882"/>
            <a:ext cx="8641983" cy="396386"/>
            <a:chOff x="168261" y="4551882"/>
            <a:chExt cx="8641983" cy="396386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168261" y="4569358"/>
              <a:ext cx="6408712" cy="361434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800" dirty="0" smtClean="0"/>
                <a:t>Решение </a:t>
              </a:r>
              <a:r>
                <a:rPr lang="ru-RU" sz="800" dirty="0"/>
                <a:t>Совета депутатов Одинцовского городского округа Московской области от 20.12.2019 №</a:t>
              </a:r>
              <a:r>
                <a:rPr lang="ru-RU" sz="800" dirty="0" smtClean="0"/>
                <a:t>23/12 </a:t>
              </a:r>
              <a:r>
                <a:rPr lang="ru-RU" sz="800" dirty="0"/>
                <a:t>«О мерах социальной поддержки для отдельных категорий граждан, постоянно зарегистрированных на территории муниципального образования «Одинцовский городской округ Московской области</a:t>
              </a:r>
              <a:r>
                <a:rPr lang="ru-RU" sz="800" dirty="0" smtClean="0"/>
                <a:t>»».</a:t>
              </a:r>
              <a:endParaRPr lang="ru-RU" sz="800" dirty="0"/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6796813" y="4551882"/>
              <a:ext cx="2013431" cy="396386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000" dirty="0"/>
                <a:t> </a:t>
              </a:r>
              <a:r>
                <a:rPr lang="ru-RU" sz="1000" dirty="0">
                  <a:hlinkClick r:id="rId3"/>
                </a:rPr>
                <a:t>https://odin.ru/news/?id=54472</a:t>
              </a:r>
              <a:endParaRPr lang="ru-RU" sz="1000" dirty="0"/>
            </a:p>
          </p:txBody>
        </p:sp>
        <p:sp>
          <p:nvSpPr>
            <p:cNvPr id="16" name="Стрелка вправо 15"/>
            <p:cNvSpPr/>
            <p:nvPr/>
          </p:nvSpPr>
          <p:spPr>
            <a:xfrm>
              <a:off x="6444208" y="4620873"/>
              <a:ext cx="461851" cy="258403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1077642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051720" y="285921"/>
            <a:ext cx="597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810244" y="4890440"/>
            <a:ext cx="265728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82543" y="747586"/>
            <a:ext cx="876359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i="1" u="sng" dirty="0" smtClean="0">
                <a:ln w="1905"/>
                <a:solidFill>
                  <a:srgbClr val="37609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</a:t>
            </a:r>
            <a:r>
              <a:rPr lang="ru-RU" b="1" i="1" dirty="0" smtClean="0">
                <a:ln w="1905"/>
                <a:solidFill>
                  <a:srgbClr val="37609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n w="1905"/>
                <a:solidFill>
                  <a:srgbClr val="37609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 </a:t>
            </a:r>
            <a:endParaRPr lang="ru-RU" b="1" i="1" dirty="0" smtClean="0">
              <a:ln w="1905"/>
              <a:solidFill>
                <a:srgbClr val="37609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b="1" i="1" dirty="0" smtClean="0">
              <a:ln w="1905"/>
              <a:solidFill>
                <a:srgbClr val="37609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ru-RU" b="1" i="1" u="sng" dirty="0" smtClean="0">
                <a:ln w="1905"/>
                <a:solidFill>
                  <a:srgbClr val="37609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</a:t>
            </a:r>
            <a:r>
              <a:rPr lang="ru-RU" b="1" i="1" u="sng" dirty="0">
                <a:ln w="1905"/>
                <a:solidFill>
                  <a:srgbClr val="37609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</a:t>
            </a:r>
            <a:r>
              <a:rPr lang="ru-RU" b="1" i="1" dirty="0">
                <a:ln w="1905"/>
                <a:solidFill>
                  <a:srgbClr val="37609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поступающие в бюджет денежные средства, за исключением источников финансирования дефицита бюджета. </a:t>
            </a:r>
            <a:endParaRPr lang="ru-RU" b="1" i="1" dirty="0" smtClean="0">
              <a:ln w="1905"/>
              <a:solidFill>
                <a:srgbClr val="37609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0" algn="l"/>
              </a:tabLst>
            </a:pPr>
            <a:endParaRPr lang="ru-RU" b="1" i="1" dirty="0" smtClean="0">
              <a:ln w="1905"/>
              <a:solidFill>
                <a:srgbClr val="37609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i="1" u="sng" dirty="0" smtClean="0">
                <a:ln w="1905"/>
                <a:solidFill>
                  <a:srgbClr val="37609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</a:t>
            </a:r>
            <a:r>
              <a:rPr lang="ru-RU" b="1" i="1" u="sng" dirty="0">
                <a:ln w="1905"/>
                <a:solidFill>
                  <a:srgbClr val="37609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</a:t>
            </a:r>
            <a:r>
              <a:rPr lang="ru-RU" b="1" i="1" dirty="0">
                <a:ln w="1905"/>
                <a:solidFill>
                  <a:srgbClr val="37609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выплачиваемые из бюджета денежные средства, за исключением источников финансирования дефицита бюджета. </a:t>
            </a:r>
            <a:endParaRPr lang="ru-RU" b="1" i="1" dirty="0" smtClean="0">
              <a:ln w="1905"/>
              <a:solidFill>
                <a:srgbClr val="37609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b="1" i="1" dirty="0" smtClean="0">
              <a:ln w="1905"/>
              <a:solidFill>
                <a:srgbClr val="37609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i="1" u="sng" dirty="0" smtClean="0">
                <a:ln w="1905"/>
                <a:solidFill>
                  <a:srgbClr val="37609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</a:t>
            </a:r>
            <a:r>
              <a:rPr lang="ru-RU" b="1" i="1" u="sng" dirty="0">
                <a:ln w="1905"/>
                <a:solidFill>
                  <a:srgbClr val="37609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</a:t>
            </a:r>
            <a:r>
              <a:rPr lang="ru-RU" b="1" i="1" dirty="0">
                <a:ln w="1905"/>
                <a:solidFill>
                  <a:srgbClr val="37609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превышение расходов бюджета над его доходами. </a:t>
            </a:r>
            <a:endParaRPr lang="ru-RU" b="1" i="1" dirty="0" smtClean="0">
              <a:ln w="1905"/>
              <a:solidFill>
                <a:srgbClr val="37609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b="1" i="1" dirty="0" smtClean="0">
              <a:ln w="1905"/>
              <a:solidFill>
                <a:srgbClr val="37609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i="1" u="sng" dirty="0" smtClean="0">
                <a:ln w="1905"/>
                <a:solidFill>
                  <a:srgbClr val="37609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</a:t>
            </a:r>
            <a:r>
              <a:rPr lang="ru-RU" b="1" i="1" u="sng" dirty="0">
                <a:ln w="1905"/>
                <a:solidFill>
                  <a:srgbClr val="37609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</a:t>
            </a:r>
            <a:r>
              <a:rPr lang="ru-RU" b="1" i="1" dirty="0">
                <a:ln w="1905"/>
                <a:solidFill>
                  <a:srgbClr val="37609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превышение доходов бюджета над его расходами</a:t>
            </a:r>
            <a:r>
              <a:rPr lang="ru-RU" b="1" i="1" dirty="0" smtClean="0">
                <a:ln w="1905"/>
                <a:solidFill>
                  <a:srgbClr val="37609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254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28794" y="285921"/>
            <a:ext cx="7017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Расходы </a:t>
            </a:r>
            <a:r>
              <a:rPr lang="ru-RU" sz="1400" b="1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бюджета с </a:t>
            </a:r>
            <a:r>
              <a:rPr lang="ru-RU" sz="1400" b="1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учетом интересов определенных целевых групп на которые направлены мероприятия муниципальных </a:t>
            </a:r>
            <a:r>
              <a:rPr lang="ru-RU" sz="1400" b="1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438439"/>
              </p:ext>
            </p:extLst>
          </p:nvPr>
        </p:nvGraphicFramePr>
        <p:xfrm>
          <a:off x="179511" y="1128338"/>
          <a:ext cx="8766721" cy="34747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905754"/>
                <a:gridCol w="2177544"/>
                <a:gridCol w="798433"/>
                <a:gridCol w="725848"/>
                <a:gridCol w="725848"/>
                <a:gridCol w="725848"/>
                <a:gridCol w="707446"/>
              </a:tblGrid>
              <a:tr h="363292"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Категория получателей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выплаты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получателей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Размер поддержки тыс.руб.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2020 год 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2021 год 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2022 год 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432244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Ветераны ВОВ</a:t>
                      </a:r>
                      <a:endParaRPr lang="ru-RU" sz="9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Единовременная материальная помощь в связи с социально-значимыми датами и праздниками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359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4 718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4 718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4 718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804468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</a:t>
                      </a:r>
                      <a:r>
                        <a:rPr lang="ru-RU" sz="8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инвалиды ВОВ, Труженики тыла, имеющие медаль «За доблестный труд в годы ВОВ», Пенсионеры, имеющие медаль «За доблестный труд на благо Одинцовского муниципального района», Инвалиды общего заболевания, проживающие в частной собственности многоквартирного дома, дети инвалиды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Льгота</a:t>
                      </a:r>
                      <a:r>
                        <a:rPr lang="ru-RU" sz="9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виде компенсации оплаты жилищно-коммунальных услуг отдельным категориям граждан</a:t>
                      </a:r>
                      <a:endParaRPr lang="ru-RU" sz="9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4 300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4 300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4 300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4 300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78884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Юбиляры, достигшие возраста 80 лет и далее («шаг в пять лет»)</a:t>
                      </a:r>
                      <a:endParaRPr lang="ru-RU" sz="9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Приобретение подарков для поздравлений граждан с юбилеем 80 лет и старше. Поручение Губернатора</a:t>
                      </a:r>
                      <a:endParaRPr lang="ru-RU" sz="9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1 488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1 488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1 488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1 488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279225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Отдельные категории медицинских работников государственных учреждений здравоохранения, находящихся в ведении Министерства здравоохранения Московской области и Министерства социального развития Московской области</a:t>
                      </a:r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Компенсация</a:t>
                      </a:r>
                      <a:r>
                        <a:rPr lang="ru-RU" sz="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выплат за аренду помещений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3 000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3 000</a:t>
                      </a:r>
                    </a:p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3 000</a:t>
                      </a:r>
                    </a:p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52369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Субсидия на оплату жилищно</a:t>
                      </a:r>
                      <a:r>
                        <a:rPr lang="ru-RU" sz="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-коммунальных услуг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Субсидия на оплату жилищно</a:t>
                      </a:r>
                      <a:r>
                        <a:rPr lang="ru-RU" sz="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-коммунальных услуг</a:t>
                      </a:r>
                      <a:endParaRPr lang="ru-RU" sz="9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3940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77 000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77 000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77 000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13" name="Группа 12"/>
          <p:cNvGrpSpPr/>
          <p:nvPr/>
        </p:nvGrpSpPr>
        <p:grpSpPr>
          <a:xfrm>
            <a:off x="267432" y="4653810"/>
            <a:ext cx="8542812" cy="396386"/>
            <a:chOff x="168261" y="4534406"/>
            <a:chExt cx="8641983" cy="396386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168261" y="4569358"/>
              <a:ext cx="6408712" cy="361434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800" dirty="0" smtClean="0"/>
                <a:t>Решение </a:t>
              </a:r>
              <a:r>
                <a:rPr lang="ru-RU" sz="800" dirty="0"/>
                <a:t>Совета депутатов Одинцовского городского округа Московской области от 20.12.2019 №</a:t>
              </a:r>
              <a:r>
                <a:rPr lang="ru-RU" sz="800" dirty="0" smtClean="0"/>
                <a:t>23/12 </a:t>
              </a:r>
              <a:r>
                <a:rPr lang="ru-RU" sz="800" dirty="0"/>
                <a:t>«О мерах социальной поддержки для отдельных категорий граждан, постоянно зарегистрированных на территории муниципального образования «Одинцовский городской округ Московской области</a:t>
              </a:r>
              <a:r>
                <a:rPr lang="ru-RU" sz="800" dirty="0" smtClean="0"/>
                <a:t>»».</a:t>
              </a:r>
              <a:endParaRPr lang="ru-RU" sz="800" dirty="0"/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>
              <a:off x="6796813" y="4534406"/>
              <a:ext cx="2013431" cy="396386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000" dirty="0"/>
                <a:t> </a:t>
              </a:r>
              <a:r>
                <a:rPr lang="ru-RU" sz="1000" dirty="0">
                  <a:hlinkClick r:id="rId3"/>
                </a:rPr>
                <a:t>https://odin.ru/news/?id=54472</a:t>
              </a:r>
              <a:endParaRPr lang="ru-RU" sz="1000" dirty="0"/>
            </a:p>
          </p:txBody>
        </p:sp>
        <p:sp>
          <p:nvSpPr>
            <p:cNvPr id="17" name="Стрелка вправо 16"/>
            <p:cNvSpPr/>
            <p:nvPr/>
          </p:nvSpPr>
          <p:spPr>
            <a:xfrm>
              <a:off x="6444208" y="4620873"/>
              <a:ext cx="461851" cy="258403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131549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Диаграмма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4396811"/>
              </p:ext>
            </p:extLst>
          </p:nvPr>
        </p:nvGraphicFramePr>
        <p:xfrm>
          <a:off x="179512" y="876269"/>
          <a:ext cx="8856984" cy="4145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28794" y="419823"/>
            <a:ext cx="6171028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Динамика муниципального долга Одинцовского городского округа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025714" y="720450"/>
            <a:ext cx="7922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МЛН.РУБ.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9" name="Диаграмма 2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5267498"/>
              </p:ext>
            </p:extLst>
          </p:nvPr>
        </p:nvGraphicFramePr>
        <p:xfrm>
          <a:off x="611560" y="1065111"/>
          <a:ext cx="1872208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0" name="Прямоугольник 29"/>
          <p:cNvSpPr/>
          <p:nvPr/>
        </p:nvSpPr>
        <p:spPr>
          <a:xfrm>
            <a:off x="1658097" y="1867977"/>
            <a:ext cx="541393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900" b="1" dirty="0" smtClean="0">
                <a:solidFill>
                  <a:schemeClr val="tx1"/>
                </a:solidFill>
              </a:rPr>
              <a:t>450</a:t>
            </a:r>
          </a:p>
          <a:p>
            <a:pPr algn="ctr"/>
            <a:r>
              <a:rPr lang="ru-RU" sz="900" b="1" dirty="0">
                <a:solidFill>
                  <a:schemeClr val="tx1"/>
                </a:solidFill>
              </a:rPr>
              <a:t>Р</a:t>
            </a:r>
            <a:r>
              <a:rPr lang="ru-RU" sz="900" b="1" dirty="0" smtClean="0">
                <a:solidFill>
                  <a:schemeClr val="tx1"/>
                </a:solidFill>
              </a:rPr>
              <a:t>айон</a:t>
            </a:r>
            <a:endParaRPr lang="ru-RU" sz="900" b="1" dirty="0">
              <a:solidFill>
                <a:schemeClr val="tx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49408" y="1856544"/>
            <a:ext cx="762149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900" b="1" dirty="0" smtClean="0">
                <a:solidFill>
                  <a:schemeClr val="tx1"/>
                </a:solidFill>
              </a:rPr>
              <a:t>150</a:t>
            </a:r>
          </a:p>
          <a:p>
            <a:pPr algn="ctr"/>
            <a:r>
              <a:rPr lang="ru-RU" sz="800" b="1" dirty="0" smtClean="0">
                <a:solidFill>
                  <a:schemeClr val="tx1"/>
                </a:solidFill>
              </a:rPr>
              <a:t>Звенигород</a:t>
            </a:r>
            <a:endParaRPr lang="ru-RU" sz="800" b="1" dirty="0">
              <a:solidFill>
                <a:schemeClr val="tx1"/>
              </a:solidFill>
            </a:endParaRPr>
          </a:p>
        </p:txBody>
      </p:sp>
      <p:graphicFrame>
        <p:nvGraphicFramePr>
          <p:cNvPr id="39" name="Диаграмма 3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9250083"/>
              </p:ext>
            </p:extLst>
          </p:nvPr>
        </p:nvGraphicFramePr>
        <p:xfrm>
          <a:off x="6082777" y="2931790"/>
          <a:ext cx="2822840" cy="16220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6059017" y="2709790"/>
            <a:ext cx="3096343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Расходы на обслуживание долга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699530" y="4443958"/>
            <a:ext cx="432048" cy="144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 smtClean="0">
                <a:solidFill>
                  <a:schemeClr val="tx1"/>
                </a:solidFill>
              </a:rPr>
              <a:t>2019</a:t>
            </a:r>
            <a:endParaRPr lang="ru-RU" sz="800" b="1" dirty="0">
              <a:solidFill>
                <a:schemeClr val="tx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7175140" y="4443958"/>
            <a:ext cx="432048" cy="144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 smtClean="0">
                <a:solidFill>
                  <a:schemeClr val="tx1"/>
                </a:solidFill>
              </a:rPr>
              <a:t>2020</a:t>
            </a:r>
            <a:endParaRPr lang="ru-RU" sz="800" b="1" dirty="0">
              <a:solidFill>
                <a:schemeClr val="tx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7640424" y="4436769"/>
            <a:ext cx="432048" cy="144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 smtClean="0">
                <a:solidFill>
                  <a:schemeClr val="tx1"/>
                </a:solidFill>
              </a:rPr>
              <a:t>2021</a:t>
            </a:r>
            <a:endParaRPr lang="ru-RU" sz="800" b="1" dirty="0">
              <a:solidFill>
                <a:schemeClr val="tx1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8113871" y="4436769"/>
            <a:ext cx="432048" cy="144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 smtClean="0">
                <a:solidFill>
                  <a:schemeClr val="tx1"/>
                </a:solidFill>
              </a:rPr>
              <a:t>2022</a:t>
            </a:r>
            <a:endParaRPr lang="ru-RU" sz="800" b="1" dirty="0">
              <a:solidFill>
                <a:schemeClr val="tx1"/>
              </a:solidFill>
            </a:endParaRPr>
          </a:p>
        </p:txBody>
      </p:sp>
      <p:graphicFrame>
        <p:nvGraphicFramePr>
          <p:cNvPr id="43" name="Диаграмма 4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3187223"/>
              </p:ext>
            </p:extLst>
          </p:nvPr>
        </p:nvGraphicFramePr>
        <p:xfrm>
          <a:off x="2195736" y="876270"/>
          <a:ext cx="2239958" cy="1905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6" name="Прямоугольник 35"/>
          <p:cNvSpPr/>
          <p:nvPr/>
        </p:nvSpPr>
        <p:spPr>
          <a:xfrm>
            <a:off x="2342646" y="1640520"/>
            <a:ext cx="84984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900" b="1" dirty="0" smtClean="0">
                <a:solidFill>
                  <a:schemeClr val="tx1"/>
                </a:solidFill>
              </a:rPr>
              <a:t>187</a:t>
            </a:r>
          </a:p>
          <a:p>
            <a:pPr algn="ctr"/>
            <a:r>
              <a:rPr lang="ru-RU" sz="800" b="1" dirty="0" smtClean="0">
                <a:solidFill>
                  <a:schemeClr val="tx1"/>
                </a:solidFill>
              </a:rPr>
              <a:t>Звенигород</a:t>
            </a:r>
            <a:endParaRPr lang="ru-RU" sz="800" b="1" dirty="0">
              <a:solidFill>
                <a:schemeClr val="tx1"/>
              </a:solidFill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3053502" y="1601485"/>
            <a:ext cx="479466" cy="474671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2992420" y="1674230"/>
            <a:ext cx="635314" cy="3291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chemeClr val="tx1"/>
                </a:solidFill>
              </a:rPr>
              <a:t>1 614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563888" y="1698215"/>
            <a:ext cx="541393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900" b="1" dirty="0" smtClean="0">
                <a:solidFill>
                  <a:schemeClr val="tx1"/>
                </a:solidFill>
              </a:rPr>
              <a:t>914</a:t>
            </a:r>
          </a:p>
          <a:p>
            <a:pPr algn="ctr"/>
            <a:r>
              <a:rPr lang="ru-RU" sz="900" b="1" dirty="0">
                <a:solidFill>
                  <a:schemeClr val="tx1"/>
                </a:solidFill>
              </a:rPr>
              <a:t>Р</a:t>
            </a:r>
            <a:r>
              <a:rPr lang="ru-RU" sz="900" b="1" dirty="0" smtClean="0">
                <a:solidFill>
                  <a:schemeClr val="tx1"/>
                </a:solidFill>
              </a:rPr>
              <a:t>айон</a:t>
            </a:r>
            <a:endParaRPr lang="ru-RU" sz="900" b="1" dirty="0">
              <a:solidFill>
                <a:schemeClr val="tx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788488" y="1169195"/>
            <a:ext cx="807997" cy="471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900" b="1" dirty="0" smtClean="0">
                <a:solidFill>
                  <a:schemeClr val="tx1"/>
                </a:solidFill>
              </a:rPr>
              <a:t>513</a:t>
            </a:r>
          </a:p>
          <a:p>
            <a:pPr algn="ctr"/>
            <a:r>
              <a:rPr lang="ru-RU" sz="900" b="1" dirty="0" smtClean="0">
                <a:solidFill>
                  <a:schemeClr val="tx1"/>
                </a:solidFill>
              </a:rPr>
              <a:t>Поселения</a:t>
            </a:r>
            <a:endParaRPr lang="ru-RU" sz="900" b="1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724596" y="4922694"/>
            <a:ext cx="42459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95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785918" y="213373"/>
            <a:ext cx="7106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Финансово-казначейское управление 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Администрации Одинцовского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городского округа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контактная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информация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673663" y="4890440"/>
            <a:ext cx="40230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бъект 1"/>
          <p:cNvSpPr txBox="1">
            <a:spLocks/>
          </p:cNvSpPr>
          <p:nvPr/>
        </p:nvSpPr>
        <p:spPr>
          <a:xfrm>
            <a:off x="179512" y="1491630"/>
            <a:ext cx="8763595" cy="3240360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Сведения о месте нахождения: </a:t>
            </a:r>
            <a:r>
              <a:rPr lang="ru-RU" altLang="ru-RU" sz="17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Московская область, г. Одинцово, ул. Маршала Жукова, д.28</a:t>
            </a:r>
          </a:p>
          <a:p>
            <a:endParaRPr lang="ru-RU" altLang="ru-RU" sz="800" b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Телефон: </a:t>
            </a:r>
            <a:r>
              <a:rPr lang="ru-RU" altLang="ru-RU" sz="18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8 (495) 593-15-37</a:t>
            </a:r>
          </a:p>
          <a:p>
            <a:endParaRPr lang="ru-RU" altLang="ru-RU" sz="800" b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Электронная почта: </a:t>
            </a:r>
            <a:r>
              <a:rPr lang="en-US" altLang="ru-RU" sz="20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fkuadmomr@mosreg.ru</a:t>
            </a:r>
            <a:endParaRPr lang="en-US" altLang="ru-RU" sz="1800" b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altLang="ru-RU" sz="800" b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График работы: </a:t>
            </a:r>
            <a:r>
              <a:rPr lang="ru-RU" altLang="ru-RU" sz="20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Понедельник – Четверг с 9-00 до 18-00</a:t>
            </a:r>
          </a:p>
          <a:p>
            <a:pPr indent="1524000"/>
            <a:r>
              <a:rPr lang="ru-RU" altLang="ru-RU" sz="20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Пятница с 9-00 до 16-45</a:t>
            </a:r>
          </a:p>
          <a:p>
            <a:pPr indent="1524000"/>
            <a:r>
              <a:rPr lang="ru-RU" altLang="ru-RU" sz="20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Обед с 13-00 до 13-45</a:t>
            </a:r>
          </a:p>
          <a:p>
            <a:endParaRPr lang="ru-RU" altLang="ru-RU" sz="800" b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приема граждан</a:t>
            </a:r>
            <a:r>
              <a:rPr lang="ru-RU" altLang="ru-RU" sz="21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ru-RU" sz="21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100" b="1" u="sng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Четверг с 10-00 до 17-00</a:t>
            </a:r>
          </a:p>
          <a:p>
            <a:pPr indent="2419350"/>
            <a:r>
              <a:rPr lang="ru-RU" altLang="ru-RU" sz="2100" b="1" u="sng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Обед с 13-00 до 13-45</a:t>
            </a:r>
          </a:p>
        </p:txBody>
      </p:sp>
    </p:spTree>
    <p:extLst>
      <p:ext uri="{BB962C8B-B14F-4D97-AF65-F5344CB8AC3E}">
        <p14:creationId xmlns:p14="http://schemas.microsoft.com/office/powerpoint/2010/main" val="51311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810244" y="4890440"/>
            <a:ext cx="265728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3054" y="939472"/>
            <a:ext cx="8720053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sz="1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b="1" i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средства, предоставляемые одним бюджетом бюджетной системы Российской Федерации другому бюджету бюджетной системы Российской Федерации</a:t>
            </a:r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600" b="1" i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Иные межбюджетные трансферты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это целевые трансферты, представление на осуществление части полномочий по решению вопросов регионального (местного) значения в соответствии с заключенными соглашениями. </a:t>
            </a:r>
            <a:endParaRPr lang="ru-RU" sz="1600" b="1" i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b="1" i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Субсидии</a:t>
            </a:r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межбюджетные трансферы, предоставляемые в целях софинансирования расходных обязательств, возникающих при выполнении </a:t>
            </a:r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полномочий.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b="1" i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Субвенции</a:t>
            </a:r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межбюджетные трансферы, предоставляемые в целях Финансового обеспечения расходных обязательств, возникающих при выполнении государственных полномочий Российской Федерации субъектов Российской Федерации. Иные межбюджетные </a:t>
            </a:r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трансферты.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b="1" i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Дотации</a:t>
            </a:r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межбюджетные трансферты, предоставляемые на безвозмездной и безвозвратной основе без установления направлений их использования.</a:t>
            </a:r>
            <a:endParaRPr lang="ru-RU" sz="1700" b="1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07566" y="333605"/>
            <a:ext cx="28539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</a:t>
            </a:r>
          </a:p>
        </p:txBody>
      </p:sp>
    </p:spTree>
    <p:extLst>
      <p:ext uri="{BB962C8B-B14F-4D97-AF65-F5344CB8AC3E}">
        <p14:creationId xmlns:p14="http://schemas.microsoft.com/office/powerpoint/2010/main" val="385652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051720" y="285921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376092"/>
                </a:solidFill>
              </a:rPr>
              <a:t>Административно-территориальное деление</a:t>
            </a:r>
            <a:endParaRPr lang="ru-RU" sz="2000" b="1" dirty="0" smtClean="0">
              <a:solidFill>
                <a:srgbClr val="37609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810244" y="4890440"/>
            <a:ext cx="265728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67432" y="2113339"/>
            <a:ext cx="2648383" cy="25154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5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 поселения Одинцовского </a:t>
            </a:r>
          </a:p>
          <a:p>
            <a:pPr algn="ctr"/>
            <a:r>
              <a:rPr lang="ru-RU" sz="15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</a:t>
            </a:r>
          </a:p>
          <a:p>
            <a:endParaRPr lang="ru-RU" sz="1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городские :</a:t>
            </a:r>
          </a:p>
          <a:p>
            <a:r>
              <a:rPr lang="ru-RU" sz="1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Большие Вяземы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Голицыно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Заречье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Кубинка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Лесной Городок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Новоивановское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Одинцово</a:t>
            </a:r>
            <a:endParaRPr lang="ru-RU" sz="1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49792" y="924140"/>
            <a:ext cx="5510416" cy="846940"/>
          </a:xfrm>
          <a:prstGeom prst="roundRect">
            <a:avLst/>
          </a:prstGeom>
          <a:solidFill>
            <a:srgbClr val="D4F4F2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Одинцовский муниципальный район и </a:t>
            </a:r>
            <a:endParaRPr lang="ru-RU" sz="16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 Звенигород </a:t>
            </a:r>
            <a:r>
              <a:rPr lang="ru-RU" sz="1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2019 году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преобразованы в единый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Одинцовский городской 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</a:t>
            </a:r>
            <a:endParaRPr lang="ru-RU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228184" y="755500"/>
            <a:ext cx="2520280" cy="88014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i="1" dirty="0">
                <a:solidFill>
                  <a:srgbClr val="D07C7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преобразований </a:t>
            </a:r>
            <a:r>
              <a:rPr lang="ru-RU" sz="1200" b="1" i="1" dirty="0">
                <a:solidFill>
                  <a:srgbClr val="D07C7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Московская область </a:t>
            </a:r>
            <a:r>
              <a:rPr lang="ru-RU" sz="1200" i="1" dirty="0">
                <a:solidFill>
                  <a:srgbClr val="D07C7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представлена: </a:t>
            </a:r>
            <a:endParaRPr lang="ru-RU" sz="1200" i="1" dirty="0" smtClean="0">
              <a:solidFill>
                <a:srgbClr val="D07C7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i="1" dirty="0" smtClean="0">
                <a:solidFill>
                  <a:srgbClr val="D07C7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 </a:t>
            </a:r>
            <a:r>
              <a:rPr lang="ru-RU" sz="1200" b="1" i="1" dirty="0">
                <a:solidFill>
                  <a:srgbClr val="D07C7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городскими </a:t>
            </a:r>
            <a:r>
              <a:rPr lang="ru-RU" sz="1200" b="1" i="1" dirty="0" smtClean="0">
                <a:solidFill>
                  <a:srgbClr val="D07C7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округами</a:t>
            </a:r>
            <a:endParaRPr lang="ru-RU" sz="1200" b="1" i="1" dirty="0">
              <a:solidFill>
                <a:srgbClr val="D07C7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839068" y="3085556"/>
            <a:ext cx="2191850" cy="17184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сельские: </a:t>
            </a:r>
          </a:p>
          <a:p>
            <a:endParaRPr lang="ru-RU" sz="1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Барвихинское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Горское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Ершовское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Жаворонковское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Захаровское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Назарьевское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Никольское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Успенское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Часцовское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7432" y="1925947"/>
            <a:ext cx="4520447" cy="3073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Одинцовский городской </a:t>
            </a:r>
            <a:r>
              <a:rPr lang="ru-RU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 вошли </a:t>
            </a:r>
            <a:r>
              <a:rPr lang="ru-RU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211860" y="2079605"/>
            <a:ext cx="1836204" cy="11553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5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ородской округ</a:t>
            </a:r>
          </a:p>
          <a:p>
            <a:pPr marL="87312"/>
            <a:r>
              <a:rPr lang="ru-RU" sz="15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Звенигород </a:t>
            </a:r>
          </a:p>
          <a:p>
            <a:r>
              <a:rPr lang="ru-RU" sz="1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977197" y="3795886"/>
            <a:ext cx="3949015" cy="127824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i="1" dirty="0" smtClean="0">
                <a:solidFill>
                  <a:srgbClr val="D07C7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2020 году впервые сформирован бюджет Одинцовского городского округа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64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668656"/>
            <a:ext cx="3672408" cy="2775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6228184" y="2894724"/>
            <a:ext cx="64801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00" b="1" dirty="0" smtClean="0">
                <a:latin typeface="Arial" pitchFamily="34" charset="0"/>
                <a:cs typeface="Arial" pitchFamily="34" charset="0"/>
              </a:rPr>
              <a:t>Одинцовский</a:t>
            </a:r>
          </a:p>
          <a:p>
            <a:pPr algn="ctr"/>
            <a:r>
              <a:rPr lang="ru-RU" sz="500" b="1" dirty="0" smtClean="0">
                <a:latin typeface="Arial" pitchFamily="34" charset="0"/>
                <a:cs typeface="Arial" pitchFamily="34" charset="0"/>
              </a:rPr>
              <a:t> городской округ</a:t>
            </a:r>
            <a:endParaRPr lang="ru-RU" sz="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5" descr="Одинцовский городской округ на карт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55575" y="1851670"/>
            <a:ext cx="4884477" cy="3038769"/>
          </a:xfrm>
          <a:prstGeom prst="roundRect">
            <a:avLst/>
          </a:prstGeom>
          <a:noFill/>
          <a:ln w="952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113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785918" y="285921"/>
            <a:ext cx="71065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915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 и приоритеты Одинцовского </a:t>
            </a:r>
            <a:r>
              <a:rPr lang="ru-RU" sz="1400" b="1" dirty="0" smtClean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округа в </a:t>
            </a:r>
            <a:r>
              <a:rPr lang="ru-RU" sz="1400" b="1" dirty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сфере управления муниципальными финансами, налоговой и бюджетной </a:t>
            </a:r>
            <a:r>
              <a:rPr lang="ru-RU" sz="1400" b="1" dirty="0" smtClean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политике</a:t>
            </a:r>
          </a:p>
          <a:p>
            <a:pPr defTabSz="913915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2020 </a:t>
            </a:r>
            <a:r>
              <a:rPr lang="ru-RU" sz="1400" b="1" dirty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sz="1400" b="1" dirty="0" smtClean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sz="1400" b="1" dirty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400" b="1" dirty="0" smtClean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sz="1400" b="1" dirty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810244" y="4890440"/>
            <a:ext cx="265728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644008" y="1059582"/>
            <a:ext cx="4299100" cy="3524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1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в сфере управления муниципальными финансами</a:t>
            </a:r>
            <a:r>
              <a:rPr lang="ru-RU" sz="1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устойчивого исполнения бюджета городского округа, в том числе для повышения бюджетной обеспеченности городского округа;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внедрение проектных принципов управления, реализация федеральных и национальный проектов;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совершенствование программного метода планирования расходов местного бюджета с целью повышения эффективности расходов и их увязка с программными целями и задачами;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условий для равных финансовых возможностей оказания гражданам муниципальных услуг на всей территории городского округа;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повышение качества управления муниципальными финансами в общественном секторе;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проведение мониторинга качества управления муниципальными финансами, обеспечение открытости и прозрачности бюджетного процесса; 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эффективное управление муниципальным долгом. </a:t>
            </a:r>
          </a:p>
          <a:p>
            <a:endParaRPr lang="ru-RU" sz="11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58022" y="1024585"/>
            <a:ext cx="4413978" cy="3707405"/>
          </a:xfrm>
          <a:prstGeom prst="roundRect">
            <a:avLst/>
          </a:prstGeom>
          <a:solidFill>
            <a:srgbClr val="D4F4F2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180975"/>
            <a:r>
              <a:rPr lang="ru-RU" sz="1500" b="1" dirty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предсказуемой и ответственной бюджетной политики, обеспечение долгосрочной сбалансированности и устойчивости бюджетной системы Одинцовского городского округа обеспечат экономическую стабильность и необходимые условия для повышения эффективности деятельности органов местного самоуправления городском округе по обеспечению потребностей граждан и общества в муниципальных услугах на территории Одинцовского городского округа Московской области, увеличению их доступности и качества.</a:t>
            </a:r>
          </a:p>
        </p:txBody>
      </p:sp>
    </p:spTree>
    <p:extLst>
      <p:ext uri="{BB962C8B-B14F-4D97-AF65-F5344CB8AC3E}">
        <p14:creationId xmlns:p14="http://schemas.microsoft.com/office/powerpoint/2010/main" val="385652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58227" y="307075"/>
            <a:ext cx="6891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915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Информация об основных показателях социально-экономического развития Одинцовского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городского округа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810244" y="4890440"/>
            <a:ext cx="265728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9799147"/>
              </p:ext>
            </p:extLst>
          </p:nvPr>
        </p:nvGraphicFramePr>
        <p:xfrm>
          <a:off x="267432" y="982290"/>
          <a:ext cx="8625048" cy="3902866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2611145"/>
                <a:gridCol w="1215087"/>
                <a:gridCol w="1253866"/>
                <a:gridCol w="1168686"/>
                <a:gridCol w="1152128"/>
                <a:gridCol w="1224136"/>
              </a:tblGrid>
              <a:tr h="13009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2018 года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2019 года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2020 года 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2021 года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2022 года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336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Прибыль, тыс. руб.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74 990 429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79 179 733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86 337 702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92 685 921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99 754 269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8673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Фонд заработной платы, млн.руб.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61 192,4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69 546,9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82 206,8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88 400,8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95 053,0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3009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постоянного населения, чел.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313 210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312 593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334 867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336 424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337 563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900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8025</TotalTime>
  <Words>5235</Words>
  <Application>Microsoft Office PowerPoint</Application>
  <PresentationFormat>Экран (16:9)</PresentationFormat>
  <Paragraphs>1636</Paragraphs>
  <Slides>52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Irina</dc:creator>
  <cp:lastModifiedBy>Синдияшкин  Максим Викторович</cp:lastModifiedBy>
  <cp:revision>405</cp:revision>
  <cp:lastPrinted>2020-02-27T13:24:40Z</cp:lastPrinted>
  <dcterms:created xsi:type="dcterms:W3CDTF">2019-05-10T09:42:21Z</dcterms:created>
  <dcterms:modified xsi:type="dcterms:W3CDTF">2020-05-21T14:15:18Z</dcterms:modified>
</cp:coreProperties>
</file>