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2.xml" ContentType="application/vnd.openxmlformats-officedocument.drawingml.chartshapes+xml"/>
  <Override PartName="/ppt/charts/chart2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0" r:id="rId2"/>
    <p:sldId id="282" r:id="rId3"/>
    <p:sldId id="365" r:id="rId4"/>
    <p:sldId id="366" r:id="rId5"/>
    <p:sldId id="368" r:id="rId6"/>
    <p:sldId id="369" r:id="rId7"/>
    <p:sldId id="384" r:id="rId8"/>
    <p:sldId id="370" r:id="rId9"/>
    <p:sldId id="372" r:id="rId10"/>
    <p:sldId id="350" r:id="rId11"/>
    <p:sldId id="404" r:id="rId12"/>
    <p:sldId id="391" r:id="rId13"/>
    <p:sldId id="392" r:id="rId14"/>
    <p:sldId id="393" r:id="rId15"/>
    <p:sldId id="322" r:id="rId16"/>
    <p:sldId id="323" r:id="rId17"/>
    <p:sldId id="390" r:id="rId18"/>
    <p:sldId id="315" r:id="rId19"/>
    <p:sldId id="375" r:id="rId20"/>
    <p:sldId id="376" r:id="rId21"/>
    <p:sldId id="377" r:id="rId22"/>
    <p:sldId id="378" r:id="rId23"/>
    <p:sldId id="331" r:id="rId24"/>
    <p:sldId id="358" r:id="rId25"/>
    <p:sldId id="348" r:id="rId26"/>
    <p:sldId id="374" r:id="rId27"/>
    <p:sldId id="346" r:id="rId28"/>
    <p:sldId id="347" r:id="rId29"/>
    <p:sldId id="351" r:id="rId30"/>
    <p:sldId id="318" r:id="rId31"/>
    <p:sldId id="362" r:id="rId32"/>
    <p:sldId id="395" r:id="rId33"/>
    <p:sldId id="396" r:id="rId34"/>
    <p:sldId id="397" r:id="rId35"/>
    <p:sldId id="398" r:id="rId36"/>
    <p:sldId id="326" r:id="rId37"/>
    <p:sldId id="402" r:id="rId38"/>
    <p:sldId id="403" r:id="rId39"/>
    <p:sldId id="325" r:id="rId40"/>
    <p:sldId id="400" r:id="rId41"/>
    <p:sldId id="399" r:id="rId42"/>
    <p:sldId id="401" r:id="rId43"/>
    <p:sldId id="387" r:id="rId44"/>
    <p:sldId id="388" r:id="rId45"/>
    <p:sldId id="389" r:id="rId46"/>
    <p:sldId id="354" r:id="rId47"/>
    <p:sldId id="352" r:id="rId48"/>
    <p:sldId id="380" r:id="rId49"/>
    <p:sldId id="381" r:id="rId50"/>
    <p:sldId id="382" r:id="rId51"/>
    <p:sldId id="385" r:id="rId52"/>
    <p:sldId id="373" r:id="rId53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D07C7A"/>
    <a:srgbClr val="C6605E"/>
    <a:srgbClr val="D4F4F2"/>
    <a:srgbClr val="CA6E6C"/>
    <a:srgbClr val="2A6F27"/>
    <a:srgbClr val="9B85B5"/>
    <a:srgbClr val="D97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8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ltUp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697793123332993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641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4816093611082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749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466896849994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48896561666496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4742531055516E-2"/>
                  <c:y val="-0.11357275578710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47311166288449E-2"/>
                  <c:y val="-0.11777915414959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лист!$E$13:$J$13</c:f>
              <c:numCache>
                <c:formatCode>General</c:formatCode>
                <c:ptCount val="6"/>
                <c:pt idx="0">
                  <c:v>10069</c:v>
                </c:pt>
                <c:pt idx="1">
                  <c:v>8513</c:v>
                </c:pt>
              </c:numCache>
            </c:numRef>
          </c:val>
        </c:ser>
        <c:ser>
          <c:idx val="1"/>
          <c:order val="1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pattFill prst="shingle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348896561666496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ru-RU" sz="1000" b="1" dirty="0" smtClean="0"/>
                      <a:t>208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8528748888662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93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9841460462195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97793123332993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лист!$E$14:$J$14</c:f>
              <c:numCache>
                <c:formatCode>General</c:formatCode>
                <c:ptCount val="6"/>
                <c:pt idx="0">
                  <c:v>1000</c:v>
                </c:pt>
                <c:pt idx="1">
                  <c:v>10931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147425310555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831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лист!$E$15:$J$15</c:f>
              <c:numCache>
                <c:formatCode>General</c:formatCode>
                <c:ptCount val="6"/>
                <c:pt idx="0">
                  <c:v>11277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06595072"/>
        <c:axId val="107118976"/>
        <c:axId val="0"/>
      </c:bar3DChart>
      <c:catAx>
        <c:axId val="106595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07118976"/>
        <c:crosses val="autoZero"/>
        <c:auto val="1"/>
        <c:lblAlgn val="ctr"/>
        <c:lblOffset val="100"/>
        <c:noMultiLvlLbl val="0"/>
      </c:catAx>
      <c:valAx>
        <c:axId val="10711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595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7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3333333333334E-2"/>
          <c:y val="3.4722222222222224E-2"/>
          <c:w val="0.81388888888888888"/>
          <c:h val="0.77314814814814814"/>
        </c:manualLayout>
      </c:layout>
      <c:pie3DChart>
        <c:varyColors val="1"/>
        <c:ser>
          <c:idx val="0"/>
          <c:order val="0"/>
          <c:spPr>
            <a:solidFill>
              <a:srgbClr val="2A6F27"/>
            </a:solidFill>
            <a:scene3d>
              <a:camera prst="orthographicFront"/>
              <a:lightRig rig="threePt" dir="t"/>
            </a:scene3d>
            <a:sp3d>
              <a:bevelT prst="angle"/>
              <a:bevelB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1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23447134733158356"/>
                  <c:y val="-0.315264654418197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20</a:t>
                    </a:r>
                    <a:r>
                      <a:rPr lang="ru-RU" baseline="0" dirty="0" smtClean="0"/>
                      <a:t> 212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569553805774278E-4"/>
                  <c:y val="-7.22831000291630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Лист1!$A$24:$A$25</c:f>
              <c:numCache>
                <c:formatCode>General</c:formatCode>
                <c:ptCount val="2"/>
                <c:pt idx="0">
                  <c:v>19828</c:v>
                </c:pt>
                <c:pt idx="1">
                  <c:v>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80070326422629E-2"/>
          <c:y val="4.6571648639400512E-2"/>
          <c:w val="0.86073159892803253"/>
          <c:h val="0.9068567027211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Расходы!$B$6</c:f>
              <c:strCache>
                <c:ptCount val="1"/>
                <c:pt idx="0">
                  <c:v>Собственные средства бюджета</c:v>
                </c:pt>
              </c:strCache>
            </c:strRef>
          </c:tx>
          <c:spPr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2.04339978157529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</a:t>
                    </a:r>
                    <a:r>
                      <a:rPr lang="ru-RU" b="1" baseline="0" dirty="0" smtClean="0"/>
                      <a:t> 656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592299291357377E-3"/>
                  <c:y val="-4.104693604014713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8</a:t>
                    </a:r>
                    <a:r>
                      <a:rPr lang="ru-RU" b="1" dirty="0" smtClean="0"/>
                      <a:t> 750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Расходы!$C$6:$D$6</c:f>
              <c:numCache>
                <c:formatCode>General</c:formatCode>
                <c:ptCount val="2"/>
                <c:pt idx="0">
                  <c:v>10131</c:v>
                </c:pt>
                <c:pt idx="1">
                  <c:v>8513</c:v>
                </c:pt>
              </c:numCache>
            </c:numRef>
          </c:val>
        </c:ser>
        <c:ser>
          <c:idx val="1"/>
          <c:order val="1"/>
          <c:tx>
            <c:strRef>
              <c:f>Расходы!$B$7</c:f>
              <c:strCache>
                <c:ptCount val="1"/>
                <c:pt idx="0">
                  <c:v>Средства бюджета Московской область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4310759149628838E-3"/>
                  <c:y val="-8.209387208029427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2 </a:t>
                    </a:r>
                    <a:r>
                      <a:rPr lang="en-US" b="1" dirty="0" smtClean="0"/>
                      <a:t>9</a:t>
                    </a:r>
                    <a:r>
                      <a:rPr lang="ru-RU" b="1" dirty="0" smtClean="0"/>
                      <a:t>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0584380158006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2</a:t>
                    </a:r>
                    <a:r>
                      <a:rPr lang="ru-RU" b="1" baseline="0" dirty="0" smtClean="0"/>
                      <a:t> 041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Расходы!$C$7:$D$7</c:f>
              <c:numCache>
                <c:formatCode>General</c:formatCode>
                <c:ptCount val="2"/>
                <c:pt idx="0">
                  <c:v>13944</c:v>
                </c:pt>
                <c:pt idx="1">
                  <c:v>11717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gapDepth val="38"/>
        <c:shape val="cylinder"/>
        <c:axId val="31676288"/>
        <c:axId val="35824768"/>
        <c:axId val="0"/>
      </c:bar3DChart>
      <c:catAx>
        <c:axId val="31676288"/>
        <c:scaling>
          <c:orientation val="minMax"/>
        </c:scaling>
        <c:delete val="1"/>
        <c:axPos val="b"/>
        <c:majorTickMark val="out"/>
        <c:minorTickMark val="none"/>
        <c:tickLblPos val="nextTo"/>
        <c:crossAx val="35824768"/>
        <c:crosses val="autoZero"/>
        <c:auto val="1"/>
        <c:lblAlgn val="ctr"/>
        <c:lblOffset val="100"/>
        <c:noMultiLvlLbl val="0"/>
      </c:catAx>
      <c:valAx>
        <c:axId val="3582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7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790077022521034E-2"/>
          <c:y val="4.0083930068376239E-2"/>
          <c:w val="0.94155325264307321"/>
          <c:h val="0.82363070769914459"/>
        </c:manualLayout>
      </c:layout>
      <c:bar3DChart>
        <c:barDir val="col"/>
        <c:grouping val="stacked"/>
        <c:varyColors val="0"/>
        <c:ser>
          <c:idx val="0"/>
          <c:order val="0"/>
          <c:spPr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9223373678463397E-2"/>
                  <c:y val="-2.4050358041025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-906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Расходы!$D$18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val>
            <c:numRef>
              <c:f>Расходы!$D$19</c:f>
              <c:numCache>
                <c:formatCode>General</c:formatCode>
                <c:ptCount val="1"/>
                <c:pt idx="0">
                  <c:v>20000</c:v>
                </c:pt>
              </c:numCache>
            </c:numRef>
          </c:val>
        </c:ser>
        <c:ser>
          <c:idx val="2"/>
          <c:order val="2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1253362675246107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-943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Расходы!$D$20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486208"/>
        <c:axId val="194337408"/>
        <c:axId val="0"/>
      </c:bar3DChart>
      <c:catAx>
        <c:axId val="193486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94337408"/>
        <c:crosses val="autoZero"/>
        <c:auto val="1"/>
        <c:lblAlgn val="ctr"/>
        <c:lblOffset val="100"/>
        <c:noMultiLvlLbl val="0"/>
      </c:catAx>
      <c:valAx>
        <c:axId val="194337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486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022744217578972E-2"/>
          <c:y val="9.0347661176048671E-2"/>
          <c:w val="0.88305189766200998"/>
          <c:h val="0.875000243637646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7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3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1"/>
              <c:layout>
                <c:manualLayout>
                  <c:x val="-0.17215921290433836"/>
                  <c:y val="-9.0875867593659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93173184376432E-2"/>
                  <c:y val="8.482488300520214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4905315550025278E-2"/>
                  <c:y val="6.64219570145227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1125591936310105E-2"/>
                  <c:y val="4.91032185507653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2150379295712022E-2"/>
                  <c:y val="-5.00358634615646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4.4833733733902967E-3"/>
                  <c:y val="-3.92575776180814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3.1621360257383458E-3"/>
                  <c:y val="1.5551147338404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7.8583190614903691E-3"/>
                  <c:y val="-1.6066197323104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2.4600226377070825E-2"/>
                  <c:y val="-5.04958513381554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2.0349633384108973E-2"/>
                  <c:y val="-3.35681512970293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7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'Для диаграмм'!$A$2:$A$19</c:f>
              <c:strCache>
                <c:ptCount val="18"/>
                <c:pt idx="0">
                  <c:v>МП "Культура"</c:v>
                </c:pt>
                <c:pt idx="1">
                  <c:v>МП "Образование"</c:v>
                </c:pt>
                <c:pt idx="2">
                  <c:v>МП "Социальная защита населения"</c:v>
                </c:pt>
                <c:pt idx="3">
                  <c:v>МП "Спорт"</c:v>
                </c:pt>
                <c:pt idx="4">
                  <c:v>МП "Развитие сельского хозяйства"</c:v>
                </c:pt>
                <c:pt idx="5">
                  <c:v>МП "Экология и окружающая среда"</c:v>
                </c:pt>
                <c:pt idx="6">
                  <c:v>МП "Безопасность и обеспечение безопасности жизнедеятельности населения"</c:v>
                </c:pt>
                <c:pt idx="7">
                  <c:v>МП "Жилище"</c:v>
                </c:pt>
                <c:pt idx="8">
                  <c:v>МП "Развитие инженерной инфраструктуры и энергоэффективности"</c:v>
                </c:pt>
                <c:pt idx="9">
                  <c:v>МП "Предпринимательство"</c:v>
                </c:pt>
                <c:pt idx="10">
                  <c:v>МП "Управление имуществом и муниципальными финансами"</c:v>
                </c:pt>
                <c:pt idx="11">
                  <c:v>МП "Развитие институтов гражданского общества, повышение эффективности местного самоуправления и реализации молодежной политики"</c:v>
                </c:pt>
                <c:pt idx="12">
                  <c:v>МП "Развитие и функционирование дорожно-транспортного комплекса"</c:v>
                </c:pt>
                <c:pt idx="13">
                  <c:v>МП "Цифровое муниципальное образование"</c:v>
                </c:pt>
                <c:pt idx="14">
                  <c:v>МП "Архитектура и градостроительство"</c:v>
                </c:pt>
                <c:pt idx="15">
                  <c:v>МП "Формирование современной комфортной городской среды"</c:v>
                </c:pt>
                <c:pt idx="16">
                  <c:v>МП "Строительство объектов социальной инфраструктуры"</c:v>
                </c:pt>
                <c:pt idx="17">
                  <c:v>МП "Переселение граждан из аварийного жилищного фонда"</c:v>
                </c:pt>
              </c:strCache>
            </c:strRef>
          </c:cat>
          <c:val>
            <c:numRef>
              <c:f>'Для диаграмм'!$B$2:$B$19</c:f>
              <c:numCache>
                <c:formatCode>#,##0.00000\ ;[Red]\-#,##0.00000</c:formatCode>
                <c:ptCount val="18"/>
                <c:pt idx="0">
                  <c:v>1220130</c:v>
                </c:pt>
                <c:pt idx="1">
                  <c:v>9095403</c:v>
                </c:pt>
                <c:pt idx="2">
                  <c:v>305647</c:v>
                </c:pt>
                <c:pt idx="3">
                  <c:v>772896.46</c:v>
                </c:pt>
                <c:pt idx="4">
                  <c:v>6449</c:v>
                </c:pt>
                <c:pt idx="5">
                  <c:v>600383.99</c:v>
                </c:pt>
                <c:pt idx="6">
                  <c:v>251766.34</c:v>
                </c:pt>
                <c:pt idx="7">
                  <c:v>132622.76</c:v>
                </c:pt>
                <c:pt idx="8">
                  <c:v>964782.38</c:v>
                </c:pt>
                <c:pt idx="9">
                  <c:v>37174.5</c:v>
                </c:pt>
                <c:pt idx="10">
                  <c:v>2019602.14</c:v>
                </c:pt>
                <c:pt idx="11">
                  <c:v>140650.41</c:v>
                </c:pt>
                <c:pt idx="12">
                  <c:v>895135.57</c:v>
                </c:pt>
                <c:pt idx="13">
                  <c:v>402872.26</c:v>
                </c:pt>
                <c:pt idx="14">
                  <c:v>4387.1229999999996</c:v>
                </c:pt>
                <c:pt idx="15">
                  <c:v>2667105.3369999998</c:v>
                </c:pt>
                <c:pt idx="16">
                  <c:v>695060.39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4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>
                <c:manualLayout>
                  <c:x val="3.403256079310088E-2"/>
                  <c:y val="-5.35838251982781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917322623053834"/>
                  <c:y val="-0.229673324542105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'нац проект'!$D$5:$D$6</c:f>
              <c:numCache>
                <c:formatCode>General</c:formatCode>
                <c:ptCount val="2"/>
                <c:pt idx="0">
                  <c:v>179</c:v>
                </c:pt>
                <c:pt idx="1">
                  <c:v>1466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pattFill prst="wdDn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-0.15532612766070264"/>
                  <c:y val="9.1119184562786892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</a:t>
                    </a:r>
                    <a:r>
                      <a:rPr lang="ru-RU" sz="1000" dirty="0" smtClean="0"/>
                      <a:t> 729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5</a:t>
                    </a:r>
                    <a:r>
                      <a:rPr lang="ru-RU" sz="1000" baseline="0" dirty="0" smtClean="0"/>
                      <a:t>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'[Диаграмма 2 в Microsoft PowerPoint]Лист2'!$C$32:$C$33</c:f>
              <c:numCache>
                <c:formatCode>General</c:formatCode>
                <c:ptCount val="2"/>
                <c:pt idx="0">
                  <c:v>1639</c:v>
                </c:pt>
                <c:pt idx="1">
                  <c:v>4961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78793626105037"/>
          <c:y val="0.16832111246898493"/>
          <c:w val="0.7175274175885219"/>
          <c:h val="0.59281005814168797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2806493722919676E-2"/>
                  <c:y val="-0.47618320186645929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z="1000" dirty="0" smtClean="0"/>
                      <a:t>1</a:t>
                    </a:r>
                    <a:r>
                      <a:rPr lang="ru-RU" sz="1000" dirty="0" smtClean="0"/>
                      <a:t> 603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'[Диаграмма 2 в Microsoft PowerPoint]Лист2'!$C$36</c:f>
              <c:numCache>
                <c:formatCode>General</c:formatCode>
                <c:ptCount val="1"/>
                <c:pt idx="0">
                  <c:v>1372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206151735647575"/>
          <c:y val="0.17729222356612154"/>
          <c:w val="0.74778753314096325"/>
          <c:h val="0.82270777643387849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8366430521264861E-3"/>
                  <c:y val="-0.3481354243954993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714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'[Диаграмма 2 в Microsoft PowerPoint]Лист2'!$C$38</c:f>
              <c:numCache>
                <c:formatCode>General</c:formatCode>
                <c:ptCount val="1"/>
                <c:pt idx="0">
                  <c:v>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364368040418142E-2"/>
          <c:y val="9.0056492029518709E-2"/>
          <c:w val="0.89527126391916367"/>
          <c:h val="0.777326251656771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pattFill prst="wdDn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0.27676347239302496"/>
                  <c:y val="-6.50093026002982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860141782367534E-2"/>
                  <c:y val="-0.16601993638954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2 в Microsoft PowerPoint]Лист2'!$C$54:$C$55</c:f>
              <c:numCache>
                <c:formatCode>General</c:formatCode>
                <c:ptCount val="2"/>
                <c:pt idx="0">
                  <c:v>248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18304844435273"/>
          <c:y val="8.0639789691489272E-2"/>
          <c:w val="0.77407867379814943"/>
          <c:h val="0.88719597516515825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explosion val="6"/>
          <c:val>
            <c:numRef>
              <c:f>'[Диаграмма 2 в Microsoft PowerPoint]Лист2'!$C$38</c:f>
              <c:numCache>
                <c:formatCode>General</c:formatCode>
                <c:ptCount val="1"/>
                <c:pt idx="0">
                  <c:v>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0093463504895914E-2"/>
                  <c:y val="-2.19252120084558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656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49745337685257E-2"/>
                  <c:y val="-1.09626060042279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750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PowerPoint]лист'!$G$18:$H$18</c:f>
              <c:numCache>
                <c:formatCode>General</c:formatCode>
                <c:ptCount val="2"/>
                <c:pt idx="0">
                  <c:v>10131</c:v>
                </c:pt>
                <c:pt idx="1">
                  <c:v>8513</c:v>
                </c:pt>
              </c:numCache>
            </c:numRef>
          </c:val>
        </c:ser>
        <c:ser>
          <c:idx val="1"/>
          <c:order val="1"/>
          <c:spPr>
            <a:solidFill>
              <a:srgbClr val="D07C7A"/>
            </a:solidFill>
          </c:spPr>
          <c:invertIfNegative val="0"/>
          <c:dLbls>
            <c:dLbl>
              <c:idx val="0"/>
              <c:layout>
                <c:manualLayout>
                  <c:x val="2.34060271704745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</a:t>
                    </a:r>
                    <a:r>
                      <a:rPr lang="ru-RU" sz="1100" dirty="0" smtClean="0"/>
                      <a:t>2 </a:t>
                    </a:r>
                    <a:r>
                      <a:rPr lang="en-US" sz="1100" dirty="0" smtClean="0"/>
                      <a:t>9</a:t>
                    </a:r>
                    <a:r>
                      <a:rPr lang="ru-RU" sz="1100" dirty="0" smtClean="0"/>
                      <a:t>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497453376852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</a:t>
                    </a:r>
                    <a:r>
                      <a:rPr lang="ru-RU" sz="1100" dirty="0" smtClean="0"/>
                      <a:t>2</a:t>
                    </a:r>
                    <a:r>
                      <a:rPr lang="ru-RU" sz="1100" baseline="0" dirty="0" smtClean="0"/>
                      <a:t> 041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PowerPoint]лист'!$G$19:$H$19</c:f>
              <c:numCache>
                <c:formatCode>General</c:formatCode>
                <c:ptCount val="2"/>
                <c:pt idx="0">
                  <c:v>13944</c:v>
                </c:pt>
                <c:pt idx="1">
                  <c:v>11717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gapDepth val="402"/>
        <c:shape val="cylinder"/>
        <c:axId val="109236224"/>
        <c:axId val="109237760"/>
        <c:axId val="0"/>
      </c:bar3DChart>
      <c:catAx>
        <c:axId val="109236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09237760"/>
        <c:crosses val="autoZero"/>
        <c:auto val="1"/>
        <c:lblAlgn val="ctr"/>
        <c:lblOffset val="100"/>
        <c:noMultiLvlLbl val="0"/>
      </c:catAx>
      <c:valAx>
        <c:axId val="109237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23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619123963119557E-2"/>
          <c:y val="0"/>
          <c:w val="0.93276175207376089"/>
          <c:h val="0.97380680455905977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4.2787975953061254E-2"/>
                  <c:y val="-6.5482988602351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744803896064198E-2"/>
                  <c:y val="-3.427836352393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281419983236161"/>
                  <c:y val="-6.8556727047869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405890638457726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619123963119557E-2"/>
                  <c:y val="3.427836352393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0294291270603146E-2"/>
                  <c:y val="3.07425638218593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7801087892711441E-2"/>
                  <c:y val="-1.652433048553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168851989941694E-2"/>
                  <c:y val="-9.8224482903525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4744803896064198E-2"/>
                  <c:y val="-3.427836352393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25367157172172033"/>
                  <c:y val="-6.85594261316107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2414464357351313"/>
                  <c:y val="3.2741494301175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1125679932944647E-2"/>
                  <c:y val="-6.8556727047869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14058906384577269"/>
                  <c:y val="3.735261990612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Лист1!$A$1:$A$15</c:f>
              <c:numCache>
                <c:formatCode>General</c:formatCode>
                <c:ptCount val="15"/>
                <c:pt idx="0">
                  <c:v>2</c:v>
                </c:pt>
                <c:pt idx="2">
                  <c:v>9</c:v>
                </c:pt>
                <c:pt idx="3">
                  <c:v>13</c:v>
                </c:pt>
                <c:pt idx="5">
                  <c:v>1</c:v>
                </c:pt>
                <c:pt idx="6">
                  <c:v>5</c:v>
                </c:pt>
                <c:pt idx="7">
                  <c:v>7</c:v>
                </c:pt>
                <c:pt idx="9">
                  <c:v>9</c:v>
                </c:pt>
                <c:pt idx="10">
                  <c:v>27</c:v>
                </c:pt>
                <c:pt idx="12">
                  <c:v>4</c:v>
                </c:pt>
                <c:pt idx="13">
                  <c:v>13</c:v>
                </c:pt>
                <c:pt idx="1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82"/>
        <c:shape val="cylinder"/>
        <c:axId val="41316736"/>
        <c:axId val="41318272"/>
        <c:axId val="0"/>
      </c:bar3DChart>
      <c:catAx>
        <c:axId val="41316736"/>
        <c:scaling>
          <c:orientation val="minMax"/>
        </c:scaling>
        <c:delete val="1"/>
        <c:axPos val="l"/>
        <c:majorTickMark val="out"/>
        <c:minorTickMark val="none"/>
        <c:tickLblPos val="nextTo"/>
        <c:crossAx val="41318272"/>
        <c:crosses val="autoZero"/>
        <c:auto val="1"/>
        <c:lblAlgn val="ctr"/>
        <c:lblOffset val="100"/>
        <c:noMultiLvlLbl val="0"/>
      </c:catAx>
      <c:valAx>
        <c:axId val="41318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316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55478744484443"/>
          <c:y val="7.2185377140395746E-2"/>
          <c:w val="0.74742835373184069"/>
          <c:h val="0.890636546676730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4.9099358480466503E-2"/>
                  <c:y val="0.184522068848325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56744470847763"/>
                  <c:y val="-0.230399794111021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503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95579098176488E-2"/>
                  <c:y val="-1.403952396571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93189977233044E-3"/>
                  <c:y val="5.3761820833119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740484058985154E-2"/>
                  <c:y val="2.38787744666052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Лист1!$C$2:$C$12</c:f>
              <c:numCache>
                <c:formatCode>General</c:formatCode>
                <c:ptCount val="11"/>
                <c:pt idx="0">
                  <c:v>3013</c:v>
                </c:pt>
                <c:pt idx="1">
                  <c:v>4428</c:v>
                </c:pt>
                <c:pt idx="2">
                  <c:v>472</c:v>
                </c:pt>
                <c:pt idx="3">
                  <c:v>41</c:v>
                </c:pt>
                <c:pt idx="4">
                  <c:v>361</c:v>
                </c:pt>
                <c:pt idx="5">
                  <c:v>38</c:v>
                </c:pt>
                <c:pt idx="6">
                  <c:v>436</c:v>
                </c:pt>
                <c:pt idx="7">
                  <c:v>148</c:v>
                </c:pt>
                <c:pt idx="8">
                  <c:v>83</c:v>
                </c:pt>
                <c:pt idx="9">
                  <c:v>18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1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>
                <c:manualLayout>
                  <c:x val="-0.20418221502499473"/>
                  <c:y val="-0.1007775435596147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429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411461084822778"/>
                  <c:y val="-0.26490265027469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2483786396930849"/>
                  <c:y val="4.43979811697833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911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'на 1 обучающегося'!$C$3:$C$5</c:f>
              <c:numCache>
                <c:formatCode>General</c:formatCode>
                <c:ptCount val="3"/>
                <c:pt idx="0">
                  <c:v>4429</c:v>
                </c:pt>
                <c:pt idx="1">
                  <c:v>472</c:v>
                </c:pt>
                <c:pt idx="2">
                  <c:v>2911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96014728522227"/>
          <c:y val="2.5213151590122603E-2"/>
          <c:w val="0.72484128747599474"/>
          <c:h val="0.961677468499297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D97B1D"/>
              </a:solidFill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5"/>
            <c:bubble3D val="0"/>
            <c:spPr>
              <a:solidFill>
                <a:srgbClr val="99FF99"/>
              </a:solidFill>
            </c:spPr>
          </c:dPt>
          <c:dPt>
            <c:idx val="6"/>
            <c:bubble3D val="0"/>
            <c:spPr>
              <a:solidFill>
                <a:srgbClr val="9A88DE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426789880489459"/>
                  <c:y val="-9.6925116623205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культура!$B$3:$B$11</c:f>
              <c:numCache>
                <c:formatCode>General</c:formatCode>
                <c:ptCount val="9"/>
                <c:pt idx="0">
                  <c:v>14</c:v>
                </c:pt>
                <c:pt idx="1">
                  <c:v>81</c:v>
                </c:pt>
                <c:pt idx="2">
                  <c:v>20</c:v>
                </c:pt>
                <c:pt idx="3">
                  <c:v>848</c:v>
                </c:pt>
                <c:pt idx="4">
                  <c:v>83</c:v>
                </c:pt>
                <c:pt idx="5">
                  <c:v>72</c:v>
                </c:pt>
                <c:pt idx="6">
                  <c:v>20</c:v>
                </c:pt>
                <c:pt idx="7">
                  <c:v>60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5076102655258"/>
          <c:y val="0"/>
          <c:w val="0.69367551753508871"/>
          <c:h val="1"/>
        </c:manualLayout>
      </c:layout>
      <c:pieChart>
        <c:varyColors val="1"/>
        <c:ser>
          <c:idx val="0"/>
          <c:order val="0"/>
          <c:tx>
            <c:strRef>
              <c:f>спорт!$B$2</c:f>
              <c:strCache>
                <c:ptCount val="1"/>
                <c:pt idx="0">
                  <c:v>Сумма на 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спорт!$B$3:$B$7</c:f>
              <c:numCache>
                <c:formatCode>General</c:formatCode>
                <c:ptCount val="5"/>
                <c:pt idx="0">
                  <c:v>458</c:v>
                </c:pt>
                <c:pt idx="1">
                  <c:v>239</c:v>
                </c:pt>
                <c:pt idx="2">
                  <c:v>6</c:v>
                </c:pt>
                <c:pt idx="3">
                  <c:v>32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спорт!$C$2</c:f>
              <c:strCache>
                <c:ptCount val="1"/>
                <c:pt idx="0">
                  <c:v>Удельный вес 2020 год</c:v>
                </c:pt>
              </c:strCache>
            </c:strRef>
          </c:tx>
          <c:val>
            <c:numRef>
              <c:f>спорт!$C$3:$C$7</c:f>
              <c:numCache>
                <c:formatCode>0%</c:formatCode>
                <c:ptCount val="5"/>
                <c:pt idx="0">
                  <c:v>0.60823373173970785</c:v>
                </c:pt>
                <c:pt idx="1">
                  <c:v>0.31739707835325365</c:v>
                </c:pt>
                <c:pt idx="2">
                  <c:v>7.9681274900398405E-3</c:v>
                </c:pt>
                <c:pt idx="3">
                  <c:v>4.2496679946879147E-2</c:v>
                </c:pt>
                <c:pt idx="4">
                  <c:v>2.3904382470119521E-2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3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3.0111830392828966E-2"/>
                  <c:y val="5.292673253185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10140336710554E-2"/>
                  <c:y val="5.790908248717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77933707455649E-3"/>
                  <c:y val="3.293806787368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338966853728087E-3"/>
                  <c:y val="3.9525681448424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355867414912347E-3"/>
                  <c:y val="5.2700908597899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41352044894741E-2"/>
                  <c:y val="7.905136289684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Лист1!$B$2:$G$2</c:f>
              <c:numCache>
                <c:formatCode>m/d/yyyy</c:formatCode>
                <c:ptCount val="6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  <c:pt idx="4">
                  <c:v>44562</c:v>
                </c:pt>
                <c:pt idx="5">
                  <c:v>44927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450</c:v>
                </c:pt>
                <c:pt idx="1">
                  <c:v>764</c:v>
                </c:pt>
                <c:pt idx="2">
                  <c:v>1614</c:v>
                </c:pt>
                <c:pt idx="3">
                  <c:v>2400</c:v>
                </c:pt>
                <c:pt idx="4">
                  <c:v>3514</c:v>
                </c:pt>
                <c:pt idx="5">
                  <c:v>4308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29632"/>
        <c:axId val="37843712"/>
      </c:lineChart>
      <c:dateAx>
        <c:axId val="378296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37843712"/>
        <c:crosses val="autoZero"/>
        <c:auto val="1"/>
        <c:lblOffset val="100"/>
        <c:baseTimeUnit val="years"/>
      </c:dateAx>
      <c:valAx>
        <c:axId val="3784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2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elete val="1"/>
          </c:dLbls>
          <c:cat>
            <c:strRef>
              <c:f>долг!$C$13:$C$15</c:f>
              <c:strCache>
                <c:ptCount val="3"/>
                <c:pt idx="0">
                  <c:v>Район</c:v>
                </c:pt>
                <c:pt idx="1">
                  <c:v>Звенигоро</c:v>
                </c:pt>
                <c:pt idx="2">
                  <c:v>Одинцово</c:v>
                </c:pt>
              </c:strCache>
            </c:strRef>
          </c:cat>
          <c:val>
            <c:numRef>
              <c:f>долг!$D$13:$D$15</c:f>
              <c:numCache>
                <c:formatCode>General</c:formatCode>
                <c:ptCount val="3"/>
                <c:pt idx="0">
                  <c:v>450</c:v>
                </c:pt>
                <c:pt idx="1">
                  <c:v>164</c:v>
                </c:pt>
                <c:pt idx="2">
                  <c:v>150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spPr>
            <a:solidFill>
              <a:srgbClr val="D1FD83"/>
            </a:solidFill>
          </c:spPr>
          <c:invertIfNegative val="0"/>
          <c:dLbls>
            <c:dLbl>
              <c:idx val="0"/>
              <c:layout>
                <c:manualLayout>
                  <c:x val="1.7996060704822094E-2"/>
                  <c:y val="-7.8296128287281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99409105723314E-2"/>
                  <c:y val="-1.56592256574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97045528616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9803035241096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долг!$G$24:$J$24</c:f>
              <c:numCache>
                <c:formatCode>General</c:formatCode>
                <c:ptCount val="4"/>
                <c:pt idx="0">
                  <c:v>97</c:v>
                </c:pt>
                <c:pt idx="1">
                  <c:v>191</c:v>
                </c:pt>
                <c:pt idx="2">
                  <c:v>227</c:v>
                </c:pt>
                <c:pt idx="3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38019840"/>
        <c:axId val="38021376"/>
        <c:axId val="0"/>
      </c:bar3DChart>
      <c:catAx>
        <c:axId val="38019840"/>
        <c:scaling>
          <c:orientation val="minMax"/>
        </c:scaling>
        <c:delete val="1"/>
        <c:axPos val="b"/>
        <c:majorTickMark val="out"/>
        <c:minorTickMark val="none"/>
        <c:tickLblPos val="nextTo"/>
        <c:crossAx val="38021376"/>
        <c:crosses val="autoZero"/>
        <c:auto val="1"/>
        <c:lblAlgn val="ctr"/>
        <c:lblOffset val="100"/>
        <c:noMultiLvlLbl val="0"/>
      </c:catAx>
      <c:valAx>
        <c:axId val="3802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019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долг!$D$25:$D$27</c:f>
              <c:numCache>
                <c:formatCode>General</c:formatCode>
                <c:ptCount val="3"/>
                <c:pt idx="0">
                  <c:v>914</c:v>
                </c:pt>
                <c:pt idx="1">
                  <c:v>187</c:v>
                </c:pt>
                <c:pt idx="2">
                  <c:v>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1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00000000000001E-2"/>
          <c:y val="5.0925925925925923E-2"/>
          <c:w val="0.93888888888888888"/>
          <c:h val="0.8330941965587634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Лист4!$E$27:$F$27</c:f>
              <c:numCache>
                <c:formatCode>General</c:formatCode>
                <c:ptCount val="2"/>
                <c:pt idx="0">
                  <c:v>960</c:v>
                </c:pt>
                <c:pt idx="1">
                  <c:v>1104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shape val="cylinder"/>
        <c:axId val="113969408"/>
        <c:axId val="121577856"/>
        <c:axId val="0"/>
      </c:bar3DChart>
      <c:catAx>
        <c:axId val="113969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1577856"/>
        <c:crosses val="autoZero"/>
        <c:auto val="1"/>
        <c:lblAlgn val="ctr"/>
        <c:lblOffset val="100"/>
        <c:noMultiLvlLbl val="0"/>
      </c:catAx>
      <c:valAx>
        <c:axId val="121577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969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83702444322635E-2"/>
          <c:y val="3.6342051693644462E-2"/>
          <c:w val="0.92672319041007079"/>
          <c:h val="0.7867298236172560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Лист4!$C$7</c:f>
              <c:strCache>
                <c:ptCount val="1"/>
                <c:pt idx="0">
                  <c:v>Безвозмездные поступления из других уровней бюджета</c:v>
                </c:pt>
              </c:strCache>
            </c:strRef>
          </c:tx>
          <c:spPr>
            <a:pattFill prst="wdUp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5.6216480370267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270600462834266E-3"/>
                  <c:y val="-9.448354944688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21648037026741E-3"/>
                  <c:y val="-1.889670988937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54120092566853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48708083310272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Лист4!$D$7:$H$7</c:f>
              <c:numCache>
                <c:formatCode>#,##0</c:formatCode>
                <c:ptCount val="5"/>
                <c:pt idx="0">
                  <c:v>8984</c:v>
                </c:pt>
                <c:pt idx="1">
                  <c:v>9641</c:v>
                </c:pt>
                <c:pt idx="2">
                  <c:v>8749</c:v>
                </c:pt>
                <c:pt idx="3">
                  <c:v>9793</c:v>
                </c:pt>
                <c:pt idx="4">
                  <c:v>9863</c:v>
                </c:pt>
              </c:numCache>
            </c:numRef>
          </c:val>
        </c:ser>
        <c:ser>
          <c:idx val="1"/>
          <c:order val="1"/>
          <c:tx>
            <c:strRef>
              <c:f>Лист4!$C$6</c:f>
              <c:strCache>
                <c:ptCount val="1"/>
                <c:pt idx="0">
                  <c:v>Безвозмездные поступления от юридических лиц</c:v>
                </c:pt>
              </c:strCache>
            </c:strRef>
          </c:tx>
          <c:spPr>
            <a:pattFill prst="shingle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Лист4!$D$6:$H$6</c:f>
              <c:numCache>
                <c:formatCode>#,##0</c:formatCode>
                <c:ptCount val="5"/>
                <c:pt idx="0">
                  <c:v>1000</c:v>
                </c:pt>
                <c:pt idx="1">
                  <c:v>500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2"/>
          <c:tx>
            <c:strRef>
              <c:f>Лист4!$C$5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054120092566879E-2"/>
                  <c:y val="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54120092566853E-2"/>
                  <c:y val="-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21648037026741E-3"/>
                  <c:y val="-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48708083310168E-2"/>
                  <c:y val="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Лист4!$D$5:$H$5</c:f>
              <c:numCache>
                <c:formatCode>#,##0</c:formatCode>
                <c:ptCount val="5"/>
                <c:pt idx="0">
                  <c:v>11835</c:v>
                </c:pt>
                <c:pt idx="1">
                  <c:v>11831</c:v>
                </c:pt>
                <c:pt idx="2">
                  <c:v>10938</c:v>
                </c:pt>
                <c:pt idx="3">
                  <c:v>11399</c:v>
                </c:pt>
                <c:pt idx="4">
                  <c:v>11913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304320"/>
        <c:axId val="141138176"/>
        <c:axId val="0"/>
      </c:bar3DChart>
      <c:catAx>
        <c:axId val="1353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1138176"/>
        <c:crosses val="autoZero"/>
        <c:auto val="1"/>
        <c:lblAlgn val="ctr"/>
        <c:lblOffset val="100"/>
        <c:noMultiLvlLbl val="0"/>
      </c:catAx>
      <c:valAx>
        <c:axId val="141138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530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341141289880396E-3"/>
          <c:y val="0.85270388761650551"/>
          <c:w val="0.97679641898804503"/>
          <c:h val="0.14238098404632335"/>
        </c:manualLayout>
      </c:layout>
      <c:overlay val="0"/>
      <c:txPr>
        <a:bodyPr/>
        <a:lstStyle/>
        <a:p>
          <a:pPr>
            <a:defRPr sz="1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45062459947499E-2"/>
          <c:y val="3.5772510357390215E-2"/>
          <c:w val="0.91143206241882657"/>
          <c:h val="0.7514079200736750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Лист4!$C$18</c:f>
              <c:strCache>
                <c:ptCount val="1"/>
                <c:pt idx="0">
                  <c:v>Расходы за счет безвозмездных поступлений из других бюджетов</c:v>
                </c:pt>
              </c:strCache>
            </c:strRef>
          </c:tx>
          <c:spPr>
            <a:pattFill prst="wdUpDiag">
              <a:fgClr>
                <a:srgbClr val="D07C7A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7.3347758007380514E-3"/>
                  <c:y val="-3.0842071110644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02596441328493E-2"/>
                  <c:y val="3.0842071110644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35641281180882E-2"/>
                  <c:y val="-6.1684142221289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69551601476103E-2"/>
                  <c:y val="-9.2526213331934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02596441328386E-2"/>
                  <c:y val="6.1684142221289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Лист4!$D$16:$H$16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Лист4!$D$18:$H$18</c:f>
              <c:numCache>
                <c:formatCode>#,##0</c:formatCode>
                <c:ptCount val="5"/>
                <c:pt idx="0">
                  <c:v>8983</c:v>
                </c:pt>
                <c:pt idx="1">
                  <c:v>9656</c:v>
                </c:pt>
                <c:pt idx="2">
                  <c:v>8750</c:v>
                </c:pt>
                <c:pt idx="3">
                  <c:v>9793</c:v>
                </c:pt>
                <c:pt idx="4">
                  <c:v>9863</c:v>
                </c:pt>
              </c:numCache>
            </c:numRef>
          </c:val>
        </c:ser>
        <c:ser>
          <c:idx val="0"/>
          <c:order val="1"/>
          <c:tx>
            <c:strRef>
              <c:f>Лист4!$C$17</c:f>
              <c:strCache>
                <c:ptCount val="1"/>
                <c:pt idx="0">
                  <c:v>Расходы за счет собственных средств</c:v>
                </c:pt>
              </c:strCache>
            </c:strRef>
          </c:tx>
          <c:spPr>
            <a:solidFill>
              <a:srgbClr val="D07C7A"/>
            </a:solidFill>
          </c:spPr>
          <c:invertIfNegative val="0"/>
          <c:dLbls>
            <c:dLbl>
              <c:idx val="0"/>
              <c:layout>
                <c:manualLayout>
                  <c:x val="7.33477580073805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02596441328493E-2"/>
                  <c:y val="-1.233682844425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35641281180882E-2"/>
                  <c:y val="-1.5421035555322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69551601476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02596441328493E-2"/>
                  <c:y val="3.0842071110644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Лист4!$D$16:$H$16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Лист4!$D$17:$H$17</c:f>
              <c:numCache>
                <c:formatCode>#,##0</c:formatCode>
                <c:ptCount val="5"/>
                <c:pt idx="0">
                  <c:v>12377</c:v>
                </c:pt>
                <c:pt idx="1">
                  <c:v>12984</c:v>
                </c:pt>
                <c:pt idx="2">
                  <c:v>12041</c:v>
                </c:pt>
                <c:pt idx="3">
                  <c:v>12513</c:v>
                </c:pt>
                <c:pt idx="4">
                  <c:v>12707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213184"/>
        <c:axId val="171215872"/>
        <c:axId val="0"/>
      </c:bar3DChart>
      <c:catAx>
        <c:axId val="1712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1215872"/>
        <c:crosses val="autoZero"/>
        <c:auto val="1"/>
        <c:lblAlgn val="ctr"/>
        <c:lblOffset val="100"/>
        <c:noMultiLvlLbl val="0"/>
      </c:catAx>
      <c:valAx>
        <c:axId val="171215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121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3536743414988415E-3"/>
          <c:y val="0.83893226206920657"/>
          <c:w val="0.98137763953746793"/>
          <c:h val="0.14812645346295747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Лист4!$C$27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845233146137884E-2"/>
                  <c:y val="-4.4092278328831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74488139310687E-2"/>
                  <c:y val="-3.00159634866034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960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6656769319538E-2"/>
                  <c:y val="-4.95776575814907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442813528166857E-3"/>
                  <c:y val="-4.40923230752138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52155136884432E-2"/>
                  <c:y val="-5.87897044384425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794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Лист4!$D$26:$H$26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Лист4!$D$27:$H$27</c:f>
              <c:numCache>
                <c:formatCode>General</c:formatCode>
                <c:ptCount val="5"/>
                <c:pt idx="0">
                  <c:v>82</c:v>
                </c:pt>
                <c:pt idx="1">
                  <c:v>960</c:v>
                </c:pt>
                <c:pt idx="2">
                  <c:v>1104</c:v>
                </c:pt>
                <c:pt idx="3">
                  <c:v>1114</c:v>
                </c:pt>
                <c:pt idx="4">
                  <c:v>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766464"/>
        <c:axId val="144877056"/>
        <c:axId val="0"/>
      </c:bar3DChart>
      <c:catAx>
        <c:axId val="14476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4877056"/>
        <c:crosses val="autoZero"/>
        <c:auto val="1"/>
        <c:lblAlgn val="ctr"/>
        <c:lblOffset val="100"/>
        <c:noMultiLvlLbl val="0"/>
      </c:catAx>
      <c:valAx>
        <c:axId val="1448770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476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Лист2!$D$40:$D$46</c:f>
            </c:numRef>
          </c:val>
        </c:ser>
        <c:ser>
          <c:idx val="1"/>
          <c:order val="1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Лист2!$E$40:$E$46</c:f>
            </c:numRef>
          </c:val>
        </c:ser>
        <c:ser>
          <c:idx val="2"/>
          <c:order val="2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Лист2!$F$40:$F$46</c:f>
            </c:numRef>
          </c:val>
        </c:ser>
        <c:ser>
          <c:idx val="3"/>
          <c:order val="3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Лист2!$G$40:$G$46</c:f>
            </c:numRef>
          </c:val>
        </c:ser>
        <c:ser>
          <c:idx val="4"/>
          <c:order val="4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Лист2!$H$40:$H$46</c:f>
            </c:numRef>
          </c:val>
        </c:ser>
        <c:ser>
          <c:idx val="5"/>
          <c:order val="5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Лист2!$I$40:$I$46</c:f>
            </c:numRef>
          </c:val>
        </c:ser>
        <c:ser>
          <c:idx val="6"/>
          <c:order val="6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Лист2!$J$40:$J$46</c:f>
            </c:numRef>
          </c:val>
        </c:ser>
        <c:ser>
          <c:idx val="7"/>
          <c:order val="7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Лист2!$K$40:$K$46</c:f>
            </c:numRef>
          </c:val>
        </c:ser>
        <c:ser>
          <c:idx val="8"/>
          <c:order val="8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Лист2!$L$40:$L$46</c:f>
            </c:numRef>
          </c:val>
        </c:ser>
        <c:ser>
          <c:idx val="9"/>
          <c:order val="9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Лист2!$M$40:$M$46</c:f>
              <c:numCache>
                <c:formatCode>0.000</c:formatCode>
                <c:ptCount val="6"/>
                <c:pt idx="0">
                  <c:v>13.044</c:v>
                </c:pt>
                <c:pt idx="1">
                  <c:v>19.358000000000001</c:v>
                </c:pt>
                <c:pt idx="2">
                  <c:v>21.151</c:v>
                </c:pt>
                <c:pt idx="3">
                  <c:v>28.07</c:v>
                </c:pt>
                <c:pt idx="4">
                  <c:v>29.646999999999998</c:v>
                </c:pt>
                <c:pt idx="5">
                  <c:v>32.642000000000003</c:v>
                </c:pt>
              </c:numCache>
            </c:numRef>
          </c:val>
        </c:ser>
        <c:ser>
          <c:idx val="10"/>
          <c:order val="10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Лист2!$N$40:$N$46</c:f>
            </c:numRef>
          </c:val>
        </c:ser>
        <c:ser>
          <c:idx val="11"/>
          <c:order val="11"/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Лист2!$O$40:$O$46</c:f>
            </c:numRef>
          </c:val>
        </c:ser>
        <c:ser>
          <c:idx val="12"/>
          <c:order val="12"/>
          <c:spPr>
            <a:pattFill prst="shingle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Лист2!$C$40:$C$46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Лист2!$P$40:$P$46</c:f>
              <c:numCache>
                <c:formatCode>0.000</c:formatCode>
                <c:ptCount val="6"/>
                <c:pt idx="0">
                  <c:v>21.687999999999999</c:v>
                </c:pt>
                <c:pt idx="1">
                  <c:v>18.189</c:v>
                </c:pt>
                <c:pt idx="2">
                  <c:v>16.350999999999999</c:v>
                </c:pt>
                <c:pt idx="3">
                  <c:v>19.356000000000002</c:v>
                </c:pt>
                <c:pt idx="4">
                  <c:v>22.634999999999998</c:v>
                </c:pt>
                <c:pt idx="5">
                  <c:v>25.422999999999995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gapDepth val="136"/>
        <c:shape val="cylinder"/>
        <c:axId val="171978112"/>
        <c:axId val="172041344"/>
        <c:axId val="0"/>
      </c:bar3DChart>
      <c:catAx>
        <c:axId val="171978112"/>
        <c:scaling>
          <c:orientation val="minMax"/>
        </c:scaling>
        <c:delete val="0"/>
        <c:axPos val="l"/>
        <c:majorTickMark val="out"/>
        <c:minorTickMark val="none"/>
        <c:tickLblPos val="nextTo"/>
        <c:crossAx val="172041344"/>
        <c:crosses val="autoZero"/>
        <c:auto val="1"/>
        <c:lblAlgn val="ctr"/>
        <c:lblOffset val="100"/>
        <c:noMultiLvlLbl val="0"/>
      </c:catAx>
      <c:valAx>
        <c:axId val="172041344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nextTo"/>
        <c:crossAx val="171978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48876507995136"/>
          <c:y val="3.8095788683723687E-2"/>
          <c:w val="0.8401747745069964"/>
          <c:h val="0.87514398408321403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Лист2!$D$53:$D$58</c:f>
            </c:numRef>
          </c:val>
        </c:ser>
        <c:ser>
          <c:idx val="1"/>
          <c:order val="1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Лист2!$E$53:$E$58</c:f>
            </c:numRef>
          </c:val>
        </c:ser>
        <c:ser>
          <c:idx val="2"/>
          <c:order val="2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Лист2!$F$53:$F$58</c:f>
            </c:numRef>
          </c:val>
        </c:ser>
        <c:ser>
          <c:idx val="3"/>
          <c:order val="3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Лист2!$G$53:$G$58</c:f>
            </c:numRef>
          </c:val>
        </c:ser>
        <c:ser>
          <c:idx val="4"/>
          <c:order val="4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Лист2!$H$53:$H$58</c:f>
            </c:numRef>
          </c:val>
        </c:ser>
        <c:ser>
          <c:idx val="5"/>
          <c:order val="5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Лист2!$I$53:$I$58</c:f>
            </c:numRef>
          </c:val>
        </c:ser>
        <c:ser>
          <c:idx val="6"/>
          <c:order val="6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Лист2!$J$53:$J$58</c:f>
            </c:numRef>
          </c:val>
        </c:ser>
        <c:ser>
          <c:idx val="7"/>
          <c:order val="7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Лист2!$K$53:$K$58</c:f>
            </c:numRef>
          </c:val>
        </c:ser>
        <c:ser>
          <c:idx val="8"/>
          <c:order val="8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Лист2!$L$53:$L$58</c:f>
            </c:numRef>
          </c:val>
        </c:ser>
        <c:ser>
          <c:idx val="9"/>
          <c:order val="9"/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D07C7A"/>
              </a:solidFill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Лист2!$M$53:$M$58</c:f>
              <c:numCache>
                <c:formatCode>0.000</c:formatCode>
                <c:ptCount val="6"/>
                <c:pt idx="0">
                  <c:v>13.929</c:v>
                </c:pt>
                <c:pt idx="1">
                  <c:v>20.327999999999999</c:v>
                </c:pt>
                <c:pt idx="2">
                  <c:v>24.687000000000001</c:v>
                </c:pt>
                <c:pt idx="3">
                  <c:v>26.663</c:v>
                </c:pt>
                <c:pt idx="4">
                  <c:v>32.866999999999997</c:v>
                </c:pt>
                <c:pt idx="5">
                  <c:v>34.99</c:v>
                </c:pt>
              </c:numCache>
            </c:numRef>
          </c:val>
        </c:ser>
        <c:ser>
          <c:idx val="10"/>
          <c:order val="10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Лист2!$N$53:$N$58</c:f>
            </c:numRef>
          </c:val>
        </c:ser>
        <c:ser>
          <c:idx val="11"/>
          <c:order val="11"/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Лист2!$O$53:$O$58</c:f>
            </c:numRef>
          </c:val>
        </c:ser>
        <c:ser>
          <c:idx val="12"/>
          <c:order val="12"/>
          <c:spPr>
            <a:pattFill prst="shingle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Лист2!$C$53:$C$58</c:f>
              <c:strCache>
                <c:ptCount val="6"/>
                <c:pt idx="0">
                  <c:v>го Балашиха</c:v>
                </c:pt>
                <c:pt idx="1">
                  <c:v>го Люберцы</c:v>
                </c:pt>
                <c:pt idx="2">
                  <c:v>го Раменский </c:v>
                </c:pt>
                <c:pt idx="3">
                  <c:v>го Химки</c:v>
                </c:pt>
                <c:pt idx="4">
                  <c:v>го Красногорский</c:v>
                </c:pt>
                <c:pt idx="5">
                  <c:v>го Одинцовский </c:v>
                </c:pt>
              </c:strCache>
            </c:strRef>
          </c:cat>
          <c:val>
            <c:numRef>
              <c:f>Лист2!$P$53:$P$58</c:f>
              <c:numCache>
                <c:formatCode>0.000</c:formatCode>
                <c:ptCount val="6"/>
                <c:pt idx="0">
                  <c:v>21.687999999999995</c:v>
                </c:pt>
                <c:pt idx="1">
                  <c:v>18.190000000000001</c:v>
                </c:pt>
                <c:pt idx="2">
                  <c:v>16.350999999999996</c:v>
                </c:pt>
                <c:pt idx="3">
                  <c:v>19.355999999999998</c:v>
                </c:pt>
                <c:pt idx="4">
                  <c:v>22.635000000000005</c:v>
                </c:pt>
                <c:pt idx="5">
                  <c:v>25.422999999999995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shape val="cylinder"/>
        <c:axId val="31523200"/>
        <c:axId val="31524736"/>
        <c:axId val="0"/>
      </c:bar3DChart>
      <c:catAx>
        <c:axId val="315232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1524736"/>
        <c:crosses val="autoZero"/>
        <c:auto val="1"/>
        <c:lblAlgn val="ctr"/>
        <c:lblOffset val="100"/>
        <c:noMultiLvlLbl val="0"/>
      </c:catAx>
      <c:valAx>
        <c:axId val="31524736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nextTo"/>
        <c:crossAx val="31523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727269131711835E-3"/>
          <c:y val="5.2858826690985981E-2"/>
          <c:w val="0.95260258917955543"/>
          <c:h val="0.9071370334925323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0"/>
              <a:bevelB w="1270000" h="1270000"/>
            </a:sp3d>
          </c:spPr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635000" h="6350000"/>
                <a:bevelB w="1270000" h="1270000"/>
              </a:sp3d>
            </c:spPr>
          </c:dPt>
          <c:dPt>
            <c:idx val="1"/>
            <c:bubble3D val="0"/>
            <c:spPr>
              <a:solidFill>
                <a:srgbClr val="D07C7A"/>
              </a:solidFill>
              <a:scene3d>
                <a:camera prst="orthographicFront"/>
                <a:lightRig rig="threePt" dir="t"/>
              </a:scene3d>
              <a:sp3d>
                <a:bevelT w="635000" h="6350000"/>
                <a:bevelB w="1270000" h="12700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0"/>
                <a:bevelB w="1270000" h="1270000"/>
              </a:sp3d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0"/>
                <a:bevelB w="1270000" h="1270000"/>
              </a:sp3d>
            </c:spPr>
          </c:dPt>
          <c:dLbls>
            <c:dLbl>
              <c:idx val="0"/>
              <c:layout>
                <c:manualLayout>
                  <c:x val="4.4030673043144772E-2"/>
                  <c:y val="-0.3615476840560889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</a:t>
                    </a:r>
                    <a:r>
                      <a:rPr lang="ru-RU" dirty="0" smtClean="0"/>
                      <a:t>3 034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(27,7%)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307858972971662"/>
                  <c:y val="-0.1683807092649396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организаций, обладающих земельным участком, расположенным в границах городских округов
</a:t>
                    </a:r>
                    <a:r>
                      <a:rPr lang="ru-RU" dirty="0" smtClean="0"/>
                      <a:t>2 070</a:t>
                    </a:r>
                    <a:r>
                      <a:rPr lang="ru-RU" baseline="0" dirty="0" smtClean="0"/>
                      <a:t> (</a:t>
                    </a:r>
                    <a:r>
                      <a:rPr lang="ru-RU" dirty="0" smtClean="0"/>
                      <a:t>18,9%)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229966499270413"/>
                  <c:y val="0.123207871926831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имущество с физических лиц  
</a:t>
                    </a:r>
                    <a:r>
                      <a:rPr lang="ru-RU" dirty="0" smtClean="0"/>
                      <a:t>1 796 (16,4%)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281483231081708"/>
                  <c:y val="0.136897101268109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  <a:r>
                      <a:rPr lang="ru-RU" dirty="0" smtClean="0"/>
                      <a:t>1 910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(17,5%)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9161435209740074E-2"/>
                  <c:y val="-0.136918863139590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имущества, находящегося в государственной и муниципальной собственности
</a:t>
                    </a:r>
                    <a:r>
                      <a:rPr lang="ru-RU" dirty="0" smtClean="0"/>
                      <a:t>1 094 (10,0%)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658720510666562E-5"/>
                  <c:y val="-0.195364670765658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оказания платных услуг и компенсации затрат </a:t>
                    </a:r>
                    <a:r>
                      <a:rPr lang="ru-RU" dirty="0" smtClean="0"/>
                      <a:t>государства </a:t>
                    </a:r>
                  </a:p>
                  <a:p>
                    <a:r>
                      <a:rPr lang="ru-RU" dirty="0" smtClean="0"/>
                      <a:t>446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(4,1%)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5194995043882914E-3"/>
                  <c:y val="-0.103371926072392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
</a:t>
                    </a:r>
                    <a:r>
                      <a:rPr lang="ru-RU" dirty="0" smtClean="0"/>
                      <a:t>326 (3,0%)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6591500186979268E-3"/>
                  <c:y val="-2.37743385023682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доходы
</a:t>
                    </a:r>
                    <a:r>
                      <a:rPr lang="ru-RU" dirty="0" smtClean="0"/>
                      <a:t>(2,4%)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'Налоговые и неналоговые'!$A$5:$A$12</c:f>
              <c:strCache>
                <c:ptCount val="8"/>
                <c:pt idx="0">
                  <c:v>Налог на доходы физических лиц</c:v>
                </c:pt>
                <c:pt idx="1">
                  <c:v>Земельный налог с организаций, обладающих земельным участком, расположенным в границах городских округов</c:v>
                </c:pt>
                <c:pt idx="2">
                  <c:v>Налоги на имущество с физических лиц  </c:v>
                </c:pt>
                <c:pt idx="3">
                  <c:v>Налоги на совокупный доход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'Налоговые и неналоговые'!$B$5:$B$12</c:f>
              <c:numCache>
                <c:formatCode>#,##0.00</c:formatCode>
                <c:ptCount val="8"/>
                <c:pt idx="0">
                  <c:v>3033554</c:v>
                </c:pt>
                <c:pt idx="1">
                  <c:v>2069959</c:v>
                </c:pt>
                <c:pt idx="2">
                  <c:v>1796482</c:v>
                </c:pt>
                <c:pt idx="3">
                  <c:v>1909517</c:v>
                </c:pt>
                <c:pt idx="4">
                  <c:v>1094260</c:v>
                </c:pt>
                <c:pt idx="5">
                  <c:v>446284</c:v>
                </c:pt>
                <c:pt idx="6">
                  <c:v>325790</c:v>
                </c:pt>
                <c:pt idx="7">
                  <c:v>261811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'Налоговые и неналоговые'!$A$5:$A$12</c:f>
              <c:strCache>
                <c:ptCount val="8"/>
                <c:pt idx="0">
                  <c:v>Налог на доходы физических лиц</c:v>
                </c:pt>
                <c:pt idx="1">
                  <c:v>Земельный налог с организаций, обладающих земельным участком, расположенным в границах городских округов</c:v>
                </c:pt>
                <c:pt idx="2">
                  <c:v>Налоги на имущество с физических лиц  </c:v>
                </c:pt>
                <c:pt idx="3">
                  <c:v>Налоги на совокупный доход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'Налоговые и неналоговые'!$C$5:$C$12</c:f>
              <c:numCache>
                <c:formatCode>#,##0.0</c:formatCode>
                <c:ptCount val="8"/>
                <c:pt idx="0">
                  <c:v>27.7</c:v>
                </c:pt>
                <c:pt idx="1">
                  <c:v>18.899999999999999</c:v>
                </c:pt>
                <c:pt idx="2">
                  <c:v>16.399999999999999</c:v>
                </c:pt>
                <c:pt idx="3">
                  <c:v>17.5</c:v>
                </c:pt>
                <c:pt idx="4">
                  <c:v>10</c:v>
                </c:pt>
                <c:pt idx="5">
                  <c:v>4.0999999999999996</c:v>
                </c:pt>
                <c:pt idx="6">
                  <c:v>3</c:v>
                </c:pt>
                <c:pt idx="7">
                  <c:v>2.4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65100" prst="coolSlant"/>
    </a:sp3d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244B-CB96-4AC2-A1D7-E3BC725372C0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77061782-6606-4997-BCB2-2B2FB2AC33C5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Предоставление субсидий гражданам на ЖКУ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77</a:t>
          </a:r>
          <a:endParaRPr lang="ru-RU" sz="1800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endParaRPr lang="ru-RU" sz="1100" dirty="0"/>
        </a:p>
      </dgm:t>
    </dgm:pt>
    <dgm:pt modelId="{0D379FA1-E902-40AF-994A-BE19BA06B9BC}" type="parTrans" cxnId="{39970BE7-F664-4E3E-A124-62EF65D659F0}">
      <dgm:prSet/>
      <dgm:spPr/>
      <dgm:t>
        <a:bodyPr/>
        <a:lstStyle/>
        <a:p>
          <a:endParaRPr lang="ru-RU"/>
        </a:p>
      </dgm:t>
    </dgm:pt>
    <dgm:pt modelId="{FFBB6CF9-A40B-4C91-84A3-5F1EC3B2649A}" type="sibTrans" cxnId="{39970BE7-F664-4E3E-A124-62EF65D659F0}">
      <dgm:prSet/>
      <dgm:spPr/>
      <dgm:t>
        <a:bodyPr/>
        <a:lstStyle/>
        <a:p>
          <a:endParaRPr lang="ru-RU"/>
        </a:p>
      </dgm:t>
    </dgm:pt>
    <dgm:pt modelId="{6410B599-9432-430A-981D-B61028F5BAB2}">
      <dgm:prSet phldrT="[Текст]" custT="1"/>
      <dgm:spPr/>
      <dgm:t>
        <a:bodyPr/>
        <a:lstStyle/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endParaRPr lang="ru-RU" sz="1200" dirty="0" smtClean="0">
            <a:latin typeface="Arial" pitchFamily="34" charset="0"/>
            <a:cs typeface="Arial" pitchFamily="34" charset="0"/>
          </a:endParaRPr>
        </a:p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Муниципальные пенсии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31</a:t>
          </a:r>
          <a:endParaRPr lang="ru-RU" sz="2800" dirty="0">
            <a:solidFill>
              <a:schemeClr val="bg2">
                <a:lumMod val="10000"/>
              </a:schemeClr>
            </a:solidFill>
          </a:endParaRPr>
        </a:p>
      </dgm:t>
    </dgm:pt>
    <dgm:pt modelId="{13429428-17B5-4B6C-BC60-5202787EAF4F}" type="parTrans" cxnId="{FF234A6B-9DBE-4ADF-BC99-A87F525C5DA3}">
      <dgm:prSet/>
      <dgm:spPr/>
      <dgm:t>
        <a:bodyPr/>
        <a:lstStyle/>
        <a:p>
          <a:endParaRPr lang="ru-RU"/>
        </a:p>
      </dgm:t>
    </dgm:pt>
    <dgm:pt modelId="{9571A594-8D2C-4536-8A39-0D44EBEA71BD}" type="sibTrans" cxnId="{FF234A6B-9DBE-4ADF-BC99-A87F525C5DA3}">
      <dgm:prSet/>
      <dgm:spPr/>
      <dgm:t>
        <a:bodyPr/>
        <a:lstStyle/>
        <a:p>
          <a:endParaRPr lang="ru-RU"/>
        </a:p>
      </dgm:t>
    </dgm:pt>
    <dgm:pt modelId="{ED76361B-9D01-4B6A-A5BC-0D46DB160450}">
      <dgm:prSet phldrT="[Текст]" custT="1"/>
      <dgm:spPr/>
      <dgm:t>
        <a:bodyPr/>
        <a:lstStyle/>
        <a:p>
          <a:endParaRPr lang="ru-RU" sz="1700" dirty="0" smtClean="0">
            <a:latin typeface="Arial" pitchFamily="34" charset="0"/>
            <a:cs typeface="Arial" pitchFamily="34" charset="0"/>
          </a:endParaRPr>
        </a:p>
        <a:p>
          <a:endParaRPr lang="ru-RU" sz="1700" dirty="0" smtClean="0">
            <a:latin typeface="Arial" pitchFamily="34" charset="0"/>
            <a:cs typeface="Arial" pitchFamily="34" charset="0"/>
          </a:endParaRPr>
        </a:p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Поддержка социально </a:t>
          </a:r>
          <a:r>
            <a:rPr lang="ru-RU" sz="1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ориентированных </a:t>
          </a:r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НКО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</a:t>
          </a:r>
          <a:endParaRPr lang="ru-RU" sz="28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D4B2B2C-0AD7-4677-9E95-F7C3187E07F6}" type="parTrans" cxnId="{EF196D25-A21C-4CE9-B07F-622212CE3F7C}">
      <dgm:prSet/>
      <dgm:spPr/>
      <dgm:t>
        <a:bodyPr/>
        <a:lstStyle/>
        <a:p>
          <a:endParaRPr lang="ru-RU"/>
        </a:p>
      </dgm:t>
    </dgm:pt>
    <dgm:pt modelId="{2F8D7D07-786B-42E7-A2E9-7F0A1FB27494}" type="sibTrans" cxnId="{EF196D25-A21C-4CE9-B07F-622212CE3F7C}">
      <dgm:prSet/>
      <dgm:spPr/>
      <dgm:t>
        <a:bodyPr/>
        <a:lstStyle/>
        <a:p>
          <a:endParaRPr lang="ru-RU"/>
        </a:p>
      </dgm:t>
    </dgm:pt>
    <dgm:pt modelId="{AB68F942-7092-44AD-B546-6693E838F537}">
      <dgm:prSet custT="1"/>
      <dgm:spPr/>
      <dgm:t>
        <a:bodyPr/>
        <a:lstStyle/>
        <a:p>
          <a:endParaRPr lang="ru-RU" sz="1500" dirty="0" smtClean="0">
            <a:latin typeface="Arial" pitchFamily="34" charset="0"/>
            <a:cs typeface="Arial" pitchFamily="34" charset="0"/>
          </a:endParaRPr>
        </a:p>
        <a:p>
          <a:endParaRPr lang="ru-RU" sz="1500" dirty="0" smtClean="0">
            <a:latin typeface="Arial" pitchFamily="34" charset="0"/>
            <a:cs typeface="Arial" pitchFamily="34" charset="0"/>
          </a:endParaRPr>
        </a:p>
        <a:p>
          <a:endParaRPr lang="ru-RU" sz="1100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1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Дополнительные</a:t>
          </a:r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меры социальной поддержки граждан</a:t>
          </a:r>
        </a:p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155</a:t>
          </a:r>
          <a:endParaRPr lang="ru-RU" sz="24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63726A2-0155-453B-802B-131DE0AC0B5B}" type="parTrans" cxnId="{2AD01D5A-8426-4E0F-8A6A-89ECAD4AF668}">
      <dgm:prSet/>
      <dgm:spPr/>
      <dgm:t>
        <a:bodyPr/>
        <a:lstStyle/>
        <a:p>
          <a:endParaRPr lang="ru-RU"/>
        </a:p>
      </dgm:t>
    </dgm:pt>
    <dgm:pt modelId="{3D07A87C-91BB-47CD-8472-F159C1279867}" type="sibTrans" cxnId="{2AD01D5A-8426-4E0F-8A6A-89ECAD4AF668}">
      <dgm:prSet/>
      <dgm:spPr/>
      <dgm:t>
        <a:bodyPr/>
        <a:lstStyle/>
        <a:p>
          <a:endParaRPr lang="ru-RU"/>
        </a:p>
      </dgm:t>
    </dgm:pt>
    <dgm:pt modelId="{E2630CA0-C705-4C0B-A3E7-FE6452C8AC62}">
      <dgm:prSet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Отдых детей в каникулярное время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35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C4D8F81-02C1-4B21-8EC7-68940718BA6F}" type="parTrans" cxnId="{117129C2-6D66-422D-9581-A9272234FCAF}">
      <dgm:prSet/>
      <dgm:spPr/>
      <dgm:t>
        <a:bodyPr/>
        <a:lstStyle/>
        <a:p>
          <a:endParaRPr lang="ru-RU"/>
        </a:p>
      </dgm:t>
    </dgm:pt>
    <dgm:pt modelId="{6C949091-5C0E-4E76-A3D1-C09DF26C981B}" type="sibTrans" cxnId="{117129C2-6D66-422D-9581-A9272234FCAF}">
      <dgm:prSet/>
      <dgm:spPr/>
      <dgm:t>
        <a:bodyPr/>
        <a:lstStyle/>
        <a:p>
          <a:endParaRPr lang="ru-RU"/>
        </a:p>
      </dgm:t>
    </dgm:pt>
    <dgm:pt modelId="{BED402FF-7A6E-4BAE-8183-EB46B5AB4943}">
      <dgm:prSet custT="1"/>
      <dgm:spPr/>
      <dgm:t>
        <a:bodyPr/>
        <a:lstStyle/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Доступная среда </a:t>
          </a:r>
        </a:p>
        <a:p>
          <a:r>
            <a:rPr lang="ru-RU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5 </a:t>
          </a:r>
        </a:p>
      </dgm:t>
    </dgm:pt>
    <dgm:pt modelId="{70DC87F8-8F49-4329-8D8F-6F4FBF8E1ABB}" type="parTrans" cxnId="{7A524F82-4314-4ED0-8C8B-3FB3BA6279BA}">
      <dgm:prSet/>
      <dgm:spPr/>
      <dgm:t>
        <a:bodyPr/>
        <a:lstStyle/>
        <a:p>
          <a:endParaRPr lang="ru-RU"/>
        </a:p>
      </dgm:t>
    </dgm:pt>
    <dgm:pt modelId="{8454F440-F55B-432A-A554-C76B982360E2}" type="sibTrans" cxnId="{7A524F82-4314-4ED0-8C8B-3FB3BA6279BA}">
      <dgm:prSet/>
      <dgm:spPr/>
      <dgm:t>
        <a:bodyPr/>
        <a:lstStyle/>
        <a:p>
          <a:endParaRPr lang="ru-RU"/>
        </a:p>
      </dgm:t>
    </dgm:pt>
    <dgm:pt modelId="{565558F9-01CC-4E65-8014-59F2EA2EFCFA}" type="pres">
      <dgm:prSet presAssocID="{328E244B-CB96-4AC2-A1D7-E3BC725372C0}" presName="Name0" presStyleCnt="0">
        <dgm:presLayoutVars>
          <dgm:dir/>
          <dgm:resizeHandles val="exact"/>
        </dgm:presLayoutVars>
      </dgm:prSet>
      <dgm:spPr/>
    </dgm:pt>
    <dgm:pt modelId="{DC3A79DC-0876-4B86-9059-5DA8AC3F24A5}" type="pres">
      <dgm:prSet presAssocID="{328E244B-CB96-4AC2-A1D7-E3BC725372C0}" presName="fgShape" presStyleLbl="fgShp" presStyleIdx="0" presStyleCnt="1" custLinFactY="38975" custLinFactNeighborX="-1697" custLinFactNeighborY="100000"/>
      <dgm:spPr>
        <a:noFill/>
        <a:ln>
          <a:noFill/>
        </a:ln>
      </dgm:spPr>
    </dgm:pt>
    <dgm:pt modelId="{54966534-205A-409E-8EFC-6472A2427463}" type="pres">
      <dgm:prSet presAssocID="{328E244B-CB96-4AC2-A1D7-E3BC725372C0}" presName="linComp" presStyleCnt="0"/>
      <dgm:spPr/>
    </dgm:pt>
    <dgm:pt modelId="{F1371DA5-07E8-414E-A74C-AB57DE6AF096}" type="pres">
      <dgm:prSet presAssocID="{77061782-6606-4997-BCB2-2B2FB2AC33C5}" presName="compNode" presStyleCnt="0"/>
      <dgm:spPr/>
    </dgm:pt>
    <dgm:pt modelId="{1587E2EB-9E2B-49A8-88DF-12F4BC742774}" type="pres">
      <dgm:prSet presAssocID="{77061782-6606-4997-BCB2-2B2FB2AC33C5}" presName="bkgdShape" presStyleLbl="node1" presStyleIdx="0" presStyleCnt="6"/>
      <dgm:spPr/>
      <dgm:t>
        <a:bodyPr/>
        <a:lstStyle/>
        <a:p>
          <a:endParaRPr lang="ru-RU"/>
        </a:p>
      </dgm:t>
    </dgm:pt>
    <dgm:pt modelId="{FFC25962-7C45-4146-9043-4CF5E6B679F1}" type="pres">
      <dgm:prSet presAssocID="{77061782-6606-4997-BCB2-2B2FB2AC33C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4F50D-5239-4EB0-9310-E36154C66A13}" type="pres">
      <dgm:prSet presAssocID="{77061782-6606-4997-BCB2-2B2FB2AC33C5}" presName="invisiNode" presStyleLbl="node1" presStyleIdx="0" presStyleCnt="6"/>
      <dgm:spPr/>
    </dgm:pt>
    <dgm:pt modelId="{03E03EC9-240D-40EA-9339-21ADBCA79940}" type="pres">
      <dgm:prSet presAssocID="{77061782-6606-4997-BCB2-2B2FB2AC33C5}" presName="imagNode" presStyleLbl="fgImgPlace1" presStyleIdx="0" presStyleCnt="6" custScaleX="148096" custScaleY="136965" custLinFactNeighborX="2496" custLinFactNeighborY="93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922C302-93E5-48CB-B7BE-192AF6B94BC8}" type="pres">
      <dgm:prSet presAssocID="{FFBB6CF9-A40B-4C91-84A3-5F1EC3B264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F77F58-D2B5-4CB9-98AB-3D3978D7AB7F}" type="pres">
      <dgm:prSet presAssocID="{AB68F942-7092-44AD-B546-6693E838F537}" presName="compNode" presStyleCnt="0"/>
      <dgm:spPr/>
    </dgm:pt>
    <dgm:pt modelId="{5659B92A-3A3E-4CE7-9F88-1E2184D5882E}" type="pres">
      <dgm:prSet presAssocID="{AB68F942-7092-44AD-B546-6693E838F537}" presName="bkgdShape" presStyleLbl="node1" presStyleIdx="1" presStyleCnt="6"/>
      <dgm:spPr/>
      <dgm:t>
        <a:bodyPr/>
        <a:lstStyle/>
        <a:p>
          <a:endParaRPr lang="ru-RU"/>
        </a:p>
      </dgm:t>
    </dgm:pt>
    <dgm:pt modelId="{CF0707A7-E65C-4A43-9E93-37B080CFF773}" type="pres">
      <dgm:prSet presAssocID="{AB68F942-7092-44AD-B546-6693E838F537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B6F0E-5ABE-408D-B3B3-719533EC90EE}" type="pres">
      <dgm:prSet presAssocID="{AB68F942-7092-44AD-B546-6693E838F537}" presName="invisiNode" presStyleLbl="node1" presStyleIdx="1" presStyleCnt="6"/>
      <dgm:spPr/>
    </dgm:pt>
    <dgm:pt modelId="{73374266-A03F-49CC-8197-AB4DD35A31D5}" type="pres">
      <dgm:prSet presAssocID="{AB68F942-7092-44AD-B546-6693E838F537}" presName="imagNode" presStyleLbl="fgImgPlace1" presStyleIdx="1" presStyleCnt="6" custScaleX="144582" custScaleY="136965" custLinFactNeighborX="-592" custLinFactNeighborY="93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B887CB2-C8EF-45F0-9C9E-3E93C1143AE2}" type="pres">
      <dgm:prSet presAssocID="{3D07A87C-91BB-47CD-8472-F159C12798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1AE7EF-8A11-4FAE-BC9D-BC1FAB83CC92}" type="pres">
      <dgm:prSet presAssocID="{E2630CA0-C705-4C0B-A3E7-FE6452C8AC62}" presName="compNode" presStyleCnt="0"/>
      <dgm:spPr/>
    </dgm:pt>
    <dgm:pt modelId="{1926918B-67E4-49F8-8385-1D0973D31DC4}" type="pres">
      <dgm:prSet presAssocID="{E2630CA0-C705-4C0B-A3E7-FE6452C8AC62}" presName="bkgdShape" presStyleLbl="node1" presStyleIdx="2" presStyleCnt="6"/>
      <dgm:spPr/>
      <dgm:t>
        <a:bodyPr/>
        <a:lstStyle/>
        <a:p>
          <a:endParaRPr lang="ru-RU"/>
        </a:p>
      </dgm:t>
    </dgm:pt>
    <dgm:pt modelId="{EC1E0D36-675B-42B3-83D7-74C1F60E9B36}" type="pres">
      <dgm:prSet presAssocID="{E2630CA0-C705-4C0B-A3E7-FE6452C8AC6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3A4D9-F63D-471E-B981-826EC57CE0E7}" type="pres">
      <dgm:prSet presAssocID="{E2630CA0-C705-4C0B-A3E7-FE6452C8AC62}" presName="invisiNode" presStyleLbl="node1" presStyleIdx="2" presStyleCnt="6"/>
      <dgm:spPr/>
    </dgm:pt>
    <dgm:pt modelId="{31562E33-BA73-4AED-A6F1-300D8A3264D0}" type="pres">
      <dgm:prSet presAssocID="{E2630CA0-C705-4C0B-A3E7-FE6452C8AC62}" presName="imagNode" presStyleLbl="fgImgPlace1" presStyleIdx="2" presStyleCnt="6" custScaleX="132332" custScaleY="128404" custLinFactNeighborX="0" custLinFactNeighborY="528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E0076279-7913-447F-9D0E-68EDDE0E8841}" type="pres">
      <dgm:prSet presAssocID="{6C949091-5C0E-4E76-A3D1-C09DF26C98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B33434-E8CE-4F5E-BD37-B7658D664BC9}" type="pres">
      <dgm:prSet presAssocID="{BED402FF-7A6E-4BAE-8183-EB46B5AB4943}" presName="compNode" presStyleCnt="0"/>
      <dgm:spPr/>
    </dgm:pt>
    <dgm:pt modelId="{AC343AAC-CB49-4653-B318-E30B786B00B3}" type="pres">
      <dgm:prSet presAssocID="{BED402FF-7A6E-4BAE-8183-EB46B5AB4943}" presName="bkgdShape" presStyleLbl="node1" presStyleIdx="3" presStyleCnt="6" custLinFactNeighborX="102" custLinFactNeighborY="-7778"/>
      <dgm:spPr/>
      <dgm:t>
        <a:bodyPr/>
        <a:lstStyle/>
        <a:p>
          <a:endParaRPr lang="ru-RU"/>
        </a:p>
      </dgm:t>
    </dgm:pt>
    <dgm:pt modelId="{1C24017B-34FA-4FA1-A15B-EDEA71390D44}" type="pres">
      <dgm:prSet presAssocID="{BED402FF-7A6E-4BAE-8183-EB46B5AB494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57FF0-D424-4A6E-8A03-7F1C280F95B3}" type="pres">
      <dgm:prSet presAssocID="{BED402FF-7A6E-4BAE-8183-EB46B5AB4943}" presName="invisiNode" presStyleLbl="node1" presStyleIdx="3" presStyleCnt="6"/>
      <dgm:spPr/>
    </dgm:pt>
    <dgm:pt modelId="{1F9CBE0F-1557-449C-8F67-B2E094EB5A80}" type="pres">
      <dgm:prSet presAssocID="{BED402FF-7A6E-4BAE-8183-EB46B5AB4943}" presName="imagNode" presStyleLbl="fgImgPlace1" presStyleIdx="3" presStyleCnt="6" custScaleX="137553" custScaleY="138972" custLinFactNeighborX="1053" custLinFactNeighborY="983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F6D8539-9735-4C89-9F52-E999B4E2EC0A}" type="pres">
      <dgm:prSet presAssocID="{8454F440-F55B-432A-A554-C76B982360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58D79D-8C5F-4A75-B360-3E7A163B2A1F}" type="pres">
      <dgm:prSet presAssocID="{6410B599-9432-430A-981D-B61028F5BAB2}" presName="compNode" presStyleCnt="0"/>
      <dgm:spPr/>
    </dgm:pt>
    <dgm:pt modelId="{336D4597-5F4F-495E-AF8E-D5D60C112DBE}" type="pres">
      <dgm:prSet presAssocID="{6410B599-9432-430A-981D-B61028F5BAB2}" presName="bkgdShape" presStyleLbl="node1" presStyleIdx="4" presStyleCnt="6"/>
      <dgm:spPr/>
      <dgm:t>
        <a:bodyPr/>
        <a:lstStyle/>
        <a:p>
          <a:endParaRPr lang="ru-RU"/>
        </a:p>
      </dgm:t>
    </dgm:pt>
    <dgm:pt modelId="{D64208FA-D00F-4949-9EE4-F90BA9D924AE}" type="pres">
      <dgm:prSet presAssocID="{6410B599-9432-430A-981D-B61028F5BAB2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FAC07-F02E-4C3D-9AF5-F2DC0E642F69}" type="pres">
      <dgm:prSet presAssocID="{6410B599-9432-430A-981D-B61028F5BAB2}" presName="invisiNode" presStyleLbl="node1" presStyleIdx="4" presStyleCnt="6"/>
      <dgm:spPr/>
    </dgm:pt>
    <dgm:pt modelId="{49E20B56-B84B-46F6-B3BD-C2F2E464A97D}" type="pres">
      <dgm:prSet presAssocID="{6410B599-9432-430A-981D-B61028F5BAB2}" presName="imagNode" presStyleLbl="fgImgPlace1" presStyleIdx="4" presStyleCnt="6" custScaleX="133499" custScaleY="136965" custLinFactNeighborX="6369" custLinFactNeighborY="933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1745-3A89-4A2A-974E-7A5F7585A963}" type="pres">
      <dgm:prSet presAssocID="{9571A594-8D2C-4536-8A39-0D44EBEA71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116A305-5305-4206-B39A-62A8920E7F55}" type="pres">
      <dgm:prSet presAssocID="{ED76361B-9D01-4B6A-A5BC-0D46DB160450}" presName="compNode" presStyleCnt="0"/>
      <dgm:spPr/>
    </dgm:pt>
    <dgm:pt modelId="{0A77DB1C-E3E5-48C0-8AEB-3AB63A36C437}" type="pres">
      <dgm:prSet presAssocID="{ED76361B-9D01-4B6A-A5BC-0D46DB160450}" presName="bkgdShape" presStyleLbl="node1" presStyleIdx="5" presStyleCnt="6"/>
      <dgm:spPr/>
      <dgm:t>
        <a:bodyPr/>
        <a:lstStyle/>
        <a:p>
          <a:endParaRPr lang="ru-RU"/>
        </a:p>
      </dgm:t>
    </dgm:pt>
    <dgm:pt modelId="{BE5D41C9-1028-42B9-9F26-6188FEA9B6E9}" type="pres">
      <dgm:prSet presAssocID="{ED76361B-9D01-4B6A-A5BC-0D46DB160450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CAF30-34BD-443F-8919-FE1EAEA3D853}" type="pres">
      <dgm:prSet presAssocID="{ED76361B-9D01-4B6A-A5BC-0D46DB160450}" presName="invisiNode" presStyleLbl="node1" presStyleIdx="5" presStyleCnt="6"/>
      <dgm:spPr/>
    </dgm:pt>
    <dgm:pt modelId="{8C963EF1-2FC4-49B6-A613-8FF987EA23BF}" type="pres">
      <dgm:prSet presAssocID="{ED76361B-9D01-4B6A-A5BC-0D46DB160450}" presName="imagNode" presStyleLbl="fgImgPlace1" presStyleIdx="5" presStyleCnt="6" custScaleX="140225" custScaleY="136965" custLinFactNeighborY="933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4AE051D8-3769-45DB-BB7E-F7F3C8BCB3DC}" type="presOf" srcId="{77061782-6606-4997-BCB2-2B2FB2AC33C5}" destId="{1587E2EB-9E2B-49A8-88DF-12F4BC742774}" srcOrd="0" destOrd="0" presId="urn:microsoft.com/office/officeart/2005/8/layout/hList7"/>
    <dgm:cxn modelId="{FF234A6B-9DBE-4ADF-BC99-A87F525C5DA3}" srcId="{328E244B-CB96-4AC2-A1D7-E3BC725372C0}" destId="{6410B599-9432-430A-981D-B61028F5BAB2}" srcOrd="4" destOrd="0" parTransId="{13429428-17B5-4B6C-BC60-5202787EAF4F}" sibTransId="{9571A594-8D2C-4536-8A39-0D44EBEA71BD}"/>
    <dgm:cxn modelId="{82D59699-47C3-40B1-9E70-27A6E978DB8E}" type="presOf" srcId="{6410B599-9432-430A-981D-B61028F5BAB2}" destId="{D64208FA-D00F-4949-9EE4-F90BA9D924AE}" srcOrd="1" destOrd="0" presId="urn:microsoft.com/office/officeart/2005/8/layout/hList7"/>
    <dgm:cxn modelId="{117129C2-6D66-422D-9581-A9272234FCAF}" srcId="{328E244B-CB96-4AC2-A1D7-E3BC725372C0}" destId="{E2630CA0-C705-4C0B-A3E7-FE6452C8AC62}" srcOrd="2" destOrd="0" parTransId="{DC4D8F81-02C1-4B21-8EC7-68940718BA6F}" sibTransId="{6C949091-5C0E-4E76-A3D1-C09DF26C981B}"/>
    <dgm:cxn modelId="{8905F9EC-5038-48DE-89F9-F33CA34FAB1D}" type="presOf" srcId="{8454F440-F55B-432A-A554-C76B982360E2}" destId="{2F6D8539-9735-4C89-9F52-E999B4E2EC0A}" srcOrd="0" destOrd="0" presId="urn:microsoft.com/office/officeart/2005/8/layout/hList7"/>
    <dgm:cxn modelId="{A9900126-BB4B-4F4C-93B6-20B60699257E}" type="presOf" srcId="{ED76361B-9D01-4B6A-A5BC-0D46DB160450}" destId="{BE5D41C9-1028-42B9-9F26-6188FEA9B6E9}" srcOrd="1" destOrd="0" presId="urn:microsoft.com/office/officeart/2005/8/layout/hList7"/>
    <dgm:cxn modelId="{649A568F-2BDE-4D6C-BAB8-09DED9C3145B}" type="presOf" srcId="{BED402FF-7A6E-4BAE-8183-EB46B5AB4943}" destId="{1C24017B-34FA-4FA1-A15B-EDEA71390D44}" srcOrd="1" destOrd="0" presId="urn:microsoft.com/office/officeart/2005/8/layout/hList7"/>
    <dgm:cxn modelId="{8084C53F-CBA4-43E2-B55E-EDB25A37B71E}" type="presOf" srcId="{328E244B-CB96-4AC2-A1D7-E3BC725372C0}" destId="{565558F9-01CC-4E65-8014-59F2EA2EFCFA}" srcOrd="0" destOrd="0" presId="urn:microsoft.com/office/officeart/2005/8/layout/hList7"/>
    <dgm:cxn modelId="{4AAD679D-BE2D-49EE-A1E2-6709A3FF1DF3}" type="presOf" srcId="{77061782-6606-4997-BCB2-2B2FB2AC33C5}" destId="{FFC25962-7C45-4146-9043-4CF5E6B679F1}" srcOrd="1" destOrd="0" presId="urn:microsoft.com/office/officeart/2005/8/layout/hList7"/>
    <dgm:cxn modelId="{3CC4868A-A86B-44CD-B675-F86D43A48E5E}" type="presOf" srcId="{6410B599-9432-430A-981D-B61028F5BAB2}" destId="{336D4597-5F4F-495E-AF8E-D5D60C112DBE}" srcOrd="0" destOrd="0" presId="urn:microsoft.com/office/officeart/2005/8/layout/hList7"/>
    <dgm:cxn modelId="{8B1CE89E-15C2-41D3-84B3-C5BF1E3F2D34}" type="presOf" srcId="{FFBB6CF9-A40B-4C91-84A3-5F1EC3B2649A}" destId="{B922C302-93E5-48CB-B7BE-192AF6B94BC8}" srcOrd="0" destOrd="0" presId="urn:microsoft.com/office/officeart/2005/8/layout/hList7"/>
    <dgm:cxn modelId="{57955E9F-527A-407A-B4C5-8674B2820C54}" type="presOf" srcId="{E2630CA0-C705-4C0B-A3E7-FE6452C8AC62}" destId="{EC1E0D36-675B-42B3-83D7-74C1F60E9B36}" srcOrd="1" destOrd="0" presId="urn:microsoft.com/office/officeart/2005/8/layout/hList7"/>
    <dgm:cxn modelId="{B44F8605-9781-4858-9F51-64C3588CB5BD}" type="presOf" srcId="{AB68F942-7092-44AD-B546-6693E838F537}" destId="{CF0707A7-E65C-4A43-9E93-37B080CFF773}" srcOrd="1" destOrd="0" presId="urn:microsoft.com/office/officeart/2005/8/layout/hList7"/>
    <dgm:cxn modelId="{90196271-3EED-4857-AFE4-FB9DC5C8A75D}" type="presOf" srcId="{AB68F942-7092-44AD-B546-6693E838F537}" destId="{5659B92A-3A3E-4CE7-9F88-1E2184D5882E}" srcOrd="0" destOrd="0" presId="urn:microsoft.com/office/officeart/2005/8/layout/hList7"/>
    <dgm:cxn modelId="{40AE0812-44C9-4B70-AF9F-28B385D7575D}" type="presOf" srcId="{BED402FF-7A6E-4BAE-8183-EB46B5AB4943}" destId="{AC343AAC-CB49-4653-B318-E30B786B00B3}" srcOrd="0" destOrd="0" presId="urn:microsoft.com/office/officeart/2005/8/layout/hList7"/>
    <dgm:cxn modelId="{5D100783-6B97-4F28-AEC7-44CA7A768F21}" type="presOf" srcId="{9571A594-8D2C-4536-8A39-0D44EBEA71BD}" destId="{30841745-3A89-4A2A-974E-7A5F7585A963}" srcOrd="0" destOrd="0" presId="urn:microsoft.com/office/officeart/2005/8/layout/hList7"/>
    <dgm:cxn modelId="{7A524F82-4314-4ED0-8C8B-3FB3BA6279BA}" srcId="{328E244B-CB96-4AC2-A1D7-E3BC725372C0}" destId="{BED402FF-7A6E-4BAE-8183-EB46B5AB4943}" srcOrd="3" destOrd="0" parTransId="{70DC87F8-8F49-4329-8D8F-6F4FBF8E1ABB}" sibTransId="{8454F440-F55B-432A-A554-C76B982360E2}"/>
    <dgm:cxn modelId="{EF196D25-A21C-4CE9-B07F-622212CE3F7C}" srcId="{328E244B-CB96-4AC2-A1D7-E3BC725372C0}" destId="{ED76361B-9D01-4B6A-A5BC-0D46DB160450}" srcOrd="5" destOrd="0" parTransId="{7D4B2B2C-0AD7-4677-9E95-F7C3187E07F6}" sibTransId="{2F8D7D07-786B-42E7-A2E9-7F0A1FB27494}"/>
    <dgm:cxn modelId="{39970BE7-F664-4E3E-A124-62EF65D659F0}" srcId="{328E244B-CB96-4AC2-A1D7-E3BC725372C0}" destId="{77061782-6606-4997-BCB2-2B2FB2AC33C5}" srcOrd="0" destOrd="0" parTransId="{0D379FA1-E902-40AF-994A-BE19BA06B9BC}" sibTransId="{FFBB6CF9-A40B-4C91-84A3-5F1EC3B2649A}"/>
    <dgm:cxn modelId="{0FBD293A-DCBE-4095-94AB-1CB42FE57ACD}" type="presOf" srcId="{6C949091-5C0E-4E76-A3D1-C09DF26C981B}" destId="{E0076279-7913-447F-9D0E-68EDDE0E8841}" srcOrd="0" destOrd="0" presId="urn:microsoft.com/office/officeart/2005/8/layout/hList7"/>
    <dgm:cxn modelId="{0CBFB563-BCBC-43C0-A77B-54D85725C463}" type="presOf" srcId="{ED76361B-9D01-4B6A-A5BC-0D46DB160450}" destId="{0A77DB1C-E3E5-48C0-8AEB-3AB63A36C437}" srcOrd="0" destOrd="0" presId="urn:microsoft.com/office/officeart/2005/8/layout/hList7"/>
    <dgm:cxn modelId="{44B46999-7172-470A-B1B3-8D1BEB05ACAC}" type="presOf" srcId="{3D07A87C-91BB-47CD-8472-F159C1279867}" destId="{0B887CB2-C8EF-45F0-9C9E-3E93C1143AE2}" srcOrd="0" destOrd="0" presId="urn:microsoft.com/office/officeart/2005/8/layout/hList7"/>
    <dgm:cxn modelId="{2AD01D5A-8426-4E0F-8A6A-89ECAD4AF668}" srcId="{328E244B-CB96-4AC2-A1D7-E3BC725372C0}" destId="{AB68F942-7092-44AD-B546-6693E838F537}" srcOrd="1" destOrd="0" parTransId="{E63726A2-0155-453B-802B-131DE0AC0B5B}" sibTransId="{3D07A87C-91BB-47CD-8472-F159C1279867}"/>
    <dgm:cxn modelId="{C79B04F5-95DA-495A-9651-9DC17E158C8C}" type="presOf" srcId="{E2630CA0-C705-4C0B-A3E7-FE6452C8AC62}" destId="{1926918B-67E4-49F8-8385-1D0973D31DC4}" srcOrd="0" destOrd="0" presId="urn:microsoft.com/office/officeart/2005/8/layout/hList7"/>
    <dgm:cxn modelId="{918CEBBC-559D-4A99-8FD1-93E4EE3CC9EE}" type="presParOf" srcId="{565558F9-01CC-4E65-8014-59F2EA2EFCFA}" destId="{DC3A79DC-0876-4B86-9059-5DA8AC3F24A5}" srcOrd="0" destOrd="0" presId="urn:microsoft.com/office/officeart/2005/8/layout/hList7"/>
    <dgm:cxn modelId="{955709B2-2AAF-4531-86B0-2360B187E30E}" type="presParOf" srcId="{565558F9-01CC-4E65-8014-59F2EA2EFCFA}" destId="{54966534-205A-409E-8EFC-6472A2427463}" srcOrd="1" destOrd="0" presId="urn:microsoft.com/office/officeart/2005/8/layout/hList7"/>
    <dgm:cxn modelId="{31AB4A10-CE5E-43E3-AD09-137F7B54A7B7}" type="presParOf" srcId="{54966534-205A-409E-8EFC-6472A2427463}" destId="{F1371DA5-07E8-414E-A74C-AB57DE6AF096}" srcOrd="0" destOrd="0" presId="urn:microsoft.com/office/officeart/2005/8/layout/hList7"/>
    <dgm:cxn modelId="{D3DC036E-6AA2-4BE4-AD31-733F11B7FC90}" type="presParOf" srcId="{F1371DA5-07E8-414E-A74C-AB57DE6AF096}" destId="{1587E2EB-9E2B-49A8-88DF-12F4BC742774}" srcOrd="0" destOrd="0" presId="urn:microsoft.com/office/officeart/2005/8/layout/hList7"/>
    <dgm:cxn modelId="{E69C464E-E548-4674-8B6C-4BE669DF0C2C}" type="presParOf" srcId="{F1371DA5-07E8-414E-A74C-AB57DE6AF096}" destId="{FFC25962-7C45-4146-9043-4CF5E6B679F1}" srcOrd="1" destOrd="0" presId="urn:microsoft.com/office/officeart/2005/8/layout/hList7"/>
    <dgm:cxn modelId="{3C428F8F-B043-4EB7-BBCE-A550FDE14710}" type="presParOf" srcId="{F1371DA5-07E8-414E-A74C-AB57DE6AF096}" destId="{4FA4F50D-5239-4EB0-9310-E36154C66A13}" srcOrd="2" destOrd="0" presId="urn:microsoft.com/office/officeart/2005/8/layout/hList7"/>
    <dgm:cxn modelId="{84650354-BEC8-4B41-A913-FECDC54B0DCC}" type="presParOf" srcId="{F1371DA5-07E8-414E-A74C-AB57DE6AF096}" destId="{03E03EC9-240D-40EA-9339-21ADBCA79940}" srcOrd="3" destOrd="0" presId="urn:microsoft.com/office/officeart/2005/8/layout/hList7"/>
    <dgm:cxn modelId="{B180C28C-8E21-4784-97ED-8E3C75EDE997}" type="presParOf" srcId="{54966534-205A-409E-8EFC-6472A2427463}" destId="{B922C302-93E5-48CB-B7BE-192AF6B94BC8}" srcOrd="1" destOrd="0" presId="urn:microsoft.com/office/officeart/2005/8/layout/hList7"/>
    <dgm:cxn modelId="{45F90B40-A95F-4987-BD5A-D66CC61A596C}" type="presParOf" srcId="{54966534-205A-409E-8EFC-6472A2427463}" destId="{56F77F58-D2B5-4CB9-98AB-3D3978D7AB7F}" srcOrd="2" destOrd="0" presId="urn:microsoft.com/office/officeart/2005/8/layout/hList7"/>
    <dgm:cxn modelId="{AC0C0F2B-6159-40C8-AAFB-5CF8CFD21ACB}" type="presParOf" srcId="{56F77F58-D2B5-4CB9-98AB-3D3978D7AB7F}" destId="{5659B92A-3A3E-4CE7-9F88-1E2184D5882E}" srcOrd="0" destOrd="0" presId="urn:microsoft.com/office/officeart/2005/8/layout/hList7"/>
    <dgm:cxn modelId="{DE36B884-2031-45F0-AB23-457714A7BA03}" type="presParOf" srcId="{56F77F58-D2B5-4CB9-98AB-3D3978D7AB7F}" destId="{CF0707A7-E65C-4A43-9E93-37B080CFF773}" srcOrd="1" destOrd="0" presId="urn:microsoft.com/office/officeart/2005/8/layout/hList7"/>
    <dgm:cxn modelId="{FCF5DC8E-B66B-4769-8379-563B91A3C94B}" type="presParOf" srcId="{56F77F58-D2B5-4CB9-98AB-3D3978D7AB7F}" destId="{CE0B6F0E-5ABE-408D-B3B3-719533EC90EE}" srcOrd="2" destOrd="0" presId="urn:microsoft.com/office/officeart/2005/8/layout/hList7"/>
    <dgm:cxn modelId="{4F701596-069A-479B-9730-9B52B4EAB6AA}" type="presParOf" srcId="{56F77F58-D2B5-4CB9-98AB-3D3978D7AB7F}" destId="{73374266-A03F-49CC-8197-AB4DD35A31D5}" srcOrd="3" destOrd="0" presId="urn:microsoft.com/office/officeart/2005/8/layout/hList7"/>
    <dgm:cxn modelId="{A557EB27-F77B-4EAC-8E71-19052BD37551}" type="presParOf" srcId="{54966534-205A-409E-8EFC-6472A2427463}" destId="{0B887CB2-C8EF-45F0-9C9E-3E93C1143AE2}" srcOrd="3" destOrd="0" presId="urn:microsoft.com/office/officeart/2005/8/layout/hList7"/>
    <dgm:cxn modelId="{A1758C4B-A7F3-4C91-AE82-9A21B6DD90E2}" type="presParOf" srcId="{54966534-205A-409E-8EFC-6472A2427463}" destId="{571AE7EF-8A11-4FAE-BC9D-BC1FAB83CC92}" srcOrd="4" destOrd="0" presId="urn:microsoft.com/office/officeart/2005/8/layout/hList7"/>
    <dgm:cxn modelId="{970B32B7-BACB-42EF-9BD3-252CE498394C}" type="presParOf" srcId="{571AE7EF-8A11-4FAE-BC9D-BC1FAB83CC92}" destId="{1926918B-67E4-49F8-8385-1D0973D31DC4}" srcOrd="0" destOrd="0" presId="urn:microsoft.com/office/officeart/2005/8/layout/hList7"/>
    <dgm:cxn modelId="{C6362790-4E67-42A1-8C36-97C95B1C5DFB}" type="presParOf" srcId="{571AE7EF-8A11-4FAE-BC9D-BC1FAB83CC92}" destId="{EC1E0D36-675B-42B3-83D7-74C1F60E9B36}" srcOrd="1" destOrd="0" presId="urn:microsoft.com/office/officeart/2005/8/layout/hList7"/>
    <dgm:cxn modelId="{63DBBCB5-AABA-488C-8327-CB0E75CD023C}" type="presParOf" srcId="{571AE7EF-8A11-4FAE-BC9D-BC1FAB83CC92}" destId="{0EE3A4D9-F63D-471E-B981-826EC57CE0E7}" srcOrd="2" destOrd="0" presId="urn:microsoft.com/office/officeart/2005/8/layout/hList7"/>
    <dgm:cxn modelId="{7586755F-3CC6-4BF9-AA8C-532C83A3980B}" type="presParOf" srcId="{571AE7EF-8A11-4FAE-BC9D-BC1FAB83CC92}" destId="{31562E33-BA73-4AED-A6F1-300D8A3264D0}" srcOrd="3" destOrd="0" presId="urn:microsoft.com/office/officeart/2005/8/layout/hList7"/>
    <dgm:cxn modelId="{39BFFA9F-46EC-45F5-8594-F97DB971682F}" type="presParOf" srcId="{54966534-205A-409E-8EFC-6472A2427463}" destId="{E0076279-7913-447F-9D0E-68EDDE0E8841}" srcOrd="5" destOrd="0" presId="urn:microsoft.com/office/officeart/2005/8/layout/hList7"/>
    <dgm:cxn modelId="{36DED5C0-25E6-43B1-89DE-C03F3ADD959D}" type="presParOf" srcId="{54966534-205A-409E-8EFC-6472A2427463}" destId="{B8B33434-E8CE-4F5E-BD37-B7658D664BC9}" srcOrd="6" destOrd="0" presId="urn:microsoft.com/office/officeart/2005/8/layout/hList7"/>
    <dgm:cxn modelId="{2A5114D5-F999-4EFB-8E31-2AAE2DE804C0}" type="presParOf" srcId="{B8B33434-E8CE-4F5E-BD37-B7658D664BC9}" destId="{AC343AAC-CB49-4653-B318-E30B786B00B3}" srcOrd="0" destOrd="0" presId="urn:microsoft.com/office/officeart/2005/8/layout/hList7"/>
    <dgm:cxn modelId="{8313839F-1BE8-455C-9AEF-4CA6ABFF3807}" type="presParOf" srcId="{B8B33434-E8CE-4F5E-BD37-B7658D664BC9}" destId="{1C24017B-34FA-4FA1-A15B-EDEA71390D44}" srcOrd="1" destOrd="0" presId="urn:microsoft.com/office/officeart/2005/8/layout/hList7"/>
    <dgm:cxn modelId="{E29445D5-88DC-48F7-ACC1-17813ADFB378}" type="presParOf" srcId="{B8B33434-E8CE-4F5E-BD37-B7658D664BC9}" destId="{45C57FF0-D424-4A6E-8A03-7F1C280F95B3}" srcOrd="2" destOrd="0" presId="urn:microsoft.com/office/officeart/2005/8/layout/hList7"/>
    <dgm:cxn modelId="{A6D2F129-7E5C-44A1-B903-21EAF90E9964}" type="presParOf" srcId="{B8B33434-E8CE-4F5E-BD37-B7658D664BC9}" destId="{1F9CBE0F-1557-449C-8F67-B2E094EB5A80}" srcOrd="3" destOrd="0" presId="urn:microsoft.com/office/officeart/2005/8/layout/hList7"/>
    <dgm:cxn modelId="{9DE486E3-D988-484B-9BBC-3D817E3D3368}" type="presParOf" srcId="{54966534-205A-409E-8EFC-6472A2427463}" destId="{2F6D8539-9735-4C89-9F52-E999B4E2EC0A}" srcOrd="7" destOrd="0" presId="urn:microsoft.com/office/officeart/2005/8/layout/hList7"/>
    <dgm:cxn modelId="{83C867B3-7D8D-4E80-B094-DF9BFE72F981}" type="presParOf" srcId="{54966534-205A-409E-8EFC-6472A2427463}" destId="{EE58D79D-8C5F-4A75-B360-3E7A163B2A1F}" srcOrd="8" destOrd="0" presId="urn:microsoft.com/office/officeart/2005/8/layout/hList7"/>
    <dgm:cxn modelId="{12B7E457-5B48-4FFE-BFCE-C95EC1A58DD5}" type="presParOf" srcId="{EE58D79D-8C5F-4A75-B360-3E7A163B2A1F}" destId="{336D4597-5F4F-495E-AF8E-D5D60C112DBE}" srcOrd="0" destOrd="0" presId="urn:microsoft.com/office/officeart/2005/8/layout/hList7"/>
    <dgm:cxn modelId="{81EB9C8B-6025-4DEF-8009-0F0A4D9E7832}" type="presParOf" srcId="{EE58D79D-8C5F-4A75-B360-3E7A163B2A1F}" destId="{D64208FA-D00F-4949-9EE4-F90BA9D924AE}" srcOrd="1" destOrd="0" presId="urn:microsoft.com/office/officeart/2005/8/layout/hList7"/>
    <dgm:cxn modelId="{3C0110A8-8556-42AE-974B-9AC622AD9DB6}" type="presParOf" srcId="{EE58D79D-8C5F-4A75-B360-3E7A163B2A1F}" destId="{DFAFAC07-F02E-4C3D-9AF5-F2DC0E642F69}" srcOrd="2" destOrd="0" presId="urn:microsoft.com/office/officeart/2005/8/layout/hList7"/>
    <dgm:cxn modelId="{A8498033-DEA7-4CAB-B389-B0A623651819}" type="presParOf" srcId="{EE58D79D-8C5F-4A75-B360-3E7A163B2A1F}" destId="{49E20B56-B84B-46F6-B3BD-C2F2E464A97D}" srcOrd="3" destOrd="0" presId="urn:microsoft.com/office/officeart/2005/8/layout/hList7"/>
    <dgm:cxn modelId="{F19228AF-91C1-4221-9167-58764C8CC27F}" type="presParOf" srcId="{54966534-205A-409E-8EFC-6472A2427463}" destId="{30841745-3A89-4A2A-974E-7A5F7585A963}" srcOrd="9" destOrd="0" presId="urn:microsoft.com/office/officeart/2005/8/layout/hList7"/>
    <dgm:cxn modelId="{A79112C9-72F3-4ABD-8B53-CBADFFD9C8FF}" type="presParOf" srcId="{54966534-205A-409E-8EFC-6472A2427463}" destId="{6116A305-5305-4206-B39A-62A8920E7F55}" srcOrd="10" destOrd="0" presId="urn:microsoft.com/office/officeart/2005/8/layout/hList7"/>
    <dgm:cxn modelId="{3251B365-41CF-4FAB-9C54-42D6DE83DD66}" type="presParOf" srcId="{6116A305-5305-4206-B39A-62A8920E7F55}" destId="{0A77DB1C-E3E5-48C0-8AEB-3AB63A36C437}" srcOrd="0" destOrd="0" presId="urn:microsoft.com/office/officeart/2005/8/layout/hList7"/>
    <dgm:cxn modelId="{EACC4F07-C598-4206-ADD4-4FC17FFD8F13}" type="presParOf" srcId="{6116A305-5305-4206-B39A-62A8920E7F55}" destId="{BE5D41C9-1028-42B9-9F26-6188FEA9B6E9}" srcOrd="1" destOrd="0" presId="urn:microsoft.com/office/officeart/2005/8/layout/hList7"/>
    <dgm:cxn modelId="{23A8170C-56AA-4BF8-93F1-42957E56E1DE}" type="presParOf" srcId="{6116A305-5305-4206-B39A-62A8920E7F55}" destId="{28ACAF30-34BD-443F-8919-FE1EAEA3D853}" srcOrd="2" destOrd="0" presId="urn:microsoft.com/office/officeart/2005/8/layout/hList7"/>
    <dgm:cxn modelId="{94D6D527-3FB2-43DC-A167-3E4FC0E39275}" type="presParOf" srcId="{6116A305-5305-4206-B39A-62A8920E7F55}" destId="{8C963EF1-2FC4-49B6-A613-8FF987EA23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535CB-F12B-49A5-A529-7B2748354F1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AD5FB42-D00C-4A8F-BEC8-27B5EA50D73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Ремонт подъездов в многоквартирных домах</a:t>
          </a:r>
          <a:endParaRPr lang="ru-RU" sz="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4D1407E-F7AE-444A-9089-4EA600AA13E8}" type="parTrans" cxnId="{2E649825-FC33-4448-AE80-D2CCBE89B325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3294050-9C78-4B3D-BCE9-4786352713E9}" type="sibTrans" cxnId="{2E649825-FC33-4448-AE80-D2CCBE89B325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DEEF779-6D33-40FB-8970-401550CFA03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Обеспечение деятельности учреждений благоустройства</a:t>
          </a:r>
          <a:endParaRPr lang="ru-RU" sz="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4A1DEAB-9C0B-418F-99B6-A9748F902DFD}" type="parTrans" cxnId="{60F54FF9-49DD-46B2-AAC3-A82453ECA64E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DCBCDF7-A635-4B7E-AF8B-A857204CD039}" type="sibTrans" cxnId="{60F54FF9-49DD-46B2-AAC3-A82453ECA64E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6F4E9F4-C468-4FC5-995F-F483054348D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Благоустройство </a:t>
          </a:r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территорий</a:t>
          </a:r>
          <a:endParaRPr lang="ru-RU" sz="9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6D556D1-3969-4349-8DBE-CB8DF9DEDCBF}" type="parTrans" cxnId="{2534BDF5-C75B-4894-953B-61A18EDE5F4F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12CAD2E-06DD-4C7F-8B1D-8ECD7F553D0C}" type="sibTrans" cxnId="{2534BDF5-C75B-4894-953B-61A18EDE5F4F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02A7D5F-7BDE-4C84-82B5-6FFF3F72F68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Ремонт </a:t>
          </a:r>
          <a:r>
            <a: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асфальтового</a:t>
          </a:r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покрытия дворовых территорий</a:t>
          </a:r>
          <a:endParaRPr lang="ru-RU" sz="9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E0770AE-DDFF-489F-BF62-CCF96AFB0802}" type="parTrans" cxnId="{6BC76BD5-D57E-4992-AF8B-A92D20A8F108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F9BD8E8-EAB5-4B53-A417-668BFCCFDAB1}" type="sibTrans" cxnId="{6BC76BD5-D57E-4992-AF8B-A92D20A8F108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E449671-3F1F-4EEE-92EE-EAA72F9C683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Устройство систем наружного освещения</a:t>
          </a:r>
          <a:endParaRPr lang="ru-RU" sz="9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B72D35D-DE0D-489C-98C9-6AC79FA59839}" type="sibTrans" cxnId="{4598D394-652C-4067-AA56-CB671AC1437B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7D2706A-AF8E-4DFB-8289-EB8C2BFBF7F7}" type="parTrans" cxnId="{4598D394-652C-4067-AA56-CB671AC1437B}">
      <dgm:prSet/>
      <dgm:spPr/>
      <dgm:t>
        <a:bodyPr/>
        <a:lstStyle/>
        <a:p>
          <a:endParaRPr lang="ru-RU" sz="9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0AFE316-1677-46DD-A231-B5A38B777C6C}" type="pres">
      <dgm:prSet presAssocID="{8F8535CB-F12B-49A5-A529-7B2748354F15}" presName="Name0" presStyleCnt="0">
        <dgm:presLayoutVars>
          <dgm:dir/>
          <dgm:animLvl val="lvl"/>
          <dgm:resizeHandles val="exact"/>
        </dgm:presLayoutVars>
      </dgm:prSet>
      <dgm:spPr/>
    </dgm:pt>
    <dgm:pt modelId="{B335A1A0-90CB-499C-A1EA-31C1DD9D9AF9}" type="pres">
      <dgm:prSet presAssocID="{2AD5FB42-D00C-4A8F-BEC8-27B5EA50D737}" presName="parTxOnly" presStyleLbl="node1" presStyleIdx="0" presStyleCnt="5" custScaleX="109212" custLinFactX="143418" custLinFactNeighborX="200000" custLinFactNeighborY="-3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6A82A-A1C2-46B9-8FA2-9B2352626377}" type="pres">
      <dgm:prSet presAssocID="{83294050-9C78-4B3D-BCE9-4786352713E9}" presName="parTxOnlySpace" presStyleCnt="0"/>
      <dgm:spPr/>
    </dgm:pt>
    <dgm:pt modelId="{F04D46F2-4CB7-40DA-94F8-CC8D6BF208E8}" type="pres">
      <dgm:prSet presAssocID="{602A7D5F-7BDE-4C84-82B5-6FFF3F72F683}" presName="parTxOnly" presStyleLbl="node1" presStyleIdx="1" presStyleCnt="5" custLinFactX="200000" custLinFactNeighborX="235885" custLinFactNeighborY="-44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792C5-0E27-459E-8E98-B49E7D1B6FCC}" type="pres">
      <dgm:prSet presAssocID="{4F9BD8E8-EAB5-4B53-A417-668BFCCFDAB1}" presName="parTxOnlySpace" presStyleCnt="0"/>
      <dgm:spPr/>
    </dgm:pt>
    <dgm:pt modelId="{866E605A-B9CB-4AAA-A37D-5F52318FB96E}" type="pres">
      <dgm:prSet presAssocID="{D6F4E9F4-C468-4FC5-995F-F483054348DA}" presName="parTxOnly" presStyleLbl="node1" presStyleIdx="2" presStyleCnt="5" custLinFactX="-160686" custLinFactNeighborX="-200000" custLinFactNeighborY="-3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CDF83-5962-4640-A604-42185B87D9B6}" type="pres">
      <dgm:prSet presAssocID="{B12CAD2E-06DD-4C7F-8B1D-8ECD7F553D0C}" presName="parTxOnlySpace" presStyleCnt="0"/>
      <dgm:spPr/>
    </dgm:pt>
    <dgm:pt modelId="{FCBCF0CD-C33E-4D4E-BF8B-2954A394B792}" type="pres">
      <dgm:prSet presAssocID="{BDEEF779-6D33-40FB-8970-401550CFA035}" presName="parTxOnly" presStyleLbl="node1" presStyleIdx="3" presStyleCnt="5" custLinFactX="-174048" custLinFactNeighborX="-200000" custLinFactNeighborY="-35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29EDE-D272-4250-884B-CCE3A9CDC4FC}" type="pres">
      <dgm:prSet presAssocID="{EDCBCDF7-A635-4B7E-AF8B-A857204CD039}" presName="parTxOnlySpace" presStyleCnt="0"/>
      <dgm:spPr/>
    </dgm:pt>
    <dgm:pt modelId="{EE433C15-089E-4C06-BFB8-0A31E5C4D255}" type="pres">
      <dgm:prSet presAssocID="{CE449671-3F1F-4EEE-92EE-EAA72F9C6839}" presName="parTxOnly" presStyleLbl="node1" presStyleIdx="4" presStyleCnt="5" custLinFactX="-103140" custLinFactY="-9711" custLinFactNeighborX="-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54FF9-49DD-46B2-AAC3-A82453ECA64E}" srcId="{8F8535CB-F12B-49A5-A529-7B2748354F15}" destId="{BDEEF779-6D33-40FB-8970-401550CFA035}" srcOrd="3" destOrd="0" parTransId="{94A1DEAB-9C0B-418F-99B6-A9748F902DFD}" sibTransId="{EDCBCDF7-A635-4B7E-AF8B-A857204CD039}"/>
    <dgm:cxn modelId="{C5A3536B-893C-4213-927F-FEB421A695B7}" type="presOf" srcId="{8F8535CB-F12B-49A5-A529-7B2748354F15}" destId="{90AFE316-1677-46DD-A231-B5A38B777C6C}" srcOrd="0" destOrd="0" presId="urn:microsoft.com/office/officeart/2005/8/layout/chevron1"/>
    <dgm:cxn modelId="{C0B7FFA2-F9C4-4989-875D-A924C59E870A}" type="presOf" srcId="{D6F4E9F4-C468-4FC5-995F-F483054348DA}" destId="{866E605A-B9CB-4AAA-A37D-5F52318FB96E}" srcOrd="0" destOrd="0" presId="urn:microsoft.com/office/officeart/2005/8/layout/chevron1"/>
    <dgm:cxn modelId="{F6B5071A-787E-41AF-880D-46970AA5CAD7}" type="presOf" srcId="{2AD5FB42-D00C-4A8F-BEC8-27B5EA50D737}" destId="{B335A1A0-90CB-499C-A1EA-31C1DD9D9AF9}" srcOrd="0" destOrd="0" presId="urn:microsoft.com/office/officeart/2005/8/layout/chevron1"/>
    <dgm:cxn modelId="{F5E69596-8C21-4535-A2B6-3ACDB1147231}" type="presOf" srcId="{CE449671-3F1F-4EEE-92EE-EAA72F9C6839}" destId="{EE433C15-089E-4C06-BFB8-0A31E5C4D255}" srcOrd="0" destOrd="0" presId="urn:microsoft.com/office/officeart/2005/8/layout/chevron1"/>
    <dgm:cxn modelId="{2E649825-FC33-4448-AE80-D2CCBE89B325}" srcId="{8F8535CB-F12B-49A5-A529-7B2748354F15}" destId="{2AD5FB42-D00C-4A8F-BEC8-27B5EA50D737}" srcOrd="0" destOrd="0" parTransId="{B4D1407E-F7AE-444A-9089-4EA600AA13E8}" sibTransId="{83294050-9C78-4B3D-BCE9-4786352713E9}"/>
    <dgm:cxn modelId="{6BC76BD5-D57E-4992-AF8B-A92D20A8F108}" srcId="{8F8535CB-F12B-49A5-A529-7B2748354F15}" destId="{602A7D5F-7BDE-4C84-82B5-6FFF3F72F683}" srcOrd="1" destOrd="0" parTransId="{6E0770AE-DDFF-489F-BF62-CCF96AFB0802}" sibTransId="{4F9BD8E8-EAB5-4B53-A417-668BFCCFDAB1}"/>
    <dgm:cxn modelId="{2534BDF5-C75B-4894-953B-61A18EDE5F4F}" srcId="{8F8535CB-F12B-49A5-A529-7B2748354F15}" destId="{D6F4E9F4-C468-4FC5-995F-F483054348DA}" srcOrd="2" destOrd="0" parTransId="{96D556D1-3969-4349-8DBE-CB8DF9DEDCBF}" sibTransId="{B12CAD2E-06DD-4C7F-8B1D-8ECD7F553D0C}"/>
    <dgm:cxn modelId="{74928357-7D96-4F07-ACF0-3195ECCC957F}" type="presOf" srcId="{602A7D5F-7BDE-4C84-82B5-6FFF3F72F683}" destId="{F04D46F2-4CB7-40DA-94F8-CC8D6BF208E8}" srcOrd="0" destOrd="0" presId="urn:microsoft.com/office/officeart/2005/8/layout/chevron1"/>
    <dgm:cxn modelId="{4598D394-652C-4067-AA56-CB671AC1437B}" srcId="{8F8535CB-F12B-49A5-A529-7B2748354F15}" destId="{CE449671-3F1F-4EEE-92EE-EAA72F9C6839}" srcOrd="4" destOrd="0" parTransId="{D7D2706A-AF8E-4DFB-8289-EB8C2BFBF7F7}" sibTransId="{7B72D35D-DE0D-489C-98C9-6AC79FA59839}"/>
    <dgm:cxn modelId="{55DD88EF-CB7E-4786-8C9D-B22176B84F11}" type="presOf" srcId="{BDEEF779-6D33-40FB-8970-401550CFA035}" destId="{FCBCF0CD-C33E-4D4E-BF8B-2954A394B792}" srcOrd="0" destOrd="0" presId="urn:microsoft.com/office/officeart/2005/8/layout/chevron1"/>
    <dgm:cxn modelId="{CADDFC0E-A6D6-4C19-BE88-43CD4F12414F}" type="presParOf" srcId="{90AFE316-1677-46DD-A231-B5A38B777C6C}" destId="{B335A1A0-90CB-499C-A1EA-31C1DD9D9AF9}" srcOrd="0" destOrd="0" presId="urn:microsoft.com/office/officeart/2005/8/layout/chevron1"/>
    <dgm:cxn modelId="{D9E6C354-E9D4-4C8B-B176-9936BD2CC4F8}" type="presParOf" srcId="{90AFE316-1677-46DD-A231-B5A38B777C6C}" destId="{9F36A82A-A1C2-46B9-8FA2-9B2352626377}" srcOrd="1" destOrd="0" presId="urn:microsoft.com/office/officeart/2005/8/layout/chevron1"/>
    <dgm:cxn modelId="{F287C02D-7D9C-4DCC-8812-32BC46B516F5}" type="presParOf" srcId="{90AFE316-1677-46DD-A231-B5A38B777C6C}" destId="{F04D46F2-4CB7-40DA-94F8-CC8D6BF208E8}" srcOrd="2" destOrd="0" presId="urn:microsoft.com/office/officeart/2005/8/layout/chevron1"/>
    <dgm:cxn modelId="{BEA882C6-235C-45C3-8E1A-39728E8A3DC6}" type="presParOf" srcId="{90AFE316-1677-46DD-A231-B5A38B777C6C}" destId="{44C792C5-0E27-459E-8E98-B49E7D1B6FCC}" srcOrd="3" destOrd="0" presId="urn:microsoft.com/office/officeart/2005/8/layout/chevron1"/>
    <dgm:cxn modelId="{70A00FBD-8D45-42F9-935A-F9A23722D125}" type="presParOf" srcId="{90AFE316-1677-46DD-A231-B5A38B777C6C}" destId="{866E605A-B9CB-4AAA-A37D-5F52318FB96E}" srcOrd="4" destOrd="0" presId="urn:microsoft.com/office/officeart/2005/8/layout/chevron1"/>
    <dgm:cxn modelId="{F7CF1456-A394-443A-BA5A-5886EF93BA0D}" type="presParOf" srcId="{90AFE316-1677-46DD-A231-B5A38B777C6C}" destId="{E90CDF83-5962-4640-A604-42185B87D9B6}" srcOrd="5" destOrd="0" presId="urn:microsoft.com/office/officeart/2005/8/layout/chevron1"/>
    <dgm:cxn modelId="{E6A65285-AD96-490E-929D-5603DC3AF06A}" type="presParOf" srcId="{90AFE316-1677-46DD-A231-B5A38B777C6C}" destId="{FCBCF0CD-C33E-4D4E-BF8B-2954A394B792}" srcOrd="6" destOrd="0" presId="urn:microsoft.com/office/officeart/2005/8/layout/chevron1"/>
    <dgm:cxn modelId="{5BA4A27E-CC03-4AC6-B8CC-AA328858C1EB}" type="presParOf" srcId="{90AFE316-1677-46DD-A231-B5A38B777C6C}" destId="{96F29EDE-D272-4250-884B-CCE3A9CDC4FC}" srcOrd="7" destOrd="0" presId="urn:microsoft.com/office/officeart/2005/8/layout/chevron1"/>
    <dgm:cxn modelId="{044C4AA7-72AE-4514-B33F-2CD56A456DFC}" type="presParOf" srcId="{90AFE316-1677-46DD-A231-B5A38B777C6C}" destId="{EE433C15-089E-4C06-BFB8-0A31E5C4D25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7E2EB-9E2B-49A8-88DF-12F4BC742774}">
      <dsp:nvSpPr>
        <dsp:cNvPr id="0" name=""/>
        <dsp:cNvSpPr/>
      </dsp:nvSpPr>
      <dsp:spPr>
        <a:xfrm>
          <a:off x="4349" y="1837"/>
          <a:ext cx="1411712" cy="2376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Предоставление субсидий гражданам на ЖКУ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77</a:t>
          </a:r>
          <a:endParaRPr lang="ru-RU" sz="1800" kern="1200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349" y="952343"/>
        <a:ext cx="1411712" cy="950505"/>
      </dsp:txXfrm>
    </dsp:sp>
    <dsp:sp modelId="{03E03EC9-240D-40EA-9339-21ADBCA79940}">
      <dsp:nvSpPr>
        <dsp:cNvPr id="0" name=""/>
        <dsp:cNvSpPr/>
      </dsp:nvSpPr>
      <dsp:spPr>
        <a:xfrm>
          <a:off x="144017" y="72006"/>
          <a:ext cx="1171877" cy="10837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9B92A-3A3E-4CE7-9F88-1E2184D5882E}">
      <dsp:nvSpPr>
        <dsp:cNvPr id="0" name=""/>
        <dsp:cNvSpPr/>
      </dsp:nvSpPr>
      <dsp:spPr>
        <a:xfrm>
          <a:off x="1458413" y="1837"/>
          <a:ext cx="1411712" cy="2376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Arial" pitchFamily="34" charset="0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Arial" pitchFamily="34" charset="0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Дополнительные</a:t>
          </a: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меры социальной поддержки граждан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155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58413" y="952343"/>
        <a:ext cx="1411712" cy="950505"/>
      </dsp:txXfrm>
    </dsp:sp>
    <dsp:sp modelId="{73374266-A03F-49CC-8197-AB4DD35A31D5}">
      <dsp:nvSpPr>
        <dsp:cNvPr id="0" name=""/>
        <dsp:cNvSpPr/>
      </dsp:nvSpPr>
      <dsp:spPr>
        <a:xfrm>
          <a:off x="1587549" y="72006"/>
          <a:ext cx="1144071" cy="10837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6918B-67E4-49F8-8385-1D0973D31DC4}">
      <dsp:nvSpPr>
        <dsp:cNvPr id="0" name=""/>
        <dsp:cNvSpPr/>
      </dsp:nvSpPr>
      <dsp:spPr>
        <a:xfrm>
          <a:off x="2912477" y="0"/>
          <a:ext cx="1411712" cy="23762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Отдых детей в каникулярное время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912477" y="950505"/>
        <a:ext cx="1411712" cy="950505"/>
      </dsp:txXfrm>
    </dsp:sp>
    <dsp:sp modelId="{31562E33-BA73-4AED-A6F1-300D8A3264D0}">
      <dsp:nvSpPr>
        <dsp:cNvPr id="0" name=""/>
        <dsp:cNvSpPr/>
      </dsp:nvSpPr>
      <dsp:spPr>
        <a:xfrm>
          <a:off x="3094765" y="72008"/>
          <a:ext cx="1047137" cy="10160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43AAC-CB49-4653-B318-E30B786B00B3}">
      <dsp:nvSpPr>
        <dsp:cNvPr id="0" name=""/>
        <dsp:cNvSpPr/>
      </dsp:nvSpPr>
      <dsp:spPr>
        <a:xfrm>
          <a:off x="4367981" y="0"/>
          <a:ext cx="1411712" cy="23762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Доступная среда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5 </a:t>
          </a:r>
        </a:p>
      </dsp:txBody>
      <dsp:txXfrm>
        <a:off x="4367981" y="950505"/>
        <a:ext cx="1411712" cy="950505"/>
      </dsp:txXfrm>
    </dsp:sp>
    <dsp:sp modelId="{1F9CBE0F-1557-449C-8F67-B2E094EB5A80}">
      <dsp:nvSpPr>
        <dsp:cNvPr id="0" name=""/>
        <dsp:cNvSpPr/>
      </dsp:nvSpPr>
      <dsp:spPr>
        <a:xfrm>
          <a:off x="4536504" y="72007"/>
          <a:ext cx="1088451" cy="109967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D4597-5F4F-495E-AF8E-D5D60C112DBE}">
      <dsp:nvSpPr>
        <dsp:cNvPr id="0" name=""/>
        <dsp:cNvSpPr/>
      </dsp:nvSpPr>
      <dsp:spPr>
        <a:xfrm>
          <a:off x="5820605" y="1837"/>
          <a:ext cx="1411712" cy="2376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Муниципальные пенсии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31</a:t>
          </a:r>
          <a:endParaRPr lang="ru-RU" sz="2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820605" y="952343"/>
        <a:ext cx="1411712" cy="950505"/>
      </dsp:txXfrm>
    </dsp:sp>
    <dsp:sp modelId="{49E20B56-B84B-46F6-B3BD-C2F2E464A97D}">
      <dsp:nvSpPr>
        <dsp:cNvPr id="0" name=""/>
        <dsp:cNvSpPr/>
      </dsp:nvSpPr>
      <dsp:spPr>
        <a:xfrm>
          <a:off x="6048673" y="72006"/>
          <a:ext cx="1056372" cy="108379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7DB1C-E3E5-48C0-8AEB-3AB63A36C437}">
      <dsp:nvSpPr>
        <dsp:cNvPr id="0" name=""/>
        <dsp:cNvSpPr/>
      </dsp:nvSpPr>
      <dsp:spPr>
        <a:xfrm>
          <a:off x="7274669" y="1837"/>
          <a:ext cx="1411712" cy="2376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latin typeface="Arial" pitchFamily="34" charset="0"/>
            <a:cs typeface="Arial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latin typeface="Arial" pitchFamily="34" charset="0"/>
            <a:cs typeface="Arial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Поддержка социально </a:t>
          </a: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ориентированных </a:t>
          </a: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НКО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</a:t>
          </a:r>
          <a:endParaRPr lang="ru-RU" sz="28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274669" y="952343"/>
        <a:ext cx="1411712" cy="950505"/>
      </dsp:txXfrm>
    </dsp:sp>
    <dsp:sp modelId="{8C963EF1-2FC4-49B6-A613-8FF987EA23BF}">
      <dsp:nvSpPr>
        <dsp:cNvPr id="0" name=""/>
        <dsp:cNvSpPr/>
      </dsp:nvSpPr>
      <dsp:spPr>
        <a:xfrm>
          <a:off x="7425728" y="72006"/>
          <a:ext cx="1109594" cy="108379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A79DC-0876-4B86-9059-5DA8AC3F24A5}">
      <dsp:nvSpPr>
        <dsp:cNvPr id="0" name=""/>
        <dsp:cNvSpPr/>
      </dsp:nvSpPr>
      <dsp:spPr>
        <a:xfrm>
          <a:off x="211946" y="2019824"/>
          <a:ext cx="7995473" cy="356439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5A1A0-90CB-499C-A1EA-31C1DD9D9AF9}">
      <dsp:nvSpPr>
        <dsp:cNvPr id="0" name=""/>
        <dsp:cNvSpPr/>
      </dsp:nvSpPr>
      <dsp:spPr>
        <a:xfrm>
          <a:off x="3308861" y="0"/>
          <a:ext cx="2207843" cy="808645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Ремонт подъездов в многоквартирных домах</a:t>
          </a:r>
          <a:endParaRPr lang="ru-RU" sz="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13184" y="0"/>
        <a:ext cx="1399198" cy="808645"/>
      </dsp:txXfrm>
    </dsp:sp>
    <dsp:sp modelId="{F04D46F2-4CB7-40DA-94F8-CC8D6BF208E8}">
      <dsp:nvSpPr>
        <dsp:cNvPr id="0" name=""/>
        <dsp:cNvSpPr/>
      </dsp:nvSpPr>
      <dsp:spPr>
        <a:xfrm>
          <a:off x="6530958" y="0"/>
          <a:ext cx="2021612" cy="80864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Ремонт </a:t>
          </a: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асфальтового</a:t>
          </a: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покрытия дворовых территорий</a:t>
          </a:r>
          <a:endParaRPr lang="ru-RU" sz="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935281" y="0"/>
        <a:ext cx="1212967" cy="808645"/>
      </dsp:txXfrm>
    </dsp:sp>
    <dsp:sp modelId="{866E605A-B9CB-4AAA-A37D-5F52318FB96E}">
      <dsp:nvSpPr>
        <dsp:cNvPr id="0" name=""/>
        <dsp:cNvSpPr/>
      </dsp:nvSpPr>
      <dsp:spPr>
        <a:xfrm>
          <a:off x="177545" y="0"/>
          <a:ext cx="2021612" cy="80864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Благоустройство </a:t>
          </a: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территорий</a:t>
          </a:r>
          <a:endParaRPr lang="ru-RU" sz="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1868" y="0"/>
        <a:ext cx="1212967" cy="808645"/>
      </dsp:txXfrm>
    </dsp:sp>
    <dsp:sp modelId="{FCBCF0CD-C33E-4D4E-BF8B-2954A394B792}">
      <dsp:nvSpPr>
        <dsp:cNvPr id="0" name=""/>
        <dsp:cNvSpPr/>
      </dsp:nvSpPr>
      <dsp:spPr>
        <a:xfrm>
          <a:off x="1726869" y="0"/>
          <a:ext cx="2021612" cy="80864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Обеспечение деятельности учреждений благоустройства</a:t>
          </a:r>
          <a:endParaRPr lang="ru-RU" sz="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31192" y="0"/>
        <a:ext cx="1212967" cy="808645"/>
      </dsp:txXfrm>
    </dsp:sp>
    <dsp:sp modelId="{EE433C15-089E-4C06-BFB8-0A31E5C4D255}">
      <dsp:nvSpPr>
        <dsp:cNvPr id="0" name=""/>
        <dsp:cNvSpPr/>
      </dsp:nvSpPr>
      <dsp:spPr>
        <a:xfrm>
          <a:off x="4979805" y="0"/>
          <a:ext cx="2021612" cy="808645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Устройство систем наружного освещения</a:t>
          </a:r>
          <a:endParaRPr lang="ru-RU" sz="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384128" y="0"/>
        <a:ext cx="1212967" cy="80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0.26037</cdr:x>
      <cdr:y>0.28975</cdr:y>
    </cdr:from>
    <cdr:to>
      <cdr:x>0.35486</cdr:x>
      <cdr:y>0.39475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0417" y="794837"/>
          <a:ext cx="432008" cy="28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(97,2%)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0.41429</cdr:x>
      <cdr:y>0.34852</cdr:y>
    </cdr:from>
    <cdr:to>
      <cdr:x>0.64286</cdr:x>
      <cdr:y>0.64802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88232" y="1324092"/>
          <a:ext cx="1152128" cy="113787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</cdr:x>
      <cdr:y>0.3471</cdr:y>
    </cdr:from>
    <cdr:to>
      <cdr:x>0.62667</cdr:x>
      <cdr:y>0.65767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2160240" y="1368140"/>
          <a:ext cx="1224154" cy="1224152"/>
          <a:chOff x="2160240" y="1368152"/>
          <a:chExt cx="1224136" cy="1224136"/>
        </a:xfrm>
      </cdr:grpSpPr>
      <cdr:sp macro="" textlink="">
        <cdr:nvSpPr>
          <cdr:cNvPr id="2" name="Овал 1"/>
          <cdr:cNvSpPr/>
        </cdr:nvSpPr>
        <cdr:spPr>
          <a:xfrm xmlns:a="http://schemas.openxmlformats.org/drawingml/2006/main">
            <a:off x="2160240" y="1368152"/>
            <a:ext cx="1224136" cy="1224136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3175">
            <a:prstDash val="sysDash"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 sz="1800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2376261" y="1844672"/>
            <a:ext cx="792088" cy="5040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773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0.38355</cdr:x>
      <cdr:y>0.37824</cdr:y>
    </cdr:from>
    <cdr:to>
      <cdr:x>0.59152</cdr:x>
      <cdr:y>0.61634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18078" y="653670"/>
          <a:ext cx="389363" cy="4114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0.34791</cdr:x>
      <cdr:y>0.41267</cdr:y>
    </cdr:from>
    <cdr:to>
      <cdr:x>0.64421</cdr:x>
      <cdr:y>0.60315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1365" y="713170"/>
          <a:ext cx="554735" cy="329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 764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0.11538</cdr:x>
      <cdr:y>0.18363</cdr:y>
    </cdr:from>
    <cdr:to>
      <cdr:x>0.53846</cdr:x>
      <cdr:y>0.45636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16023" y="317347"/>
          <a:ext cx="792088" cy="471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tx1"/>
              </a:solidFill>
            </a:rPr>
            <a:t>164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chemeClr val="tx1"/>
              </a:solidFill>
            </a:rPr>
            <a:t>Поселения</a:t>
          </a:r>
          <a:endParaRPr lang="ru-RU" sz="9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01119FA-580D-4469-8373-3D6F71558517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6" y="6456364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E48BC0A-677A-41C5-B562-E76BFE4812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3A9C0E0-FBC4-4BE8-8A1C-178F9CAA4018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18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3" y="6456218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691CC7A-5C36-4C87-8205-484FBE75F4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6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01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5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52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52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C36-C25A-4DEF-98BF-658640B42A87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DD8-C8F2-45F3-8165-219106DD505A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2F6-900D-4783-B935-2ED53648EA70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371-46D8-4CF4-BF61-E9911171B52C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BB81-2398-4AEA-824C-A7A167AC2ADA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755-7726-400C-A6D6-EBDA4F3C67DE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9E3-129F-421C-AADA-7A463F94EC50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A9EF-46E2-4CAA-908C-35D672E30DB9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7BD7-0C9C-42E3-895D-0EB57E245E4A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FDE-2479-4359-A7EC-5F5706E57375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1D95-6C31-4061-BA51-6D5EA0264E57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C0BC-DB1E-4563-99CA-3924E16CBC92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div_id=16&amp;id=5361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div_id=16&amp;id=5361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div_id=16&amp;id=5361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main/static.asp?id=158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din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odin.ru/news/?id=54472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4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div_id=38&amp;id=545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din.ru/news/?id=54472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id=5447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id=5447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_15-02.png"/>
          <p:cNvPicPr>
            <a:picLocks noChangeAspect="1"/>
          </p:cNvPicPr>
          <p:nvPr/>
        </p:nvPicPr>
        <p:blipFill>
          <a:blip r:embed="rId2"/>
          <a:srcRect l="258" t="374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7"/>
          <p:cNvSpPr txBox="1">
            <a:spLocks/>
          </p:cNvSpPr>
          <p:nvPr/>
        </p:nvSpPr>
        <p:spPr>
          <a:xfrm>
            <a:off x="214282" y="357172"/>
            <a:ext cx="8448913" cy="49244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ОДИНЦОВСКИЙ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ГОРОДСКОЙ ОКРУГ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91630"/>
            <a:ext cx="7457482" cy="661720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БЮДЖЕТ ДЛЯ ГРАЖДАН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5984" y="2283718"/>
            <a:ext cx="5884327" cy="175432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решению Совета депутатов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Одинцовского городского округа от 20.12.2019 № 21/12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«О бюджете Одинцовского городского округа на 2020 год и плановый период 2021 и 2022 годов»</a:t>
            </a: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369108"/>
              </p:ext>
            </p:extLst>
          </p:nvPr>
        </p:nvGraphicFramePr>
        <p:xfrm>
          <a:off x="0" y="924140"/>
          <a:ext cx="8760843" cy="301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Диаграм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06606"/>
              </p:ext>
            </p:extLst>
          </p:nvPr>
        </p:nvGraphicFramePr>
        <p:xfrm>
          <a:off x="3241599" y="663208"/>
          <a:ext cx="3798167" cy="347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40250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доходов и расходов бюджета Одинцовского городского округа в 2019-2020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2588265" y="1530987"/>
            <a:ext cx="644700" cy="306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19 687</a:t>
            </a:r>
          </a:p>
          <a:p>
            <a:endParaRPr lang="ru-RU" sz="11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5586677" y="1386396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20 </a:t>
            </a:r>
            <a:r>
              <a:rPr lang="ru-RU" b="1" dirty="0" smtClean="0"/>
              <a:t>791</a:t>
            </a:r>
            <a:endParaRPr lang="ru-RU" sz="1100" b="1" dirty="0" smtClean="0"/>
          </a:p>
          <a:p>
            <a:endParaRPr lang="ru-RU" sz="1100" b="1" dirty="0"/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1220081" y="1530987"/>
            <a:ext cx="151805" cy="1188132"/>
          </a:xfrm>
          <a:prstGeom prst="leftBrac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746919" y="200562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12 485</a:t>
            </a:r>
            <a:endParaRPr lang="ru-RU" sz="1200" b="1" dirty="0"/>
          </a:p>
        </p:txBody>
      </p:sp>
      <p:sp>
        <p:nvSpPr>
          <p:cNvPr id="24" name="Выгнутая вверх стрелка 23"/>
          <p:cNvSpPr/>
          <p:nvPr/>
        </p:nvSpPr>
        <p:spPr>
          <a:xfrm rot="855150">
            <a:off x="1610871" y="856091"/>
            <a:ext cx="1622592" cy="445434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5" name="Выгнутая вверх стрелка 24"/>
          <p:cNvSpPr/>
          <p:nvPr/>
        </p:nvSpPr>
        <p:spPr>
          <a:xfrm rot="855150">
            <a:off x="4574731" y="715391"/>
            <a:ext cx="1615721" cy="445434"/>
          </a:xfrm>
          <a:prstGeom prst="curvedDownArrow">
            <a:avLst/>
          </a:prstGeom>
          <a:solidFill>
            <a:srgbClr val="D07C7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1289381">
            <a:off x="1476726" y="931001"/>
            <a:ext cx="1765829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1 993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9,2%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289381">
            <a:off x="4459465" y="809634"/>
            <a:ext cx="1679300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1 849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8,1%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1156" y="2719119"/>
            <a:ext cx="1679300" cy="27460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ефицит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7432" y="4100085"/>
            <a:ext cx="12810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68881" y="4651537"/>
            <a:ext cx="128104" cy="144016"/>
          </a:xfrm>
          <a:prstGeom prst="rect">
            <a:avLst/>
          </a:pr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577206" y="4169248"/>
            <a:ext cx="128104" cy="144016"/>
          </a:xfrm>
          <a:prstGeom prst="rect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577206" y="4435552"/>
            <a:ext cx="128104" cy="144016"/>
          </a:xfrm>
          <a:prstGeom prst="rect">
            <a:avLst/>
          </a:prstGeom>
          <a:pattFill prst="wdUpDiag">
            <a:fgClr>
              <a:srgbClr val="D07C7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670231" y="4176014"/>
            <a:ext cx="128104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38503" y="4037514"/>
            <a:ext cx="2244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519" y="4581215"/>
            <a:ext cx="3089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из других уровней бюджета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79831" y="4112361"/>
            <a:ext cx="2639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за счет собственных средств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65811" y="4348736"/>
            <a:ext cx="239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безвозмездных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из других бюджетов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3553" y="4089434"/>
            <a:ext cx="1579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(-) Дефицит бюджета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5793" y="381243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40" name="TextBox 4"/>
          <p:cNvSpPr txBox="1"/>
          <p:nvPr/>
        </p:nvSpPr>
        <p:spPr>
          <a:xfrm>
            <a:off x="2588265" y="380514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41" name="TextBox 4"/>
          <p:cNvSpPr txBox="1"/>
          <p:nvPr/>
        </p:nvSpPr>
        <p:spPr>
          <a:xfrm>
            <a:off x="4204165" y="380315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42" name="TextBox 4"/>
          <p:cNvSpPr txBox="1"/>
          <p:nvPr/>
        </p:nvSpPr>
        <p:spPr>
          <a:xfrm>
            <a:off x="5508104" y="380315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43" name="TextBox 4"/>
          <p:cNvSpPr txBox="1"/>
          <p:nvPr/>
        </p:nvSpPr>
        <p:spPr>
          <a:xfrm>
            <a:off x="7529529" y="377826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44" name="TextBox 4"/>
          <p:cNvSpPr txBox="1"/>
          <p:nvPr/>
        </p:nvSpPr>
        <p:spPr>
          <a:xfrm>
            <a:off x="6670231" y="377826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1172354">
            <a:off x="2043159" y="2166520"/>
            <a:ext cx="360040" cy="1754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с вырезом 44"/>
          <p:cNvSpPr/>
          <p:nvPr/>
        </p:nvSpPr>
        <p:spPr>
          <a:xfrm rot="1172354">
            <a:off x="2043158" y="2632452"/>
            <a:ext cx="360040" cy="1754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право с вырезом 45"/>
          <p:cNvSpPr/>
          <p:nvPr/>
        </p:nvSpPr>
        <p:spPr>
          <a:xfrm rot="1172354">
            <a:off x="2007855" y="3188676"/>
            <a:ext cx="360040" cy="1754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262616">
            <a:off x="2017454" y="197286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-893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 rot="1262616">
            <a:off x="1982808" y="243859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-208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 rot="1262616">
            <a:off x="1972134" y="2954788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-892</a:t>
            </a:r>
            <a:endParaRPr lang="ru-RU" sz="1200" dirty="0"/>
          </a:p>
        </p:txBody>
      </p:sp>
      <p:sp>
        <p:nvSpPr>
          <p:cNvPr id="50" name="Стрелка вправо с вырезом 49"/>
          <p:cNvSpPr/>
          <p:nvPr/>
        </p:nvSpPr>
        <p:spPr>
          <a:xfrm rot="1172354">
            <a:off x="4909323" y="2309388"/>
            <a:ext cx="360040" cy="175424"/>
          </a:xfrm>
          <a:prstGeom prst="notchedRightArrow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право с вырезом 50"/>
          <p:cNvSpPr/>
          <p:nvPr/>
        </p:nvSpPr>
        <p:spPr>
          <a:xfrm rot="1172354">
            <a:off x="4920107" y="3096211"/>
            <a:ext cx="360040" cy="175424"/>
          </a:xfrm>
          <a:prstGeom prst="notchedRightArrow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 rot="1262616">
            <a:off x="4907284" y="2034795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-943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 rot="1262616">
            <a:off x="4907285" y="283514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-906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55659" y="4348736"/>
            <a:ext cx="128104" cy="144016"/>
          </a:xfrm>
          <a:prstGeom prst="rect">
            <a:avLst/>
          </a:prstGeom>
          <a:pattFill prst="diagBrick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438503" y="4248022"/>
            <a:ext cx="2909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лиц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71421" y="741055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673663" y="4929204"/>
            <a:ext cx="40433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1384599" y="1243693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21 680</a:t>
            </a:r>
          </a:p>
          <a:p>
            <a:endParaRPr lang="ru-RU" sz="1100" b="1" dirty="0"/>
          </a:p>
        </p:txBody>
      </p:sp>
      <p:sp>
        <p:nvSpPr>
          <p:cNvPr id="59" name="TextBox 1"/>
          <p:cNvSpPr txBox="1"/>
          <p:nvPr/>
        </p:nvSpPr>
        <p:spPr>
          <a:xfrm>
            <a:off x="4204165" y="1032759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22 640</a:t>
            </a:r>
          </a:p>
          <a:p>
            <a:endParaRPr lang="ru-RU" sz="1100" b="1" dirty="0"/>
          </a:p>
        </p:txBody>
      </p:sp>
      <p:graphicFrame>
        <p:nvGraphicFramePr>
          <p:cNvPr id="60" name="Диаграмма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051790"/>
              </p:ext>
            </p:extLst>
          </p:nvPr>
        </p:nvGraphicFramePr>
        <p:xfrm>
          <a:off x="4515656" y="3093287"/>
          <a:ext cx="5808539" cy="79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645204" y="3029359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-960</a:t>
            </a:r>
            <a:endParaRPr lang="ru-RU" sz="1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50990" y="3029358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-1 104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5134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8227" y="307075"/>
            <a:ext cx="6891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бюджета в 2018-2022 годах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04449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540618"/>
              </p:ext>
            </p:extLst>
          </p:nvPr>
        </p:nvGraphicFramePr>
        <p:xfrm>
          <a:off x="539551" y="1131590"/>
          <a:ext cx="8064899" cy="29479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37733"/>
                <a:gridCol w="1279298"/>
                <a:gridCol w="1211967"/>
                <a:gridCol w="1211967"/>
                <a:gridCol w="1211967"/>
                <a:gridCol w="1211967"/>
              </a:tblGrid>
              <a:tr h="130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3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21 278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21 680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19 687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21 192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21 776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21 360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21 640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21 791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22 306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22 570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1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-82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-960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-1</a:t>
                      </a:r>
                      <a:r>
                        <a:rPr lang="ru-RU" i="1" baseline="0" dirty="0" smtClean="0">
                          <a:latin typeface="+mn-lt"/>
                        </a:rPr>
                        <a:t> 104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</a:t>
                      </a:r>
                      <a:r>
                        <a:rPr lang="ru-RU" i="1" baseline="0" dirty="0" smtClean="0">
                          <a:latin typeface="+mn-lt"/>
                        </a:rPr>
                        <a:t>1 114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-794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096705"/>
              </p:ext>
            </p:extLst>
          </p:nvPr>
        </p:nvGraphicFramePr>
        <p:xfrm>
          <a:off x="107504" y="771550"/>
          <a:ext cx="90364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3131840" y="1091535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21 680</a:t>
            </a:r>
          </a:p>
          <a:p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1691680" y="1148318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21 278</a:t>
            </a:r>
          </a:p>
          <a:p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4578529" y="1325171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19 687</a:t>
            </a:r>
          </a:p>
          <a:p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5940152" y="1203394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21 192</a:t>
            </a:r>
          </a:p>
          <a:p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7452320" y="1088740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21 776</a:t>
            </a:r>
          </a:p>
          <a:p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57356" y="402501"/>
            <a:ext cx="6171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доходов Одинцовского городского округа в 2018-2022 годах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71421" y="741055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402814"/>
            <a:ext cx="6171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расходов Одинцовского городского округа в 2018-2022 годах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887668"/>
              </p:ext>
            </p:extLst>
          </p:nvPr>
        </p:nvGraphicFramePr>
        <p:xfrm>
          <a:off x="237752" y="771550"/>
          <a:ext cx="8657388" cy="411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691680" y="1153636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21 360</a:t>
            </a:r>
          </a:p>
          <a:p>
            <a:endParaRPr lang="ru-RU" sz="14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3059832" y="1045624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21 640</a:t>
            </a:r>
          </a:p>
          <a:p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4419408" y="1193039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21 791</a:t>
            </a:r>
          </a:p>
          <a:p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5806135" y="1085027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22 306</a:t>
            </a:r>
          </a:p>
          <a:p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7164288" y="1045624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22 570</a:t>
            </a:r>
          </a:p>
          <a:p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71421" y="741055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34841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9068" y="410322"/>
            <a:ext cx="68814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дефицита бюджета Одинцовского городского округа в 2018-2022 годах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603809"/>
              </p:ext>
            </p:extLst>
          </p:nvPr>
        </p:nvGraphicFramePr>
        <p:xfrm>
          <a:off x="107504" y="956499"/>
          <a:ext cx="8928992" cy="377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871421" y="741055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693767"/>
              </p:ext>
            </p:extLst>
          </p:nvPr>
        </p:nvGraphicFramePr>
        <p:xfrm>
          <a:off x="179512" y="947013"/>
          <a:ext cx="8431725" cy="356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366589"/>
            <a:ext cx="63299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бюджетов муниципальных образований Московской области в расчете на 1 жителя в 2020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15339" y="4406629"/>
            <a:ext cx="3087792" cy="648072"/>
            <a:chOff x="7281006" y="1777589"/>
            <a:chExt cx="1908215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37561" y="1777589"/>
              <a:ext cx="175166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Собственные доходы (налоговые и неналоговые)</a:t>
              </a: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281006" y="2029617"/>
              <a:ext cx="83716" cy="1440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17377" y="4406629"/>
            <a:ext cx="3568139" cy="648072"/>
            <a:chOff x="7281005" y="1777589"/>
            <a:chExt cx="1596716" cy="6480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437561" y="1777589"/>
              <a:ext cx="144016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 из бюджетов других уровней</a:t>
              </a:r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281005" y="2029617"/>
              <a:ext cx="72008" cy="144016"/>
            </a:xfrm>
            <a:prstGeom prst="rect">
              <a:avLst/>
            </a:prstGeom>
            <a:pattFill prst="shingle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64122" y="1275606"/>
            <a:ext cx="3460474" cy="2834249"/>
            <a:chOff x="5397659" y="1275606"/>
            <a:chExt cx="3460474" cy="283424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857400" y="1275606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58,8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763690" y="2211710"/>
              <a:ext cx="900726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47,4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12685" y="3219822"/>
              <a:ext cx="86688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37,5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43597" y="1779662"/>
              <a:ext cx="93610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52,3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743027" y="2721950"/>
              <a:ext cx="86688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37,5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397659" y="3749815"/>
              <a:ext cx="89450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34,7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24328" y="721838"/>
            <a:ext cx="141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ТЫС.РУБ./1 человек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03848" y="1287188"/>
            <a:ext cx="10007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59%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31840" y="1779662"/>
            <a:ext cx="10007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57%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87822" y="2222875"/>
            <a:ext cx="10007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59%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34280" y="2740169"/>
            <a:ext cx="10007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57%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52513" y="3225797"/>
            <a:ext cx="10007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52%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96127" y="3723878"/>
            <a:ext cx="10007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38%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6609" y="1111991"/>
            <a:ext cx="1265684" cy="3151947"/>
            <a:chOff x="346609" y="1111991"/>
            <a:chExt cx="1265684" cy="315194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50920" y="1468043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334 867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95536" y="1111991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Численность, чел.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46609" y="1953448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273 109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11560" y="2416342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258 832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88949" y="3903898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517 991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91715" y="3379358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321 638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34333" y="2895786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311 145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6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9874" y="351323"/>
            <a:ext cx="624252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бюджетов муниципальных образований Московской области в расчете на 1 жителя в 2020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24328" y="602674"/>
            <a:ext cx="141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ТЫС.РУБ./1 человек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5339" y="4406629"/>
            <a:ext cx="3087792" cy="648072"/>
            <a:chOff x="7281006" y="1777589"/>
            <a:chExt cx="1908215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37561" y="1777589"/>
              <a:ext cx="175166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Расходы бюджета за счёт собственных средств</a:t>
              </a: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281006" y="2029617"/>
              <a:ext cx="83716" cy="144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32763" y="4334621"/>
            <a:ext cx="3568139" cy="648072"/>
            <a:chOff x="7281005" y="1777589"/>
            <a:chExt cx="1596716" cy="64807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437561" y="1777589"/>
              <a:ext cx="144016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Расходы бюджета за счет средств бюджетов других уровней</a:t>
              </a: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281005" y="2029617"/>
              <a:ext cx="72008" cy="144016"/>
            </a:xfrm>
            <a:prstGeom prst="rect">
              <a:avLst/>
            </a:prstGeom>
            <a:pattFill prst="shingle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378938"/>
              </p:ext>
            </p:extLst>
          </p:nvPr>
        </p:nvGraphicFramePr>
        <p:xfrm>
          <a:off x="107504" y="848895"/>
          <a:ext cx="8928991" cy="36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5015388" y="1210408"/>
            <a:ext cx="3475001" cy="2828958"/>
            <a:chOff x="4690321" y="1193815"/>
            <a:chExt cx="3475001" cy="282895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90321" y="3662733"/>
              <a:ext cx="855957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35,6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039021" y="3132423"/>
              <a:ext cx="93610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38,5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637994" y="1652023"/>
              <a:ext cx="93222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55,5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35390" y="2147937"/>
              <a:ext cx="93610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46,0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053021" y="1193815"/>
              <a:ext cx="1112301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62,1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555654" y="2715766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41,0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23998" y="1111991"/>
            <a:ext cx="1265684" cy="3151947"/>
            <a:chOff x="346609" y="1111991"/>
            <a:chExt cx="1265684" cy="315194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50920" y="1390428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334 867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536" y="1111991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Численность, чел.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46609" y="1953448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273 109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11560" y="2416342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258 832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88949" y="3903898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517 991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1715" y="3379358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321 638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34333" y="2895786"/>
              <a:ext cx="100073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311 145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1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79060" y="285734"/>
            <a:ext cx="693118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доходов, а также межбюджетных трансфертов, поступающих в бюджет Одинцовского городского округа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 2018-2022 годов 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поступления за 2018 и 2019 годы, плановые значения на 2020-2022 годы) 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552750"/>
              </p:ext>
            </p:extLst>
          </p:nvPr>
        </p:nvGraphicFramePr>
        <p:xfrm>
          <a:off x="179512" y="909352"/>
          <a:ext cx="8675676" cy="411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96"/>
                <a:gridCol w="2749649"/>
                <a:gridCol w="551747"/>
                <a:gridCol w="561636"/>
                <a:gridCol w="557680"/>
                <a:gridCol w="506261"/>
                <a:gridCol w="561636"/>
                <a:gridCol w="585366"/>
                <a:gridCol w="587343"/>
                <a:gridCol w="561636"/>
                <a:gridCol w="563611"/>
                <a:gridCol w="528015"/>
              </a:tblGrid>
              <a:tr h="100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доходов,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доходов,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доходов,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доходов,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доходов,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7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21 680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21 776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10 938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11 399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4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доходы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9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8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8 749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9 793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9 863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1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РФ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2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 от возврата остатков субсидий, субвенций и иных МБТ, имеющих целевое назначение, прошлых лет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2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5.7.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" marR="4538" marT="45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2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5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3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673662" y="4929204"/>
            <a:ext cx="362833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785918" y="333605"/>
            <a:ext cx="688774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собственных доходов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городского округа на 2020 год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94177"/>
              </p:ext>
            </p:extLst>
          </p:nvPr>
        </p:nvGraphicFramePr>
        <p:xfrm>
          <a:off x="26304" y="924140"/>
          <a:ext cx="9000998" cy="395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и вычеты по местным налогам</a:t>
            </a:r>
          </a:p>
          <a:p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u="sng" dirty="0" smtClean="0">
                <a:solidFill>
                  <a:srgbClr val="376092"/>
                </a:solidFill>
              </a:rPr>
              <a:t>Налог на имущество физических лиц</a:t>
            </a:r>
            <a:endParaRPr lang="ru-RU" sz="1600" b="1" u="sng" dirty="0">
              <a:solidFill>
                <a:srgbClr val="376092"/>
              </a:solidFill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3485"/>
              </p:ext>
            </p:extLst>
          </p:nvPr>
        </p:nvGraphicFramePr>
        <p:xfrm>
          <a:off x="153060" y="924140"/>
          <a:ext cx="8790048" cy="399508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63504"/>
                <a:gridCol w="758886"/>
                <a:gridCol w="1201887"/>
                <a:gridCol w="4533368"/>
                <a:gridCol w="1532403"/>
              </a:tblGrid>
              <a:tr h="41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период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налога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Льготы, налоговые вычеты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документ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333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0,1 процента до 2,0 процента  от кадастровой стоимости объекта в зависимости от вида имущества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407 и налоговые вычеты, установленные статьей 403 Налогового кодекса Российской Федерации. Дополнительно к льготам и налоговым вычетам, установленным на федеральном уровне, решениями советов депутатов городских и сельских поселений Одинцовского муниципального района (за исключением решения Совета депутатов городского поселения Заречье) установлены льготы для одного из родителей в многодетной малоимущей семье, имеющей трех и более несовершеннолетних детей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советов депутатов городских и сельских поселений Одинцовского муниципального района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79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0,1 процента до 2,0 процента  от кадастровой стоимости объекта в зависимости от вида имущества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407 и налоговые вычеты, установленные статьей 403 Налогового кодекса Российской Федерации.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от 05.11.2019 № 6/10 «О налоге на имущество физических лиц на территории Одинцовского городского округа Московской области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 fontAlgn="ctr"/>
                      <a:r>
                        <a:rPr lang="arn-CL" sz="800" dirty="0" smtClean="0">
                          <a:hlinkClick r:id="rId3"/>
                        </a:rPr>
                        <a:t>https://odin.ru/news/?div_id=16&amp;id=53612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79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8592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для граждан:</a:t>
            </a:r>
            <a:endParaRPr lang="ru-RU" sz="24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467544" y="1059582"/>
            <a:ext cx="8069538" cy="3830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и вычеты по местным налогам</a:t>
            </a:r>
          </a:p>
          <a:p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u="sng" dirty="0" smtClean="0">
                <a:solidFill>
                  <a:srgbClr val="376092"/>
                </a:solidFill>
              </a:rPr>
              <a:t>Земельный налог с физических лиц</a:t>
            </a:r>
            <a:endParaRPr lang="ru-RU" sz="1600" b="1" u="sng" dirty="0">
              <a:solidFill>
                <a:srgbClr val="376092"/>
              </a:solidFill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96543"/>
              </p:ext>
            </p:extLst>
          </p:nvPr>
        </p:nvGraphicFramePr>
        <p:xfrm>
          <a:off x="251787" y="921259"/>
          <a:ext cx="8675678" cy="390510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49201"/>
                <a:gridCol w="909547"/>
                <a:gridCol w="2049405"/>
                <a:gridCol w="3206652"/>
                <a:gridCol w="1760873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период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налога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Льготы, налоговые вычеты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документ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767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395 и налоговые вычеты, установленные статьей 391 Налогового кодекса Российской Федерации, а также дополнительные льготы, установленные решениями советов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Совета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</a:tr>
              <a:tr h="423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395 и налоговые вычеты, установленные статьей 391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области».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ctr" fontAlgn="ctr"/>
                      <a:r>
                        <a:rPr lang="arn-CL" sz="700" dirty="0" smtClean="0">
                          <a:hlinkClick r:id="rId3"/>
                        </a:rPr>
                        <a:t>https://odin.ru/news/?div_id=16&amp;id=53613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</a:tr>
              <a:tr h="423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и вычеты по местным налогам</a:t>
            </a:r>
          </a:p>
          <a:p>
            <a:r>
              <a:rPr lang="ru-RU" sz="1600" b="1" u="sng" dirty="0" smtClean="0">
                <a:solidFill>
                  <a:srgbClr val="376092"/>
                </a:solidFill>
              </a:rPr>
              <a:t> Земельный налог с юридических лиц</a:t>
            </a:r>
            <a:endParaRPr lang="ru-RU" sz="1600" b="1" u="sng" dirty="0">
              <a:solidFill>
                <a:srgbClr val="376092"/>
              </a:solidFill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07353" y="4924915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5271"/>
              </p:ext>
            </p:extLst>
          </p:nvPr>
        </p:nvGraphicFramePr>
        <p:xfrm>
          <a:off x="179512" y="946348"/>
          <a:ext cx="8784976" cy="383579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4024"/>
                <a:gridCol w="963931"/>
                <a:gridCol w="2839588"/>
                <a:gridCol w="2841986"/>
                <a:gridCol w="1345447"/>
              </a:tblGrid>
              <a:tr h="423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период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налога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Льготы, налоговые вычеты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документ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0,1 процента до 1,5 процентов от кадастровой стоимости земельного участка в зависимости от категорий земель и (или) разрешенного использования земельного участка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395 Налогового кодекса Российской Федерации, а также дополнительные льготы, установленные решениями советов депутатов городских и сельских поселений Одинцовского муниципального района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Совета депутатов городских и сельских поселений Одинцовского муниципального района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</a:tr>
              <a:tr h="1625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395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области».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n-CL" sz="800" dirty="0" smtClean="0">
                          <a:hlinkClick r:id="rId3"/>
                        </a:rPr>
                        <a:t>https://odin.ru/news/?div_id=16&amp;id=53612</a:t>
                      </a:r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5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317414"/>
            <a:ext cx="666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76092"/>
                </a:solidFill>
              </a:rPr>
              <a:t>Объемы выпадающих доходов бюджета </a:t>
            </a:r>
          </a:p>
          <a:p>
            <a:r>
              <a:rPr lang="ru-RU" sz="1600" b="1" dirty="0">
                <a:solidFill>
                  <a:srgbClr val="376092"/>
                </a:solidFill>
              </a:rPr>
              <a:t>Одинцовского городского округа в 2020 – 2022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82546"/>
              </p:ext>
            </p:extLst>
          </p:nvPr>
        </p:nvGraphicFramePr>
        <p:xfrm>
          <a:off x="554422" y="1419622"/>
          <a:ext cx="7982660" cy="28550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36596"/>
                <a:gridCol w="4042487"/>
                <a:gridCol w="1167859"/>
                <a:gridCol w="1167859"/>
                <a:gridCol w="1167859"/>
              </a:tblGrid>
              <a:tr h="6009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бюджета, тыс. руб.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43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5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6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556682"/>
              </p:ext>
            </p:extLst>
          </p:nvPr>
        </p:nvGraphicFramePr>
        <p:xfrm>
          <a:off x="4101663" y="1466346"/>
          <a:ext cx="4572000" cy="240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7884368" y="1897652"/>
            <a:ext cx="432048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(2,8%)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019345" y="130126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20 791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5459" y="129651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73663" y="4929204"/>
            <a:ext cx="417365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518480" y="410322"/>
            <a:ext cx="4830217" cy="685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Программный бюджет Одинцовского городского округа на 2020 год</a:t>
            </a:r>
            <a:endPara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Блок-схема: несколько документов 29"/>
          <p:cNvSpPr/>
          <p:nvPr/>
        </p:nvSpPr>
        <p:spPr>
          <a:xfrm>
            <a:off x="1249069" y="1301269"/>
            <a:ext cx="2538822" cy="1192766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 w="11429" cap="flat" cmpd="sng" algn="ctr">
            <a:solidFill>
              <a:srgbClr val="4E9CD6">
                <a:shade val="50000"/>
              </a:srgbClr>
            </a:solidFill>
            <a:prstDash val="sysDash"/>
          </a:ln>
          <a:effectLst/>
        </p:spPr>
        <p:txBody>
          <a:bodyPr lIns="104251" tIns="52125" rIns="104251" bIns="521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Муниципальные программы </a:t>
            </a:r>
            <a:endParaRPr kumimoji="0" lang="ru-RU" sz="1200" b="1" i="0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</a:endParaRPr>
          </a:p>
        </p:txBody>
      </p:sp>
      <p:pic>
        <p:nvPicPr>
          <p:cNvPr id="31" name="Picture 4" descr="Карты Одинцовский район - карта Одинцовского района АН Твой Д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5766"/>
            <a:ext cx="3209223" cy="19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073425" y="3919623"/>
            <a:ext cx="149804" cy="148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199662" y="3562719"/>
            <a:ext cx="2921899" cy="37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Программные расходы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99662" y="3835777"/>
            <a:ext cx="3281939" cy="39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Непрограммные расходы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73425" y="3623579"/>
            <a:ext cx="149804" cy="14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284581"/>
            <a:ext cx="174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Одинцовский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городской округ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96335"/>
            <a:ext cx="617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в 2019-2020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61596" y="90490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148151" y="4661497"/>
            <a:ext cx="3991925" cy="252028"/>
            <a:chOff x="7279072" y="2089064"/>
            <a:chExt cx="2466957" cy="33659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437561" y="2089064"/>
              <a:ext cx="2308468" cy="336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 счет безвозмездных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поступлений из других бюджетов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279072" y="2130948"/>
              <a:ext cx="83716" cy="180739"/>
            </a:xfrm>
            <a:prstGeom prst="rect">
              <a:avLst/>
            </a:prstGeom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13039" y="4581101"/>
            <a:ext cx="3913893" cy="252028"/>
            <a:chOff x="4556666" y="2010915"/>
            <a:chExt cx="2418734" cy="33659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66932" y="2010915"/>
              <a:ext cx="2308468" cy="336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Собственные средства бюджета</a:t>
              </a:r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56666" y="2076404"/>
              <a:ext cx="83716" cy="1807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509014" y="4155926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37261" y="4155926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478809">
            <a:off x="3412723" y="966330"/>
            <a:ext cx="1765829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1 849 млн. руб.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8,2%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4396">
            <a:off x="3060424" y="936566"/>
            <a:ext cx="2555960" cy="445434"/>
          </a:xfrm>
          <a:prstGeom prst="curvedDownArrow">
            <a:avLst/>
          </a:prstGeom>
          <a:solidFill>
            <a:srgbClr val="D07C7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887713"/>
              </p:ext>
            </p:extLst>
          </p:nvPr>
        </p:nvGraphicFramePr>
        <p:xfrm>
          <a:off x="71825" y="1103503"/>
          <a:ext cx="8079672" cy="309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266708"/>
              </p:ext>
            </p:extLst>
          </p:nvPr>
        </p:nvGraphicFramePr>
        <p:xfrm>
          <a:off x="5459191" y="2598193"/>
          <a:ext cx="478042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0" name="Прямая со стрелкой 39"/>
          <p:cNvCxnSpPr/>
          <p:nvPr/>
        </p:nvCxnSpPr>
        <p:spPr>
          <a:xfrm>
            <a:off x="8611578" y="2959607"/>
            <a:ext cx="0" cy="2160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631247" y="3437464"/>
            <a:ext cx="9709" cy="25600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691679" y="1089570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22 640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02462" y="1467612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20 791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61839" y="4093979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расходов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08304" y="2478253"/>
            <a:ext cx="1501940" cy="4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-1 849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748464" y="4930792"/>
            <a:ext cx="386621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1358" y="291292"/>
            <a:ext cx="4444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программных расходов </a:t>
            </a:r>
            <a:endParaRPr lang="ru-RU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83909"/>
              </p:ext>
            </p:extLst>
          </p:nvPr>
        </p:nvGraphicFramePr>
        <p:xfrm>
          <a:off x="5218039" y="852693"/>
          <a:ext cx="3813268" cy="405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0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вес,%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9 095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Культура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1 220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Социальная защита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305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1,6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Спорт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773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сельского хозяйства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0,03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912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Экология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окружающая среда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Безопасность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обеспечение безопасности  жизнедеятельности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252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1,2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3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Жилище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133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2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инженерной инфраструктуры и энергоэффективности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965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3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Предпринимательство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0,2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Управление имуществом и муниципальными финансами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020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 институтов гражданского общества, повышение эффективности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местного самоуправления и реализации молодежной политики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141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0,7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03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Развитие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функционирование дорожно-транспортного комплекса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895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Цифровое муниципальное 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403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Архитектура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и градостроительство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8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Формирование современной комфортной городской среды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2 667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Строительство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объектов социальной инфраструктуры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695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6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В С Е Г О </a:t>
                      </a:r>
                      <a:r>
                        <a:rPr lang="ru-RU" sz="900" b="1" u="none" strike="noStrike" dirty="0" smtClean="0">
                          <a:effectLst/>
                        </a:rPr>
                        <a:t>ПРОГРАММНЫХ</a:t>
                      </a:r>
                      <a:r>
                        <a:rPr lang="ru-RU" sz="900" b="1" u="none" strike="noStrike" baseline="0" dirty="0" smtClean="0">
                          <a:effectLst/>
                        </a:rPr>
                        <a:t> РАСХОДОВ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20</a:t>
                      </a:r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212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" marR="5430" marT="511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036176" y="1182590"/>
            <a:ext cx="161112" cy="3515184"/>
            <a:chOff x="5013562" y="1100009"/>
            <a:chExt cx="161112" cy="35151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015555" y="1100009"/>
              <a:ext cx="143724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015555" y="1274969"/>
              <a:ext cx="143724" cy="144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013563" y="1432225"/>
              <a:ext cx="143724" cy="1440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015555" y="1605694"/>
              <a:ext cx="143724" cy="144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015555" y="1804087"/>
              <a:ext cx="143724" cy="144016"/>
            </a:xfrm>
            <a:prstGeom prst="rect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20061" y="1987516"/>
              <a:ext cx="143724" cy="144016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030950" y="2202804"/>
              <a:ext cx="143724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030950" y="2399624"/>
              <a:ext cx="143724" cy="144016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22272" y="2583865"/>
              <a:ext cx="143724" cy="1440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018742" y="2793635"/>
              <a:ext cx="143724" cy="14401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018742" y="2953236"/>
              <a:ext cx="143724" cy="1440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013562" y="3294388"/>
              <a:ext cx="143724" cy="144016"/>
            </a:xfrm>
            <a:prstGeom prst="rect">
              <a:avLst/>
            </a:prstGeom>
            <a:solidFill>
              <a:srgbClr val="FF996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019219" y="3579862"/>
              <a:ext cx="143724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15513" y="3854798"/>
              <a:ext cx="143724" cy="1440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013563" y="4038842"/>
              <a:ext cx="143724" cy="144016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022272" y="4265001"/>
              <a:ext cx="143724" cy="144016"/>
            </a:xfrm>
            <a:prstGeom prst="rect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015513" y="4471177"/>
              <a:ext cx="143724" cy="144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673663" y="4946286"/>
            <a:ext cx="49050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949851"/>
              </p:ext>
            </p:extLst>
          </p:nvPr>
        </p:nvGraphicFramePr>
        <p:xfrm>
          <a:off x="107504" y="771550"/>
          <a:ext cx="4731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7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муниципальных программ</a:t>
            </a:r>
            <a:endParaRPr lang="ru-RU" sz="24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46084" y="1899368"/>
            <a:ext cx="1803626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n-CL" dirty="0">
                <a:hlinkClick r:id="rId3"/>
              </a:rPr>
              <a:t>https://odin.ru/main/static.asp?id=1586</a:t>
            </a:r>
            <a:r>
              <a:rPr lang="ru-RU" dirty="0"/>
              <a:t/>
            </a:r>
            <a:br>
              <a:rPr lang="ru-RU" dirty="0"/>
            </a:b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1470" y="1353805"/>
            <a:ext cx="2802042" cy="26854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Официальном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www.odin.ru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«Документы» - «Социально-экономическое развитие» - «Муниципальные программы Одинцовского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314434" y="2319722"/>
            <a:ext cx="935391" cy="7920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348747"/>
            <a:ext cx="2952327" cy="26854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Одинцовского городского округа в разрезе муниципальных программ с указанием целевых показателей на 2020 год и плановый период 2020 – 2021 годов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843808" y="2319722"/>
            <a:ext cx="1007399" cy="7920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7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84562" y="2067694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ÐÐ°ÑÑÐ¸Ð½ÐºÐ¸ Ð¿Ð¾ Ð·Ð°Ð¿ÑÐ¾ÑÑ Ð½Ð°ÑÐ¸Ð¾Ð½Ð°Ð»ÑÐ½ÑÐ¹ Ð¿ÑÐ¾ÐµÐº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9007"/>
            <a:ext cx="2117336" cy="20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1521" y="3003798"/>
            <a:ext cx="3384375" cy="18722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обеспечивающий достижение целей и целевых показателей, выполнение задач, определенных Указом Президента РФ от 7 мая 2018 г. № 204 «О национальных целях и стратегических задачах развития Российской Федерации на период до 2024 года».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630328"/>
              </p:ext>
            </p:extLst>
          </p:nvPr>
        </p:nvGraphicFramePr>
        <p:xfrm>
          <a:off x="4499992" y="2067694"/>
          <a:ext cx="3870176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32541" y="329183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4858" y="677706"/>
            <a:ext cx="4405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проектов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сумму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1 667 млн.руб.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1628" y="4065987"/>
            <a:ext cx="370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федерального и областного бюджетов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5629" y="26332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9136" y="452532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27513" y="4225006"/>
            <a:ext cx="191099" cy="180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27514" y="4589207"/>
            <a:ext cx="191099" cy="1800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925137" y="428267"/>
            <a:ext cx="6171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на реализацию национальных </a:t>
            </a:r>
            <a:r>
              <a:rPr lang="ru-RU" sz="24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24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83188"/>
              </p:ext>
            </p:extLst>
          </p:nvPr>
        </p:nvGraphicFramePr>
        <p:xfrm>
          <a:off x="981865" y="1203598"/>
          <a:ext cx="7117957" cy="3138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20"/>
                <a:gridCol w="2984950"/>
                <a:gridCol w="975849"/>
                <a:gridCol w="923382"/>
                <a:gridCol w="856108"/>
                <a:gridCol w="975848"/>
              </a:tblGrid>
              <a:tr h="167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нацпроекта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Буквенное обозначение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Собственные средства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федерального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областного бюджетов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Демография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Экология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Цифровая экономика РФ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Жилье и городская среда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579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42297" y="4476618"/>
            <a:ext cx="2666520" cy="452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8 % от общих расходов</a:t>
            </a:r>
            <a:endParaRPr lang="ru-RU" sz="1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2715" y="848895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424439"/>
            <a:ext cx="617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4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</a:t>
            </a:r>
            <a:r>
              <a:rPr lang="ru-RU" sz="24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в бюджете Одинцовского городского округа на 2020 год</a:t>
            </a:r>
            <a:endParaRPr lang="ru-RU" sz="24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4488" y="334141"/>
            <a:ext cx="647393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деятельности муниципальных учреждений на 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89323" y="70411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46" y="876269"/>
            <a:ext cx="1588222" cy="687369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Управление образования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 139  учреждений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6 729 млн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. руб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814" y="1635646"/>
            <a:ext cx="1604872" cy="720080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Комитет по культуре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43 учреждений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1 603 млн. руб.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5902" y="2427734"/>
            <a:ext cx="1619784" cy="720080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Комитет физической культуры и спорта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13 учреждений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714 млн.руб.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9284" y="3242913"/>
            <a:ext cx="1619784" cy="574885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Администрация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23 учреждения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721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млн.руб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307" y="3892639"/>
            <a:ext cx="1627667" cy="57606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ФКУ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учреждения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265 млн.руб.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06406" y="3881588"/>
            <a:ext cx="2286379" cy="731297"/>
            <a:chOff x="4644116" y="3942384"/>
            <a:chExt cx="2286379" cy="113164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644119" y="4338429"/>
              <a:ext cx="2070355" cy="396044"/>
              <a:chOff x="7281006" y="1748635"/>
              <a:chExt cx="1279453" cy="648072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7337464" y="1748635"/>
                <a:ext cx="1222995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Автономные учреждени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</a:t>
                </a: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281006" y="1857896"/>
                <a:ext cx="83714" cy="36280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644116" y="3942384"/>
              <a:ext cx="2286379" cy="396044"/>
              <a:chOff x="7286025" y="1663212"/>
              <a:chExt cx="1412953" cy="64807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7342482" y="1663212"/>
                <a:ext cx="1356496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Бюджетные учреждения </a:t>
                </a:r>
                <a:r>
                  <a:rPr 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178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286025" y="1811238"/>
                <a:ext cx="83716" cy="35201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4644123" y="4677984"/>
              <a:ext cx="1998343" cy="396044"/>
              <a:chOff x="7281006" y="1748635"/>
              <a:chExt cx="1234950" cy="648072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7337463" y="1748635"/>
                <a:ext cx="1178493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Казенные учреждения </a:t>
                </a:r>
                <a:r>
                  <a:rPr 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281006" y="1824550"/>
                <a:ext cx="83716" cy="4517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167291"/>
              </p:ext>
            </p:extLst>
          </p:nvPr>
        </p:nvGraphicFramePr>
        <p:xfrm>
          <a:off x="5724125" y="731284"/>
          <a:ext cx="1954486" cy="105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7435999" y="3492925"/>
            <a:ext cx="1666313" cy="1039257"/>
            <a:chOff x="4531808" y="3889588"/>
            <a:chExt cx="1941892" cy="75085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531809" y="4244394"/>
              <a:ext cx="1916073" cy="396044"/>
              <a:chOff x="7211602" y="1594760"/>
              <a:chExt cx="1184109" cy="648072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7348767" y="1594760"/>
                <a:ext cx="1046944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МБТ</a:t>
                </a:r>
                <a:r>
                  <a:rPr lang="ru-RU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5 006</a:t>
                </a:r>
                <a:endParaRPr lang="ru-RU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7211602" y="1844190"/>
                <a:ext cx="158578" cy="228749"/>
              </a:xfrm>
              <a:prstGeom prst="rect">
                <a:avLst/>
              </a:prstGeom>
              <a:pattFill prst="wdDn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4531808" y="3889588"/>
              <a:ext cx="1941892" cy="396044"/>
              <a:chOff x="7216623" y="1576818"/>
              <a:chExt cx="1200065" cy="648072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7369741" y="1576818"/>
                <a:ext cx="1046947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Собственные средства </a:t>
                </a:r>
                <a:r>
                  <a:rPr lang="ru-RU" sz="12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6 026</a:t>
                </a:r>
                <a:endParaRPr lang="ru-RU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216623" y="1786479"/>
                <a:ext cx="153118" cy="2287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0" name="Прямоугольник 49"/>
          <p:cNvSpPr/>
          <p:nvPr/>
        </p:nvSpPr>
        <p:spPr>
          <a:xfrm>
            <a:off x="1928795" y="4618961"/>
            <a:ext cx="6744868" cy="323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224 учреждений               Финансовое обеспечение всего 11 032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Диаграм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028044"/>
              </p:ext>
            </p:extLst>
          </p:nvPr>
        </p:nvGraphicFramePr>
        <p:xfrm>
          <a:off x="5693413" y="1455626"/>
          <a:ext cx="2016224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6509"/>
              </p:ext>
            </p:extLst>
          </p:nvPr>
        </p:nvGraphicFramePr>
        <p:xfrm>
          <a:off x="5673057" y="2283718"/>
          <a:ext cx="1656183" cy="78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542199"/>
              </p:ext>
            </p:extLst>
          </p:nvPr>
        </p:nvGraphicFramePr>
        <p:xfrm>
          <a:off x="5580112" y="3826923"/>
          <a:ext cx="2182782" cy="83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372712"/>
              </p:ext>
            </p:extLst>
          </p:nvPr>
        </p:nvGraphicFramePr>
        <p:xfrm>
          <a:off x="5868144" y="3077935"/>
          <a:ext cx="1512168" cy="78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6393604" y="3358798"/>
            <a:ext cx="720080" cy="167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1 724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089745"/>
              </p:ext>
            </p:extLst>
          </p:nvPr>
        </p:nvGraphicFramePr>
        <p:xfrm>
          <a:off x="1832974" y="804893"/>
          <a:ext cx="4155373" cy="370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22123" y="80489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122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8592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правовая база</a:t>
            </a:r>
            <a:endParaRPr lang="ru-RU" sz="24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45603" y="924140"/>
            <a:ext cx="8795885" cy="40223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12.01.1996 № 7-ФЗ «О некоммерческих организациях»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03.11.2006 № 174-ФЗ «Об автономных учреждениях»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Московской области от 19.09.2007 № 151/2007-ОЗ «О бюджетном процессе в Московской области»</a:t>
            </a:r>
            <a:endParaRPr lang="en-US" altLang="ru-RU" sz="1600" dirty="0" smtClean="0">
              <a:solidFill>
                <a:srgbClr val="37609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 Одинцовского городского округа Московской области </a:t>
            </a:r>
            <a:endParaRPr lang="en-US" altLang="ru-RU" sz="1600" dirty="0" smtClean="0">
              <a:solidFill>
                <a:srgbClr val="37609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Совета депутатов Одинцовского городского округа от 28.08.2019 № 8/8 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утверждении Положения о бюджетном процессе в Одинцовском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городском округе Московской области»</a:t>
            </a:r>
            <a:endParaRPr lang="en-US" altLang="ru-RU" sz="1600" dirty="0" smtClean="0">
              <a:solidFill>
                <a:srgbClr val="37609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</a:t>
            </a:r>
            <a:r>
              <a:rPr lang="ru-RU" sz="16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Одинцовского городского округа </a:t>
            </a:r>
            <a:endParaRPr lang="ru-RU" sz="1600" dirty="0" smtClean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20.12.2019 № 21/12 </a:t>
            </a:r>
            <a:r>
              <a:rPr lang="ru-RU" sz="16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Одинцовского городского </a:t>
            </a:r>
            <a:r>
              <a:rPr lang="ru-RU" sz="16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плановый период 2021 и 2022 годов</a:t>
            </a:r>
            <a:r>
              <a:rPr lang="ru-RU" sz="16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документы yjhvfnbdyj ghfdjdst png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6868"/>
            <a:ext cx="1862336" cy="18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28287"/>
            <a:ext cx="617102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на реализацию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«Образование» на 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7537"/>
              </p:ext>
            </p:extLst>
          </p:nvPr>
        </p:nvGraphicFramePr>
        <p:xfrm>
          <a:off x="5206788" y="941564"/>
          <a:ext cx="3750538" cy="383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29"/>
                <a:gridCol w="616315"/>
                <a:gridCol w="496894"/>
              </a:tblGrid>
              <a:tr h="300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направлений расходов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вес, % 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80 муниципальных учреждений дошкольного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3 013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53 муниципальных общеобразовательных </a:t>
                      </a:r>
                      <a:r>
                        <a:rPr lang="ru-RU" sz="1000" u="none" strike="noStrike" dirty="0" smtClean="0">
                          <a:effectLst/>
                        </a:rPr>
                        <a:t>учреждения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4 503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62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14 учреждений дополнительного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7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 прочих </a:t>
                      </a:r>
                      <a:r>
                        <a:rPr lang="ru-RU" sz="1000" u="none" strike="noStrike" dirty="0" smtClean="0">
                          <a:effectLst/>
                        </a:rPr>
                        <a:t>учреждения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5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20 частных образовательных учреждений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Мероприятия </a:t>
                      </a:r>
                      <a:r>
                        <a:rPr lang="ru-RU" sz="1000" u="none" strike="noStrike" dirty="0">
                          <a:effectLst/>
                        </a:rPr>
                        <a:t>в сфере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Расходы </a:t>
                      </a:r>
                      <a:r>
                        <a:rPr lang="ru-RU" sz="1000" u="none" strike="noStrike" dirty="0">
                          <a:effectLst/>
                        </a:rPr>
                        <a:t>на питание воспитанников ДОУ за счет средств родительской платы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6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Ремонт </a:t>
                      </a:r>
                      <a:r>
                        <a:rPr lang="ru-RU" sz="1000" u="none" strike="noStrike" dirty="0">
                          <a:effectLst/>
                        </a:rPr>
                        <a:t>образовательных учреждений и резервные средства на содержание СОШ - новостроек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3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Обеспечение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д</a:t>
                      </a:r>
                      <a:r>
                        <a:rPr lang="ru-RU" sz="1000" u="none" strike="noStrike" dirty="0" smtClean="0">
                          <a:effectLst/>
                        </a:rPr>
                        <a:t>еятельности </a:t>
                      </a:r>
                      <a:r>
                        <a:rPr lang="ru-RU" sz="1000" u="none" strike="noStrike" dirty="0">
                          <a:effectLst/>
                        </a:rPr>
                        <a:t>управления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Деятельность </a:t>
                      </a:r>
                      <a:r>
                        <a:rPr lang="ru-RU" sz="1000" u="none" strike="noStrike" dirty="0">
                          <a:effectLst/>
                        </a:rPr>
                        <a:t>комиссии по делам несовершеннолетних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Деятельность </a:t>
                      </a:r>
                      <a:r>
                        <a:rPr lang="ru-RU" sz="1000" u="none" strike="noStrike" dirty="0">
                          <a:effectLst/>
                        </a:rPr>
                        <a:t>МКУ ЦБ (расчет </a:t>
                      </a:r>
                      <a:r>
                        <a:rPr lang="ru-RU" sz="1000" u="none" strike="noStrike" dirty="0" smtClean="0">
                          <a:effectLst/>
                        </a:rPr>
                        <a:t>компенсации </a:t>
                      </a:r>
                      <a:r>
                        <a:rPr lang="ru-RU" sz="1000" u="none" strike="noStrike" dirty="0">
                          <a:effectLst/>
                        </a:rPr>
                        <a:t>родительской платы)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6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9 095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868720"/>
              </p:ext>
            </p:extLst>
          </p:nvPr>
        </p:nvGraphicFramePr>
        <p:xfrm>
          <a:off x="0" y="916860"/>
          <a:ext cx="4932040" cy="404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969571" y="1370407"/>
            <a:ext cx="155925" cy="3217567"/>
            <a:chOff x="4996663" y="1028001"/>
            <a:chExt cx="155925" cy="32175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999662" y="1028001"/>
              <a:ext cx="143724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99662" y="2157336"/>
              <a:ext cx="143724" cy="1440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996663" y="2378255"/>
              <a:ext cx="14372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96663" y="2625388"/>
              <a:ext cx="143724" cy="1440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999662" y="3021432"/>
              <a:ext cx="143724" cy="144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08864" y="3453480"/>
              <a:ext cx="143724" cy="1440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08864" y="3746198"/>
              <a:ext cx="143724" cy="144016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996663" y="4101552"/>
              <a:ext cx="143724" cy="1440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977792" y="1683912"/>
            <a:ext cx="146723" cy="745405"/>
            <a:chOff x="5413126" y="1732328"/>
            <a:chExt cx="146723" cy="74540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416125" y="1732328"/>
              <a:ext cx="143724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13126" y="2019371"/>
              <a:ext cx="143724" cy="1440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413126" y="2333717"/>
              <a:ext cx="143724" cy="144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126260" y="2464529"/>
            <a:ext cx="1116124" cy="1006530"/>
            <a:chOff x="2196244" y="1441742"/>
            <a:chExt cx="1152128" cy="1078537"/>
          </a:xfrm>
        </p:grpSpPr>
        <p:sp>
          <p:nvSpPr>
            <p:cNvPr id="34" name="Овал 33"/>
            <p:cNvSpPr/>
            <p:nvPr/>
          </p:nvSpPr>
          <p:spPr>
            <a:xfrm>
              <a:off x="2232248" y="1441742"/>
              <a:ext cx="1080120" cy="1078537"/>
            </a:xfrm>
            <a:prstGeom prst="ellipse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196244" y="1728192"/>
              <a:ext cx="115212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9 095</a:t>
              </a:r>
              <a:endPara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4921" y="987574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14585"/>
            <a:ext cx="654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Одинцовского городского округа </a:t>
            </a:r>
          </a:p>
          <a:p>
            <a:r>
              <a:rPr lang="ru-RU" sz="16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обучающегося в образовательных </a:t>
            </a:r>
            <a:r>
              <a:rPr lang="ru-RU" sz="16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на 2020 год </a:t>
            </a:r>
            <a:endParaRPr lang="ru-RU" sz="16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расходов капитального характера, строек и обеспечивающих расходов</a:t>
            </a:r>
            <a:r>
              <a:rPr lang="ru-RU" sz="16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baseline="30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92294"/>
              </p:ext>
            </p:extLst>
          </p:nvPr>
        </p:nvGraphicFramePr>
        <p:xfrm>
          <a:off x="0" y="699542"/>
          <a:ext cx="3771987" cy="238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77416"/>
              </p:ext>
            </p:extLst>
          </p:nvPr>
        </p:nvGraphicFramePr>
        <p:xfrm>
          <a:off x="4283966" y="937368"/>
          <a:ext cx="4176466" cy="1479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6"/>
                <a:gridCol w="2160240"/>
              </a:tblGrid>
              <a:tr h="228339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униципальных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67944" y="1838455"/>
            <a:ext cx="143724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439133"/>
            <a:ext cx="14372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2301589"/>
            <a:ext cx="143724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24853" y="2951222"/>
            <a:ext cx="8461989" cy="1977982"/>
            <a:chOff x="294140" y="3887631"/>
            <a:chExt cx="10255017" cy="359937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91537" y="4659431"/>
              <a:ext cx="9823517" cy="858799"/>
              <a:chOff x="444326" y="4003115"/>
              <a:chExt cx="8400157" cy="80462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444326" y="4003115"/>
                <a:ext cx="1873680" cy="7238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911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727822" y="4222955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dirty="0">
                    <a:solidFill>
                      <a:prstClr val="black"/>
                    </a:solidFill>
                  </a:rPr>
                  <a:t>÷</a:t>
                </a: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684243" y="4102100"/>
                <a:ext cx="2160240" cy="705641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145,6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на 1 ребёнка</a:t>
                </a: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3631962" y="4003843"/>
                <a:ext cx="1872208" cy="73842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19 998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детей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5837178" y="4202892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411669" y="4126171"/>
              <a:ext cx="2392363" cy="431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</a:t>
              </a:r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млн. руб.)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46445" y="4126171"/>
              <a:ext cx="2300228" cy="357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Плановый контингент</a:t>
              </a:r>
              <a:endPara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590916" y="3887631"/>
              <a:ext cx="2958241" cy="6696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Расходы на 1 ребёнка в год </a:t>
              </a:r>
            </a:p>
            <a:p>
              <a:pPr algn="ctr" defTabSz="1027345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(тыс. руб.)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94140" y="4016064"/>
              <a:ext cx="2694699" cy="3416607"/>
            </a:xfrm>
            <a:prstGeom prst="roundRect">
              <a:avLst/>
            </a:prstGeom>
            <a:noFill/>
            <a:ln w="31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552825" y="3887631"/>
              <a:ext cx="2893707" cy="3545040"/>
            </a:xfrm>
            <a:prstGeom prst="roundRect">
              <a:avLst/>
            </a:prstGeom>
            <a:noFill/>
            <a:ln w="31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957247" y="4016063"/>
              <a:ext cx="2694699" cy="3470943"/>
            </a:xfrm>
            <a:prstGeom prst="roundRect">
              <a:avLst/>
            </a:prstGeom>
            <a:noFill/>
            <a:ln w="31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737" tIns="51368" rIns="102737" bIns="51368" rtlCol="0" anchor="ctr"/>
            <a:lstStyle/>
            <a:p>
              <a:pPr algn="ctr" defTabSz="1027345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505752" y="5597988"/>
              <a:ext cx="9809301" cy="855034"/>
              <a:chOff x="465373" y="4053260"/>
              <a:chExt cx="8388001" cy="801098"/>
            </a:xfrm>
            <a:solidFill>
              <a:srgbClr val="FFCC99"/>
            </a:solidFill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465373" y="4092971"/>
                <a:ext cx="1873680" cy="72389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4 503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727822" y="4222955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dirty="0">
                    <a:solidFill>
                      <a:prstClr val="black"/>
                    </a:solidFill>
                  </a:rPr>
                  <a:t>÷</a:t>
                </a:r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6693134" y="4148717"/>
                <a:ext cx="2160240" cy="70564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96,3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на 1 учащегося</a:t>
                </a: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3659673" y="4053260"/>
                <a:ext cx="1872208" cy="723169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46 745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учащийся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5837178" y="4202892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512367" y="6506160"/>
              <a:ext cx="9802787" cy="772635"/>
              <a:chOff x="466072" y="4076868"/>
              <a:chExt cx="8382431" cy="723897"/>
            </a:xfrm>
            <a:solidFill>
              <a:srgbClr val="00FFCC"/>
            </a:solidFill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466072" y="4076868"/>
                <a:ext cx="1873680" cy="72389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472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727822" y="4222955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dirty="0">
                    <a:solidFill>
                      <a:prstClr val="black"/>
                    </a:solidFill>
                  </a:rPr>
                  <a:t>÷</a:t>
                </a: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688263" y="4095125"/>
                <a:ext cx="2160240" cy="70564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73,7 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на 1 учащегося</a:t>
                </a: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635896" y="4077596"/>
                <a:ext cx="1842347" cy="72316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6 404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27345"/>
                <a:r>
                  <a:rPr lang="ru-RU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учащихся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5837178" y="4202892"/>
                <a:ext cx="50405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7345"/>
                <a:r>
                  <a:rPr lang="ru-RU" sz="5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2631863" y="2653304"/>
            <a:ext cx="3523116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1 ребёнка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13597" y="1393738"/>
            <a:ext cx="929570" cy="567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7 812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9454" t="13676" r="26282" b="7692"/>
          <a:stretch/>
        </p:blipFill>
        <p:spPr bwMode="auto">
          <a:xfrm>
            <a:off x="683567" y="915566"/>
            <a:ext cx="7632849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1005" y="329198"/>
            <a:ext cx="68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Образование» 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9454" t="13960" r="26122" b="8262"/>
          <a:stretch/>
        </p:blipFill>
        <p:spPr bwMode="auto">
          <a:xfrm>
            <a:off x="683568" y="876269"/>
            <a:ext cx="7632848" cy="3927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28794" y="329198"/>
            <a:ext cx="68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Образование» 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329198"/>
            <a:ext cx="68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Образование» 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/>
          <p:nvPr/>
        </p:nvPicPr>
        <p:blipFill rotWithShape="1">
          <a:blip r:embed="rId3"/>
          <a:srcRect l="6410" t="16239" r="25481" b="13959"/>
          <a:stretch/>
        </p:blipFill>
        <p:spPr bwMode="auto">
          <a:xfrm>
            <a:off x="755577" y="876269"/>
            <a:ext cx="7632848" cy="3639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5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8494" t="12535" r="25160" b="46153"/>
          <a:stretch/>
        </p:blipFill>
        <p:spPr bwMode="auto">
          <a:xfrm>
            <a:off x="539551" y="915566"/>
            <a:ext cx="7920881" cy="2808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28794" y="396335"/>
            <a:ext cx="673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Образование» 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5137" y="314269"/>
            <a:ext cx="617102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на  реализацию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«Культура» на 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594003" y="2036457"/>
            <a:ext cx="198786" cy="2262513"/>
            <a:chOff x="5848810" y="1188904"/>
            <a:chExt cx="198786" cy="226251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53782" y="1188904"/>
              <a:ext cx="191099" cy="1800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56497" y="1507642"/>
              <a:ext cx="191099" cy="180020"/>
            </a:xfrm>
            <a:prstGeom prst="rect">
              <a:avLst/>
            </a:prstGeom>
            <a:solidFill>
              <a:srgbClr val="D97B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48810" y="2773325"/>
              <a:ext cx="191099" cy="1800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50382" y="2493096"/>
              <a:ext cx="191099" cy="180020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855896" y="3271397"/>
              <a:ext cx="191099" cy="1800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27471"/>
              </p:ext>
            </p:extLst>
          </p:nvPr>
        </p:nvGraphicFramePr>
        <p:xfrm>
          <a:off x="5866160" y="1007076"/>
          <a:ext cx="2976867" cy="385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976"/>
                <a:gridCol w="600164"/>
                <a:gridCol w="739727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направлений показателей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</a:t>
                      </a:r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вес,%</a:t>
                      </a:r>
                    </a:p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Культурно-досуговые учреждения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31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Музеи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Библиотечно-информационный </a:t>
                      </a:r>
                      <a:r>
                        <a:rPr lang="ru-RU" sz="1100" u="none" strike="noStrike" dirty="0">
                          <a:effectLst/>
                        </a:rPr>
                        <a:t>и методический центр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Концертная </a:t>
                      </a:r>
                      <a:r>
                        <a:rPr lang="ru-RU" sz="1100" u="none" strike="noStrike" dirty="0">
                          <a:effectLst/>
                        </a:rPr>
                        <a:t>организация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Парки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Капитальный ремонт дома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Обеспечение </a:t>
                      </a:r>
                      <a:r>
                        <a:rPr lang="ru-RU" sz="1100" u="none" strike="noStrike" dirty="0" smtClean="0">
                          <a:effectLst/>
                        </a:rPr>
                        <a:t>деятельности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Комитета </a:t>
                      </a:r>
                      <a:r>
                        <a:rPr lang="ru-RU" sz="1100" u="none" strike="noStrike" dirty="0">
                          <a:effectLst/>
                        </a:rPr>
                        <a:t>по культуре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Мероприятия в сфере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Муниципальный </a:t>
                      </a:r>
                      <a:r>
                        <a:rPr lang="ru-RU" sz="1100" u="none" strike="noStrike" dirty="0">
                          <a:effectLst/>
                        </a:rPr>
                        <a:t>архив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1 220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582203" y="1759371"/>
            <a:ext cx="191099" cy="180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90832" y="3031735"/>
            <a:ext cx="191099" cy="1800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94002" y="2778156"/>
            <a:ext cx="191099" cy="180020"/>
          </a:xfrm>
          <a:prstGeom prst="rect">
            <a:avLst/>
          </a:prstGeom>
          <a:solidFill>
            <a:srgbClr val="9A8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01690" y="4443958"/>
            <a:ext cx="191099" cy="1800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041723"/>
              </p:ext>
            </p:extLst>
          </p:nvPr>
        </p:nvGraphicFramePr>
        <p:xfrm>
          <a:off x="107504" y="987574"/>
          <a:ext cx="5040560" cy="379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195736" y="2691103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1 220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544" y="987574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3" y="328845"/>
            <a:ext cx="67381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«Культура»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Подпрограмма «Развитие профессионального искусства, гастрольно-концертной и культурно-досуговой деятельности, кинематография»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2177" t="20990" r="22270" b="14632"/>
          <a:stretch/>
        </p:blipFill>
        <p:spPr bwMode="auto">
          <a:xfrm>
            <a:off x="539552" y="1131590"/>
            <a:ext cx="7920880" cy="3744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9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396335"/>
            <a:ext cx="67381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«Культура»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Подпрограмма «Укрепление материально-технической базы государственных и муниципальных учреждений культуры»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22177" t="21355" r="22279" b="12935"/>
          <a:stretch/>
        </p:blipFill>
        <p:spPr bwMode="auto">
          <a:xfrm>
            <a:off x="611559" y="1131590"/>
            <a:ext cx="7925523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2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93691" y="328287"/>
            <a:ext cx="617102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на реализацию  </a:t>
            </a:r>
            <a:endParaRPr lang="ru-RU" sz="2000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«Спорт» </a:t>
            </a:r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 год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81165"/>
              </p:ext>
            </p:extLst>
          </p:nvPr>
        </p:nvGraphicFramePr>
        <p:xfrm>
          <a:off x="107504" y="985083"/>
          <a:ext cx="5400600" cy="394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67580"/>
              </p:ext>
            </p:extLst>
          </p:nvPr>
        </p:nvGraphicFramePr>
        <p:xfrm>
          <a:off x="5768347" y="892319"/>
          <a:ext cx="3041897" cy="331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260"/>
                <a:gridCol w="710516"/>
                <a:gridCol w="740121"/>
              </a:tblGrid>
              <a:tr h="604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направлений показателей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2020 год,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</a:t>
                      </a:r>
                      <a:r>
                        <a:rPr lang="ru-RU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вес, %</a:t>
                      </a:r>
                      <a:endParaRPr lang="ru-RU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167">
                <a:tc>
                  <a:txBody>
                    <a:bodyPr/>
                    <a:lstStyle/>
                    <a:p>
                      <a:pPr algn="l" fontAlgn="b"/>
                      <a:r>
                        <a:rPr lang="arn-CL" sz="1000" u="none" strike="noStrike" dirty="0">
                          <a:effectLst/>
                        </a:rPr>
                        <a:t>8 </a:t>
                      </a:r>
                      <a:r>
                        <a:rPr lang="ru-RU" sz="1000" u="none" strike="noStrike" dirty="0" smtClean="0">
                          <a:effectLst/>
                        </a:rPr>
                        <a:t>спортивных </a:t>
                      </a:r>
                      <a:r>
                        <a:rPr lang="ru-RU" sz="1000" u="none" strike="noStrike" dirty="0">
                          <a:effectLst/>
                        </a:rPr>
                        <a:t>школ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4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5 учреждений в сфере физической культуры и массового 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Мероприятия в сфере физической культуры и 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5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Оснащение объектов спортивной инфраструктуры спортивно-технологическим оборудованием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Обеспечение </a:t>
                      </a:r>
                      <a:r>
                        <a:rPr lang="ru-RU" sz="1000" u="none" strike="noStrike" dirty="0" smtClean="0">
                          <a:effectLst/>
                        </a:rPr>
                        <a:t>деятельности Комитета </a:t>
                      </a:r>
                      <a:r>
                        <a:rPr lang="ru-RU" sz="1000" u="none" strike="noStrike" dirty="0">
                          <a:effectLst/>
                        </a:rPr>
                        <a:t>физической культуры и 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484013" y="1559516"/>
            <a:ext cx="205199" cy="2200366"/>
            <a:chOff x="5484013" y="1559516"/>
            <a:chExt cx="205199" cy="220036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498113" y="1559516"/>
              <a:ext cx="191099" cy="1800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84013" y="1935905"/>
              <a:ext cx="191099" cy="18002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484697" y="2991771"/>
              <a:ext cx="191099" cy="1800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484697" y="2445736"/>
              <a:ext cx="191099" cy="1800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98113" y="3579862"/>
              <a:ext cx="191099" cy="1800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987573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8592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создания </a:t>
            </a:r>
            <a:r>
              <a:rPr lang="ru-RU" sz="2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для граждан:</a:t>
            </a:r>
            <a:endParaRPr lang="ru-RU" sz="2400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67432" y="928163"/>
            <a:ext cx="8675676" cy="382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ходе бюджетного процесса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прозрачности  формирования  и  расходования  бюджетных  средств 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ответственности  органов  местного самоуправления Одинцовского городского округа при  принятии решений в сфере бюджетной политики;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Одинцовского городского округа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48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396335"/>
            <a:ext cx="673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«Спорт»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Подпрограмма «Развитие физической культуры и спорта»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0513" t="26751" r="22276" b="12821"/>
          <a:stretch/>
        </p:blipFill>
        <p:spPr bwMode="auto">
          <a:xfrm>
            <a:off x="395535" y="968990"/>
            <a:ext cx="8329061" cy="3907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2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396335"/>
            <a:ext cx="673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«Спорт»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0513" t="15670" r="22116" b="16808"/>
          <a:stretch/>
        </p:blipFill>
        <p:spPr bwMode="auto">
          <a:xfrm>
            <a:off x="467544" y="876269"/>
            <a:ext cx="8257052" cy="3999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0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396335"/>
            <a:ext cx="673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реализации МП «Спорт»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2020-2024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0673" t="17094" r="22757" b="18518"/>
          <a:stretch/>
        </p:blipFill>
        <p:spPr bwMode="auto">
          <a:xfrm>
            <a:off x="539552" y="987574"/>
            <a:ext cx="8064895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14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5517" y="319137"/>
            <a:ext cx="673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общественно значимых объектов на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Одинцовского городского округа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51671"/>
            <a:ext cx="6336704" cy="3024336"/>
          </a:xfrm>
          <a:prstGeom prst="roundRect">
            <a:avLst/>
          </a:prstGeom>
          <a:solidFill>
            <a:srgbClr val="D4F4F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/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основных мероприятий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направлено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80975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180975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учреждений;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нормативной обеспеченности учреждениями сферы культуры;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равный и свободный доступ населения ко всему спектру культурных благ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975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улучшения культурно-досугового обслуживания населения;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модернизацию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образовательных учреждений сферы культуры, строительство новых современных зданий с использованием типовых проектов, предусматривающих соответствие архитектурных решений современным требованиям к организации образовательного процесса, возможность трансформации помещений, позволяющей использовать помещения для разных видов деятельности, в том числе для реализации образовательных программ в сфере культуры;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нормативной обеспеченности по охвату детей услугами дополнительного образования сферы культуры;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обучения детей, в том числе детей с ограниченными возможностями здоровья, в учреждениях дополнительного образования сферы культуры, увеличение количества детей, привлекаемых к участию в творческих мероприятиях.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32674" y="1337946"/>
            <a:ext cx="2667608" cy="34660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/>
            <a:r>
              <a:rPr lang="ru-RU" sz="1600" b="1" dirty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выполнения </a:t>
            </a:r>
            <a:r>
              <a:rPr lang="ru-RU" sz="16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600" b="1" dirty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станет: </a:t>
            </a:r>
            <a:endParaRPr lang="ru-RU" sz="1600" b="1" dirty="0" smtClean="0">
              <a:solidFill>
                <a:srgbClr val="C660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/>
            <a:endParaRPr lang="ru-RU" sz="1200" b="1" dirty="0" smtClean="0">
              <a:solidFill>
                <a:srgbClr val="C660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sz="1200" b="1" dirty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диспропорции по доступности культурной инфраструктуры для жителей городского </a:t>
            </a:r>
            <a:r>
              <a:rPr lang="ru-RU" sz="12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sz="500" b="1" dirty="0" smtClean="0">
              <a:solidFill>
                <a:srgbClr val="C660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b="1" dirty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системы дополнительного образования </a:t>
            </a:r>
            <a:r>
              <a:rPr lang="ru-RU" sz="12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sz="500" b="1" dirty="0" smtClean="0">
              <a:solidFill>
                <a:srgbClr val="C660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b="1" dirty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предоставления образовательных услуг в сфере культуры городского округа.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0043" y="830826"/>
            <a:ext cx="623625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«Строительство объектов социальной инфраструктуры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3" y="1337946"/>
            <a:ext cx="6336703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комфортного проживания и обеспеченности населения Одинцовского городского округа объектами социального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21561" y="793049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50303"/>
              </p:ext>
            </p:extLst>
          </p:nvPr>
        </p:nvGraphicFramePr>
        <p:xfrm>
          <a:off x="179512" y="1051410"/>
          <a:ext cx="8768671" cy="384933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5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0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3814"/>
                <a:gridCol w="737382"/>
                <a:gridCol w="737382"/>
                <a:gridCol w="6081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24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06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5210"/>
                <a:gridCol w="718244"/>
              </a:tblGrid>
              <a:tr h="3562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 в эксплуатацию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</a:t>
                      </a:r>
                      <a:r>
                        <a:rPr lang="ru-RU" sz="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проекте бюджета на</a:t>
                      </a:r>
                    </a:p>
                    <a:p>
                      <a:pPr algn="ctr" fontAlgn="ctr"/>
                      <a:r>
                        <a:rPr lang="ru-RU" sz="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2020-2022 годы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округа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46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г. Кубинка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(ПИР и строительство)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</a:t>
                      </a:r>
                      <a:r>
                        <a:rPr lang="ru-RU" sz="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т.ч. 70 мест кратковременного пребывания)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сада г. Одинцово, ЖК "Гусарская баллада" (ПИР и строительство)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 р.п. 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Новоивановское</a:t>
                      </a:r>
                      <a:endParaRPr lang="ru-RU" sz="10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г. Одинцово, ЖК "Гусарская баллада"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 и строительство)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к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р.п. Новоивановское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4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Многофункциональный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образовательный комплекс в близи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Раздоры,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по выносу существенных ИС из пятна застройки (ПИР и строительство)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 культуры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Усово-Тупик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 и СМР)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 культуры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Горки-10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(СМР)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5480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МП 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«Строительство объектов социальной инфраструктуры»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28793" y="287944"/>
            <a:ext cx="6744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76092"/>
                </a:solidFill>
              </a:rPr>
              <a:t>Расходы бюджета Одинцовского городского округа на осуществление бюджетных инвестиций в объекты капитального строительства </a:t>
            </a:r>
            <a:r>
              <a:rPr lang="ru-RU" sz="1400" b="1" dirty="0" smtClean="0">
                <a:solidFill>
                  <a:srgbClr val="376092"/>
                </a:solidFill>
              </a:rPr>
              <a:t>по </a:t>
            </a:r>
            <a:r>
              <a:rPr lang="ru-RU" sz="1400" b="1" dirty="0">
                <a:solidFill>
                  <a:srgbClr val="376092"/>
                </a:solidFill>
              </a:rPr>
              <a:t>муниципальной </a:t>
            </a:r>
            <a:r>
              <a:rPr lang="ru-RU" sz="1400" b="1" dirty="0" smtClean="0">
                <a:solidFill>
                  <a:srgbClr val="376092"/>
                </a:solidFill>
              </a:rPr>
              <a:t>программе </a:t>
            </a:r>
            <a:r>
              <a:rPr lang="ru-RU" sz="1400" b="1" dirty="0">
                <a:solidFill>
                  <a:srgbClr val="376092"/>
                </a:solidFill>
              </a:rPr>
              <a:t>«Строительство объектов социальной инфраструктуры</a:t>
            </a:r>
            <a:r>
              <a:rPr lang="ru-RU" sz="1400" b="1" dirty="0" smtClean="0">
                <a:solidFill>
                  <a:srgbClr val="376092"/>
                </a:solidFill>
              </a:rPr>
              <a:t>» на 2020 год</a:t>
            </a:r>
            <a:endParaRPr lang="ru-RU" sz="1400" b="1" dirty="0">
              <a:solidFill>
                <a:srgbClr val="37609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4488" y="328287"/>
            <a:ext cx="617102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</a:t>
            </a:r>
            <a:r>
              <a:rPr lang="ru-RU" sz="17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r>
              <a:rPr lang="ru-RU" sz="17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7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</a:t>
            </a:r>
            <a:endParaRPr lang="ru-RU" sz="1700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94637" y="586782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78360"/>
              </p:ext>
            </p:extLst>
          </p:nvPr>
        </p:nvGraphicFramePr>
        <p:xfrm>
          <a:off x="226371" y="876269"/>
          <a:ext cx="8463316" cy="40069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1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4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512"/>
                <a:gridCol w="777048"/>
                <a:gridCol w="6408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64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80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8074"/>
                <a:gridCol w="756881"/>
              </a:tblGrid>
              <a:tr h="4445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 в эксплуатацию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</a:t>
                      </a:r>
                      <a:r>
                        <a:rPr lang="ru-RU" sz="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проекте бюджета на</a:t>
                      </a:r>
                    </a:p>
                    <a:p>
                      <a:pPr algn="ctr" fontAlgn="ctr"/>
                      <a:r>
                        <a:rPr lang="ru-RU" sz="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2020-2022 годы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округа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Подъезд к мкр.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9 от ул. Сосновая в г. Одинцово, (Инженерные изыскания, ППТ и ПМТ)</a:t>
                      </a:r>
                      <a:endParaRPr lang="ru-RU" sz="1050" b="0" i="0" u="none" strike="noStrike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9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очистных сооружений пос.Горки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4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Напорный коллектор от пос. Успенское до очистных сооружений пос. Горки-10 с реконструкцией КНС Успенское и КНС Молоденово-4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9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Хозяйственно-бытовая канализация 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дер. Раздоры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(ПИР)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Напорный канализационный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коллектор </a:t>
                      </a:r>
                    </a:p>
                    <a:p>
                      <a:pPr algn="l" fontAlgn="ctr"/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ГКНС пос. Барвиха до ОС Лайково (ПИР)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9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хозяйственно-бытовой канализации в дер. Жуковка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9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квартир для детей сирот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9558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другим муниципальным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программам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558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673663" y="4929204"/>
            <a:ext cx="42864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733101" y="4876690"/>
            <a:ext cx="417365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78326" y="410322"/>
            <a:ext cx="466993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программы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«Социальная защита населения» на 2020 год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49579" y="129555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7695515"/>
              </p:ext>
            </p:extLst>
          </p:nvPr>
        </p:nvGraphicFramePr>
        <p:xfrm>
          <a:off x="292861" y="1559392"/>
          <a:ext cx="86907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ятиугольник 11"/>
          <p:cNvSpPr/>
          <p:nvPr/>
        </p:nvSpPr>
        <p:spPr>
          <a:xfrm rot="5400000">
            <a:off x="4436810" y="394940"/>
            <a:ext cx="401284" cy="187220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306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7431" y="4083918"/>
            <a:ext cx="4880631" cy="7927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/>
              <a:t>Решение </a:t>
            </a:r>
            <a:r>
              <a:rPr lang="ru-RU" sz="1000" dirty="0"/>
              <a:t>Совета депутатов Одинцовского городского округа Московской области от 20.12.2019 №</a:t>
            </a:r>
            <a:r>
              <a:rPr lang="ru-RU" sz="1000" dirty="0" smtClean="0"/>
              <a:t>23/12 </a:t>
            </a:r>
            <a:r>
              <a:rPr lang="ru-RU" sz="1000" dirty="0"/>
              <a:t>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</a:t>
            </a:r>
            <a:r>
              <a:rPr lang="ru-RU" sz="1000" dirty="0" smtClean="0"/>
              <a:t>»».</a:t>
            </a:r>
            <a:endParaRPr lang="ru-RU" sz="10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223228" y="4221901"/>
            <a:ext cx="818735" cy="51680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35194" y="4083918"/>
            <a:ext cx="2651648" cy="7927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 </a:t>
            </a:r>
            <a:r>
              <a:rPr lang="ru-RU" sz="1000" dirty="0">
                <a:hlinkClick r:id="rId9"/>
              </a:rPr>
              <a:t>https://odin.ru/news/?id=54472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398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726635" y="4838184"/>
            <a:ext cx="417365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338007054"/>
              </p:ext>
            </p:extLst>
          </p:nvPr>
        </p:nvGraphicFramePr>
        <p:xfrm>
          <a:off x="0" y="1571532"/>
          <a:ext cx="9496015" cy="99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Стрелка вниз 42"/>
          <p:cNvSpPr/>
          <p:nvPr/>
        </p:nvSpPr>
        <p:spPr>
          <a:xfrm>
            <a:off x="887908" y="2383626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>
            <a:off x="2414717" y="2393977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4040775" y="2393977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>
            <a:off x="5595287" y="2409180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7308304" y="2404738"/>
            <a:ext cx="2958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405178" y="2667992"/>
            <a:ext cx="1296144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1 190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68267" y="2641260"/>
            <a:ext cx="1240835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53" name="Овал 52"/>
          <p:cNvSpPr/>
          <p:nvPr/>
        </p:nvSpPr>
        <p:spPr>
          <a:xfrm>
            <a:off x="5131129" y="2672765"/>
            <a:ext cx="1224135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4" name="Овал 53"/>
          <p:cNvSpPr/>
          <p:nvPr/>
        </p:nvSpPr>
        <p:spPr>
          <a:xfrm>
            <a:off x="6851221" y="2679820"/>
            <a:ext cx="1275149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286272" y="329198"/>
            <a:ext cx="4669938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программы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«Формирование современной комфортной среды» на 2020 год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8" y="3536233"/>
            <a:ext cx="2422462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0" y="3578619"/>
            <a:ext cx="2863533" cy="115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78618"/>
            <a:ext cx="2059067" cy="116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8121561" y="236378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928794" y="2659432"/>
            <a:ext cx="1296144" cy="7200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1 415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 rot="5400000">
            <a:off x="4249957" y="298346"/>
            <a:ext cx="370344" cy="1872208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2 667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701743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1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с </a:t>
            </a:r>
            <a:r>
              <a:rPr lang="ru-RU" sz="14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интересов определенных целевых групп на которые направлены мероприятия муниципальных </a:t>
            </a:r>
            <a:r>
              <a:rPr lang="ru-RU" sz="1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  <a:p>
            <a:endParaRPr lang="ru-RU" sz="300" b="1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75664"/>
              </p:ext>
            </p:extLst>
          </p:nvPr>
        </p:nvGraphicFramePr>
        <p:xfrm>
          <a:off x="179513" y="1118075"/>
          <a:ext cx="8784976" cy="3794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08951"/>
                <a:gridCol w="1846636"/>
                <a:gridCol w="893534"/>
                <a:gridCol w="833964"/>
                <a:gridCol w="833964"/>
                <a:gridCol w="833964"/>
                <a:gridCol w="833963"/>
              </a:tblGrid>
              <a:tr h="35434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2020 год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</a:t>
                      </a:r>
                    </a:p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</a:t>
                      </a:r>
                    </a:p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870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и льготное питание детей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ограниченными возможностями здоровья, сирот и детей из многодетных семей в ДОУ и СОШ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Одинцовского городского округа Московской области от 18.12.2019 №2019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Положения о порядке организации питания отдельных категорий обучающихся в общеобразовательных организациях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Одинцовского городского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округа»</a:t>
                      </a:r>
                    </a:p>
                    <a:p>
                      <a:pPr algn="ctr"/>
                      <a:r>
                        <a:rPr lang="arn-CL" sz="700" dirty="0" smtClean="0">
                          <a:hlinkClick r:id="rId3"/>
                        </a:rPr>
                        <a:t>https://odin.ru/news/?div_id=38&amp;id=54516</a:t>
                      </a:r>
                      <a:endParaRPr lang="ru-RU" sz="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3 166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руб.,      74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в день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72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Обеды детям из многодетных семей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17,5% детей льготной категории, посещающих группы продленного дня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7 783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руб. в день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210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Горячие завтраки для обучающихся льготных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категорий общеобразовательных учреждений и всех учащихся первых классов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22 698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руб. в день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185 000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72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одиноким матерям, имеющим детей в возрасте от 1,5 до 6,5 лет, не обеспеченных местом в ДОУ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от 20.12.2019 №23/12 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области»». </a:t>
                      </a:r>
                      <a:r>
                        <a:rPr lang="ru-RU" sz="700" dirty="0" smtClean="0">
                          <a:hlinkClick r:id="rId4"/>
                        </a:rPr>
                        <a:t>https://odin.ru/news/?id=54472</a:t>
                      </a:r>
                      <a:endParaRPr lang="ru-RU" sz="7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руб. в месяц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870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выплата семьям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детьми, получающим субсидии на оплату коммунальных услуг и имеющим доход ниже прожиточного минимума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руб.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558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льготным категориям граждан района (федеральным и региональным) за приобретение лекарственных средств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обращений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 руб. в среднем на 1 обращение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7017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1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с </a:t>
            </a:r>
            <a:r>
              <a:rPr lang="ru-RU" sz="14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интересов определенных целевых групп на которые направлены мероприятия муниципальных </a:t>
            </a:r>
            <a:r>
              <a:rPr lang="ru-RU" sz="1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  <a:p>
            <a:endParaRPr lang="ru-RU" sz="500" b="1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59682"/>
              </p:ext>
            </p:extLst>
          </p:nvPr>
        </p:nvGraphicFramePr>
        <p:xfrm>
          <a:off x="195915" y="1132307"/>
          <a:ext cx="8697056" cy="3368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03642"/>
                <a:gridCol w="2448272"/>
                <a:gridCol w="864096"/>
                <a:gridCol w="779155"/>
                <a:gridCol w="833964"/>
                <a:gridCol w="833964"/>
                <a:gridCol w="833963"/>
              </a:tblGrid>
              <a:tr h="4276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2020 год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9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59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от 0 до 18 лет из многодетных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семей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многодетным семьям на приобретение комплекта</a:t>
                      </a:r>
                      <a:r>
                        <a:rPr lang="ru-RU" sz="85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одежды или спортивной формы</a:t>
                      </a:r>
                      <a:endParaRPr lang="ru-RU" sz="85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8 830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3 532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3 532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72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Великой отечественной войны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доплата к пенсии</a:t>
                      </a:r>
                      <a:endParaRPr lang="ru-RU" sz="85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240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находящиеся в трудной жизненной ситуации, объективно нарушающей жизнедеятельность гражданина, которую он (она)не может преодолеть самостоятельно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 гражданам, находящимся в трудной жизненной ситуации</a:t>
                      </a:r>
                      <a:endParaRPr lang="ru-RU" sz="85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до 80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910,72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910,72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910,72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2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боевых действий (Афганистан,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Чеченская республика)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  <a:endParaRPr lang="ru-RU" sz="85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236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ликвидации последствий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аварии на Чернобыльской АЭС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49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ВОВ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68261" y="4551882"/>
            <a:ext cx="8641983" cy="396386"/>
            <a:chOff x="168261" y="4551882"/>
            <a:chExt cx="8641983" cy="39638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68261" y="4569358"/>
              <a:ext cx="6408712" cy="3614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800" dirty="0" smtClean="0"/>
                <a:t>Решение </a:t>
              </a:r>
              <a:r>
                <a:rPr lang="ru-RU" sz="800" dirty="0"/>
                <a:t>Совета депутатов Одинцовского городского округа Московской области от 20.12.2019 №</a:t>
              </a:r>
              <a:r>
                <a:rPr lang="ru-RU" sz="800" dirty="0" smtClean="0"/>
                <a:t>23/12 </a:t>
              </a:r>
              <a:r>
                <a:rPr lang="ru-RU" sz="800" dirty="0"/>
                <a:t>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</a:t>
              </a:r>
              <a:r>
                <a:rPr lang="ru-RU" sz="800" dirty="0" smtClean="0"/>
                <a:t>»».</a:t>
              </a:r>
              <a:endParaRPr lang="ru-RU" sz="8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796813" y="4551882"/>
              <a:ext cx="2013431" cy="3963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000" dirty="0"/>
                <a:t> </a:t>
              </a:r>
              <a:r>
                <a:rPr lang="ru-RU" sz="1000" dirty="0">
                  <a:hlinkClick r:id="rId3"/>
                </a:rPr>
                <a:t>https://odin.ru/news/?id=54472</a:t>
              </a:r>
              <a:endParaRPr lang="ru-RU" sz="1000" dirty="0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6444208" y="4620873"/>
              <a:ext cx="461851" cy="25840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6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28592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543" y="747586"/>
            <a:ext cx="87635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i="1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i="1" u="sng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источников финансирования дефицита бюджета. </a:t>
            </a: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i="1" u="sng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средства, за исключением источников финансирования дефицита бюджета. </a:t>
            </a: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i="1" u="sng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доходами. </a:t>
            </a: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i="1" u="sng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доходов бюджета над его расходами</a:t>
            </a:r>
            <a:r>
              <a:rPr lang="ru-RU" b="1" i="1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5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701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1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с </a:t>
            </a:r>
            <a:r>
              <a:rPr lang="ru-RU" sz="14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интересов определенных целевых групп на которые направлены мероприятия муниципальных </a:t>
            </a:r>
            <a:r>
              <a:rPr lang="ru-RU" sz="1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38439"/>
              </p:ext>
            </p:extLst>
          </p:nvPr>
        </p:nvGraphicFramePr>
        <p:xfrm>
          <a:off x="179511" y="1128338"/>
          <a:ext cx="8766721" cy="3474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05754"/>
                <a:gridCol w="2177544"/>
                <a:gridCol w="798433"/>
                <a:gridCol w="725848"/>
                <a:gridCol w="725848"/>
                <a:gridCol w="725848"/>
                <a:gridCol w="707446"/>
              </a:tblGrid>
              <a:tr h="36329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2020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24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ВОВ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0446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инвалиды ВОВ, Труженики тыла, имеющие медаль «За доблестный труд в годы ВОВ», Пенсионеры, имеющие медаль «За доблестный труд на благо Одинцовского муниципального района», Инвалиды общего заболевания, проживающие в частной собственности многоквартирного дома, дети инвалиды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Льгота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виде компенсации оплаты жилищно-коммунальных услуг отдельным категориям граждан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88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Юбиляры, достигшие возраста 80 лет и далее («шаг в пять лет»)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подарков для поздравлений граждан с юбилеем 80 лет и старше. Поручение Губернатора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2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медицинских работников государственных учреждений здравоохранения, находящихся в ведении Министерства здравоохранения Московской области и Министерства социального развития Московской области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 за аренду помещений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236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оплату жилищно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-коммунальных услуг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оплату жилищно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-коммунальных услуг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67432" y="4653810"/>
            <a:ext cx="8542812" cy="396386"/>
            <a:chOff x="168261" y="4534406"/>
            <a:chExt cx="8641983" cy="39638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68261" y="4569358"/>
              <a:ext cx="6408712" cy="36143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800" dirty="0" smtClean="0"/>
                <a:t>Решение </a:t>
              </a:r>
              <a:r>
                <a:rPr lang="ru-RU" sz="800" dirty="0"/>
                <a:t>Совета депутатов Одинцовского городского округа Московской области от 20.12.2019 №</a:t>
              </a:r>
              <a:r>
                <a:rPr lang="ru-RU" sz="800" dirty="0" smtClean="0"/>
                <a:t>23/12 </a:t>
              </a:r>
              <a:r>
                <a:rPr lang="ru-RU" sz="800" dirty="0"/>
                <a:t>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</a:t>
              </a:r>
              <a:r>
                <a:rPr lang="ru-RU" sz="800" dirty="0" smtClean="0"/>
                <a:t>»».</a:t>
              </a:r>
              <a:endParaRPr lang="ru-RU" sz="8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796813" y="4534406"/>
              <a:ext cx="2013431" cy="3963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000" dirty="0"/>
                <a:t> </a:t>
              </a:r>
              <a:r>
                <a:rPr lang="ru-RU" sz="1000" dirty="0">
                  <a:hlinkClick r:id="rId3"/>
                </a:rPr>
                <a:t>https://odin.ru/news/?id=54472</a:t>
              </a:r>
              <a:endParaRPr lang="ru-RU" sz="1000" dirty="0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6444208" y="4620873"/>
              <a:ext cx="461851" cy="25840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154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396811"/>
              </p:ext>
            </p:extLst>
          </p:nvPr>
        </p:nvGraphicFramePr>
        <p:xfrm>
          <a:off x="179512" y="876269"/>
          <a:ext cx="8856984" cy="414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419823"/>
            <a:ext cx="617102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муниципального долга Одинцовского городского округа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25714" y="72045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267498"/>
              </p:ext>
            </p:extLst>
          </p:nvPr>
        </p:nvGraphicFramePr>
        <p:xfrm>
          <a:off x="611560" y="1065111"/>
          <a:ext cx="18722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658097" y="1867977"/>
            <a:ext cx="54139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450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Р</a:t>
            </a:r>
            <a:r>
              <a:rPr lang="ru-RU" sz="900" b="1" dirty="0" smtClean="0">
                <a:solidFill>
                  <a:schemeClr val="tx1"/>
                </a:solidFill>
              </a:rPr>
              <a:t>айон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408" y="1856544"/>
            <a:ext cx="76214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150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Звенигород</a:t>
            </a:r>
            <a:endParaRPr lang="ru-RU" sz="800" b="1" dirty="0">
              <a:solidFill>
                <a:schemeClr val="tx1"/>
              </a:solidFill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250083"/>
              </p:ext>
            </p:extLst>
          </p:nvPr>
        </p:nvGraphicFramePr>
        <p:xfrm>
          <a:off x="6082777" y="2931790"/>
          <a:ext cx="2822840" cy="162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59017" y="2709790"/>
            <a:ext cx="309634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обслуживание долга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9530" y="4443958"/>
            <a:ext cx="43204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2019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75140" y="4443958"/>
            <a:ext cx="43204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2020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640424" y="4436769"/>
            <a:ext cx="43204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2021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13871" y="4436769"/>
            <a:ext cx="43204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2022</a:t>
            </a:r>
            <a:endParaRPr lang="ru-RU" sz="800" b="1" dirty="0">
              <a:solidFill>
                <a:schemeClr val="tx1"/>
              </a:solidFill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187223"/>
              </p:ext>
            </p:extLst>
          </p:nvPr>
        </p:nvGraphicFramePr>
        <p:xfrm>
          <a:off x="2195736" y="876270"/>
          <a:ext cx="2239958" cy="190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342646" y="1640520"/>
            <a:ext cx="84984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187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Звенигород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053502" y="1601485"/>
            <a:ext cx="479466" cy="474671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92420" y="1674230"/>
            <a:ext cx="635314" cy="329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1 614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63888" y="1698215"/>
            <a:ext cx="54139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914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Р</a:t>
            </a:r>
            <a:r>
              <a:rPr lang="ru-RU" sz="900" b="1" dirty="0" smtClean="0">
                <a:solidFill>
                  <a:schemeClr val="tx1"/>
                </a:solidFill>
              </a:rPr>
              <a:t>айон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88488" y="1169195"/>
            <a:ext cx="807997" cy="47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513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Поселения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24596" y="4922694"/>
            <a:ext cx="424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213373"/>
            <a:ext cx="710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Финансово-казначейское управление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Одинцовского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79512" y="1491630"/>
            <a:ext cx="8763595" cy="324036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месте нахождения: </a:t>
            </a:r>
            <a:r>
              <a:rPr lang="ru-RU" altLang="ru-RU" sz="17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область, г. Одинцово, ул. Маршала Жукова, д.28</a:t>
            </a:r>
          </a:p>
          <a:p>
            <a:endParaRPr lang="ru-RU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alt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(495) 593-15-37</a:t>
            </a:r>
          </a:p>
          <a:p>
            <a:endParaRPr lang="ru-RU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fkuadmomr@mosreg.ru</a:t>
            </a:r>
            <a:endParaRPr lang="en-US" alt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Четверг с 9-00 до 18-00</a:t>
            </a:r>
          </a:p>
          <a:p>
            <a:pPr indent="1524000"/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с 9-00 до 16-45</a:t>
            </a:r>
          </a:p>
          <a:p>
            <a:pPr indent="1524000"/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 с 13-00 до 13-45</a:t>
            </a:r>
          </a:p>
          <a:p>
            <a:endParaRPr lang="ru-RU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приема граждан</a:t>
            </a:r>
            <a:r>
              <a:rPr lang="ru-RU" altLang="ru-RU" sz="21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21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10-00 до 17-00</a:t>
            </a:r>
          </a:p>
          <a:p>
            <a:pPr indent="2419350"/>
            <a:r>
              <a:rPr lang="ru-RU" altLang="ru-RU" sz="21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13-00 до 13-45</a:t>
            </a:r>
          </a:p>
        </p:txBody>
      </p:sp>
    </p:spTree>
    <p:extLst>
      <p:ext uri="{BB962C8B-B14F-4D97-AF65-F5344CB8AC3E}">
        <p14:creationId xmlns:p14="http://schemas.microsoft.com/office/powerpoint/2010/main" val="5131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054" y="939472"/>
            <a:ext cx="87200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трансферы, предоставляемые в целях софинансирования расходных обязательств, возникающих при выполнении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 Иные межбюджетные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их использования.</a:t>
            </a:r>
            <a:endParaRPr lang="ru-RU" sz="17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7566" y="333605"/>
            <a:ext cx="285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856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285921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76092"/>
                </a:solidFill>
              </a:rPr>
              <a:t>Административно-территориальное деление</a:t>
            </a:r>
            <a:endParaRPr lang="ru-RU" sz="2000" b="1" dirty="0" smtClean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432" y="2113339"/>
            <a:ext cx="2648383" cy="251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поселения Одинцовского </a:t>
            </a:r>
          </a:p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</a:p>
          <a:p>
            <a:endParaRPr lang="ru-RU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городские :</a:t>
            </a:r>
          </a:p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Вяземы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Голицыно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Заречье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Кубинка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Городок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Новоивановское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Одинцово</a:t>
            </a:r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9792" y="924140"/>
            <a:ext cx="5510416" cy="846940"/>
          </a:xfrm>
          <a:prstGeom prst="roundRect">
            <a:avLst/>
          </a:prstGeom>
          <a:solidFill>
            <a:srgbClr val="D4F4F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Одинцовский муниципальный район и 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Звенигород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преобразованы в единый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Одинцовский городской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755500"/>
            <a:ext cx="2520280" cy="8801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rgbClr val="D07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преобразований </a:t>
            </a:r>
            <a:r>
              <a:rPr lang="ru-RU" sz="1200" b="1" i="1" dirty="0">
                <a:solidFill>
                  <a:srgbClr val="D07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 </a:t>
            </a:r>
            <a:r>
              <a:rPr lang="ru-RU" sz="1200" i="1" dirty="0">
                <a:solidFill>
                  <a:srgbClr val="D07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представлена: </a:t>
            </a:r>
            <a:endParaRPr lang="ru-RU" sz="1200" i="1" dirty="0" smtClean="0">
              <a:solidFill>
                <a:srgbClr val="D07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D07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sz="1200" b="1" i="1" dirty="0">
                <a:solidFill>
                  <a:srgbClr val="D07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городскими </a:t>
            </a:r>
            <a:r>
              <a:rPr lang="ru-RU" sz="1200" b="1" i="1" dirty="0" smtClean="0">
                <a:solidFill>
                  <a:srgbClr val="D07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округами</a:t>
            </a:r>
            <a:endParaRPr lang="ru-RU" sz="1200" b="1" i="1" dirty="0">
              <a:solidFill>
                <a:srgbClr val="D07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9068" y="3085556"/>
            <a:ext cx="2191850" cy="171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сельские: </a:t>
            </a:r>
          </a:p>
          <a:p>
            <a:endParaRPr lang="ru-RU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Барвихинское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Горское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Жаворонковское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Захаровское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Назарьевское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Успенское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Часцовское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1925947"/>
            <a:ext cx="4520447" cy="30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Одинцовский городской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вошли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1860" y="2079605"/>
            <a:ext cx="1836204" cy="115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ородской округ</a:t>
            </a:r>
          </a:p>
          <a:p>
            <a:pPr marL="87312"/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Звенигород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77197" y="3795886"/>
            <a:ext cx="3949015" cy="12782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D07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впервые сформирован бюджет Одинцовского городского округа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68656"/>
            <a:ext cx="3672408" cy="277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28184" y="2894724"/>
            <a:ext cx="6480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" b="1" dirty="0" smtClean="0">
                <a:latin typeface="Arial" pitchFamily="34" charset="0"/>
                <a:cs typeface="Arial" pitchFamily="34" charset="0"/>
              </a:rPr>
              <a:t>Одинцовский</a:t>
            </a:r>
          </a:p>
          <a:p>
            <a:pPr algn="ctr"/>
            <a:r>
              <a:rPr lang="ru-RU" sz="500" b="1" dirty="0" smtClean="0">
                <a:latin typeface="Arial" pitchFamily="34" charset="0"/>
                <a:cs typeface="Arial" pitchFamily="34" charset="0"/>
              </a:rPr>
              <a:t> городской округ</a:t>
            </a:r>
            <a:endParaRPr lang="ru-RU" sz="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 descr="Одинцовский городской округ на кар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575" y="1851670"/>
            <a:ext cx="4884477" cy="3038769"/>
          </a:xfrm>
          <a:prstGeom prst="round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285921"/>
            <a:ext cx="7106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Одинцовского </a:t>
            </a:r>
            <a:r>
              <a:rPr lang="ru-RU" sz="1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в </a:t>
            </a: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управления муниципальными финансами, налоговой и бюджетной </a:t>
            </a:r>
            <a:r>
              <a:rPr lang="ru-RU" sz="1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политике</a:t>
            </a:r>
          </a:p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1059582"/>
            <a:ext cx="4299100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сфере управления муниципальными финансами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устойчивого исполнения бюджета городского округа, в том числе для повышения бюджетной обеспеченности городского округа;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проектных принципов управления, реализация федеральных и национальный проектов;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программного метода планирования расходов местного бюджета с целью повышения эффективности расходов и их увязка с программными целями и задачами;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равных финансовых возможностей оказания гражданам муниципальных услуг на всей территории городского округа;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управления муниципальными финансами в общественном секторе;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мониторинга качества управления муниципальными финансами, обеспечение открытости и прозрачности бюджетного процесса;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эффективное управление муниципальным долгом. </a:t>
            </a:r>
          </a:p>
          <a:p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022" y="1024585"/>
            <a:ext cx="4413978" cy="3707405"/>
          </a:xfrm>
          <a:prstGeom prst="roundRect">
            <a:avLst/>
          </a:prstGeom>
          <a:solidFill>
            <a:srgbClr val="D4F4F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ru-RU" sz="15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предсказуемой и ответственной бюджетной политики, обеспечение долгосрочной сбалансированности и устойчивости бюджетной системы Одинцовского городского округа обеспечат экономическую стабильность и необходимые условия для повышения эффективности деятельности органов местного самоуправления городском округе по обеспечению потребностей граждан и общества в муниципальных услугах на территории Одинцовского городского округа Московской области, увеличению их доступности и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3856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8227" y="307075"/>
            <a:ext cx="689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основных показателях социально-экономического развития Одинцовского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99147"/>
              </p:ext>
            </p:extLst>
          </p:nvPr>
        </p:nvGraphicFramePr>
        <p:xfrm>
          <a:off x="267432" y="982290"/>
          <a:ext cx="8625048" cy="390286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11145"/>
                <a:gridCol w="1215087"/>
                <a:gridCol w="1253866"/>
                <a:gridCol w="1168686"/>
                <a:gridCol w="1152128"/>
                <a:gridCol w="1224136"/>
              </a:tblGrid>
              <a:tr h="130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3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Прибыль, тыс. руб.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74 990 429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79 179 733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86 337 702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92 685 921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99 754 269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7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платы, млн.руб.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61 192,4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69 546,9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82 206,8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88 400,8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95 053,0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00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313 210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312 593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334 867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336 424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337 563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8025</TotalTime>
  <Words>5235</Words>
  <Application>Microsoft Office PowerPoint</Application>
  <PresentationFormat>Экран (16:9)</PresentationFormat>
  <Paragraphs>1636</Paragraphs>
  <Slides>52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Синдияшкин  Максим Викторович</cp:lastModifiedBy>
  <cp:revision>405</cp:revision>
  <cp:lastPrinted>2020-02-27T13:24:40Z</cp:lastPrinted>
  <dcterms:created xsi:type="dcterms:W3CDTF">2019-05-10T09:42:21Z</dcterms:created>
  <dcterms:modified xsi:type="dcterms:W3CDTF">2020-05-21T14:15:18Z</dcterms:modified>
</cp:coreProperties>
</file>