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notesSlides/notesSlide3.xml" ContentType="application/vnd.openxmlformats-officedocument.presentationml.notesSlide+xml"/>
  <Override PartName="/ppt/charts/chart11.xml" ContentType="application/vnd.openxmlformats-officedocument.drawingml.chart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notesSlides/notesSlide5.xml" ContentType="application/vnd.openxmlformats-officedocument.presentationml.notesSl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theme/themeOverride1.xml" ContentType="application/vnd.openxmlformats-officedocument.themeOverride+xml"/>
  <Override PartName="/ppt/drawings/drawing3.xml" ContentType="application/vnd.openxmlformats-officedocument.drawingml.chartshapes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00" r:id="rId2"/>
    <p:sldId id="374" r:id="rId3"/>
    <p:sldId id="378" r:id="rId4"/>
    <p:sldId id="379" r:id="rId5"/>
    <p:sldId id="376" r:id="rId6"/>
    <p:sldId id="377" r:id="rId7"/>
    <p:sldId id="375" r:id="rId8"/>
    <p:sldId id="380" r:id="rId9"/>
    <p:sldId id="381" r:id="rId10"/>
    <p:sldId id="390" r:id="rId11"/>
    <p:sldId id="384" r:id="rId12"/>
    <p:sldId id="385" r:id="rId13"/>
    <p:sldId id="386" r:id="rId14"/>
    <p:sldId id="347" r:id="rId15"/>
    <p:sldId id="350" r:id="rId16"/>
    <p:sldId id="372" r:id="rId17"/>
    <p:sldId id="370" r:id="rId18"/>
    <p:sldId id="371" r:id="rId19"/>
    <p:sldId id="369" r:id="rId20"/>
    <p:sldId id="282" r:id="rId21"/>
    <p:sldId id="367" r:id="rId22"/>
    <p:sldId id="368" r:id="rId23"/>
    <p:sldId id="365" r:id="rId24"/>
    <p:sldId id="366" r:id="rId25"/>
    <p:sldId id="388" r:id="rId26"/>
    <p:sldId id="389" r:id="rId27"/>
    <p:sldId id="387" r:id="rId28"/>
    <p:sldId id="383" r:id="rId29"/>
    <p:sldId id="391" r:id="rId30"/>
  </p:sldIdLst>
  <p:sldSz cx="9144000" cy="5143500" type="screen16x9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BFD"/>
    <a:srgbClr val="CA6E6C"/>
    <a:srgbClr val="FFFFCC"/>
    <a:srgbClr val="D07C7A"/>
    <a:srgbClr val="D97B1D"/>
    <a:srgbClr val="2A6F27"/>
    <a:srgbClr val="C6605E"/>
    <a:srgbClr val="9B85B5"/>
    <a:srgbClr val="3760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76" autoAdjust="0"/>
  </p:normalViewPr>
  <p:slideViewPr>
    <p:cSldViewPr>
      <p:cViewPr varScale="1">
        <p:scale>
          <a:sx n="138" d="100"/>
          <a:sy n="138" d="100"/>
        </p:scale>
        <p:origin x="-780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&#1050;&#1085;&#1080;&#1075;&#1072;1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.xm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5.5809996405308893E-3"/>
                  <c:y val="-1.40828788509257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904998202654446E-3"/>
                  <c:y val="-3.520719712731449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 </a:t>
                    </a:r>
                    <a:r>
                      <a:rPr lang="en-US" dirty="0" smtClean="0"/>
                      <a:t>41</a:t>
                    </a:r>
                    <a:r>
                      <a:rPr lang="ru-RU" dirty="0" smtClean="0"/>
                      <a:t>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9762495506636114E-3"/>
                  <c:y val="-3.52071971273144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9761396884660655E-3"/>
                  <c:y val="-2.816575770185152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 </a:t>
                    </a:r>
                    <a:r>
                      <a:rPr lang="en-US" dirty="0" smtClean="0"/>
                      <a:t>21</a:t>
                    </a:r>
                    <a:r>
                      <a:rPr lang="ru-RU" dirty="0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'Основные параметры'!$C$7:$F$7</c:f>
              <c:numCache>
                <c:formatCode>General</c:formatCode>
                <c:ptCount val="4"/>
                <c:pt idx="0">
                  <c:v>19986</c:v>
                </c:pt>
                <c:pt idx="1">
                  <c:v>20413</c:v>
                </c:pt>
                <c:pt idx="2">
                  <c:v>14691</c:v>
                </c:pt>
                <c:pt idx="3">
                  <c:v>7214</c:v>
                </c:pt>
              </c:numCache>
            </c:numRef>
          </c:val>
        </c:ser>
        <c:ser>
          <c:idx val="1"/>
          <c:order val="1"/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6742998921592669E-2"/>
                  <c:y val="-4.5769356265508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742998921592669E-2"/>
                  <c:y val="-4.224863655277739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1</a:t>
                    </a:r>
                    <a:r>
                      <a:rPr lang="ru-RU" baseline="0" dirty="0" smtClean="0"/>
                      <a:t> 348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952499101327223E-2"/>
                  <c:y val="-4.2248913774802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8138248831725389E-2"/>
                  <c:y val="-3.8727916840045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'Основные параметры'!$C$8:$F$8</c:f>
              <c:numCache>
                <c:formatCode>General</c:formatCode>
                <c:ptCount val="4"/>
                <c:pt idx="0">
                  <c:v>20046</c:v>
                </c:pt>
                <c:pt idx="1">
                  <c:v>21348</c:v>
                </c:pt>
                <c:pt idx="2">
                  <c:v>14691</c:v>
                </c:pt>
                <c:pt idx="3">
                  <c:v>8145</c:v>
                </c:pt>
              </c:numCache>
            </c:numRef>
          </c:val>
        </c:ser>
        <c:ser>
          <c:idx val="2"/>
          <c:order val="2"/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8.3714994607963344E-3"/>
                  <c:y val="0.165473826498378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557249191194501E-2"/>
                  <c:y val="0.2040206526733131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</a:t>
                    </a:r>
                    <a:r>
                      <a:rPr lang="en-US" dirty="0" smtClean="0"/>
                      <a:t>93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dLbl>
              <c:idx val="3"/>
              <c:layout>
                <c:manualLayout>
                  <c:x val="1.1161999281061881E-2"/>
                  <c:y val="0.1795567053493039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</a:t>
                    </a:r>
                    <a:r>
                      <a:rPr lang="en-US" dirty="0" smtClean="0"/>
                      <a:t>93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'Основные параметры'!$C$9:$F$9</c:f>
              <c:numCache>
                <c:formatCode>General</c:formatCode>
                <c:ptCount val="4"/>
                <c:pt idx="0">
                  <c:v>-60</c:v>
                </c:pt>
                <c:pt idx="1">
                  <c:v>-935</c:v>
                </c:pt>
                <c:pt idx="3">
                  <c:v>-931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gapDepth val="128"/>
        <c:shape val="cylinder"/>
        <c:axId val="87692416"/>
        <c:axId val="87693952"/>
        <c:axId val="0"/>
      </c:bar3DChart>
      <c:catAx>
        <c:axId val="87692416"/>
        <c:scaling>
          <c:orientation val="minMax"/>
        </c:scaling>
        <c:delete val="1"/>
        <c:axPos val="b"/>
        <c:majorTickMark val="out"/>
        <c:minorTickMark val="none"/>
        <c:tickLblPos val="nextTo"/>
        <c:crossAx val="87693952"/>
        <c:crosses val="autoZero"/>
        <c:auto val="1"/>
        <c:lblAlgn val="ctr"/>
        <c:lblOffset val="100"/>
        <c:noMultiLvlLbl val="0"/>
      </c:catAx>
      <c:valAx>
        <c:axId val="876939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76924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9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436660632478736E-2"/>
          <c:y val="0.15849250200299317"/>
          <c:w val="0.81793934660854672"/>
          <c:h val="0.78700687316392293"/>
        </c:manualLayout>
      </c:layout>
      <c:pie3DChart>
        <c:varyColors val="1"/>
        <c:ser>
          <c:idx val="1"/>
          <c:order val="1"/>
          <c:spPr>
            <a:scene3d>
              <a:camera prst="orthographicFront"/>
              <a:lightRig rig="threePt" dir="t"/>
            </a:scene3d>
            <a:sp3d>
              <a:bevelT w="635000" h="635000"/>
            </a:sp3d>
          </c:spPr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4"/>
            <c:bubble3D val="0"/>
            <c:spPr>
              <a:solidFill>
                <a:srgbClr val="FAFDCF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7"/>
            <c:bubble3D val="0"/>
            <c:spPr>
              <a:solidFill>
                <a:srgbClr val="C6605E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layout>
                <c:manualLayout>
                  <c:x val="8.109750468902148E-2"/>
                  <c:y val="-0.235945499986282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7783971715561016E-2"/>
                  <c:y val="-1.2937257184320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6470772038400955E-2"/>
                  <c:y val="6.1234901966712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2625856114026545E-2"/>
                  <c:y val="-6.61460144215506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6293034434082489E-3"/>
                  <c:y val="-3.87075277269680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926493869962161E-2"/>
                  <c:y val="-3.64711669765637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2.6113213727886445E-2"/>
                  <c:y val="7.7730621356190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5302744139540052E-2"/>
                  <c:y val="-7.44748126760492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8.769685312743028E-2"/>
                  <c:y val="-3.7260396668228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7.7533051883124093E-2"/>
                  <c:y val="7.8026976160602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2.1919847958070018E-2"/>
                  <c:y val="-1.8008042206467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0.11621411723483716"/>
                  <c:y val="1.1463619130941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'программы исполн'!$A$2:$A$17</c:f>
              <c:strCache>
                <c:ptCount val="16"/>
                <c:pt idx="0">
                  <c:v> Развитие образования </c:v>
                </c:pt>
                <c:pt idx="1">
                  <c:v> Развитие культуры </c:v>
                </c:pt>
                <c:pt idx="2">
                  <c:v> Молодежь </c:v>
                </c:pt>
                <c:pt idx="3">
                  <c:v> Физическая культура и спорт </c:v>
                </c:pt>
                <c:pt idx="4">
                  <c:v> Управление мун. финансами  </c:v>
                </c:pt>
                <c:pt idx="5">
                  <c:v> Снижение администр. барьеров</c:v>
                </c:pt>
                <c:pt idx="6">
                  <c:v> Развитие земельно-имущественного комплекса </c:v>
                </c:pt>
                <c:pt idx="7">
                  <c:v> Развитие инженерной инфраструктуры и энергоэффективности</c:v>
                </c:pt>
                <c:pt idx="8">
                  <c:v> Охрана окружающей среды </c:v>
                </c:pt>
                <c:pt idx="9">
                  <c:v> Предпринимательство </c:v>
                </c:pt>
                <c:pt idx="10">
                  <c:v> Развитие дорожно-транспортной системы </c:v>
                </c:pt>
                <c:pt idx="11">
                  <c:v> Жилище</c:v>
                </c:pt>
                <c:pt idx="12">
                  <c:v> Безопасность </c:v>
                </c:pt>
                <c:pt idx="13">
                  <c:v> Муниципальное управление </c:v>
                </c:pt>
                <c:pt idx="14">
                  <c:v> Сельское хозяйство </c:v>
                </c:pt>
                <c:pt idx="15">
                  <c:v>Формирование современной городской среды</c:v>
                </c:pt>
              </c:strCache>
            </c:strRef>
          </c:cat>
          <c:val>
            <c:numRef>
              <c:f>'программы исполн'!$C$2:$C$17</c:f>
              <c:numCache>
                <c:formatCode>General</c:formatCode>
                <c:ptCount val="16"/>
                <c:pt idx="0" formatCode="#,##0">
                  <c:v>7909</c:v>
                </c:pt>
                <c:pt idx="1">
                  <c:v>994</c:v>
                </c:pt>
                <c:pt idx="2">
                  <c:v>9</c:v>
                </c:pt>
                <c:pt idx="3">
                  <c:v>658</c:v>
                </c:pt>
                <c:pt idx="4">
                  <c:v>334</c:v>
                </c:pt>
                <c:pt idx="5">
                  <c:v>364</c:v>
                </c:pt>
                <c:pt idx="6">
                  <c:v>137</c:v>
                </c:pt>
                <c:pt idx="7">
                  <c:v>467</c:v>
                </c:pt>
                <c:pt idx="8">
                  <c:v>11</c:v>
                </c:pt>
                <c:pt idx="9">
                  <c:v>83</c:v>
                </c:pt>
                <c:pt idx="10">
                  <c:v>887</c:v>
                </c:pt>
                <c:pt idx="11">
                  <c:v>596</c:v>
                </c:pt>
                <c:pt idx="12">
                  <c:v>90</c:v>
                </c:pt>
                <c:pt idx="13" formatCode="#,##0">
                  <c:v>1170</c:v>
                </c:pt>
                <c:pt idx="14">
                  <c:v>10</c:v>
                </c:pt>
                <c:pt idx="15">
                  <c:v>680</c:v>
                </c:pt>
              </c:numCache>
            </c:numRef>
          </c:val>
        </c:ser>
        <c:ser>
          <c:idx val="0"/>
          <c:order val="0"/>
          <c:cat>
            <c:strRef>
              <c:f>'программы исполн'!$A$2:$A$17</c:f>
              <c:strCache>
                <c:ptCount val="16"/>
                <c:pt idx="0">
                  <c:v> Развитие образования </c:v>
                </c:pt>
                <c:pt idx="1">
                  <c:v> Развитие культуры </c:v>
                </c:pt>
                <c:pt idx="2">
                  <c:v> Молодежь </c:v>
                </c:pt>
                <c:pt idx="3">
                  <c:v> Физическая культура и спорт </c:v>
                </c:pt>
                <c:pt idx="4">
                  <c:v> Управление мун. финансами  </c:v>
                </c:pt>
                <c:pt idx="5">
                  <c:v> Снижение администр. барьеров</c:v>
                </c:pt>
                <c:pt idx="6">
                  <c:v> Развитие земельно-имущественного комплекса </c:v>
                </c:pt>
                <c:pt idx="7">
                  <c:v> Развитие инженерной инфраструктуры и энергоэффективности</c:v>
                </c:pt>
                <c:pt idx="8">
                  <c:v> Охрана окружающей среды </c:v>
                </c:pt>
                <c:pt idx="9">
                  <c:v> Предпринимательство </c:v>
                </c:pt>
                <c:pt idx="10">
                  <c:v> Развитие дорожно-транспортной системы </c:v>
                </c:pt>
                <c:pt idx="11">
                  <c:v> Жилище</c:v>
                </c:pt>
                <c:pt idx="12">
                  <c:v> Безопасность </c:v>
                </c:pt>
                <c:pt idx="13">
                  <c:v> Муниципальное управление </c:v>
                </c:pt>
                <c:pt idx="14">
                  <c:v> Сельское хозяйство </c:v>
                </c:pt>
                <c:pt idx="15">
                  <c:v>Формирование современной городской среды</c:v>
                </c:pt>
              </c:strCache>
            </c:strRef>
          </c:cat>
          <c:val>
            <c:numRef>
              <c:f>'программы исполн'!$B$2:$B$17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369259655620646"/>
          <c:y val="4.0533991471250377E-2"/>
          <c:w val="0.39447325061749761"/>
          <c:h val="0.91090748600287996"/>
        </c:manualLayout>
      </c:layout>
      <c:bar3DChart>
        <c:barDir val="col"/>
        <c:grouping val="stacked"/>
        <c:varyColors val="0"/>
        <c:ser>
          <c:idx val="0"/>
          <c:order val="0"/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smtClean="0"/>
                      <a:t>1</a:t>
                    </a:r>
                    <a:r>
                      <a:rPr lang="ru-RU" b="1" smtClean="0"/>
                      <a:t> </a:t>
                    </a:r>
                    <a:r>
                      <a:rPr lang="en-US" b="1" smtClean="0"/>
                      <a:t>974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smtClean="0"/>
                      <a:t>1</a:t>
                    </a:r>
                    <a:r>
                      <a:rPr lang="ru-RU" b="1" smtClean="0"/>
                      <a:t> </a:t>
                    </a:r>
                    <a:r>
                      <a:rPr lang="en-US" b="1" smtClean="0"/>
                      <a:t>803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'расходы образ+культура'!$A$1:$B$1</c:f>
              <c:numCache>
                <c:formatCode>General</c:formatCode>
                <c:ptCount val="2"/>
                <c:pt idx="0">
                  <c:v>1974</c:v>
                </c:pt>
                <c:pt idx="1">
                  <c:v>1803</c:v>
                </c:pt>
              </c:numCache>
            </c:numRef>
          </c:val>
        </c:ser>
        <c:ser>
          <c:idx val="1"/>
          <c:order val="1"/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6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'расходы образ+культура'!$A$2:$B$2</c:f>
              <c:numCache>
                <c:formatCode>General</c:formatCode>
                <c:ptCount val="2"/>
                <c:pt idx="0">
                  <c:v>219</c:v>
                </c:pt>
                <c:pt idx="1">
                  <c:v>198</c:v>
                </c:pt>
              </c:numCache>
            </c:numRef>
          </c:val>
        </c:ser>
        <c:ser>
          <c:idx val="2"/>
          <c:order val="2"/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203981562965797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6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274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19973661379711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5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908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'расходы образ+культура'!$A$3:$B$3</c:f>
              <c:numCache>
                <c:formatCode>General</c:formatCode>
                <c:ptCount val="2"/>
                <c:pt idx="0">
                  <c:v>6274</c:v>
                </c:pt>
                <c:pt idx="1">
                  <c:v>5908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"/>
        <c:gapDepth val="0"/>
        <c:shape val="cylinder"/>
        <c:axId val="90776320"/>
        <c:axId val="90777856"/>
        <c:axId val="0"/>
      </c:bar3DChart>
      <c:catAx>
        <c:axId val="90776320"/>
        <c:scaling>
          <c:orientation val="minMax"/>
        </c:scaling>
        <c:delete val="1"/>
        <c:axPos val="b"/>
        <c:majorTickMark val="out"/>
        <c:minorTickMark val="none"/>
        <c:tickLblPos val="nextTo"/>
        <c:crossAx val="90777856"/>
        <c:crosses val="autoZero"/>
        <c:auto val="1"/>
        <c:lblAlgn val="ctr"/>
        <c:lblOffset val="100"/>
        <c:noMultiLvlLbl val="0"/>
      </c:catAx>
      <c:valAx>
        <c:axId val="907778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07763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6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'расходы образ+культура'!$A$5:$B$5</c:f>
              <c:numCache>
                <c:formatCode>General</c:formatCode>
                <c:ptCount val="2"/>
                <c:pt idx="0">
                  <c:v>287</c:v>
                </c:pt>
                <c:pt idx="1">
                  <c:v>286</c:v>
                </c:pt>
              </c:numCache>
            </c:numRef>
          </c:val>
        </c:ser>
        <c:ser>
          <c:idx val="1"/>
          <c:order val="1"/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6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'расходы образ+культура'!$A$6:$B$6</c:f>
              <c:numCache>
                <c:formatCode>General</c:formatCode>
                <c:ptCount val="2"/>
                <c:pt idx="0">
                  <c:v>136</c:v>
                </c:pt>
                <c:pt idx="1">
                  <c:v>136</c:v>
                </c:pt>
              </c:numCache>
            </c:numRef>
          </c:val>
        </c:ser>
        <c:ser>
          <c:idx val="2"/>
          <c:order val="2"/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3.834115050018593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615081416074543E-3"/>
                  <c:y val="-3.6453776611256925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'расходы образ+культура'!$A$7:$B$7</c:f>
              <c:numCache>
                <c:formatCode>General</c:formatCode>
                <c:ptCount val="2"/>
                <c:pt idx="0">
                  <c:v>575</c:v>
                </c:pt>
                <c:pt idx="1">
                  <c:v>572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"/>
        <c:gapDepth val="0"/>
        <c:shape val="cylinder"/>
        <c:axId val="105405056"/>
        <c:axId val="105435520"/>
        <c:axId val="0"/>
      </c:bar3DChart>
      <c:catAx>
        <c:axId val="105405056"/>
        <c:scaling>
          <c:orientation val="minMax"/>
        </c:scaling>
        <c:delete val="1"/>
        <c:axPos val="b"/>
        <c:majorTickMark val="out"/>
        <c:minorTickMark val="none"/>
        <c:tickLblPos val="nextTo"/>
        <c:crossAx val="105435520"/>
        <c:crosses val="autoZero"/>
        <c:auto val="1"/>
        <c:lblAlgn val="ctr"/>
        <c:lblOffset val="100"/>
        <c:noMultiLvlLbl val="0"/>
      </c:catAx>
      <c:valAx>
        <c:axId val="105435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54050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val>
            <c:numRef>
              <c:f>'зарплата культ'!$A$1:$E$1</c:f>
              <c:numCache>
                <c:formatCode>0.0</c:formatCode>
                <c:ptCount val="5"/>
                <c:pt idx="0">
                  <c:v>46</c:v>
                </c:pt>
                <c:pt idx="1">
                  <c:v>49.1</c:v>
                </c:pt>
                <c:pt idx="3">
                  <c:v>50.6</c:v>
                </c:pt>
                <c:pt idx="4">
                  <c:v>58.2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8"/>
        <c:gapDepth val="130"/>
        <c:shape val="cylinder"/>
        <c:axId val="105363328"/>
        <c:axId val="105364864"/>
        <c:axId val="0"/>
      </c:bar3DChart>
      <c:catAx>
        <c:axId val="105363328"/>
        <c:scaling>
          <c:orientation val="minMax"/>
        </c:scaling>
        <c:delete val="1"/>
        <c:axPos val="b"/>
        <c:majorTickMark val="out"/>
        <c:minorTickMark val="none"/>
        <c:tickLblPos val="nextTo"/>
        <c:crossAx val="105364864"/>
        <c:crosses val="autoZero"/>
        <c:auto val="1"/>
        <c:lblAlgn val="ctr"/>
        <c:lblOffset val="100"/>
        <c:noMultiLvlLbl val="0"/>
      </c:catAx>
      <c:valAx>
        <c:axId val="105364864"/>
        <c:scaling>
          <c:orientation val="minMax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crossAx val="1053633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view3D>
      <c:rotX val="20"/>
      <c:rotY val="40"/>
      <c:depthPercent val="100"/>
      <c:rAngAx val="1"/>
    </c:view3D>
    <c:floor>
      <c:thickness val="0"/>
      <c:spPr>
        <a:scene3d>
          <a:camera prst="orthographicFront"/>
          <a:lightRig rig="threePt" dir="t"/>
        </a:scene3d>
        <a:sp3d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8726314039421813E-2"/>
          <c:y val="5.1400554097404488E-2"/>
          <c:w val="0.93889952227966145"/>
          <c:h val="0.89719889180519097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val>
            <c:numRef>
              <c:f>Лист1!$A$2:$E$2</c:f>
              <c:numCache>
                <c:formatCode>General</c:formatCode>
                <c:ptCount val="5"/>
                <c:pt idx="0">
                  <c:v>51.4</c:v>
                </c:pt>
                <c:pt idx="1">
                  <c:v>56.1</c:v>
                </c:pt>
                <c:pt idx="3">
                  <c:v>62.1</c:v>
                </c:pt>
                <c:pt idx="4">
                  <c:v>66.7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4"/>
        <c:gapDepth val="68"/>
        <c:shape val="cylinder"/>
        <c:axId val="38279040"/>
        <c:axId val="38280576"/>
        <c:axId val="0"/>
      </c:bar3DChart>
      <c:catAx>
        <c:axId val="38279040"/>
        <c:scaling>
          <c:orientation val="minMax"/>
        </c:scaling>
        <c:delete val="1"/>
        <c:axPos val="b"/>
        <c:majorTickMark val="out"/>
        <c:minorTickMark val="none"/>
        <c:tickLblPos val="nextTo"/>
        <c:crossAx val="38280576"/>
        <c:crosses val="autoZero"/>
        <c:auto val="1"/>
        <c:lblAlgn val="ctr"/>
        <c:lblOffset val="100"/>
        <c:noMultiLvlLbl val="0"/>
      </c:catAx>
      <c:valAx>
        <c:axId val="382805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82790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view3D>
      <c:rotX val="15"/>
      <c:rotY val="4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val>
            <c:numRef>
              <c:f>Лист1!$A$4:$E$4</c:f>
              <c:numCache>
                <c:formatCode>General</c:formatCode>
                <c:ptCount val="5"/>
                <c:pt idx="0">
                  <c:v>50</c:v>
                </c:pt>
                <c:pt idx="1">
                  <c:v>51.5</c:v>
                </c:pt>
                <c:pt idx="3">
                  <c:v>51.1</c:v>
                </c:pt>
                <c:pt idx="4">
                  <c:v>54.6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gapDepth val="80"/>
        <c:shape val="cylinder"/>
        <c:axId val="105597184"/>
        <c:axId val="105607168"/>
        <c:axId val="0"/>
      </c:bar3DChart>
      <c:catAx>
        <c:axId val="105597184"/>
        <c:scaling>
          <c:orientation val="minMax"/>
        </c:scaling>
        <c:delete val="1"/>
        <c:axPos val="b"/>
        <c:majorTickMark val="out"/>
        <c:minorTickMark val="none"/>
        <c:tickLblPos val="nextTo"/>
        <c:crossAx val="105607168"/>
        <c:crossesAt val="0"/>
        <c:auto val="1"/>
        <c:lblAlgn val="ctr"/>
        <c:lblOffset val="100"/>
        <c:noMultiLvlLbl val="0"/>
      </c:catAx>
      <c:valAx>
        <c:axId val="105607168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+mn-lt"/>
                <a:cs typeface="Arial" pitchFamily="34" charset="0"/>
              </a:defRPr>
            </a:pPr>
            <a:endParaRPr lang="ru-RU"/>
          </a:p>
        </c:txPr>
        <c:crossAx val="10559718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val>
            <c:numRef>
              <c:f>'зплата образ'!$A$6:$E$6</c:f>
              <c:numCache>
                <c:formatCode>General</c:formatCode>
                <c:ptCount val="5"/>
                <c:pt idx="0">
                  <c:v>55.7</c:v>
                </c:pt>
                <c:pt idx="1">
                  <c:v>58.1</c:v>
                </c:pt>
                <c:pt idx="3">
                  <c:v>60.1</c:v>
                </c:pt>
                <c:pt idx="4">
                  <c:v>64.599999999999994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gapDepth val="116"/>
        <c:shape val="cylinder"/>
        <c:axId val="105560320"/>
        <c:axId val="105562112"/>
        <c:axId val="0"/>
      </c:bar3DChart>
      <c:catAx>
        <c:axId val="105560320"/>
        <c:scaling>
          <c:orientation val="minMax"/>
        </c:scaling>
        <c:delete val="1"/>
        <c:axPos val="b"/>
        <c:majorTickMark val="out"/>
        <c:minorTickMark val="none"/>
        <c:tickLblPos val="nextTo"/>
        <c:crossAx val="105562112"/>
        <c:crossesAt val="0"/>
        <c:auto val="1"/>
        <c:lblAlgn val="ctr"/>
        <c:lblOffset val="100"/>
        <c:noMultiLvlLbl val="0"/>
      </c:catAx>
      <c:valAx>
        <c:axId val="105562112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55603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5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3.3724215580056505E-2"/>
          <c:w val="0.6025526491478046"/>
          <c:h val="0.8430140420198415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71B0DE">
                  <a:lumMod val="60000"/>
                  <a:lumOff val="40000"/>
                </a:srgbClr>
              </a:soli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2"/>
            <c:bubble3D val="0"/>
            <c:spPr>
              <a:solidFill>
                <a:srgbClr val="9BBB59">
                  <a:lumMod val="60000"/>
                  <a:lumOff val="40000"/>
                </a:srgbClr>
              </a:soli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694,5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117,5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'Образование зп'!$D$18:$D$20</c:f>
              <c:strCache>
                <c:ptCount val="3"/>
                <c:pt idx="0">
                  <c:v>Дошкольное образование</c:v>
                </c:pt>
                <c:pt idx="1">
                  <c:v>Общее образование</c:v>
                </c:pt>
                <c:pt idx="2">
                  <c:v>Дополнительное образование</c:v>
                </c:pt>
              </c:strCache>
            </c:strRef>
          </c:cat>
          <c:val>
            <c:numRef>
              <c:f>'Образование зп'!$E$18:$E$20</c:f>
              <c:numCache>
                <c:formatCode>General</c:formatCode>
                <c:ptCount val="3"/>
                <c:pt idx="0">
                  <c:v>2694.5</c:v>
                </c:pt>
                <c:pt idx="1">
                  <c:v>4117.5</c:v>
                </c:pt>
                <c:pt idx="2">
                  <c:v>368.1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47157896764865775"/>
          <c:y val="0.12595914855649737"/>
          <c:w val="0.20886807578160144"/>
          <c:h val="0.63154418197725282"/>
        </c:manualLayout>
      </c:layout>
      <c:overlay val="0"/>
      <c:txPr>
        <a:bodyPr/>
        <a:lstStyle/>
        <a:p>
          <a:pPr>
            <a:defRPr sz="13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257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35000" h="635000"/>
            </a:sp3d>
          </c:spPr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0.15581676788493262"/>
                  <c:y val="-0.18227196132240403"/>
                </c:manualLayout>
              </c:layout>
              <c:tx>
                <c:rich>
                  <a:bodyPr/>
                  <a:lstStyle/>
                  <a:p>
                    <a:pPr>
                      <a:defRPr sz="1800" b="1"/>
                    </a:pPr>
                    <a:r>
                      <a:rPr lang="en-US" sz="1800" b="1" dirty="0" smtClean="0"/>
                      <a:t>1</a:t>
                    </a:r>
                    <a:r>
                      <a:rPr lang="ru-RU" sz="1800" b="1" dirty="0" smtClean="0"/>
                      <a:t> </a:t>
                    </a:r>
                    <a:r>
                      <a:rPr lang="en-US" sz="1800" b="1" dirty="0" smtClean="0"/>
                      <a:t>404</a:t>
                    </a:r>
                    <a:endParaRPr lang="ru-RU" sz="1800" b="1" dirty="0" smtClean="0"/>
                  </a:p>
                  <a:p>
                    <a:pPr>
                      <a:defRPr sz="1800" b="1"/>
                    </a:pPr>
                    <a:r>
                      <a:rPr lang="en-US" sz="1800" b="1" dirty="0" smtClean="0"/>
                      <a:t> </a:t>
                    </a:r>
                    <a:r>
                      <a:rPr lang="ru-RU" sz="1800" b="1" dirty="0" smtClean="0"/>
                      <a:t>9,6</a:t>
                    </a:r>
                    <a:r>
                      <a:rPr lang="en-US" sz="1800" b="1" dirty="0" smtClean="0"/>
                      <a:t>%</a:t>
                    </a:r>
                    <a:endParaRPr lang="en-US" sz="1800" b="1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</c:dLbl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val>
            <c:numRef>
              <c:f>'нац проекты'!$D$8:$D$9</c:f>
              <c:numCache>
                <c:formatCode>General</c:formatCode>
                <c:ptCount val="2"/>
                <c:pt idx="0">
                  <c:v>13287</c:v>
                </c:pt>
                <c:pt idx="1">
                  <c:v>1404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635000"/>
    </a:sp3d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2.2222222222222223E-2"/>
                  <c:y val="-4.7755560948504701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888888888888889E-2"/>
                  <c:y val="-4.7755560948504701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догл!$C$5:$C$6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догл!$D$5:$D$6</c:f>
              <c:numCache>
                <c:formatCode>General</c:formatCode>
                <c:ptCount val="2"/>
                <c:pt idx="0">
                  <c:v>914</c:v>
                </c:pt>
                <c:pt idx="1">
                  <c:v>914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shape val="cylinder"/>
        <c:axId val="39210368"/>
        <c:axId val="39216256"/>
        <c:axId val="0"/>
      </c:bar3DChart>
      <c:catAx>
        <c:axId val="392103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ru-RU"/>
          </a:p>
        </c:txPr>
        <c:crossAx val="39216256"/>
        <c:crosses val="autoZero"/>
        <c:auto val="1"/>
        <c:lblAlgn val="ctr"/>
        <c:lblOffset val="100"/>
        <c:noMultiLvlLbl val="0"/>
      </c:catAx>
      <c:valAx>
        <c:axId val="392162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92103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1138884947953907E-2"/>
          <c:y val="5.1400554097404488E-2"/>
          <c:w val="0.92486525514081308"/>
          <c:h val="0.8314695580106178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'Динамика роста доходов'!$C$6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3952499101327223E-2"/>
                  <c:y val="-3.10303442560145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 </a:t>
                    </a:r>
                    <a:r>
                      <a:rPr lang="en-US" dirty="0" smtClean="0"/>
                      <a:t>899</a:t>
                    </a:r>
                    <a:endParaRPr lang="ru-RU" dirty="0" smtClean="0"/>
                  </a:p>
                  <a:p>
                    <a:r>
                      <a:rPr lang="ru-RU" dirty="0" smtClean="0"/>
                      <a:t>71,5%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742998921592669E-2"/>
                  <c:y val="-9.309103276804352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 </a:t>
                    </a:r>
                    <a:r>
                      <a:rPr lang="en-US" dirty="0" smtClean="0"/>
                      <a:t>305</a:t>
                    </a:r>
                    <a:endParaRPr lang="ru-RU" dirty="0" smtClean="0"/>
                  </a:p>
                  <a:p>
                    <a:r>
                      <a:rPr lang="ru-RU" dirty="0" smtClean="0"/>
                      <a:t>62,0%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138248831725389E-2"/>
                  <c:y val="-5.27515852352246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 </a:t>
                    </a:r>
                    <a:r>
                      <a:rPr lang="en-US" dirty="0" smtClean="0"/>
                      <a:t>135</a:t>
                    </a:r>
                    <a:endParaRPr lang="ru-RU" dirty="0" smtClean="0"/>
                  </a:p>
                  <a:p>
                    <a:r>
                      <a:rPr lang="ru-RU" dirty="0" smtClean="0"/>
                      <a:t>62,7%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8138248831725389E-2"/>
                  <c:y val="-7.136979178883337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 </a:t>
                    </a:r>
                    <a:r>
                      <a:rPr lang="en-US" dirty="0" smtClean="0"/>
                      <a:t>250</a:t>
                    </a:r>
                    <a:endParaRPr lang="ru-RU" dirty="0" smtClean="0"/>
                  </a:p>
                  <a:p>
                    <a:r>
                      <a:rPr lang="ru-RU" dirty="0" smtClean="0"/>
                      <a:t>56,3%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9533498741858113E-2"/>
                  <c:y val="-6.826675736323192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 </a:t>
                    </a:r>
                    <a:r>
                      <a:rPr lang="en-US" dirty="0" smtClean="0"/>
                      <a:t>26</a:t>
                    </a:r>
                    <a:r>
                      <a:rPr lang="ru-RU" dirty="0" smtClean="0"/>
                      <a:t>5</a:t>
                    </a:r>
                  </a:p>
                  <a:p>
                    <a:r>
                      <a:rPr lang="ru-RU" dirty="0" smtClean="0"/>
                      <a:t>55,2%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'Динамика роста доходов'!$D$5:$H$5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'Динамика роста доходов'!$D$6:$H$6</c:f>
              <c:numCache>
                <c:formatCode>General</c:formatCode>
                <c:ptCount val="5"/>
                <c:pt idx="0">
                  <c:v>10899</c:v>
                </c:pt>
                <c:pt idx="1">
                  <c:v>9305</c:v>
                </c:pt>
                <c:pt idx="2">
                  <c:v>11135</c:v>
                </c:pt>
                <c:pt idx="3">
                  <c:v>11250</c:v>
                </c:pt>
                <c:pt idx="4">
                  <c:v>11265</c:v>
                </c:pt>
              </c:numCache>
            </c:numRef>
          </c:val>
        </c:ser>
        <c:ser>
          <c:idx val="1"/>
          <c:order val="1"/>
          <c:tx>
            <c:strRef>
              <c:f>'Динамика роста доходов'!$C$7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pattFill prst="wdUpDiag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1.3952499101327199E-2"/>
                  <c:y val="5.6888307290779649E-1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 </a:t>
                    </a:r>
                    <a:r>
                      <a:rPr lang="en-US" smtClean="0"/>
                      <a:t>340</a:t>
                    </a:r>
                    <a:endParaRPr lang="ru-RU" smtClean="0"/>
                  </a:p>
                  <a:p>
                    <a:r>
                      <a:rPr lang="ru-RU" smtClean="0"/>
                      <a:t>28,5%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742998921592669E-2"/>
                  <c:y val="-1.241213770240574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</a:t>
                    </a:r>
                    <a:r>
                      <a:rPr lang="en-US" dirty="0" smtClean="0"/>
                      <a:t>710</a:t>
                    </a:r>
                    <a:endParaRPr lang="ru-RU" dirty="0" smtClean="0"/>
                  </a:p>
                  <a:p>
                    <a:r>
                      <a:rPr lang="ru-RU" dirty="0" smtClean="0"/>
                      <a:t>38,0%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138248831725389E-2"/>
                  <c:y val="-2.172124097921015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 </a:t>
                    </a:r>
                    <a:r>
                      <a:rPr lang="en-US" dirty="0" smtClean="0"/>
                      <a:t>628</a:t>
                    </a:r>
                    <a:endParaRPr lang="ru-RU" dirty="0" smtClean="0"/>
                  </a:p>
                  <a:p>
                    <a:r>
                      <a:rPr lang="ru-RU" dirty="0" smtClean="0"/>
                      <a:t>37,3%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5347749011459945E-2"/>
                  <c:y val="9.309103276804352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 </a:t>
                    </a:r>
                    <a:r>
                      <a:rPr lang="en-US" dirty="0" smtClean="0"/>
                      <a:t>736</a:t>
                    </a:r>
                    <a:endParaRPr lang="ru-RU" dirty="0" smtClean="0"/>
                  </a:p>
                  <a:p>
                    <a:r>
                      <a:rPr lang="ru-RU" dirty="0" smtClean="0"/>
                      <a:t>43,7%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9533498741858113E-2"/>
                  <c:y val="6.206068851202901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 </a:t>
                    </a:r>
                    <a:r>
                      <a:rPr lang="en-US" dirty="0" smtClean="0"/>
                      <a:t>152</a:t>
                    </a:r>
                    <a:endParaRPr lang="ru-RU" dirty="0" smtClean="0"/>
                  </a:p>
                  <a:p>
                    <a:r>
                      <a:rPr lang="ru-RU" dirty="0" smtClean="0"/>
                      <a:t>44,8%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'Динамика роста доходов'!$D$5:$H$5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'Динамика роста доходов'!$D$7:$H$7</c:f>
              <c:numCache>
                <c:formatCode>General</c:formatCode>
                <c:ptCount val="5"/>
                <c:pt idx="0">
                  <c:v>4340</c:v>
                </c:pt>
                <c:pt idx="1">
                  <c:v>5710</c:v>
                </c:pt>
                <c:pt idx="2">
                  <c:v>6628</c:v>
                </c:pt>
                <c:pt idx="3">
                  <c:v>8736</c:v>
                </c:pt>
                <c:pt idx="4">
                  <c:v>9152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gapDepth val="132"/>
        <c:shape val="cylinder"/>
        <c:axId val="34576256"/>
        <c:axId val="34577792"/>
        <c:axId val="0"/>
      </c:bar3DChart>
      <c:catAx>
        <c:axId val="34576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34577792"/>
        <c:crosses val="autoZero"/>
        <c:auto val="1"/>
        <c:lblAlgn val="ctr"/>
        <c:lblOffset val="100"/>
        <c:noMultiLvlLbl val="0"/>
      </c:catAx>
      <c:valAx>
        <c:axId val="345777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5762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0.26266825749549788"/>
                  <c:y val="-2.777780926835793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r>
                      <a:rPr lang="ru-RU" dirty="0" smtClean="0"/>
                      <a:t>6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34022613687712949"/>
                  <c:y val="-2.983823792821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догл!$F$15:$F$16</c:f>
              <c:strCache>
                <c:ptCount val="2"/>
                <c:pt idx="0">
                  <c:v>факт</c:v>
                </c:pt>
                <c:pt idx="1">
                  <c:v>план</c:v>
                </c:pt>
              </c:strCache>
            </c:strRef>
          </c:cat>
          <c:val>
            <c:numRef>
              <c:f>догл!$G$15:$G$16</c:f>
              <c:numCache>
                <c:formatCode>General</c:formatCode>
                <c:ptCount val="2"/>
                <c:pt idx="0">
                  <c:v>38.1</c:v>
                </c:pt>
                <c:pt idx="1">
                  <c:v>38.200000000000003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8958208"/>
        <c:axId val="38959744"/>
        <c:axId val="0"/>
      </c:bar3DChart>
      <c:catAx>
        <c:axId val="3895820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ru-RU"/>
          </a:p>
        </c:txPr>
        <c:crossAx val="38959744"/>
        <c:crosses val="autoZero"/>
        <c:auto val="1"/>
        <c:lblAlgn val="ctr"/>
        <c:lblOffset val="100"/>
        <c:noMultiLvlLbl val="0"/>
      </c:catAx>
      <c:valAx>
        <c:axId val="389597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8958208"/>
        <c:crosses val="autoZero"/>
        <c:crossBetween val="between"/>
        <c:majorUnit val="0.8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404551019065151E-2"/>
          <c:y val="3.7505409613111919E-2"/>
          <c:w val="0.94959544898093484"/>
          <c:h val="0.8527853755448514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'Динамика расх консолидир'!$B$4</c:f>
              <c:strCache>
                <c:ptCount val="1"/>
                <c:pt idx="0">
                  <c:v>Собств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2557247811627686E-2"/>
                  <c:y val="6.75619781402421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557247811627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347747325322696E-2"/>
                  <c:y val="-6.75619781402421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3714985410851071E-3"/>
                  <c:y val="-1.6890494535060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952497568475178E-2"/>
                  <c:y val="-6.75619781402421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'Динамика расх консолидир'!$C$3:$G$3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'Динамика расх консолидир'!$C$4:$G$4</c:f>
              <c:numCache>
                <c:formatCode>General</c:formatCode>
                <c:ptCount val="5"/>
                <c:pt idx="0">
                  <c:v>10988</c:v>
                </c:pt>
                <c:pt idx="1">
                  <c:v>11751</c:v>
                </c:pt>
                <c:pt idx="2">
                  <c:v>12480</c:v>
                </c:pt>
                <c:pt idx="3">
                  <c:v>11744</c:v>
                </c:pt>
                <c:pt idx="4">
                  <c:v>12517</c:v>
                </c:pt>
              </c:numCache>
            </c:numRef>
          </c:val>
        </c:ser>
        <c:ser>
          <c:idx val="1"/>
          <c:order val="1"/>
          <c:tx>
            <c:strRef>
              <c:f>'Динамика расх консолидир'!$B$5</c:f>
              <c:strCache>
                <c:ptCount val="1"/>
                <c:pt idx="0">
                  <c:v>бюджетов др ур</c:v>
                </c:pt>
              </c:strCache>
            </c:strRef>
          </c:tx>
          <c:spPr>
            <a:pattFill prst="wdUpDiag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1.255724781162763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371498541085107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742997082170214E-2"/>
                  <c:y val="-1.01342967210363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16199805478014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16199805478014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'Динамика расх консолидир'!$C$3:$G$3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'Динамика расх консолидир'!$C$5:$G$5</c:f>
              <c:numCache>
                <c:formatCode>General</c:formatCode>
                <c:ptCount val="5"/>
                <c:pt idx="0">
                  <c:v>4605</c:v>
                </c:pt>
                <c:pt idx="1">
                  <c:v>6079</c:v>
                </c:pt>
                <c:pt idx="2">
                  <c:v>5819</c:v>
                </c:pt>
                <c:pt idx="3">
                  <c:v>8302</c:v>
                </c:pt>
                <c:pt idx="4">
                  <c:v>8831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shape val="cylinder"/>
        <c:axId val="34818304"/>
        <c:axId val="34844672"/>
        <c:axId val="0"/>
      </c:bar3DChart>
      <c:catAx>
        <c:axId val="34818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34844672"/>
        <c:crosses val="autoZero"/>
        <c:auto val="1"/>
        <c:lblAlgn val="ctr"/>
        <c:lblOffset val="100"/>
        <c:noMultiLvlLbl val="0"/>
      </c:catAx>
      <c:valAx>
        <c:axId val="348446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8183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1012055874388749E-2"/>
          <c:y val="5.1400698438232709E-2"/>
          <c:w val="0.94898793194640241"/>
          <c:h val="0.92034703995333922"/>
        </c:manualLayout>
      </c:layout>
      <c:bar3DChart>
        <c:barDir val="col"/>
        <c:grouping val="stacked"/>
        <c:varyColors val="0"/>
        <c:ser>
          <c:idx val="0"/>
          <c:order val="0"/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9.2133212395969274E-3"/>
                  <c:y val="-1.1887115458834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110453730680007E-2"/>
                  <c:y val="-3.9623718196116191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11</a:t>
                    </a:r>
                    <a:r>
                      <a:rPr lang="ru-RU" baseline="0" dirty="0" smtClean="0"/>
                      <a:t> 265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84569873662462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7110453730680007E-2"/>
                  <c:y val="-7.92474363922323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9.2133212395969274E-3"/>
                  <c:y val="1.1887115458834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3161887485138466E-2"/>
                  <c:y val="-2.916407678125106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 </a:t>
                    </a:r>
                    <a:r>
                      <a:rPr lang="en-US" dirty="0" smtClean="0"/>
                      <a:t>14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Лист7!$B$8:$I$8</c:f>
              <c:numCache>
                <c:formatCode>General</c:formatCode>
                <c:ptCount val="8"/>
                <c:pt idx="0">
                  <c:v>10882</c:v>
                </c:pt>
                <c:pt idx="1">
                  <c:v>11266</c:v>
                </c:pt>
                <c:pt idx="3">
                  <c:v>4915</c:v>
                </c:pt>
                <c:pt idx="4">
                  <c:v>5124</c:v>
                </c:pt>
                <c:pt idx="6">
                  <c:v>5967</c:v>
                </c:pt>
                <c:pt idx="7">
                  <c:v>6142</c:v>
                </c:pt>
              </c:numCache>
            </c:numRef>
          </c:val>
        </c:ser>
        <c:ser>
          <c:idx val="1"/>
          <c:order val="1"/>
          <c:spPr>
            <a:pattFill prst="wdUpDiag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1.184569873662462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47807623365231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161887485138466E-2"/>
                  <c:y val="-3.96237181961161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7110453730680007E-2"/>
                  <c:y val="-7.264264418552187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9.2133212395969274E-3"/>
                  <c:y val="-1.11026311487376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1845698736624621E-2"/>
                  <c:y val="-7.4017540991584436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</a:t>
                    </a:r>
                    <a:r>
                      <a:rPr lang="ru-RU" baseline="0" dirty="0" smtClean="0"/>
                      <a:t> 073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Лист7!$B$9:$I$9</c:f>
              <c:numCache>
                <c:formatCode>General</c:formatCode>
                <c:ptCount val="8"/>
                <c:pt idx="0">
                  <c:v>9677</c:v>
                </c:pt>
                <c:pt idx="1">
                  <c:v>9152</c:v>
                </c:pt>
                <c:pt idx="3">
                  <c:v>10065</c:v>
                </c:pt>
                <c:pt idx="4">
                  <c:v>9567</c:v>
                </c:pt>
                <c:pt idx="6">
                  <c:v>1121</c:v>
                </c:pt>
                <c:pt idx="7">
                  <c:v>1072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shape val="cylinder"/>
        <c:axId val="105511552"/>
        <c:axId val="19935616"/>
        <c:axId val="0"/>
      </c:bar3DChart>
      <c:catAx>
        <c:axId val="105511552"/>
        <c:scaling>
          <c:orientation val="minMax"/>
        </c:scaling>
        <c:delete val="1"/>
        <c:axPos val="b"/>
        <c:majorTickMark val="out"/>
        <c:minorTickMark val="none"/>
        <c:tickLblPos val="nextTo"/>
        <c:crossAx val="19935616"/>
        <c:crosses val="autoZero"/>
        <c:auto val="1"/>
        <c:lblAlgn val="ctr"/>
        <c:lblOffset val="100"/>
        <c:noMultiLvlLbl val="0"/>
      </c:catAx>
      <c:valAx>
        <c:axId val="19935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55115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404556556619899E-2"/>
          <c:y val="3.9379774555384911E-2"/>
          <c:w val="0.94959544344338009"/>
          <c:h val="0.87176395706939314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4933431849087036E-2"/>
                  <c:y val="-2.83753783267408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363770703300501E-2"/>
                  <c:y val="-4.5891463765344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0860677708426934E-2"/>
                  <c:y val="-4.9656912071796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9006185989747137E-2"/>
                  <c:y val="-3.546922290842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3575847135533668E-2"/>
                  <c:y val="-2.482845603589814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 </a:t>
                    </a:r>
                    <a:r>
                      <a:rPr lang="en-US" dirty="0" smtClean="0"/>
                      <a:t>52</a:t>
                    </a:r>
                    <a:r>
                      <a:rPr lang="ru-RU" dirty="0" smtClean="0"/>
                      <a:t>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6291016562640502E-2"/>
                  <c:y val="-3.90161451992686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'Исп консол по расходам'!$A$5:$H$5</c:f>
              <c:strCache>
                <c:ptCount val="8"/>
                <c:pt idx="0">
                  <c:v>План</c:v>
                </c:pt>
                <c:pt idx="1">
                  <c:v>Факт</c:v>
                </c:pt>
                <c:pt idx="3">
                  <c:v>План</c:v>
                </c:pt>
                <c:pt idx="4">
                  <c:v>Факт</c:v>
                </c:pt>
                <c:pt idx="6">
                  <c:v>План</c:v>
                </c:pt>
                <c:pt idx="7">
                  <c:v>Факт</c:v>
                </c:pt>
              </c:strCache>
            </c:strRef>
          </c:cat>
          <c:val>
            <c:numRef>
              <c:f>'Исп консол по расходам'!$A$6:$H$6</c:f>
              <c:numCache>
                <c:formatCode>General</c:formatCode>
                <c:ptCount val="8"/>
                <c:pt idx="0">
                  <c:v>22559</c:v>
                </c:pt>
                <c:pt idx="1">
                  <c:v>21348</c:v>
                </c:pt>
                <c:pt idx="3">
                  <c:v>15542</c:v>
                </c:pt>
                <c:pt idx="4">
                  <c:v>14691</c:v>
                </c:pt>
                <c:pt idx="6">
                  <c:v>8527</c:v>
                </c:pt>
                <c:pt idx="7">
                  <c:v>8145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"/>
        <c:shape val="cylinder"/>
        <c:axId val="21586688"/>
        <c:axId val="21588224"/>
        <c:axId val="0"/>
      </c:bar3DChart>
      <c:catAx>
        <c:axId val="215866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21588224"/>
        <c:crosses val="autoZero"/>
        <c:auto val="1"/>
        <c:lblAlgn val="ctr"/>
        <c:lblOffset val="100"/>
        <c:noMultiLvlLbl val="0"/>
      </c:catAx>
      <c:valAx>
        <c:axId val="215882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5866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424531928125216E-2"/>
          <c:y val="2.6439409601044721E-2"/>
          <c:w val="0.94357546807187476"/>
          <c:h val="0.94491056204981672"/>
        </c:manualLayout>
      </c:layout>
      <c:bar3DChart>
        <c:barDir val="col"/>
        <c:grouping val="stacked"/>
        <c:varyColors val="0"/>
        <c:ser>
          <c:idx val="0"/>
          <c:order val="0"/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3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1.7388521776140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146484506416346E-2"/>
                  <c:y val="-4.20388511808117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7388521776140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111463358531368E-2"/>
                  <c:y val="-8.40777023616235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'доходы расходы'!$C$10:$G$10</c:f>
              <c:numCache>
                <c:formatCode>#,##0</c:formatCode>
                <c:ptCount val="5"/>
                <c:pt idx="0">
                  <c:v>4915</c:v>
                </c:pt>
                <c:pt idx="1">
                  <c:v>5124</c:v>
                </c:pt>
                <c:pt idx="3">
                  <c:v>5679</c:v>
                </c:pt>
                <c:pt idx="4">
                  <c:v>5401</c:v>
                </c:pt>
              </c:numCache>
            </c:numRef>
          </c:val>
        </c:ser>
        <c:ser>
          <c:idx val="1"/>
          <c:order val="1"/>
          <c:spPr>
            <a:pattFill prst="horzBrick">
              <a:fgClr>
                <a:schemeClr val="accent3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dPt>
            <c:idx val="3"/>
            <c:invertIfNegative val="0"/>
            <c:bubble3D val="0"/>
            <c:spPr>
              <a:pattFill prst="wdUpDiag">
                <a:fgClr>
                  <a:schemeClr val="accent2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</c:spPr>
          </c:dPt>
          <c:dPt>
            <c:idx val="4"/>
            <c:invertIfNegative val="0"/>
            <c:bubble3D val="0"/>
            <c:spPr>
              <a:pattFill prst="wdUpDiag">
                <a:fgClr>
                  <a:schemeClr val="accent2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</c:spPr>
          </c:dPt>
          <c:dLbls>
            <c:dLbl>
              <c:idx val="0"/>
              <c:layout>
                <c:manualLayout>
                  <c:x val="1.2420372697243342E-2"/>
                  <c:y val="4.2038851180811751E-3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smtClean="0"/>
                      <a:t>150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14648450641634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smtClean="0"/>
                      <a:t>150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66240996696767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2356670855038015E-2"/>
                  <c:y val="1.6815540472324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'доходы расходы'!$C$11:$G$11</c:f>
              <c:numCache>
                <c:formatCode>#,##0</c:formatCode>
                <c:ptCount val="5"/>
                <c:pt idx="0">
                  <c:v>300</c:v>
                </c:pt>
                <c:pt idx="1">
                  <c:v>300</c:v>
                </c:pt>
                <c:pt idx="3">
                  <c:v>9863</c:v>
                </c:pt>
                <c:pt idx="4">
                  <c:v>9290</c:v>
                </c:pt>
              </c:numCache>
            </c:numRef>
          </c:val>
        </c:ser>
        <c:ser>
          <c:idx val="2"/>
          <c:order val="2"/>
          <c:spPr>
            <a:pattFill prst="wdUpDiag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1.6146484506416346E-2"/>
                  <c:y val="-1.6815540472324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146484506416346E-2"/>
                  <c:y val="-1.6815540472324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'доходы расходы'!$C$12:$G$12</c:f>
              <c:numCache>
                <c:formatCode>#,##0</c:formatCode>
                <c:ptCount val="5"/>
                <c:pt idx="0">
                  <c:v>9915</c:v>
                </c:pt>
                <c:pt idx="1">
                  <c:v>9417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"/>
        <c:gapDepth val="182"/>
        <c:shape val="cylinder"/>
        <c:axId val="22061824"/>
        <c:axId val="22063360"/>
        <c:axId val="0"/>
      </c:bar3DChart>
      <c:catAx>
        <c:axId val="22061824"/>
        <c:scaling>
          <c:orientation val="minMax"/>
        </c:scaling>
        <c:delete val="1"/>
        <c:axPos val="b"/>
        <c:majorTickMark val="out"/>
        <c:minorTickMark val="none"/>
        <c:tickLblPos val="nextTo"/>
        <c:crossAx val="22063360"/>
        <c:crosses val="autoZero"/>
        <c:auto val="1"/>
        <c:lblAlgn val="ctr"/>
        <c:lblOffset val="100"/>
        <c:noMultiLvlLbl val="0"/>
      </c:catAx>
      <c:valAx>
        <c:axId val="2206336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20618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46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0646429481515099E-3"/>
          <c:y val="5.2357029774469495E-2"/>
          <c:w val="0.96657188719600495"/>
          <c:h val="0.93146855210532165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35000" h="635000"/>
            </a:sp3d>
          </c:spPr>
          <c:explosion val="35"/>
          <c:dPt>
            <c:idx val="1"/>
            <c:bubble3D val="0"/>
            <c:explosion val="31"/>
          </c:dPt>
          <c:dPt>
            <c:idx val="5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6"/>
            <c:bubble3D val="0"/>
            <c:spPr>
              <a:solidFill>
                <a:srgbClr val="FAFDCF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layout>
                <c:manualLayout>
                  <c:x val="-9.8960122755127444E-2"/>
                  <c:y val="-0.28660009998889013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 33,3%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1814517912249232"/>
                  <c:y val="9.6762333163667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3115426923553151E-2"/>
                  <c:y val="3.30692423064103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0166035804142295"/>
                  <c:y val="3.00253096878124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3.7788221486063339E-2"/>
                  <c:y val="-6.12193263248527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7.0587626186087202E-2"/>
                  <c:y val="6.8602744653925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5349260006709073E-2"/>
                  <c:y val="9.3259436188515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Структура!$A$6:$A$12</c:f>
              <c:strCache>
                <c:ptCount val="7"/>
                <c:pt idx="0">
                  <c:v>Налог на доходы физических лиц</c:v>
                </c:pt>
                <c:pt idx="1">
                  <c:v>Налоги на совокупный доход</c:v>
                </c:pt>
                <c:pt idx="2">
                  <c:v>Арендная плата за землю</c:v>
                </c:pt>
                <c:pt idx="3">
                  <c:v>Доходы от продажи материальных и нематериальных активов</c:v>
                </c:pt>
                <c:pt idx="4">
                  <c:v>Доходы от сдачи в аренду имущества (аренда помещений)</c:v>
                </c:pt>
                <c:pt idx="5">
                  <c:v>Плата за право, установку и эксплуатацию рекламной конструкции</c:v>
                </c:pt>
                <c:pt idx="6">
                  <c:v>Иные доходы</c:v>
                </c:pt>
              </c:strCache>
            </c:strRef>
          </c:cat>
          <c:val>
            <c:numRef>
              <c:f>Структура!$B$6:$B$12</c:f>
              <c:numCache>
                <c:formatCode>#,##0.0</c:formatCode>
                <c:ptCount val="7"/>
                <c:pt idx="0">
                  <c:v>33.299999999999997</c:v>
                </c:pt>
                <c:pt idx="1">
                  <c:v>31.1</c:v>
                </c:pt>
                <c:pt idx="2">
                  <c:v>11.3</c:v>
                </c:pt>
                <c:pt idx="3">
                  <c:v>7.9</c:v>
                </c:pt>
                <c:pt idx="4">
                  <c:v>2.1</c:v>
                </c:pt>
                <c:pt idx="5">
                  <c:v>3.3</c:v>
                </c:pt>
                <c:pt idx="6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 b="1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98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110409449254878"/>
          <c:y val="2.5976961326828049E-3"/>
          <c:w val="0.69858797980978171"/>
          <c:h val="0.8164196010578876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layout>
                <c:manualLayout>
                  <c:x val="0.15684617698301981"/>
                  <c:y val="0.11342753521529261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dirty="0"/>
                      <a:t>14 </a:t>
                    </a:r>
                    <a:r>
                      <a:rPr lang="en-US" sz="2000" b="1" dirty="0" smtClean="0"/>
                      <a:t>40</a:t>
                    </a:r>
                    <a:r>
                      <a:rPr lang="ru-RU" sz="2000" b="1" dirty="0" smtClean="0"/>
                      <a:t>0</a:t>
                    </a:r>
                    <a:r>
                      <a:rPr lang="ru-RU" sz="2000" b="1" baseline="0" dirty="0" smtClean="0"/>
                      <a:t> </a:t>
                    </a:r>
                  </a:p>
                  <a:p>
                    <a:r>
                      <a:rPr lang="ru-RU" sz="2000" b="1" baseline="0" dirty="0" smtClean="0"/>
                      <a:t>(</a:t>
                    </a:r>
                    <a:r>
                      <a:rPr lang="en-US" sz="2000" b="1" dirty="0" smtClean="0"/>
                      <a:t>98%</a:t>
                    </a:r>
                    <a:r>
                      <a:rPr lang="ru-RU" sz="2000" b="1" dirty="0" smtClean="0"/>
                      <a:t>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3.3428845997735476E-2"/>
                  <c:y val="-9.4934505531048166E-2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smtClean="0"/>
                      <a:t>291 </a:t>
                    </a:r>
                    <a:r>
                      <a:rPr lang="ru-RU" sz="2000" b="1" smtClean="0"/>
                      <a:t>(</a:t>
                    </a:r>
                    <a:r>
                      <a:rPr lang="en-US" sz="2000" b="1" smtClean="0"/>
                      <a:t>2%</a:t>
                    </a:r>
                    <a:r>
                      <a:rPr lang="ru-RU" sz="2000" b="1" smtClean="0"/>
                      <a:t>)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'Программные не программные'!$B$6:$B$7</c:f>
              <c:strCache>
                <c:ptCount val="2"/>
                <c:pt idx="0">
                  <c:v>Программные расходы</c:v>
                </c:pt>
                <c:pt idx="1">
                  <c:v>Непрограммные расходы</c:v>
                </c:pt>
              </c:strCache>
            </c:strRef>
          </c:cat>
          <c:val>
            <c:numRef>
              <c:f>'Программные не программные'!$C$6:$C$7</c:f>
              <c:numCache>
                <c:formatCode>General</c:formatCode>
                <c:ptCount val="2"/>
                <c:pt idx="0" formatCode="#,##0">
                  <c:v>14406</c:v>
                </c:pt>
                <c:pt idx="1">
                  <c:v>291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3.7108230324649216E-2"/>
          <c:y val="0.85276266633412845"/>
          <c:w val="0.93011574605221359"/>
          <c:h val="0.11932567455925677"/>
        </c:manualLayout>
      </c:layout>
      <c:overlay val="0"/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9444444444444441E-3"/>
          <c:y val="8.1831881734206413E-2"/>
          <c:w val="0.97638888888888886"/>
          <c:h val="0.90205803182947153"/>
        </c:manualLayout>
      </c:layout>
      <c:pie3DChart>
        <c:varyColors val="1"/>
        <c:ser>
          <c:idx val="1"/>
          <c:order val="1"/>
          <c:spPr>
            <a:scene3d>
              <a:camera prst="orthographicFront"/>
              <a:lightRig rig="threePt" dir="t"/>
            </a:scene3d>
            <a:sp3d>
              <a:bevelT w="635000" h="635000"/>
            </a:sp3d>
          </c:spPr>
          <c:explosion val="25"/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8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9"/>
            <c:bubble3D val="0"/>
            <c:spPr>
              <a:solidFill>
                <a:schemeClr val="bg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0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61,</a:t>
                    </a:r>
                    <a:r>
                      <a:rPr lang="ru-RU" dirty="0" smtClean="0"/>
                      <a:t>5%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8,</a:t>
                    </a:r>
                    <a:r>
                      <a:rPr lang="ru-RU" dirty="0" smtClean="0"/>
                      <a:t>6%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11,</a:t>
                    </a:r>
                    <a:r>
                      <a:rPr lang="ru-RU" dirty="0" smtClean="0"/>
                      <a:t>1%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6,4</a:t>
                    </a:r>
                    <a:r>
                      <a:rPr lang="ru-RU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0.10084339457567804"/>
                  <c:y val="5.430443750428122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4,</a:t>
                    </a:r>
                    <a:r>
                      <a:rPr lang="ru-RU" dirty="0" smtClean="0"/>
                      <a:t>7%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7.9434820647419066E-2"/>
                  <c:y val="7.902339894916569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4,5</a:t>
                    </a:r>
                    <a:r>
                      <a:rPr lang="ru-RU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-1.9809273840769904E-2"/>
                  <c:y val="1.079071348655251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1,7</a:t>
                    </a:r>
                    <a:r>
                      <a:rPr lang="ru-RU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-5.1001312335958053E-2"/>
                  <c:y val="-6.238814906523443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0,6</a:t>
                    </a:r>
                    <a:r>
                      <a:rPr lang="ru-RU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3.326771653543256E-3"/>
                  <c:y val="-2.130742865261325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</a:t>
                    </a:r>
                    <a:r>
                      <a:rPr lang="ru-RU" dirty="0" smtClean="0"/>
                      <a:t>3%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2.5184601924759457E-2"/>
                  <c:y val="3.185585658724943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0,2</a:t>
                    </a:r>
                    <a:r>
                      <a:rPr lang="ru-RU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0"/>
              <c:layout>
                <c:manualLayout>
                  <c:x val="9.0451881014873142E-2"/>
                  <c:y val="1.171824854184690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</a:t>
                    </a:r>
                    <a:r>
                      <a:rPr lang="ru-RU" dirty="0" smtClean="0"/>
                      <a:t>4%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scene3d>
                <a:camera prst="orthographicFront"/>
                <a:lightRig rig="threePt" dir="t"/>
              </a:scene3d>
              <a:sp3d>
                <a:bevelT w="635000"/>
              </a:sp3d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'расходы структура'!$A$1:$A$11</c:f>
              <c:strCache>
                <c:ptCount val="11"/>
                <c:pt idx="0">
                  <c:v>Образование</c:v>
                </c:pt>
                <c:pt idx="1">
                  <c:v>Культура, кинематография</c:v>
                </c:pt>
                <c:pt idx="2">
                  <c:v>Общегосударственные вопросы и охрана окружающей среды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Физическая культура и спорт</c:v>
                </c:pt>
                <c:pt idx="6">
                  <c:v>Социальная политика</c:v>
                </c:pt>
                <c:pt idx="7">
                  <c:v>Национальная оборона, национальная безопасность и правоохранительная деятельность</c:v>
                </c:pt>
                <c:pt idx="8">
                  <c:v>Обслуживание муниципального долга</c:v>
                </c:pt>
                <c:pt idx="9">
                  <c:v>Здравоохранение</c:v>
                </c:pt>
                <c:pt idx="10">
                  <c:v>Средства массовой информации</c:v>
                </c:pt>
              </c:strCache>
            </c:strRef>
          </c:cat>
          <c:val>
            <c:numRef>
              <c:f>'расходы структура'!$C$1:$C$11</c:f>
              <c:numCache>
                <c:formatCode>0.00</c:formatCode>
                <c:ptCount val="11"/>
                <c:pt idx="0">
                  <c:v>61.482957669048929</c:v>
                </c:pt>
                <c:pt idx="1">
                  <c:v>8.5623969213853766</c:v>
                </c:pt>
                <c:pt idx="2">
                  <c:v>11.132490379329301</c:v>
                </c:pt>
                <c:pt idx="3">
                  <c:v>6.4046179219351291</c:v>
                </c:pt>
                <c:pt idx="4">
                  <c:v>4.6728971962616823</c:v>
                </c:pt>
                <c:pt idx="5">
                  <c:v>4.5285871357888947</c:v>
                </c:pt>
                <c:pt idx="6">
                  <c:v>1.7248488180318857</c:v>
                </c:pt>
                <c:pt idx="7">
                  <c:v>0.61847168774051675</c:v>
                </c:pt>
                <c:pt idx="8">
                  <c:v>0.25426058273776803</c:v>
                </c:pt>
                <c:pt idx="9">
                  <c:v>0.23364485981308411</c:v>
                </c:pt>
                <c:pt idx="10">
                  <c:v>0.38482682792743267</c:v>
                </c:pt>
              </c:numCache>
            </c:numRef>
          </c:val>
        </c:ser>
        <c:ser>
          <c:idx val="0"/>
          <c:order val="0"/>
          <c:explosion val="25"/>
          <c:cat>
            <c:strRef>
              <c:f>'расходы структура'!$A$1:$A$11</c:f>
              <c:strCache>
                <c:ptCount val="11"/>
                <c:pt idx="0">
                  <c:v>Образование</c:v>
                </c:pt>
                <c:pt idx="1">
                  <c:v>Культура, кинематография</c:v>
                </c:pt>
                <c:pt idx="2">
                  <c:v>Общегосударственные вопросы и охрана окружающей среды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Физическая культура и спорт</c:v>
                </c:pt>
                <c:pt idx="6">
                  <c:v>Социальная политика</c:v>
                </c:pt>
                <c:pt idx="7">
                  <c:v>Национальная оборона, национальная безопасность и правоохранительная деятельность</c:v>
                </c:pt>
                <c:pt idx="8">
                  <c:v>Обслуживание муниципального долга</c:v>
                </c:pt>
                <c:pt idx="9">
                  <c:v>Здравоохранение</c:v>
                </c:pt>
                <c:pt idx="10">
                  <c:v>Средства массовой информации</c:v>
                </c:pt>
              </c:strCache>
            </c:strRef>
          </c:cat>
          <c:val>
            <c:numRef>
              <c:f>'расходы структура'!$B$1:$B$11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scene3d>
          <a:camera prst="orthographicFront"/>
          <a:lightRig rig="threePt" dir="t"/>
        </a:scene3d>
        <a:sp3d>
          <a:bevelT w="63500"/>
        </a:sp3d>
      </c:spPr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h="63500"/>
    </a:sp3d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0.40225</cdr:x>
      <cdr:y>0.12788</cdr:y>
    </cdr:from>
    <cdr:to>
      <cdr:x>0.46451</cdr:x>
      <cdr:y>0.21922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>
          <a:off x="1839068" y="504056"/>
          <a:ext cx="284660" cy="36004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0.39062</cdr:x>
      <cdr:y>0.20095</cdr:y>
    </cdr:from>
    <cdr:to>
      <cdr:x>0.42187</cdr:x>
      <cdr:y>0.21922</cdr:y>
    </cdr:to>
    <cdr:cxnSp macro="">
      <cdr:nvCxnSpPr>
        <cdr:cNvPr id="9" name="Прямая соединительная линия 8"/>
        <cdr:cNvCxnSpPr/>
      </cdr:nvCxnSpPr>
      <cdr:spPr>
        <a:xfrm xmlns:a="http://schemas.openxmlformats.org/drawingml/2006/main" flipH="1" flipV="1">
          <a:off x="1785918" y="792088"/>
          <a:ext cx="142876" cy="7200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0.60308</cdr:x>
      <cdr:y>0.07311</cdr:y>
    </cdr:from>
    <cdr:to>
      <cdr:x>0.79812</cdr:x>
      <cdr:y>0.98916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453036" y="231420"/>
          <a:ext cx="1440160" cy="28995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ru-RU" sz="1400" b="1" dirty="0" smtClean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endParaRPr lang="ru-RU" sz="1400" b="1" dirty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r>
            <a:rPr lang="ru-RU" sz="1400" b="1" dirty="0" smtClean="0">
              <a:latin typeface="Arial" pitchFamily="34" charset="0"/>
              <a:cs typeface="Arial" pitchFamily="34" charset="0"/>
            </a:rPr>
            <a:t>Удельный вес</a:t>
          </a:r>
        </a:p>
        <a:p xmlns:a="http://schemas.openxmlformats.org/drawingml/2006/main">
          <a:pPr algn="ctr"/>
          <a:endParaRPr lang="ru-RU" sz="1400" b="1" dirty="0" smtClean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endParaRPr lang="ru-RU" sz="1400" b="1" dirty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r>
            <a:rPr lang="ru-RU" sz="1400" b="1" dirty="0" smtClean="0">
              <a:latin typeface="Arial" pitchFamily="34" charset="0"/>
              <a:cs typeface="Arial" pitchFamily="34" charset="0"/>
            </a:rPr>
            <a:t>75%</a:t>
          </a:r>
        </a:p>
        <a:p xmlns:a="http://schemas.openxmlformats.org/drawingml/2006/main">
          <a:pPr algn="ctr"/>
          <a:endParaRPr lang="ru-RU" sz="1400" b="1" dirty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endParaRPr lang="ru-RU" sz="1400" b="1" dirty="0" smtClean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r>
            <a:rPr lang="ru-RU" sz="1400" b="1" dirty="0" smtClean="0">
              <a:latin typeface="Arial" pitchFamily="34" charset="0"/>
              <a:cs typeface="Arial" pitchFamily="34" charset="0"/>
            </a:rPr>
            <a:t>3%</a:t>
          </a:r>
        </a:p>
        <a:p xmlns:a="http://schemas.openxmlformats.org/drawingml/2006/main">
          <a:pPr algn="ctr"/>
          <a:endParaRPr lang="ru-RU" sz="1400" b="1" dirty="0" smtClean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r>
            <a:rPr lang="ru-RU" sz="1400" b="1" dirty="0" smtClean="0">
              <a:latin typeface="Arial" pitchFamily="34" charset="0"/>
              <a:cs typeface="Arial" pitchFamily="34" charset="0"/>
            </a:rPr>
            <a:t>22%</a:t>
          </a:r>
          <a:endParaRPr lang="ru-RU" sz="1400" b="1" dirty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endParaRPr lang="ru-RU" sz="1400" b="1" dirty="0" smtClean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endParaRPr lang="ru-RU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0.49545</cdr:x>
      <cdr:y>0.77907</cdr:y>
    </cdr:from>
    <cdr:to>
      <cdr:x>0.98671</cdr:x>
      <cdr:y>0.78132</cdr:y>
    </cdr:to>
    <cdr:cxnSp macro="">
      <cdr:nvCxnSpPr>
        <cdr:cNvPr id="6" name="Прямая соединительная линия 5"/>
        <cdr:cNvCxnSpPr/>
      </cdr:nvCxnSpPr>
      <cdr:spPr>
        <a:xfrm xmlns:a="http://schemas.openxmlformats.org/drawingml/2006/main" flipV="1">
          <a:off x="4641118" y="1466926"/>
          <a:ext cx="4601879" cy="4237"/>
        </a:xfrm>
        <a:prstGeom xmlns:a="http://schemas.openxmlformats.org/drawingml/2006/main" prst="line">
          <a:avLst/>
        </a:prstGeom>
        <a:ln xmlns:a="http://schemas.openxmlformats.org/drawingml/2006/main" w="6350"/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0.49312</cdr:x>
      <cdr:y>0.76865</cdr:y>
    </cdr:from>
    <cdr:to>
      <cdr:x>0.63753</cdr:x>
      <cdr:y>0.94178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4709531" y="1997868"/>
          <a:ext cx="1379172" cy="4499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Всего: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0.81421</cdr:x>
      <cdr:y>0.33416</cdr:y>
    </cdr:from>
    <cdr:to>
      <cdr:x>0.86562</cdr:x>
      <cdr:y>0.47268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7775981" y="629195"/>
          <a:ext cx="490986" cy="2608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48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0.81721</cdr:x>
      <cdr:y>0.14478</cdr:y>
    </cdr:from>
    <cdr:to>
      <cdr:x>0.86863</cdr:x>
      <cdr:y>0.2833</cdr:y>
    </cdr:to>
    <cdr:sp macro="" textlink="">
      <cdr:nvSpPr>
        <cdr:cNvPr id="10" name="Прямоугольник 9"/>
        <cdr:cNvSpPr/>
      </cdr:nvSpPr>
      <cdr:spPr>
        <a:xfrm xmlns:a="http://schemas.openxmlformats.org/drawingml/2006/main">
          <a:off x="7655228" y="272609"/>
          <a:ext cx="481677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72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0.93594</cdr:x>
      <cdr:y>0.35429</cdr:y>
    </cdr:from>
    <cdr:to>
      <cdr:x>0.98976</cdr:x>
      <cdr:y>0.49281</cdr:y>
    </cdr:to>
    <cdr:sp macro="" textlink="">
      <cdr:nvSpPr>
        <cdr:cNvPr id="11" name="Прямоугольник 10"/>
        <cdr:cNvSpPr/>
      </cdr:nvSpPr>
      <cdr:spPr>
        <a:xfrm xmlns:a="http://schemas.openxmlformats.org/drawingml/2006/main">
          <a:off x="8767424" y="667099"/>
          <a:ext cx="504157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</a:t>
          </a:r>
        </a:p>
      </cdr:txBody>
    </cdr:sp>
  </cdr:relSizeAnchor>
  <cdr:relSizeAnchor xmlns:cdr="http://schemas.openxmlformats.org/drawingml/2006/chartDrawing">
    <cdr:from>
      <cdr:x>0.93733</cdr:x>
      <cdr:y>0.14822</cdr:y>
    </cdr:from>
    <cdr:to>
      <cdr:x>0.98875</cdr:x>
      <cdr:y>0.28674</cdr:y>
    </cdr:to>
    <cdr:sp macro="" textlink="">
      <cdr:nvSpPr>
        <cdr:cNvPr id="12" name="Прямоугольник 11"/>
        <cdr:cNvSpPr/>
      </cdr:nvSpPr>
      <cdr:spPr>
        <a:xfrm xmlns:a="http://schemas.openxmlformats.org/drawingml/2006/main">
          <a:off x="8780395" y="279094"/>
          <a:ext cx="481677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8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0.81751</cdr:x>
      <cdr:y>0.58889</cdr:y>
    </cdr:from>
    <cdr:to>
      <cdr:x>0.86892</cdr:x>
      <cdr:y>0.72741</cdr:y>
    </cdr:to>
    <cdr:sp macro="" textlink="">
      <cdr:nvSpPr>
        <cdr:cNvPr id="13" name="Прямоугольник 12"/>
        <cdr:cNvSpPr/>
      </cdr:nvSpPr>
      <cdr:spPr>
        <a:xfrm xmlns:a="http://schemas.openxmlformats.org/drawingml/2006/main">
          <a:off x="7807550" y="1108834"/>
          <a:ext cx="490986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0.9412</cdr:x>
      <cdr:y>0.58215</cdr:y>
    </cdr:from>
    <cdr:to>
      <cdr:x>0.99262</cdr:x>
      <cdr:y>0.72067</cdr:y>
    </cdr:to>
    <cdr:sp macro="" textlink="">
      <cdr:nvSpPr>
        <cdr:cNvPr id="14" name="Прямоугольник 13"/>
        <cdr:cNvSpPr/>
      </cdr:nvSpPr>
      <cdr:spPr>
        <a:xfrm xmlns:a="http://schemas.openxmlformats.org/drawingml/2006/main">
          <a:off x="8816729" y="1096141"/>
          <a:ext cx="481677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</a:p>
      </cdr:txBody>
    </cdr:sp>
  </cdr:relSizeAnchor>
  <cdr:relSizeAnchor xmlns:cdr="http://schemas.openxmlformats.org/drawingml/2006/chartDrawing">
    <cdr:from>
      <cdr:x>0.93013</cdr:x>
      <cdr:y>0.78262</cdr:y>
    </cdr:from>
    <cdr:to>
      <cdr:x>1</cdr:x>
      <cdr:y>0.92994</cdr:y>
    </cdr:to>
    <cdr:sp macro="" textlink="">
      <cdr:nvSpPr>
        <cdr:cNvPr id="15" name="Прямоугольник 14"/>
        <cdr:cNvSpPr/>
      </cdr:nvSpPr>
      <cdr:spPr>
        <a:xfrm xmlns:a="http://schemas.openxmlformats.org/drawingml/2006/main">
          <a:off x="8712968" y="1473610"/>
          <a:ext cx="654533" cy="27739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17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0.77751</cdr:x>
      <cdr:y>0.77872</cdr:y>
    </cdr:from>
    <cdr:to>
      <cdr:x>0.90569</cdr:x>
      <cdr:y>0.92604</cdr:y>
    </cdr:to>
    <cdr:sp macro="" textlink="">
      <cdr:nvSpPr>
        <cdr:cNvPr id="16" name="Прямоугольник 15"/>
        <cdr:cNvSpPr/>
      </cdr:nvSpPr>
      <cdr:spPr>
        <a:xfrm xmlns:a="http://schemas.openxmlformats.org/drawingml/2006/main">
          <a:off x="7283355" y="1466261"/>
          <a:ext cx="1200695" cy="27739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132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4302125" cy="339725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927" y="2"/>
            <a:ext cx="4302125" cy="339725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r">
              <a:defRPr sz="1200"/>
            </a:lvl1pPr>
          </a:lstStyle>
          <a:p>
            <a:fld id="{901119FA-580D-4469-8373-3D6F7155851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6456365"/>
            <a:ext cx="4302125" cy="339725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927" y="6456365"/>
            <a:ext cx="4302125" cy="339725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r">
              <a:defRPr sz="1200"/>
            </a:lvl1pPr>
          </a:lstStyle>
          <a:p>
            <a:fld id="{EE48BC0A-677A-41C5-B562-E76BFE481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742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543" cy="339884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374" y="0"/>
            <a:ext cx="4301543" cy="339884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r">
              <a:defRPr sz="1200"/>
            </a:lvl1pPr>
          </a:lstStyle>
          <a:p>
            <a:fld id="{03A9C0E0-FBC4-4BE8-8A1C-178F9CAA401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1" tIns="45706" rIns="91411" bIns="4570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28895"/>
            <a:ext cx="7941310" cy="3058954"/>
          </a:xfrm>
          <a:prstGeom prst="rect">
            <a:avLst/>
          </a:prstGeom>
        </p:spPr>
        <p:txBody>
          <a:bodyPr vert="horz" lIns="91411" tIns="45706" rIns="91411" bIns="4570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456218"/>
            <a:ext cx="4301543" cy="339884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374" y="6456218"/>
            <a:ext cx="4301543" cy="339884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r">
              <a:defRPr sz="1200"/>
            </a:lvl1pPr>
          </a:lstStyle>
          <a:p>
            <a:fld id="{7691CC7A-5C36-4C87-8205-484FBE75F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614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93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93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018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018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065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0C36-C25A-4DEF-98BF-658640B42A87}" type="datetime1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2DD8-C8F2-45F3-8165-219106DD505A}" type="datetime1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942F6-900D-4783-B935-2ED53648EA70}" type="datetime1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9371-46D8-4CF4-BF61-E9911171B52C}" type="datetime1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BB81-2398-4AEA-824C-A7A167AC2ADA}" type="datetime1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B4755-7726-400C-A6D6-EBDA4F3C67DE}" type="datetime1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5C9E3-129F-421C-AADA-7A463F94EC50}" type="datetime1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A9EF-46E2-4CAA-908C-35D672E30DB9}" type="datetime1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7BD7-0C9C-42E3-895D-0EB57E245E4A}" type="datetime1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CCFDE-2479-4359-A7EC-5F5706E57375}" type="datetime1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E1D95-6C31-4061-BA51-6D5EA0264E57}" type="datetime1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EC0BC-DB1E-4563-99CA-3924E16CBC92}" type="datetime1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din.r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ФОН_15-02.png"/>
          <p:cNvPicPr>
            <a:picLocks noChangeAspect="1"/>
          </p:cNvPicPr>
          <p:nvPr/>
        </p:nvPicPr>
        <p:blipFill>
          <a:blip r:embed="rId2"/>
          <a:srcRect l="258" t="3744"/>
          <a:stretch>
            <a:fillRect/>
          </a:stretch>
        </p:blipFill>
        <p:spPr>
          <a:xfrm>
            <a:off x="1" y="28731"/>
            <a:ext cx="9144000" cy="5143500"/>
          </a:xfrm>
          <a:prstGeom prst="rect">
            <a:avLst/>
          </a:prstGeom>
        </p:spPr>
      </p:pic>
      <p:sp>
        <p:nvSpPr>
          <p:cNvPr id="3" name="Заголовок 17"/>
          <p:cNvSpPr txBox="1">
            <a:spLocks/>
          </p:cNvSpPr>
          <p:nvPr/>
        </p:nvSpPr>
        <p:spPr>
          <a:xfrm>
            <a:off x="214282" y="357172"/>
            <a:ext cx="8448913" cy="492443"/>
          </a:xfrm>
          <a:prstGeom prst="rect">
            <a:avLst/>
          </a:prstGeom>
        </p:spPr>
        <p:txBody>
          <a:bodyPr wrap="square" lIns="0" tIns="0" rIns="0" bIns="0" anchor="ctr" anchorCtr="1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ОДИНЦОВСКИЙ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ГОРОДСКОЙ ОКРУГ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3007" y="1563638"/>
            <a:ext cx="7457482" cy="1523494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И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сполнение бюджета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Одинцовского муниципального района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Московской области за 2019 год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27144" y="3684127"/>
            <a:ext cx="4572000" cy="507831"/>
          </a:xfrm>
          <a:prstGeom prst="rect">
            <a:avLst/>
          </a:prstGeom>
        </p:spPr>
        <p:txBody>
          <a:bodyPr lIns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Докладчик Л.В. Тарасова</a:t>
            </a:r>
            <a:endParaRPr lang="en-US" b="1" dirty="0" smtClean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28794" y="285734"/>
            <a:ext cx="6608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безвозмездных поступлений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 Одинцовского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  <a:endParaRPr lang="ru-RU" sz="1600" b="1" baseline="30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86545" y="983046"/>
            <a:ext cx="8756013" cy="3821071"/>
            <a:chOff x="208474" y="987574"/>
            <a:chExt cx="8756013" cy="3821071"/>
          </a:xfrm>
        </p:grpSpPr>
        <p:sp>
          <p:nvSpPr>
            <p:cNvPr id="11" name="Блок-схема: документ 10"/>
            <p:cNvSpPr/>
            <p:nvPr/>
          </p:nvSpPr>
          <p:spPr>
            <a:xfrm>
              <a:off x="6020992" y="2214602"/>
              <a:ext cx="2943495" cy="709007"/>
            </a:xfrm>
            <a:prstGeom prst="flowChartDocumen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123" tIns="163974" rIns="104123" bIns="52062" rtlCol="0" anchor="ctr"/>
            <a:lstStyle/>
            <a:p>
              <a:pPr algn="ctr" defTabSz="1041034"/>
              <a:r>
                <a:rPr lang="ru-RU" sz="1400" b="1" dirty="0">
                  <a:solidFill>
                    <a:srgbClr val="002060"/>
                  </a:solidFill>
                </a:rPr>
                <a:t>Доходы от возврата остатков субсидий, субвенций и иных МБТ, возврат </a:t>
              </a:r>
              <a:r>
                <a:rPr lang="ru-RU" sz="1400" b="1" dirty="0" smtClean="0">
                  <a:solidFill>
                    <a:srgbClr val="002060"/>
                  </a:solidFill>
                </a:rPr>
                <a:t>остатков</a:t>
              </a:r>
              <a:endParaRPr lang="ru-RU" sz="1400" b="1" dirty="0">
                <a:solidFill>
                  <a:srgbClr val="002060"/>
                </a:solidFill>
              </a:endParaRPr>
            </a:p>
          </p:txBody>
        </p:sp>
        <p:sp>
          <p:nvSpPr>
            <p:cNvPr id="12" name="Блок-схема: несколько документов 11"/>
            <p:cNvSpPr/>
            <p:nvPr/>
          </p:nvSpPr>
          <p:spPr>
            <a:xfrm>
              <a:off x="6100108" y="3047265"/>
              <a:ext cx="2456576" cy="658331"/>
            </a:xfrm>
            <a:prstGeom prst="flowChartMultidocumen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123" tIns="52062" rIns="104123" bIns="52062" rtlCol="0" anchor="ctr"/>
            <a:lstStyle/>
            <a:p>
              <a:pPr defTabSz="1041034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  План      </a:t>
              </a:r>
              <a:r>
                <a:rPr lang="ru-RU" sz="1600" b="1" dirty="0">
                  <a:solidFill>
                    <a:srgbClr val="002060"/>
                  </a:solidFill>
                  <a:latin typeface="Arial"/>
                  <a:cs typeface="Arial"/>
                </a:rPr>
                <a:t>ˮ</a:t>
              </a:r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1600" b="1" dirty="0" smtClean="0">
                  <a:solidFill>
                    <a:srgbClr val="002060"/>
                  </a:solidFill>
                  <a:latin typeface="Arial"/>
                  <a:cs typeface="Arial"/>
                </a:rPr>
                <a:t>ˮ</a:t>
              </a:r>
              <a:r>
                <a:rPr lang="ru-RU" sz="1600" b="1" dirty="0" smtClean="0">
                  <a:solidFill>
                    <a:srgbClr val="002060"/>
                  </a:solidFill>
                  <a:latin typeface="Arial"/>
                  <a:cs typeface="Arial"/>
                </a:rPr>
                <a:t>58</a:t>
              </a:r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defTabSz="1041034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  Факт      </a:t>
              </a:r>
              <a:r>
                <a:rPr lang="ru-RU" sz="1600" b="1" dirty="0">
                  <a:solidFill>
                    <a:srgbClr val="002060"/>
                  </a:solidFill>
                  <a:latin typeface="Arial"/>
                  <a:cs typeface="Arial"/>
                </a:rPr>
                <a:t>ˮ</a:t>
              </a:r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1600" b="1" dirty="0" smtClean="0">
                  <a:solidFill>
                    <a:srgbClr val="002060"/>
                  </a:solidFill>
                  <a:latin typeface="Arial"/>
                  <a:cs typeface="Arial"/>
                </a:rPr>
                <a:t>ˮ</a:t>
              </a:r>
              <a:r>
                <a:rPr lang="ru-RU" sz="1600" b="1" dirty="0" smtClean="0">
                  <a:solidFill>
                    <a:srgbClr val="002060"/>
                  </a:solidFill>
                  <a:latin typeface="Arial"/>
                  <a:cs typeface="Arial"/>
                </a:rPr>
                <a:t>58</a:t>
              </a:r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Группа 14"/>
            <p:cNvGrpSpPr/>
            <p:nvPr/>
          </p:nvGrpSpPr>
          <p:grpSpPr>
            <a:xfrm>
              <a:off x="208474" y="987574"/>
              <a:ext cx="7588828" cy="3821071"/>
              <a:chOff x="8996" y="1194197"/>
              <a:chExt cx="9001286" cy="6165222"/>
            </a:xfrm>
          </p:grpSpPr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2826256" y="1194197"/>
                <a:ext cx="4463096" cy="119088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600" b="1" dirty="0">
                    <a:solidFill>
                      <a:srgbClr val="4E9CD6">
                        <a:lumMod val="50000"/>
                      </a:srgbClr>
                    </a:solidFill>
                  </a:rPr>
                  <a:t>Безвозмездные поступления</a:t>
                </a:r>
              </a:p>
              <a:p>
                <a:pPr algn="ctr" defTabSz="1041034"/>
                <a:r>
                  <a:rPr lang="ru-RU" sz="1600" b="1" dirty="0">
                    <a:solidFill>
                      <a:srgbClr val="71B0DE">
                        <a:lumMod val="50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План </a:t>
                </a:r>
                <a:r>
                  <a:rPr lang="en-US" sz="1600" b="1" dirty="0">
                    <a:solidFill>
                      <a:srgbClr val="71B0DE">
                        <a:lumMod val="50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600" b="1" dirty="0">
                    <a:solidFill>
                      <a:srgbClr val="71B0DE">
                        <a:lumMod val="50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600" b="1" dirty="0" smtClean="0">
                    <a:solidFill>
                      <a:srgbClr val="71B0DE">
                        <a:lumMod val="50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10 065</a:t>
                </a:r>
                <a:endParaRPr lang="ru-RU" sz="1600" b="1" dirty="0">
                  <a:solidFill>
                    <a:srgbClr val="71B0DE">
                      <a:lumMod val="50000"/>
                    </a:srgb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41034"/>
                <a:r>
                  <a:rPr lang="ru-RU" sz="1600" b="1" dirty="0">
                    <a:solidFill>
                      <a:srgbClr val="71B0DE">
                        <a:lumMod val="50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Факт </a:t>
                </a:r>
                <a:r>
                  <a:rPr lang="en-US" sz="1600" b="1" dirty="0">
                    <a:solidFill>
                      <a:srgbClr val="71B0DE">
                        <a:lumMod val="50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600" b="1" dirty="0" smtClean="0">
                    <a:solidFill>
                      <a:srgbClr val="71B0DE">
                        <a:lumMod val="50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9 567</a:t>
                </a:r>
                <a:endParaRPr lang="ru-RU" sz="1600" b="1" dirty="0">
                  <a:solidFill>
                    <a:srgbClr val="71B0DE">
                      <a:lumMod val="50000"/>
                    </a:srgb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Стрелка вниз 17"/>
              <p:cNvSpPr/>
              <p:nvPr/>
            </p:nvSpPr>
            <p:spPr>
              <a:xfrm rot="2107044">
                <a:off x="2587934" y="2448771"/>
                <a:ext cx="589465" cy="793922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Блок-схема: документ 19"/>
              <p:cNvSpPr/>
              <p:nvPr/>
            </p:nvSpPr>
            <p:spPr>
              <a:xfrm>
                <a:off x="1052024" y="3224887"/>
                <a:ext cx="2689264" cy="1083954"/>
              </a:xfrm>
              <a:prstGeom prst="flowChartDocument">
                <a:avLst/>
              </a:prstGeom>
              <a:solidFill>
                <a:srgbClr val="FFFFCC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600" b="1" dirty="0">
                    <a:solidFill>
                      <a:srgbClr val="002060"/>
                    </a:solidFill>
                  </a:rPr>
                  <a:t>От бюджетов других уровней</a:t>
                </a:r>
              </a:p>
            </p:txBody>
          </p:sp>
          <p:sp>
            <p:nvSpPr>
              <p:cNvPr id="21" name="Блок-схема: документ 20"/>
              <p:cNvSpPr/>
              <p:nvPr/>
            </p:nvSpPr>
            <p:spPr>
              <a:xfrm>
                <a:off x="3932642" y="3224376"/>
                <a:ext cx="2789420" cy="1093572"/>
              </a:xfrm>
              <a:prstGeom prst="flowChartDocumen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600" b="1" dirty="0">
                    <a:solidFill>
                      <a:srgbClr val="002060"/>
                    </a:solidFill>
                  </a:rPr>
                  <a:t>Прочие безвозмездные поступления</a:t>
                </a:r>
              </a:p>
            </p:txBody>
          </p:sp>
          <p:sp>
            <p:nvSpPr>
              <p:cNvPr id="22" name="Скругленный прямоугольник 21"/>
              <p:cNvSpPr/>
              <p:nvPr/>
            </p:nvSpPr>
            <p:spPr>
              <a:xfrm>
                <a:off x="8996" y="5765435"/>
                <a:ext cx="1383653" cy="639768"/>
              </a:xfrm>
              <a:prstGeom prst="roundRect">
                <a:avLst/>
              </a:prstGeom>
              <a:solidFill>
                <a:srgbClr val="FFFFCC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400" dirty="0">
                    <a:solidFill>
                      <a:srgbClr val="002060"/>
                    </a:solidFill>
                  </a:rPr>
                  <a:t>Субсидии</a:t>
                </a:r>
              </a:p>
            </p:txBody>
          </p:sp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1508772" y="5758253"/>
                <a:ext cx="1538364" cy="654132"/>
              </a:xfrm>
              <a:prstGeom prst="roundRect">
                <a:avLst/>
              </a:prstGeom>
              <a:solidFill>
                <a:srgbClr val="FFFFCC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400" dirty="0">
                    <a:solidFill>
                      <a:srgbClr val="002060"/>
                    </a:solidFill>
                  </a:rPr>
                  <a:t>Субвенции</a:t>
                </a:r>
              </a:p>
            </p:txBody>
          </p:sp>
          <p:sp>
            <p:nvSpPr>
              <p:cNvPr id="24" name="Стрелка вниз 23"/>
              <p:cNvSpPr/>
              <p:nvPr/>
            </p:nvSpPr>
            <p:spPr>
              <a:xfrm rot="20115351">
                <a:off x="3372382" y="5119437"/>
                <a:ext cx="252628" cy="576065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25" name="Скругленный прямоугольник 24"/>
              <p:cNvSpPr/>
              <p:nvPr/>
            </p:nvSpPr>
            <p:spPr>
              <a:xfrm>
                <a:off x="3157257" y="5759975"/>
                <a:ext cx="1515773" cy="640992"/>
              </a:xfrm>
              <a:prstGeom prst="roundRect">
                <a:avLst/>
              </a:prstGeom>
              <a:solidFill>
                <a:srgbClr val="FFFFCC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400" dirty="0" smtClean="0">
                    <a:solidFill>
                      <a:srgbClr val="002060"/>
                    </a:solidFill>
                  </a:rPr>
                  <a:t>Иные МБТ</a:t>
                </a:r>
                <a:endParaRPr lang="ru-RU" sz="14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26" name="Стрелка вниз 25"/>
              <p:cNvSpPr/>
              <p:nvPr/>
            </p:nvSpPr>
            <p:spPr>
              <a:xfrm rot="21286294">
                <a:off x="2134366" y="5277285"/>
                <a:ext cx="252628" cy="439748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27" name="Стрелка вниз 26"/>
              <p:cNvSpPr/>
              <p:nvPr/>
            </p:nvSpPr>
            <p:spPr>
              <a:xfrm rot="2690481">
                <a:off x="871974" y="5254589"/>
                <a:ext cx="252628" cy="485140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28" name="Блок-схема: несколько документов 27"/>
              <p:cNvSpPr/>
              <p:nvPr/>
            </p:nvSpPr>
            <p:spPr>
              <a:xfrm>
                <a:off x="603533" y="4403506"/>
                <a:ext cx="3137756" cy="965076"/>
              </a:xfrm>
              <a:prstGeom prst="flowChartMultidocument">
                <a:avLst/>
              </a:prstGeom>
              <a:solidFill>
                <a:srgbClr val="FFFFCC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defTabSz="1041034"/>
                <a:r>
                  <a:rPr lang="ru-RU" sz="16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  План   9 915 </a:t>
                </a:r>
                <a:endPara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defTabSz="1041034"/>
                <a:r>
                  <a:rPr lang="ru-RU" sz="16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  Факт   9 417</a:t>
                </a:r>
                <a:endPara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Скругленный прямоугольник 28"/>
              <p:cNvSpPr/>
              <p:nvPr/>
            </p:nvSpPr>
            <p:spPr>
              <a:xfrm>
                <a:off x="21082" y="6718427"/>
                <a:ext cx="1371556" cy="64099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План  </a:t>
                </a:r>
                <a:r>
                  <a:rPr lang="ru-RU" sz="1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1 935 Факт 1 510</a:t>
                </a:r>
                <a:endPara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Скругленный прямоугольник 29"/>
              <p:cNvSpPr/>
              <p:nvPr/>
            </p:nvSpPr>
            <p:spPr>
              <a:xfrm>
                <a:off x="1552346" y="6718427"/>
                <a:ext cx="1467615" cy="64099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План   5 520</a:t>
                </a:r>
                <a:endPara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41034"/>
                <a:r>
                  <a:rPr lang="ru-RU" sz="1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Факт   </a:t>
                </a:r>
                <a:r>
                  <a:rPr lang="ru-RU" sz="1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5 463</a:t>
                </a:r>
                <a:endPara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Скругленный прямоугольник 30"/>
              <p:cNvSpPr/>
              <p:nvPr/>
            </p:nvSpPr>
            <p:spPr>
              <a:xfrm>
                <a:off x="3201839" y="6718427"/>
                <a:ext cx="1471190" cy="64099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План   </a:t>
                </a:r>
                <a:r>
                  <a:rPr lang="ru-RU" sz="1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2 460</a:t>
                </a:r>
                <a:endPara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41034"/>
                <a:r>
                  <a:rPr lang="ru-RU" sz="1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Факт </a:t>
                </a:r>
                <a:r>
                  <a:rPr lang="ru-RU" sz="12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ru-RU" sz="1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2 444</a:t>
                </a:r>
                <a:endPara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Стрелка вниз 31"/>
              <p:cNvSpPr/>
              <p:nvPr/>
            </p:nvSpPr>
            <p:spPr>
              <a:xfrm>
                <a:off x="603529" y="6412385"/>
                <a:ext cx="247536" cy="276027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33" name="Стрелка вниз 32"/>
              <p:cNvSpPr/>
              <p:nvPr/>
            </p:nvSpPr>
            <p:spPr>
              <a:xfrm>
                <a:off x="2129251" y="6442400"/>
                <a:ext cx="247536" cy="276027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34" name="Стрелка вниз 33"/>
              <p:cNvSpPr/>
              <p:nvPr/>
            </p:nvSpPr>
            <p:spPr>
              <a:xfrm>
                <a:off x="3617520" y="6442400"/>
                <a:ext cx="247536" cy="276027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35" name="Стрелка вниз 34"/>
              <p:cNvSpPr/>
              <p:nvPr/>
            </p:nvSpPr>
            <p:spPr>
              <a:xfrm>
                <a:off x="2772542" y="4145260"/>
                <a:ext cx="274593" cy="248484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36" name="Блок-схема: несколько документов 35"/>
              <p:cNvSpPr/>
              <p:nvPr/>
            </p:nvSpPr>
            <p:spPr>
              <a:xfrm>
                <a:off x="3937434" y="4517987"/>
                <a:ext cx="2648674" cy="850595"/>
              </a:xfrm>
              <a:prstGeom prst="flowChartMultidocumen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defTabSz="1041034"/>
                <a:r>
                  <a:rPr lang="ru-RU" sz="16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  План   208 </a:t>
                </a:r>
                <a:endPara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defTabSz="1041034"/>
                <a:r>
                  <a:rPr lang="ru-RU" sz="16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  Факт   208  </a:t>
                </a:r>
                <a:endPara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Стрелка вниз 36"/>
              <p:cNvSpPr/>
              <p:nvPr/>
            </p:nvSpPr>
            <p:spPr>
              <a:xfrm>
                <a:off x="5256976" y="4250985"/>
                <a:ext cx="274593" cy="248484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38" name="Стрелка вниз 37"/>
              <p:cNvSpPr/>
              <p:nvPr/>
            </p:nvSpPr>
            <p:spPr>
              <a:xfrm>
                <a:off x="8735689" y="4269503"/>
                <a:ext cx="274593" cy="248484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39" name="Стрелка вниз 38"/>
              <p:cNvSpPr/>
              <p:nvPr/>
            </p:nvSpPr>
            <p:spPr>
              <a:xfrm>
                <a:off x="4962243" y="2427460"/>
                <a:ext cx="589465" cy="746512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Стрелка вниз 39"/>
              <p:cNvSpPr/>
              <p:nvPr/>
            </p:nvSpPr>
            <p:spPr>
              <a:xfrm rot="19929244">
                <a:off x="6771902" y="2404118"/>
                <a:ext cx="589465" cy="793923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7991128" y="864580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1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28793" y="331113"/>
            <a:ext cx="6744869" cy="597436"/>
          </a:xfrm>
          <a:prstGeom prst="rect">
            <a:avLst/>
          </a:prstGeom>
          <a:noFill/>
        </p:spPr>
        <p:txBody>
          <a:bodyPr wrap="square" lIns="103977" tIns="51989" rIns="103977" bIns="51989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Исполнение бюджета </a:t>
            </a:r>
          </a:p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 за 2019 год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91128" y="864580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242484"/>
              </p:ext>
            </p:extLst>
          </p:nvPr>
        </p:nvGraphicFramePr>
        <p:xfrm>
          <a:off x="285720" y="1080024"/>
          <a:ext cx="8524524" cy="3849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"/>
          <p:cNvSpPr txBox="1"/>
          <p:nvPr/>
        </p:nvSpPr>
        <p:spPr>
          <a:xfrm>
            <a:off x="6825824" y="1131590"/>
            <a:ext cx="1512122" cy="5827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14 691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91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803802" y="301508"/>
            <a:ext cx="7048919" cy="574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расходов бюджета </a:t>
            </a:r>
          </a:p>
          <a:p>
            <a:pPr algn="l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муниципального района за 2019 год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316638"/>
              </p:ext>
            </p:extLst>
          </p:nvPr>
        </p:nvGraphicFramePr>
        <p:xfrm>
          <a:off x="4807835" y="992874"/>
          <a:ext cx="4274439" cy="393633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814074"/>
                <a:gridCol w="694898"/>
                <a:gridCol w="765467"/>
              </a:tblGrid>
              <a:tr h="363507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u="none" strike="noStrike" dirty="0" smtClean="0">
                          <a:effectLst/>
                        </a:rPr>
                        <a:t>Наименование программы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u="none" strike="noStrike" dirty="0" smtClean="0">
                          <a:effectLst/>
                        </a:rPr>
                        <a:t>Сумма,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млн.руб.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dirty="0" smtClean="0">
                          <a:effectLst/>
                        </a:rPr>
                        <a:t>Удельный вес,%</a:t>
                      </a:r>
                      <a:endParaRPr lang="ru-RU" sz="1200" b="1" i="0" u="none" strike="noStrike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454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Образование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8 947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61,5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454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Культура, кинематография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1 246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8,6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39303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u="none" strike="noStrike" dirty="0">
                          <a:effectLst/>
                        </a:rPr>
                        <a:t>Общегосударственные вопросы и охрана окружающей среды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1 620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11,1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454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Национальная экономика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932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6,4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454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Жилищно-коммунальное хозяйство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680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4,7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38704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Физическая культура и спорт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659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4,5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454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Социальная политика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251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584932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Национальная оборона, национальная безопасность и правоохранительная деятельность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90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0,6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03954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Обслуживание муниципального долга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37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0,3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454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Здравоохранение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34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0,2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454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Средства массовой информации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56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0,4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454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1" u="none" strike="noStrike" dirty="0">
                          <a:effectLst/>
                        </a:rPr>
                        <a:t>Всего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u="none" strike="noStrike" dirty="0">
                          <a:effectLst/>
                        </a:rPr>
                        <a:t>14 552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effectLst/>
                        </a:rPr>
                        <a:t>100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3731210"/>
              </p:ext>
            </p:extLst>
          </p:nvPr>
        </p:nvGraphicFramePr>
        <p:xfrm>
          <a:off x="0" y="987574"/>
          <a:ext cx="4572000" cy="3941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4513365" y="1362170"/>
            <a:ext cx="224800" cy="3257000"/>
            <a:chOff x="4513365" y="1362170"/>
            <a:chExt cx="224800" cy="325700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513365" y="1362170"/>
              <a:ext cx="216024" cy="21602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518925" y="1621589"/>
              <a:ext cx="216024" cy="2160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517557" y="1952312"/>
              <a:ext cx="216024" cy="21602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513365" y="2313908"/>
              <a:ext cx="216024" cy="21602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522141" y="2571750"/>
              <a:ext cx="216024" cy="21602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522141" y="2787774"/>
              <a:ext cx="216024" cy="216024"/>
            </a:xfrm>
            <a:prstGeom prst="rect">
              <a:avLst/>
            </a:prstGeom>
            <a:solidFill>
              <a:schemeClr val="accent6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522141" y="3075806"/>
              <a:ext cx="216024" cy="2160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522141" y="3413526"/>
              <a:ext cx="216024" cy="21602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522141" y="3867894"/>
              <a:ext cx="216024" cy="216024"/>
            </a:xfrm>
            <a:prstGeom prst="rect">
              <a:avLst/>
            </a:prstGeom>
            <a:solidFill>
              <a:srgbClr val="FFFFCC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522141" y="4155926"/>
              <a:ext cx="216024" cy="21602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522141" y="4403146"/>
              <a:ext cx="216024" cy="216024"/>
            </a:xfrm>
            <a:prstGeom prst="rect">
              <a:avLst/>
            </a:prstGeom>
            <a:solidFill>
              <a:srgbClr val="00B05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95164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248570"/>
              </p:ext>
            </p:extLst>
          </p:nvPr>
        </p:nvGraphicFramePr>
        <p:xfrm>
          <a:off x="4393421" y="900483"/>
          <a:ext cx="4698985" cy="403715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98859"/>
                <a:gridCol w="576064"/>
                <a:gridCol w="591680"/>
                <a:gridCol w="832382"/>
              </a:tblGrid>
              <a:tr h="1578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Наименование 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План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Факт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% исполнения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Развитие </a:t>
                      </a:r>
                      <a:r>
                        <a:rPr lang="ru-RU" sz="1100" b="1" u="none" strike="noStrike" dirty="0">
                          <a:effectLst/>
                        </a:rPr>
                        <a:t>образования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8 467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7 909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93,4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Развитие </a:t>
                      </a:r>
                      <a:r>
                        <a:rPr lang="ru-RU" sz="1100" b="1" u="none" strike="noStrike" dirty="0">
                          <a:effectLst/>
                        </a:rPr>
                        <a:t>культуры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998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994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99,6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458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Молодежь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Физическая </a:t>
                      </a:r>
                      <a:r>
                        <a:rPr lang="ru-RU" sz="1100" b="1" u="none" strike="noStrike" dirty="0">
                          <a:effectLst/>
                        </a:rPr>
                        <a:t>культура и спорт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658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658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Управление </a:t>
                      </a:r>
                      <a:r>
                        <a:rPr lang="ru-RU" sz="1100" b="1" u="none" strike="noStrike" dirty="0" err="1" smtClean="0">
                          <a:effectLst/>
                        </a:rPr>
                        <a:t>мун</a:t>
                      </a:r>
                      <a:r>
                        <a:rPr lang="ru-RU" sz="1100" b="1" u="none" strike="noStrike" dirty="0" smtClean="0">
                          <a:effectLst/>
                        </a:rPr>
                        <a:t>.</a:t>
                      </a:r>
                      <a:r>
                        <a:rPr lang="ru-RU" sz="1100" b="1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финансами 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341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334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97,9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417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Снижение административных</a:t>
                      </a:r>
                      <a:r>
                        <a:rPr lang="ru-RU" sz="1100" b="1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 барьеров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380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364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95,8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2682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Развитие земельно-имущественного </a:t>
                      </a:r>
                      <a:r>
                        <a:rPr lang="ru-RU" sz="1100" b="1" u="none" strike="noStrike" dirty="0">
                          <a:effectLst/>
                        </a:rPr>
                        <a:t>комплекса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144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137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95,1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2878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</a:rPr>
                        <a:t>Развитие инженерной инфраструктуры и энергоэффективности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512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467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91,2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Охрана </a:t>
                      </a:r>
                      <a:r>
                        <a:rPr lang="ru-RU" sz="1100" b="1" u="none" strike="noStrike" dirty="0">
                          <a:effectLst/>
                        </a:rPr>
                        <a:t>окружающей среды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Предпринимательство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84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83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98,8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3041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Развитие </a:t>
                      </a:r>
                      <a:r>
                        <a:rPr lang="ru-RU" sz="1100" b="1" u="none" strike="noStrike" dirty="0">
                          <a:effectLst/>
                        </a:rPr>
                        <a:t>дорожно-транспортной системы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907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887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97,8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Жилище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685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596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87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Безопасность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97,8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Муниципальное </a:t>
                      </a:r>
                      <a:r>
                        <a:rPr lang="ru-RU" sz="1100" b="1" u="none" strike="noStrike" dirty="0">
                          <a:effectLst/>
                        </a:rPr>
                        <a:t>управление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233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1 170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94,9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Сельское </a:t>
                      </a:r>
                      <a:r>
                        <a:rPr lang="ru-RU" sz="1100" b="1" u="none" strike="noStrike" dirty="0">
                          <a:effectLst/>
                        </a:rPr>
                        <a:t>хозяйство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</a:tr>
              <a:tr h="3041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</a:rPr>
                        <a:t>Формирование современной городской среды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686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680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99,1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679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</a:rPr>
                        <a:t>В С Е Г О  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</a:rPr>
                        <a:t>15 217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</a:rPr>
                        <a:t>14 400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</a:rPr>
                        <a:t>94,6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</a:tr>
            </a:tbl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7969633"/>
              </p:ext>
            </p:extLst>
          </p:nvPr>
        </p:nvGraphicFramePr>
        <p:xfrm>
          <a:off x="-232717" y="1131590"/>
          <a:ext cx="4660701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854645" y="205194"/>
            <a:ext cx="7109843" cy="843657"/>
          </a:xfrm>
          <a:prstGeom prst="rect">
            <a:avLst/>
          </a:prstGeom>
          <a:noFill/>
        </p:spPr>
        <p:txBody>
          <a:bodyPr wrap="square" lIns="103977" tIns="51989" rIns="103977" bIns="51989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Исполнение расходов бюджета </a:t>
            </a:r>
          </a:p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 в разрезе муниципальных программ за 2019 год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139952" y="1124291"/>
            <a:ext cx="144016" cy="353310"/>
            <a:chOff x="4139952" y="1124291"/>
            <a:chExt cx="144016" cy="353310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4139952" y="1124291"/>
              <a:ext cx="144016" cy="1626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4139952" y="1314939"/>
              <a:ext cx="144016" cy="16266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139952" y="1498955"/>
            <a:ext cx="144373" cy="401505"/>
            <a:chOff x="4131568" y="1076096"/>
            <a:chExt cx="144373" cy="401505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131568" y="1076096"/>
              <a:ext cx="144016" cy="16266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4131925" y="1314939"/>
              <a:ext cx="144016" cy="1626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139952" y="1925407"/>
            <a:ext cx="144016" cy="325324"/>
            <a:chOff x="4125919" y="1152277"/>
            <a:chExt cx="144016" cy="325324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4125919" y="1152277"/>
              <a:ext cx="144016" cy="162662"/>
            </a:xfrm>
            <a:prstGeom prst="rect">
              <a:avLst/>
            </a:prstGeom>
            <a:solidFill>
              <a:srgbClr val="FFFFCC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4125919" y="1314939"/>
              <a:ext cx="144016" cy="16266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4132668" y="2345005"/>
            <a:ext cx="151300" cy="497459"/>
            <a:chOff x="4139952" y="1124291"/>
            <a:chExt cx="151300" cy="497459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4139952" y="1124291"/>
              <a:ext cx="144016" cy="16266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4147236" y="1459088"/>
              <a:ext cx="144016" cy="162662"/>
            </a:xfrm>
            <a:prstGeom prst="rect">
              <a:avLst/>
            </a:prstGeom>
            <a:solidFill>
              <a:srgbClr val="CA6E6C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4142090" y="2931790"/>
            <a:ext cx="144016" cy="353310"/>
            <a:chOff x="4139952" y="1124291"/>
            <a:chExt cx="144016" cy="353310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4139952" y="1124291"/>
              <a:ext cx="144016" cy="16266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4139952" y="1314939"/>
              <a:ext cx="144016" cy="1626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4142090" y="3354515"/>
            <a:ext cx="144016" cy="434641"/>
            <a:chOff x="4139952" y="1042960"/>
            <a:chExt cx="144016" cy="434641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4139952" y="1042960"/>
              <a:ext cx="144016" cy="16266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4139952" y="1314939"/>
              <a:ext cx="144016" cy="16266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4132668" y="3853901"/>
            <a:ext cx="144016" cy="353310"/>
            <a:chOff x="4139952" y="1124291"/>
            <a:chExt cx="144016" cy="353310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4139952" y="1124291"/>
              <a:ext cx="144016" cy="162662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139952" y="1314939"/>
              <a:ext cx="144016" cy="16266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4130855" y="4230499"/>
            <a:ext cx="145829" cy="434641"/>
            <a:chOff x="4139952" y="1124291"/>
            <a:chExt cx="145829" cy="434641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4139952" y="1124291"/>
              <a:ext cx="144016" cy="162662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4141765" y="1396270"/>
              <a:ext cx="144016" cy="1626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07295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13351" y="339929"/>
            <a:ext cx="8480466" cy="4434039"/>
            <a:chOff x="213351" y="339929"/>
            <a:chExt cx="8480466" cy="4434039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213351" y="339929"/>
              <a:ext cx="8480466" cy="4434039"/>
              <a:chOff x="-3321" y="151887"/>
              <a:chExt cx="10417724" cy="6796556"/>
            </a:xfrm>
          </p:grpSpPr>
          <p:cxnSp>
            <p:nvCxnSpPr>
              <p:cNvPr id="21" name="Прямая со стрелкой 20"/>
              <p:cNvCxnSpPr>
                <a:endCxn id="9" idx="1"/>
              </p:cNvCxnSpPr>
              <p:nvPr/>
            </p:nvCxnSpPr>
            <p:spPr>
              <a:xfrm>
                <a:off x="2564277" y="5214748"/>
                <a:ext cx="949299" cy="1237401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22" name="Прямая со стрелкой 21"/>
              <p:cNvCxnSpPr/>
              <p:nvPr/>
            </p:nvCxnSpPr>
            <p:spPr>
              <a:xfrm>
                <a:off x="2797382" y="4138972"/>
                <a:ext cx="710290" cy="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23" name="Прямая со стрелкой 22"/>
              <p:cNvCxnSpPr/>
              <p:nvPr/>
            </p:nvCxnSpPr>
            <p:spPr>
              <a:xfrm flipV="1">
                <a:off x="2582096" y="1693184"/>
                <a:ext cx="863600" cy="4826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24" name="Прямая со стрелкой 23"/>
              <p:cNvCxnSpPr/>
              <p:nvPr/>
            </p:nvCxnSpPr>
            <p:spPr>
              <a:xfrm flipV="1">
                <a:off x="2568893" y="1135324"/>
                <a:ext cx="876301" cy="7620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26" name="Прямая со стрелкой 25"/>
              <p:cNvCxnSpPr/>
              <p:nvPr/>
            </p:nvCxnSpPr>
            <p:spPr>
              <a:xfrm>
                <a:off x="2809402" y="2803309"/>
                <a:ext cx="680299" cy="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27" name="Прямая со стрелкой 26"/>
              <p:cNvCxnSpPr/>
              <p:nvPr/>
            </p:nvCxnSpPr>
            <p:spPr>
              <a:xfrm flipV="1">
                <a:off x="2820371" y="3524157"/>
                <a:ext cx="695059" cy="12621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28" name="Прямая со стрелкой 27"/>
              <p:cNvCxnSpPr>
                <a:endCxn id="46" idx="1"/>
              </p:cNvCxnSpPr>
              <p:nvPr/>
            </p:nvCxnSpPr>
            <p:spPr>
              <a:xfrm>
                <a:off x="2797382" y="5173472"/>
                <a:ext cx="730283" cy="438895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grpSp>
            <p:nvGrpSpPr>
              <p:cNvPr id="29" name="Группа 28"/>
              <p:cNvGrpSpPr/>
              <p:nvPr/>
            </p:nvGrpSpPr>
            <p:grpSpPr>
              <a:xfrm>
                <a:off x="-3321" y="151887"/>
                <a:ext cx="10417724" cy="6796556"/>
                <a:chOff x="-3321" y="151887"/>
                <a:chExt cx="10417724" cy="6796556"/>
              </a:xfrm>
            </p:grpSpPr>
            <p:grpSp>
              <p:nvGrpSpPr>
                <p:cNvPr id="31" name="Группа 30"/>
                <p:cNvGrpSpPr/>
                <p:nvPr/>
              </p:nvGrpSpPr>
              <p:grpSpPr>
                <a:xfrm>
                  <a:off x="-3321" y="151887"/>
                  <a:ext cx="10417724" cy="6796556"/>
                  <a:chOff x="-310831" y="17035"/>
                  <a:chExt cx="10393305" cy="6625928"/>
                </a:xfrm>
              </p:grpSpPr>
              <p:sp>
                <p:nvSpPr>
                  <p:cNvPr id="34" name="Блок-схема: магнитный диск 33"/>
                  <p:cNvSpPr/>
                  <p:nvPr/>
                </p:nvSpPr>
                <p:spPr>
                  <a:xfrm>
                    <a:off x="-310831" y="995491"/>
                    <a:ext cx="2790826" cy="4657725"/>
                  </a:xfrm>
                  <a:prstGeom prst="flowChartMagneticDisk">
                    <a:avLst/>
                  </a:prstGeom>
                  <a:gradFill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51000">
                        <a:srgbClr val="FFFFFF"/>
                      </a:gs>
                      <a:gs pos="100000">
                        <a:schemeClr val="accent5">
                          <a:lumMod val="20000"/>
                          <a:lumOff val="80000"/>
                        </a:scheme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>
                    <a:bevelT w="63500" h="25400" prst="convex"/>
                  </a:sp3d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0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 </a:t>
                    </a:r>
                    <a:r>
                      <a:rPr kumimoji="0" lang="ru-RU" sz="10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Calibri"/>
                        <a:cs typeface="Arial" pitchFamily="34" charset="0"/>
                      </a:rPr>
                      <a:t>«</a:t>
                    </a:r>
                    <a:r>
                      <a:rPr kumimoji="0" lang="ru-RU" sz="16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Calibri"/>
                        <a:cs typeface="Arial" pitchFamily="34" charset="0"/>
                      </a:rPr>
                      <a:t>Развитие образования </a:t>
                    </a:r>
                    <a:endParaRPr kumimoji="0" lang="ru-RU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ea typeface="Calibri"/>
                      <a:cs typeface="Arial" pitchFamily="34" charset="0"/>
                    </a:endParaRPr>
                  </a:p>
                  <a:p>
                    <a:pPr marL="0" marR="0" lvl="0" indent="0" algn="ctr" defTabSz="91440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6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Calibri"/>
                        <a:cs typeface="Arial" pitchFamily="34" charset="0"/>
                      </a:rPr>
                      <a:t>в Одинцовском муниципальном районе </a:t>
                    </a:r>
                    <a:r>
                      <a:rPr kumimoji="0" lang="ru-RU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Calibri"/>
                        <a:cs typeface="Arial" pitchFamily="34" charset="0"/>
                      </a:rPr>
                      <a:t>Московской </a:t>
                    </a:r>
                    <a:r>
                      <a:rPr kumimoji="0" lang="ru-RU" sz="16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Calibri"/>
                        <a:cs typeface="Arial" pitchFamily="34" charset="0"/>
                      </a:rPr>
                      <a:t>области»</a:t>
                    </a:r>
                    <a:endParaRPr kumimoji="0" lang="ru-RU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ea typeface="Calibri"/>
                      <a:cs typeface="Arial" pitchFamily="34" charset="0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15000"/>
                      </a:lnSpc>
                      <a:spcBef>
                        <a:spcPts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b="1" i="1" kern="0" noProof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rPr>
                      <a:t>7 </a:t>
                    </a:r>
                    <a:r>
                      <a:rPr lang="ru-RU" b="1" i="1" kern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rPr>
                      <a:t>909</a:t>
                    </a:r>
                    <a:r>
                      <a:rPr kumimoji="0" lang="ru-RU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rPr>
                      <a:t> </a:t>
                    </a:r>
                    <a:r>
                      <a:rPr kumimoji="0" lang="ru-RU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rPr>
                      <a:t>млн. руб.</a:t>
                    </a:r>
                    <a:endParaRPr kumimoji="0" lang="ru-RU" b="0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Calibri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" name="Скругленный прямоугольник 34"/>
                  <p:cNvSpPr/>
                  <p:nvPr/>
                </p:nvSpPr>
                <p:spPr>
                  <a:xfrm>
                    <a:off x="3191932" y="17035"/>
                    <a:ext cx="6862796" cy="544769"/>
                  </a:xfrm>
                  <a:prstGeom prst="roundRect">
                    <a:avLst/>
                  </a:prstGeom>
                  <a:solidFill>
                    <a:srgbClr val="F9FBFD"/>
                  </a:solidFill>
                  <a:ln w="9525" cap="flat" cmpd="sng" algn="ctr">
                    <a:solidFill>
                      <a:srgbClr val="9BBB59">
                        <a:shade val="95000"/>
                        <a:satMod val="105000"/>
                      </a:srgbClr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3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72 муниципальных учреждения </a:t>
                    </a:r>
                    <a:r>
                      <a:rPr kumimoji="0" lang="ru-RU" sz="13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дошкольного образования </a:t>
                    </a:r>
                    <a:endParaRPr kumimoji="0" lang="ru-RU" sz="13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sz="1400" b="1" kern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rPr>
                      <a:t>2 674</a:t>
                    </a:r>
                    <a:r>
                      <a:rPr kumimoji="0" lang="ru-RU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rPr>
                      <a:t> </a:t>
                    </a:r>
                    <a:r>
                      <a: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rPr>
                      <a:t>млн. руб.</a:t>
                    </a:r>
                    <a:endParaRPr kumimoji="0" lang="ru-RU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 pitchFamily="18" charset="0"/>
                      <a:ea typeface="Times New Roman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" name="Скругленный прямоугольник 35"/>
                  <p:cNvSpPr/>
                  <p:nvPr/>
                </p:nvSpPr>
                <p:spPr>
                  <a:xfrm>
                    <a:off x="3203712" y="601325"/>
                    <a:ext cx="6851016" cy="544769"/>
                  </a:xfrm>
                  <a:prstGeom prst="roundRect">
                    <a:avLst/>
                  </a:prstGeom>
                  <a:solidFill>
                    <a:srgbClr val="F9FBFD"/>
                  </a:solidFill>
                  <a:ln w="9525" cap="flat" cmpd="sng" algn="ctr">
                    <a:solidFill>
                      <a:schemeClr val="tx2">
                        <a:lumMod val="60000"/>
                        <a:lumOff val="40000"/>
                      </a:schemeClr>
                    </a:solidFill>
                    <a:prstDash val="soli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 algn="ctr" defTabSz="914400">
                      <a:defRPr/>
                    </a:pPr>
                    <a:r>
                      <a:rPr kumimoji="0" lang="ru-RU" sz="13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48 </a:t>
                    </a:r>
                    <a:r>
                      <a:rPr lang="ru-RU" sz="1300" b="1" i="1" kern="0" dirty="0">
                        <a:solidFill>
                          <a:sysClr val="windowText" lastClr="000000"/>
                        </a:solidFill>
                        <a:latin typeface="Times New Roman"/>
                        <a:ea typeface="Times New Roman"/>
                      </a:rPr>
                      <a:t>муниципальных общеобразовательных </a:t>
                    </a:r>
                    <a:r>
                      <a:rPr kumimoji="0" lang="ru-RU" sz="13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учреждений </a:t>
                    </a:r>
                    <a:endParaRPr kumimoji="0" lang="ru-RU" sz="13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lang="ru-RU" sz="1400" b="1" kern="0" noProof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/>
                        <a:ea typeface="Times New Roman"/>
                      </a:rPr>
                      <a:t>4</a:t>
                    </a:r>
                    <a:r>
                      <a:rPr kumimoji="0" lang="ru-RU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 254 </a:t>
                    </a:r>
                    <a:r>
                      <a: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млн. руб.</a:t>
                    </a:r>
                    <a:endParaRPr kumimoji="0" lang="ru-RU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</p:txBody>
              </p:sp>
              <p:sp>
                <p:nvSpPr>
                  <p:cNvPr id="37" name="Скругленный прямоугольник 36"/>
                  <p:cNvSpPr/>
                  <p:nvPr/>
                </p:nvSpPr>
                <p:spPr>
                  <a:xfrm>
                    <a:off x="3191933" y="2925291"/>
                    <a:ext cx="6862797" cy="650589"/>
                  </a:xfrm>
                  <a:prstGeom prst="roundRect">
                    <a:avLst/>
                  </a:prstGeom>
                  <a:solidFill>
                    <a:srgbClr val="F9FBFD"/>
                  </a:solidFill>
                  <a:ln w="9525" cap="flat" cmpd="sng" algn="ctr">
                    <a:solidFill>
                      <a:schemeClr val="tx2">
                        <a:lumMod val="60000"/>
                        <a:lumOff val="40000"/>
                      </a:schemeClr>
                    </a:solidFill>
                    <a:prstDash val="soli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8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kumimoji="0" lang="ru-RU" sz="13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Выплата компенсации родительской платы за присмотр и уход</a:t>
                    </a: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sz="1400" b="1" kern="0" noProof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/>
                        <a:ea typeface="Times New Roman"/>
                      </a:rPr>
                      <a:t>97</a:t>
                    </a:r>
                    <a:r>
                      <a:rPr kumimoji="0" lang="ru-RU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млн. руб.</a:t>
                    </a:r>
                    <a:endParaRPr kumimoji="0" lang="ru-RU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</p:txBody>
              </p:sp>
              <p:sp>
                <p:nvSpPr>
                  <p:cNvPr id="38" name="Скругленный прямоугольник 37"/>
                  <p:cNvSpPr/>
                  <p:nvPr/>
                </p:nvSpPr>
                <p:spPr>
                  <a:xfrm>
                    <a:off x="3197821" y="2293246"/>
                    <a:ext cx="6851017" cy="593848"/>
                  </a:xfrm>
                  <a:prstGeom prst="roundRect">
                    <a:avLst/>
                  </a:prstGeom>
                  <a:solidFill>
                    <a:srgbClr val="F9FBFD"/>
                  </a:solidFill>
                  <a:ln w="9525" cap="flat" cmpd="sng" algn="ctr">
                    <a:solidFill>
                      <a:schemeClr val="tx2">
                        <a:lumMod val="60000"/>
                        <a:lumOff val="40000"/>
                      </a:schemeClr>
                    </a:solidFill>
                    <a:prstDash val="soli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rot="0" spcFirstLastPara="0" vert="horz" wrap="square" lIns="91440" tIns="45720" rIns="9144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2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3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Обеспечение </a:t>
                    </a:r>
                    <a:r>
                      <a:rPr kumimoji="0" lang="ru-RU" sz="13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деятельности Управления образования</a:t>
                    </a:r>
                    <a:endParaRPr kumimoji="0" lang="ru-RU" sz="13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2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lang="ru-RU" sz="1400" b="1" kern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/>
                        <a:ea typeface="Times New Roman"/>
                      </a:rPr>
                      <a:t>83</a:t>
                    </a:r>
                    <a:r>
                      <a:rPr kumimoji="0" lang="ru-RU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млн. руб.</a:t>
                    </a:r>
                    <a:endParaRPr kumimoji="0" lang="ru-RU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15000"/>
                      </a:lnSpc>
                      <a:spcBef>
                        <a:spcPts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39" name="Скругленный прямоугольник 38"/>
                  <p:cNvSpPr/>
                  <p:nvPr/>
                </p:nvSpPr>
                <p:spPr>
                  <a:xfrm>
                    <a:off x="3211878" y="5702550"/>
                    <a:ext cx="6870596" cy="940413"/>
                  </a:xfrm>
                  <a:prstGeom prst="roundRect">
                    <a:avLst/>
                  </a:prstGeom>
                  <a:solidFill>
                    <a:srgbClr val="F9FBFD"/>
                  </a:solidFill>
                  <a:ln w="9525" cap="flat" cmpd="sng" algn="ctr">
                    <a:solidFill>
                      <a:schemeClr val="tx2">
                        <a:lumMod val="60000"/>
                        <a:lumOff val="40000"/>
                      </a:schemeClr>
                    </a:solidFill>
                    <a:prstDash val="soli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rot="0" spcFirstLastPara="0" vert="horz" wrap="square" lIns="91440" tIns="324000" rIns="91440" bIns="36000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 algn="ctr" defTabSz="914400"/>
                    <a:endParaRPr kumimoji="0" lang="ru-RU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Times New Roman"/>
                    </a:endParaRPr>
                  </a:p>
                </p:txBody>
              </p:sp>
              <p:sp>
                <p:nvSpPr>
                  <p:cNvPr id="40" name="Скругленный прямоугольник 39"/>
                  <p:cNvSpPr/>
                  <p:nvPr/>
                </p:nvSpPr>
                <p:spPr>
                  <a:xfrm>
                    <a:off x="3203712" y="1209430"/>
                    <a:ext cx="6851016" cy="434788"/>
                  </a:xfrm>
                  <a:prstGeom prst="roundRect">
                    <a:avLst/>
                  </a:prstGeom>
                  <a:solidFill>
                    <a:srgbClr val="F9FBFD"/>
                  </a:solidFill>
                  <a:ln w="9525" cap="flat" cmpd="sng" algn="ctr">
                    <a:solidFill>
                      <a:schemeClr val="tx2">
                        <a:lumMod val="60000"/>
                        <a:lumOff val="40000"/>
                      </a:schemeClr>
                    </a:solidFill>
                    <a:prstDash val="solid"/>
                  </a:ln>
                  <a:effectLst>
                    <a:outerShdw blurRad="57150" dist="38100" dir="5400000" algn="ctr" rotWithShape="0">
                      <a:srgbClr val="0BD0D9">
                        <a:shade val="9000"/>
                        <a:satMod val="105000"/>
                        <a:alpha val="48000"/>
                      </a:srgbClr>
                    </a:outerShdw>
                  </a:effectLst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  <a:cs typeface="+mn-cs"/>
                    </a:endParaRPr>
                  </a:p>
                </p:txBody>
              </p:sp>
            </p:grpSp>
            <p:sp>
              <p:nvSpPr>
                <p:cNvPr id="32" name="Скругленный прямоугольник 31"/>
                <p:cNvSpPr/>
                <p:nvPr/>
              </p:nvSpPr>
              <p:spPr>
                <a:xfrm>
                  <a:off x="3489701" y="3871475"/>
                  <a:ext cx="6887871" cy="565086"/>
                </a:xfrm>
                <a:prstGeom prst="roundRect">
                  <a:avLst/>
                </a:prstGeom>
                <a:solidFill>
                  <a:srgbClr val="F9FBFD"/>
                </a:solidFill>
                <a:ln w="9525" cap="flat" cmpd="sng" algn="ctr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effectLst>
                  <a:outerShdw blurRad="57150" dist="38100" dir="5400000" algn="ctr" rotWithShape="0">
                    <a:srgbClr val="A5C249">
                      <a:shade val="9000"/>
                      <a:satMod val="105000"/>
                      <a:alpha val="48000"/>
                    </a:srgbClr>
                  </a:outerShdw>
                </a:effectLst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300" b="1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Организация отдыха, </a:t>
                  </a:r>
                  <a:r>
                    <a:rPr kumimoji="0" lang="ru-RU" sz="13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оздоровления </a:t>
                  </a:r>
                  <a:r>
                    <a:rPr kumimoji="0" lang="ru-RU" sz="1300" b="1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и занятости детей </a:t>
                  </a:r>
                  <a:endParaRPr kumimoji="0" lang="ru-RU" sz="13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/>
                    <a:ea typeface="Times New Roman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1400" b="1" kern="0" noProof="0" dirty="0" smtClean="0">
                      <a:solidFill>
                        <a:schemeClr val="accent2">
                          <a:lumMod val="75000"/>
                        </a:schemeClr>
                      </a:solidFill>
                      <a:latin typeface="Times New Roman"/>
                      <a:ea typeface="Times New Roman"/>
                    </a:rPr>
                    <a:t>34</a:t>
                  </a:r>
                  <a:r>
                    <a:rPr kumimoji="0" lang="ru-RU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 </a:t>
                  </a:r>
                  <a:r>
                    <a:rPr kumimoji="0" lang="ru-RU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млн. руб.</a:t>
                  </a:r>
                  <a:endParaRPr kumimoji="0" lang="ru-RU" sz="14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Times New Roman"/>
                    <a:ea typeface="Times New Roman"/>
                  </a:endParaRPr>
                </a:p>
              </p:txBody>
            </p:sp>
            <p:sp>
              <p:nvSpPr>
                <p:cNvPr id="33" name="Скругленный прямоугольник 32"/>
                <p:cNvSpPr/>
                <p:nvPr/>
              </p:nvSpPr>
              <p:spPr>
                <a:xfrm>
                  <a:off x="3516364" y="4537222"/>
                  <a:ext cx="6870232" cy="724101"/>
                </a:xfrm>
                <a:prstGeom prst="roundRect">
                  <a:avLst/>
                </a:prstGeom>
                <a:solidFill>
                  <a:srgbClr val="F9FBFD"/>
                </a:solidFill>
                <a:ln w="9525" cap="flat" cmpd="sng" algn="ctr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rot="0" spcFirstLastPara="0" vert="horz" wrap="square" lIns="91440" tIns="45720" rIns="9144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3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Строительство и капитальный ремонт образовательных учреждений  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1400" b="1" kern="0" dirty="0" smtClean="0">
                      <a:solidFill>
                        <a:schemeClr val="accent2">
                          <a:lumMod val="75000"/>
                        </a:schemeClr>
                      </a:solidFill>
                      <a:latin typeface="Times New Roman"/>
                      <a:ea typeface="Times New Roman"/>
                    </a:rPr>
                    <a:t>229 </a:t>
                  </a:r>
                  <a:r>
                    <a:rPr kumimoji="0" lang="ru-RU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млн</a:t>
                  </a:r>
                  <a:r>
                    <a:rPr kumimoji="0" lang="ru-RU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. руб.</a:t>
                  </a:r>
                  <a:endParaRPr kumimoji="0" lang="ru-RU" sz="14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Times New Roman"/>
                    <a:ea typeface="Times New Roman"/>
                  </a:endParaRPr>
                </a:p>
              </p:txBody>
            </p:sp>
          </p:grpSp>
          <p:cxnSp>
            <p:nvCxnSpPr>
              <p:cNvPr id="30" name="Прямая со стрелкой 29"/>
              <p:cNvCxnSpPr/>
              <p:nvPr/>
            </p:nvCxnSpPr>
            <p:spPr>
              <a:xfrm>
                <a:off x="2820459" y="2206478"/>
                <a:ext cx="680299" cy="2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</p:grpSp>
        <p:sp>
          <p:nvSpPr>
            <p:cNvPr id="20" name="Прямоугольник 19"/>
            <p:cNvSpPr/>
            <p:nvPr/>
          </p:nvSpPr>
          <p:spPr>
            <a:xfrm>
              <a:off x="419715" y="1428832"/>
              <a:ext cx="2008391" cy="5385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/>
                  <a:ea typeface="Calibri"/>
                  <a:cs typeface="Times New Roman"/>
                </a:rPr>
                <a:t>Муниципальная программа</a:t>
              </a:r>
              <a:endPara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 </a:t>
              </a:r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3170446" y="1132758"/>
            <a:ext cx="54330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kern="0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3 муниципальных учреждения дополнительного </a:t>
            </a:r>
            <a:r>
              <a:rPr lang="ru-RU" sz="1200" b="1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образования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 </a:t>
            </a: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79 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млн. </a:t>
            </a: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руб.</a:t>
            </a:r>
            <a:endParaRPr lang="ru-RU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3083542" y="1514830"/>
            <a:ext cx="5590119" cy="290958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rgbClr val="0BD0D9">
                <a:shade val="50000"/>
                <a:satMod val="103000"/>
              </a:srgbClr>
            </a:solidFill>
            <a:prstDash val="solid"/>
          </a:ln>
          <a:effectLst>
            <a:outerShdw blurRad="57150" dist="38100" dir="5400000" algn="ctr" rotWithShape="0">
              <a:srgbClr val="0BD0D9">
                <a:shade val="9000"/>
                <a:satMod val="105000"/>
                <a:alpha val="4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574686" y="1449300"/>
            <a:ext cx="40623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b="1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2 </a:t>
            </a:r>
            <a:r>
              <a:rPr lang="ru-RU" sz="1300" b="1" i="1" kern="0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муниципальных </a:t>
            </a:r>
            <a:r>
              <a:rPr lang="ru-RU" sz="1300" b="1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прочих </a:t>
            </a:r>
            <a:r>
              <a:rPr lang="ru-RU" sz="1300" b="1" i="1" kern="0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учреждения  </a:t>
            </a: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46 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млн. </a:t>
            </a: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руб.</a:t>
            </a:r>
            <a:endParaRPr lang="ru-RU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3087722" y="3706193"/>
            <a:ext cx="5592657" cy="392251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ru-RU" sz="1300" b="1" i="1" kern="0" dirty="0">
                <a:solidFill>
                  <a:srgbClr val="000000"/>
                </a:solidFill>
                <a:latin typeface="Times New Roman"/>
                <a:ea typeface="Times New Roman"/>
              </a:rPr>
              <a:t>Субсидии частным образовательным организациям </a:t>
            </a:r>
          </a:p>
          <a:p>
            <a:pPr lvl="0" algn="ctr"/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399 млн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. руб.</a:t>
            </a:r>
            <a:endParaRPr lang="ru-RU" sz="1400" kern="0" dirty="0">
              <a:solidFill>
                <a:schemeClr val="accent2">
                  <a:lumMod val="75000"/>
                </a:schemeClr>
              </a:solidFill>
              <a:latin typeface="Times New Roman"/>
              <a:ea typeface="Times New Roman"/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 flipV="1">
            <a:off x="2303484" y="571123"/>
            <a:ext cx="745048" cy="658957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48" name="Прямая со стрелкой 47"/>
          <p:cNvCxnSpPr/>
          <p:nvPr/>
        </p:nvCxnSpPr>
        <p:spPr>
          <a:xfrm>
            <a:off x="2498356" y="3437100"/>
            <a:ext cx="593003" cy="0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9" name="Прямоугольник 8"/>
          <p:cNvSpPr/>
          <p:nvPr/>
        </p:nvSpPr>
        <p:spPr>
          <a:xfrm>
            <a:off x="3076253" y="4111634"/>
            <a:ext cx="552724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1200" b="1" i="1" kern="0" dirty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Обеспечение  переданных государственных полномочий в сфере образования и организации деятельности комиссий по делам несовершеннолетних и защите их прав  </a:t>
            </a:r>
            <a:r>
              <a:rPr lang="ru-RU" sz="1100" b="1" i="1" kern="0" dirty="0" smtClean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14 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млн. руб.</a:t>
            </a:r>
            <a:endParaRPr lang="ru-RU" sz="1400" kern="0" dirty="0">
              <a:solidFill>
                <a:schemeClr val="accent2">
                  <a:lumMod val="75000"/>
                </a:schemeClr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7388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" name="Диаграмма 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3558499"/>
              </p:ext>
            </p:extLst>
          </p:nvPr>
        </p:nvGraphicFramePr>
        <p:xfrm>
          <a:off x="827584" y="858563"/>
          <a:ext cx="7383834" cy="3165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785918" y="357002"/>
            <a:ext cx="7358082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baseline="30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бюджета района на реализацию муниципальной программы «Развитие образования в Одинцовском муниципальном районе» в 2019 году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7" name="TextBox 1"/>
          <p:cNvSpPr txBox="1"/>
          <p:nvPr/>
        </p:nvSpPr>
        <p:spPr>
          <a:xfrm>
            <a:off x="3024555" y="887391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8 467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4298170" y="1061915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7 909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564692" y="4290084"/>
            <a:ext cx="128104" cy="14401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605203" y="4273160"/>
            <a:ext cx="128104" cy="1440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6738179" y="4176677"/>
            <a:ext cx="2206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Средства бюджетов поселений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исполнение 90%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83763" y="4320030"/>
            <a:ext cx="128104" cy="144016"/>
          </a:xfrm>
          <a:prstGeom prst="rect">
            <a:avLst/>
          </a:prstGeom>
          <a:solidFill>
            <a:srgbClr val="D07C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6588224" y="954193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8673663" y="4929204"/>
            <a:ext cx="404332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39394" y="4188005"/>
            <a:ext cx="1892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Средства бюджета района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исполнение 91%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82442" y="4201092"/>
            <a:ext cx="2557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Средства вышестоящих бюджетов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исполнение 94%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46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Прямая со стрелкой 26"/>
          <p:cNvCxnSpPr/>
          <p:nvPr/>
        </p:nvCxnSpPr>
        <p:spPr>
          <a:xfrm flipV="1">
            <a:off x="2656386" y="555526"/>
            <a:ext cx="1002788" cy="871762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8" name="Прямая со стрелкой 17"/>
          <p:cNvCxnSpPr/>
          <p:nvPr/>
        </p:nvCxnSpPr>
        <p:spPr>
          <a:xfrm flipV="1">
            <a:off x="2728684" y="931470"/>
            <a:ext cx="963978" cy="792088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1" name="Прямая со стрелкой 20"/>
          <p:cNvCxnSpPr>
            <a:endCxn id="16" idx="1"/>
          </p:cNvCxnSpPr>
          <p:nvPr/>
        </p:nvCxnSpPr>
        <p:spPr>
          <a:xfrm flipV="1">
            <a:off x="2726575" y="1427288"/>
            <a:ext cx="966087" cy="678302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2" name="Прямая со стрелкой 21"/>
          <p:cNvCxnSpPr>
            <a:endCxn id="20" idx="1"/>
          </p:cNvCxnSpPr>
          <p:nvPr/>
        </p:nvCxnSpPr>
        <p:spPr>
          <a:xfrm flipV="1">
            <a:off x="2732818" y="1981159"/>
            <a:ext cx="926356" cy="517245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4" name="Прямая со стрелкой 23"/>
          <p:cNvCxnSpPr/>
          <p:nvPr/>
        </p:nvCxnSpPr>
        <p:spPr>
          <a:xfrm flipV="1">
            <a:off x="2726575" y="2556003"/>
            <a:ext cx="932599" cy="151929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8" name="Прямая со стрелкой 27"/>
          <p:cNvCxnSpPr/>
          <p:nvPr/>
        </p:nvCxnSpPr>
        <p:spPr>
          <a:xfrm flipV="1">
            <a:off x="2732818" y="3075806"/>
            <a:ext cx="925195" cy="29130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9" name="Прямая со стрелкой 28"/>
          <p:cNvCxnSpPr>
            <a:endCxn id="15" idx="1"/>
          </p:cNvCxnSpPr>
          <p:nvPr/>
        </p:nvCxnSpPr>
        <p:spPr>
          <a:xfrm>
            <a:off x="2738793" y="3363838"/>
            <a:ext cx="941467" cy="482476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2" name="Прямая со стрелкой 31"/>
          <p:cNvCxnSpPr/>
          <p:nvPr/>
        </p:nvCxnSpPr>
        <p:spPr>
          <a:xfrm>
            <a:off x="2695558" y="3846312"/>
            <a:ext cx="962455" cy="597646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1" name="Блок-схема: магнитный диск 30"/>
          <p:cNvSpPr/>
          <p:nvPr/>
        </p:nvSpPr>
        <p:spPr>
          <a:xfrm>
            <a:off x="474763" y="1031646"/>
            <a:ext cx="2277188" cy="3340304"/>
          </a:xfrm>
          <a:prstGeom prst="flowChartMagneticDisk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51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kumimoji="0" lang="ru-RU" sz="10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b="1" i="1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«Развитие культуры </a:t>
            </a:r>
            <a:endParaRPr lang="ru-RU" sz="1400" kern="0" dirty="0">
              <a:solidFill>
                <a:sysClr val="windowText" lastClr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>
              <a:defRPr/>
            </a:pPr>
            <a:r>
              <a:rPr lang="ru-RU" sz="1400" b="1" i="1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в Одинцовском муниципальном районе Московской области» </a:t>
            </a:r>
            <a:endParaRPr lang="ru-RU" sz="1400" kern="0" dirty="0">
              <a:solidFill>
                <a:sysClr val="windowText" lastClr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>
              <a:defRPr/>
            </a:pPr>
            <a:r>
              <a:rPr lang="ru-RU" sz="1000" i="1" kern="0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800" kern="0" dirty="0">
              <a:solidFill>
                <a:sysClr val="windowText" lastClr="000000"/>
              </a:solidFill>
              <a:latin typeface="Times New Roman"/>
              <a:ea typeface="Times New Roman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b="1" i="1" kern="0" noProof="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994 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млн</a:t>
            </a:r>
            <a:r>
              <a:rPr kumimoji="0" lang="ru-RU" b="1" i="1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руб.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570328" y="713038"/>
            <a:ext cx="8240992" cy="3484126"/>
            <a:chOff x="255612" y="466854"/>
            <a:chExt cx="9860054" cy="5458957"/>
          </a:xfrm>
          <a:solidFill>
            <a:srgbClr val="F9FBFD"/>
          </a:solidFill>
        </p:grpSpPr>
        <p:grpSp>
          <p:nvGrpSpPr>
            <p:cNvPr id="6" name="Группа 5"/>
            <p:cNvGrpSpPr/>
            <p:nvPr/>
          </p:nvGrpSpPr>
          <p:grpSpPr>
            <a:xfrm>
              <a:off x="3976535" y="466854"/>
              <a:ext cx="6139131" cy="5458957"/>
              <a:chOff x="3966421" y="470160"/>
              <a:chExt cx="6123514" cy="5497602"/>
            </a:xfrm>
            <a:grpFill/>
          </p:grpSpPr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3966422" y="470160"/>
                <a:ext cx="6123513" cy="752756"/>
              </a:xfrm>
              <a:prstGeom prst="roundRect">
                <a:avLst/>
              </a:prstGeom>
              <a:grpFill/>
              <a:ln w="9525" cap="flat" cmpd="sng" algn="ctr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Содержание 9 музыкальных школ и школ искусств      </a:t>
                </a:r>
                <a:endParaRPr lang="ru-RU" sz="1300" i="1" kern="0" dirty="0" smtClean="0">
                  <a:solidFill>
                    <a:sysClr val="windowText" lastClr="000000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356 </a:t>
                </a:r>
                <a:r>
                  <a:rPr lang="ru-RU" sz="1400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</a:t>
                </a:r>
                <a:r>
                  <a:rPr lang="ru-RU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.</a:t>
                </a:r>
                <a:endParaRPr lang="ru-RU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3966421" y="3697575"/>
                <a:ext cx="6123514" cy="1093523"/>
              </a:xfrm>
              <a:prstGeom prst="roundRect">
                <a:avLst/>
              </a:prstGeom>
              <a:solidFill>
                <a:srgbClr val="F9FBFD"/>
              </a:solidFill>
              <a:ln w="9525" cap="flat" cmpd="sng" algn="ctr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Расходы на МБУ «Культурно-спортивный  центр Одинцовского муниципального района</a:t>
                </a:r>
                <a:r>
                  <a:rPr lang="ru-RU" sz="13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», МБУ </a:t>
                </a:r>
                <a:r>
                  <a:rPr lang="ru-RU" sz="1300" i="1" kern="0" dirty="0" err="1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ОПКСиО</a:t>
                </a:r>
                <a:r>
                  <a:rPr lang="ru-RU" sz="13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 ОМР</a:t>
                </a:r>
                <a:endParaRPr lang="ru-RU" sz="1300" kern="0" dirty="0">
                  <a:solidFill>
                    <a:sysClr val="windowText" lastClr="000000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253 </a:t>
                </a:r>
                <a:r>
                  <a:rPr lang="ru-RU" sz="1400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</a:t>
                </a: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.</a:t>
                </a:r>
                <a:endParaRPr lang="ru-RU" sz="1400" b="1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3966421" y="4860551"/>
                <a:ext cx="6123514" cy="1107211"/>
              </a:xfrm>
              <a:prstGeom prst="roundRect">
                <a:avLst/>
              </a:prstGeom>
              <a:solidFill>
                <a:srgbClr val="F9FBFD"/>
              </a:solidFill>
              <a:ln w="9525" cap="flat" cmpd="sng" algn="ctr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Обеспечение деятельности Комитета по делам культуры, туризму и молодежной политике </a:t>
                </a:r>
                <a:endParaRPr lang="ru-RU" sz="1300" kern="0" dirty="0">
                  <a:solidFill>
                    <a:sysClr val="windowText" lastClr="000000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20 </a:t>
                </a:r>
                <a:r>
                  <a:rPr lang="ru-RU" sz="1400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</a:t>
                </a: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.</a:t>
                </a:r>
                <a:r>
                  <a:rPr lang="ru-RU" sz="900" kern="0" dirty="0">
                    <a:solidFill>
                      <a:schemeClr val="accent2">
                        <a:lumMod val="75000"/>
                      </a:schemeClr>
                    </a:solidFill>
                    <a:latin typeface="Calibri"/>
                    <a:ea typeface="Calibri"/>
                    <a:cs typeface="Times New Roman"/>
                  </a:rPr>
                  <a:t> </a:t>
                </a:r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3981222" y="1222916"/>
                <a:ext cx="6108713" cy="748518"/>
              </a:xfrm>
              <a:prstGeom prst="roundRect">
                <a:avLst/>
              </a:prstGeom>
              <a:grpFill/>
              <a:ln w="9525" cap="flat" cmpd="sng" algn="ctr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Мероприятия в сфере культуры</a:t>
                </a:r>
                <a:endParaRPr lang="ru-RU" sz="1300" kern="0" dirty="0">
                  <a:solidFill>
                    <a:sysClr val="windowText" lastClr="000000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68 </a:t>
                </a:r>
                <a:r>
                  <a:rPr lang="ru-RU" sz="1400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руб.</a:t>
                </a:r>
                <a:endParaRPr lang="ru-RU" sz="1400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255612" y="1637394"/>
              <a:ext cx="2495894" cy="8255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783"/>
                </a:spcAft>
                <a:defRPr/>
              </a:pPr>
              <a:r>
                <a:rPr lang="ru-RU" b="1" kern="0" dirty="0">
                  <a:solidFill>
                    <a:srgbClr val="1F497D"/>
                  </a:solidFill>
                  <a:latin typeface="Times New Roman"/>
                  <a:ea typeface="Calibri"/>
                  <a:cs typeface="Times New Roman"/>
                </a:rPr>
                <a:t>Муниципальная программа</a:t>
              </a:r>
              <a:endParaRPr lang="ru-RU" sz="9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783"/>
                </a:spcAft>
                <a:defRPr/>
              </a:pPr>
              <a:r>
                <a:rPr lang="ru-RU" sz="9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 </a:t>
              </a:r>
            </a:p>
          </p:txBody>
        </p:sp>
      </p:grpSp>
      <p:sp>
        <p:nvSpPr>
          <p:cNvPr id="17" name="Скругленный прямоугольник 16"/>
          <p:cNvSpPr/>
          <p:nvPr/>
        </p:nvSpPr>
        <p:spPr>
          <a:xfrm>
            <a:off x="3667858" y="4232836"/>
            <a:ext cx="5143462" cy="643400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71536" tIns="35768" rIns="71536" bIns="3576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sz="13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Межбюджетные трансферты на районные полномочия по содержанию сельских библиотек</a:t>
            </a:r>
            <a:endParaRPr lang="ru-RU" sz="1300" kern="0" dirty="0">
              <a:solidFill>
                <a:sysClr val="windowText" lastClr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>
              <a:defRPr/>
            </a:pP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4 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млн. руб.</a:t>
            </a:r>
            <a:endParaRPr lang="ru-RU" sz="14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659174" y="2281669"/>
            <a:ext cx="5152146" cy="476756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81630" tIns="40815" rIns="81630" bIns="408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300" i="1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На проведение текущего ремонта </a:t>
            </a:r>
          </a:p>
          <a:p>
            <a:pPr algn="ctr"/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6 млн. руб</a:t>
            </a:r>
            <a:r>
              <a:rPr lang="ru-RU" sz="1400" b="1" i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659174" y="1709546"/>
            <a:ext cx="5152146" cy="543226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81630" tIns="40815" rIns="81630" bIns="408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300" i="1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Приобретение оборудования </a:t>
            </a:r>
          </a:p>
          <a:p>
            <a:pPr algn="ctr"/>
            <a:r>
              <a:rPr lang="ru-RU" i="1" kern="0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38 млн.руб</a:t>
            </a:r>
            <a:r>
              <a:rPr lang="ru-RU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690553" y="220567"/>
            <a:ext cx="5099680" cy="481561"/>
          </a:xfrm>
          <a:prstGeom prst="roundRect">
            <a:avLst/>
          </a:prstGeom>
          <a:solidFill>
            <a:srgbClr val="F9FBFD"/>
          </a:solidFill>
          <a:ln w="317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81630" tIns="40815" rIns="81630" bIns="408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300" i="1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Благоустройство и создание парков</a:t>
            </a:r>
          </a:p>
          <a:p>
            <a:pPr algn="ctr"/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249 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Рисунок 24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26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673663" y="4929204"/>
            <a:ext cx="404332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23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4056524"/>
              </p:ext>
            </p:extLst>
          </p:nvPr>
        </p:nvGraphicFramePr>
        <p:xfrm>
          <a:off x="2419595" y="1027807"/>
          <a:ext cx="331236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76765" y="186322"/>
            <a:ext cx="7101230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бюджета района на реализацию муниципальной программы</a:t>
            </a:r>
          </a:p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«Развитие культуры</a:t>
            </a:r>
            <a:r>
              <a:rPr lang="ru-RU" sz="20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Одинцовском муниципальном районе» в 2019 году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7" name="TextBox 1"/>
          <p:cNvSpPr txBox="1"/>
          <p:nvPr/>
        </p:nvSpPr>
        <p:spPr>
          <a:xfrm>
            <a:off x="3346905" y="944775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998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4417579" y="924140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994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564692" y="4290084"/>
            <a:ext cx="128104" cy="14401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605203" y="4273160"/>
            <a:ext cx="128104" cy="1440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6738179" y="4176677"/>
            <a:ext cx="2206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Средства бюджетов поселений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исполнение 99%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83763" y="4320030"/>
            <a:ext cx="128104" cy="144016"/>
          </a:xfrm>
          <a:prstGeom prst="rect">
            <a:avLst/>
          </a:prstGeom>
          <a:solidFill>
            <a:srgbClr val="D07C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7524328" y="954193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8676456" y="4929204"/>
            <a:ext cx="40153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39394" y="4188005"/>
            <a:ext cx="1892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Средства бюджета района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исполнение 99%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82442" y="4201092"/>
            <a:ext cx="2557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Средства вышестоящих бюджетов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исполнение 99%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5437061" y="939310"/>
            <a:ext cx="1440160" cy="289957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Удельный вес</a:t>
            </a: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58%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13%</a:t>
            </a: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29%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39618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257508" y="251421"/>
            <a:ext cx="8557523" cy="4419478"/>
            <a:chOff x="0" y="148000"/>
            <a:chExt cx="10092654" cy="5833705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0" y="148000"/>
              <a:ext cx="10092654" cy="5833705"/>
              <a:chOff x="0" y="149047"/>
              <a:chExt cx="10066982" cy="5875002"/>
            </a:xfrm>
          </p:grpSpPr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3976976" y="149047"/>
                <a:ext cx="6047215" cy="489445"/>
              </a:xfrm>
              <a:prstGeom prst="roundRect">
                <a:avLst/>
              </a:prstGeom>
              <a:solidFill>
                <a:srgbClr val="F9FBFD"/>
              </a:solidFill>
              <a:ln w="9525" cap="flat" cmpd="sng" algn="ctr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715609">
                  <a:defRPr/>
                </a:pP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Содержание </a:t>
                </a:r>
                <a:r>
                  <a:rPr lang="ru-RU" sz="13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9 </a:t>
                </a: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спортивных школ </a:t>
                </a: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458 </a:t>
                </a:r>
                <a:r>
                  <a:rPr lang="ru-RU" sz="1400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</a:t>
                </a:r>
                <a:r>
                  <a:rPr lang="ru-RU" sz="1600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.</a:t>
                </a:r>
                <a:endParaRPr lang="ru-RU" sz="900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3997831" y="638492"/>
                <a:ext cx="6047215" cy="413831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35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715609">
                  <a:defRPr/>
                </a:pP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Содержание МКУС ФОКСИ «Одинец»</a:t>
                </a:r>
                <a:r>
                  <a:rPr lang="en-US" sz="1300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 </a:t>
                </a: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15 </a:t>
                </a:r>
                <a:r>
                  <a:rPr lang="ru-RU" sz="1400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руб.</a:t>
                </a:r>
                <a:endParaRPr lang="ru-RU" sz="1400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3976976" y="1070264"/>
                <a:ext cx="6090006" cy="613537"/>
              </a:xfrm>
              <a:prstGeom prst="roundRect">
                <a:avLst/>
              </a:prstGeom>
              <a:solidFill>
                <a:srgbClr val="F9FBFD"/>
              </a:solidFill>
              <a:ln w="9525" cap="flat" cmpd="sng" algn="ctr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715609">
                  <a:defRPr/>
                </a:pP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Мероприятия в сфере физической </a:t>
                </a:r>
                <a:r>
                  <a:rPr lang="ru-RU" sz="13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культуры и </a:t>
                </a: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спорта </a:t>
                </a:r>
                <a:endParaRPr lang="ru-RU" sz="1300" i="1" kern="0" dirty="0" smtClean="0">
                  <a:solidFill>
                    <a:sysClr val="windowText" lastClr="000000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 defTabSz="715609">
                  <a:defRPr/>
                </a:pPr>
                <a:r>
                  <a:rPr lang="ru-RU" sz="1400" i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 </a:t>
                </a: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21 </a:t>
                </a:r>
                <a:r>
                  <a:rPr lang="ru-RU" sz="1400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руб.</a:t>
                </a:r>
                <a:endParaRPr lang="ru-RU" sz="1400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14" name="Блок-схема: магнитный диск 13"/>
              <p:cNvSpPr/>
              <p:nvPr/>
            </p:nvSpPr>
            <p:spPr>
              <a:xfrm>
                <a:off x="0" y="838200"/>
                <a:ext cx="2790825" cy="5185849"/>
              </a:xfrm>
              <a:prstGeom prst="flowChartMagneticDisk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61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convex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715609">
                  <a:defRPr/>
                </a:pPr>
                <a:r>
                  <a:rPr lang="ru-RU" sz="1400" i="1" kern="0" dirty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 </a:t>
                </a:r>
                <a:r>
                  <a:rPr lang="ru-RU" sz="1400" b="1" i="1" kern="0" dirty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«Физическая культура и спорт в Одинцовском муниципальном районе Московской области» </a:t>
                </a:r>
                <a:endParaRPr lang="ru-RU" sz="900" b="1" kern="0" dirty="0">
                  <a:solidFill>
                    <a:sysClr val="window" lastClr="FFFFFF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 defTabSz="715609">
                  <a:defRPr/>
                </a:pPr>
                <a:r>
                  <a:rPr lang="ru-RU" sz="1400" i="1" kern="0" dirty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 </a:t>
                </a:r>
                <a:endParaRPr lang="ru-RU" sz="900" kern="0" dirty="0">
                  <a:solidFill>
                    <a:sysClr val="window" lastClr="FFFFFF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 defTabSz="715609">
                  <a:defRPr/>
                </a:pPr>
                <a:r>
                  <a:rPr lang="ru-RU" sz="1900" b="1" i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658 </a:t>
                </a:r>
                <a:r>
                  <a:rPr lang="ru-RU" sz="1900" b="1" i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руб.</a:t>
                </a:r>
                <a:endParaRPr lang="ru-RU" sz="900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165997" y="1435100"/>
              <a:ext cx="2489978" cy="8255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15609">
                <a:lnSpc>
                  <a:spcPct val="115000"/>
                </a:lnSpc>
                <a:spcAft>
                  <a:spcPts val="783"/>
                </a:spcAft>
                <a:defRPr/>
              </a:pPr>
              <a:r>
                <a:rPr lang="ru-RU" sz="1600" b="1" kern="0" dirty="0">
                  <a:solidFill>
                    <a:srgbClr val="1F497D"/>
                  </a:solidFill>
                  <a:latin typeface="Arial" pitchFamily="34" charset="0"/>
                  <a:ea typeface="Calibri"/>
                  <a:cs typeface="Arial" pitchFamily="34" charset="0"/>
                </a:rPr>
                <a:t>Муниципальная программа</a:t>
              </a:r>
              <a:endParaRPr lang="ru-RU" sz="900" kern="0" dirty="0">
                <a:solidFill>
                  <a:sysClr val="window" lastClr="FFFFFF"/>
                </a:solidFill>
                <a:latin typeface="Arial" pitchFamily="34" charset="0"/>
                <a:ea typeface="Calibri"/>
                <a:cs typeface="Arial" pitchFamily="34" charset="0"/>
              </a:endParaRPr>
            </a:p>
            <a:p>
              <a:pPr algn="ctr" defTabSz="715609">
                <a:lnSpc>
                  <a:spcPct val="115000"/>
                </a:lnSpc>
                <a:spcAft>
                  <a:spcPts val="783"/>
                </a:spcAft>
                <a:defRPr/>
              </a:pPr>
              <a:r>
                <a:rPr lang="ru-RU" sz="900" kern="0" dirty="0">
                  <a:solidFill>
                    <a:sysClr val="window" lastClr="FFFFFF"/>
                  </a:solidFill>
                  <a:latin typeface="Arial" pitchFamily="34" charset="0"/>
                  <a:ea typeface="Calibri"/>
                  <a:cs typeface="Arial" pitchFamily="34" charset="0"/>
                </a:rPr>
                <a:t> </a:t>
              </a:r>
            </a:p>
          </p:txBody>
        </p:sp>
      </p:grpSp>
      <p:sp>
        <p:nvSpPr>
          <p:cNvPr id="19" name="Скругленный прямоугольник 18"/>
          <p:cNvSpPr/>
          <p:nvPr/>
        </p:nvSpPr>
        <p:spPr>
          <a:xfrm>
            <a:off x="3665822" y="1853567"/>
            <a:ext cx="5159105" cy="527096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71561" tIns="35780" rIns="71561" bIns="357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Обеспечение доступности занятий инвалидов и маломобильных групп населения  </a:t>
            </a: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1 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млн. руб.</a:t>
            </a:r>
            <a:endParaRPr lang="ru-RU" sz="14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665823" y="3363838"/>
            <a:ext cx="5160230" cy="527096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71561" tIns="35780" rIns="71561" bIns="357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Обеспечение деятельности Комитета физической культуры и спорта </a:t>
            </a:r>
            <a:r>
              <a:rPr lang="ru-RU" sz="16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17 </a:t>
            </a:r>
            <a:r>
              <a:rPr lang="ru-RU" sz="16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млн. руб.</a:t>
            </a:r>
            <a:endParaRPr lang="ru-RU" sz="9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665822" y="4360744"/>
            <a:ext cx="5150304" cy="443254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71561" tIns="35780" rIns="71561" bIns="357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Ремонтные работы и приобретение </a:t>
            </a: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оборудования</a:t>
            </a:r>
            <a:r>
              <a:rPr lang="en-US" sz="9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endParaRPr lang="ru-RU" sz="900" i="1" kern="0" dirty="0" smtClean="0">
              <a:solidFill>
                <a:sysClr val="windowText" lastClr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 defTabSz="715609">
              <a:defRPr/>
            </a:pPr>
            <a:r>
              <a:rPr lang="ru-RU" sz="16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24</a:t>
            </a:r>
            <a:r>
              <a:rPr lang="en-US" sz="16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млн</a:t>
            </a:r>
            <a:r>
              <a:rPr lang="ru-RU" sz="16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. руб.</a:t>
            </a:r>
            <a:endParaRPr lang="ru-RU" sz="16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pic>
        <p:nvPicPr>
          <p:cNvPr id="23" name="Рисунок 22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24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648094" y="1410384"/>
            <a:ext cx="5172626" cy="443183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13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Приобретение спортивного инвентаря в рамках национального проекта  </a:t>
            </a:r>
            <a:r>
              <a:rPr lang="ru-RU" sz="1400" b="1" kern="0" dirty="0" smtClean="0">
                <a:solidFill>
                  <a:srgbClr val="C0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3 млн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. руб.</a:t>
            </a:r>
            <a:endParaRPr lang="ru-RU" sz="14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665822" y="2879008"/>
            <a:ext cx="5150306" cy="484830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16200000" scaled="1"/>
          </a:gra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13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Установка плоскостных спортивных сооружений (футбольное поле (мини-стадион)) </a:t>
            </a:r>
            <a:r>
              <a:rPr lang="ru-RU" sz="16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23 </a:t>
            </a:r>
            <a:r>
              <a:rPr lang="ru-RU" sz="16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млн. руб.</a:t>
            </a:r>
            <a:endParaRPr lang="ru-RU" sz="16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665824" y="3890935"/>
            <a:ext cx="5150304" cy="494342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71561" tIns="35780" rIns="71561" bIns="357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Реконструкция центрального стадиона</a:t>
            </a:r>
            <a:endParaRPr lang="ru-RU" sz="900" i="1" kern="0" dirty="0" smtClean="0">
              <a:solidFill>
                <a:sysClr val="windowText" lastClr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 defTabSz="715609">
              <a:defRPr/>
            </a:pPr>
            <a:r>
              <a:rPr lang="ru-RU" sz="16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93</a:t>
            </a:r>
            <a:r>
              <a:rPr lang="en-US" sz="16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млн</a:t>
            </a:r>
            <a:r>
              <a:rPr lang="ru-RU" sz="16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. руб.</a:t>
            </a:r>
            <a:endParaRPr lang="ru-RU" sz="16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cxnSp>
        <p:nvCxnSpPr>
          <p:cNvPr id="28" name="Прямая со стрелкой 27"/>
          <p:cNvCxnSpPr>
            <a:endCxn id="15" idx="1"/>
          </p:cNvCxnSpPr>
          <p:nvPr/>
        </p:nvCxnSpPr>
        <p:spPr>
          <a:xfrm flipV="1">
            <a:off x="2421580" y="435514"/>
            <a:ext cx="1216590" cy="622378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9" name="Прямая со стрелкой 28"/>
          <p:cNvCxnSpPr>
            <a:endCxn id="16" idx="1"/>
          </p:cNvCxnSpPr>
          <p:nvPr/>
        </p:nvCxnSpPr>
        <p:spPr>
          <a:xfrm flipV="1">
            <a:off x="2555776" y="775260"/>
            <a:ext cx="1100122" cy="451239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1" name="Прямая со стрелкой 30"/>
          <p:cNvCxnSpPr>
            <a:endCxn id="17" idx="1"/>
          </p:cNvCxnSpPr>
          <p:nvPr/>
        </p:nvCxnSpPr>
        <p:spPr>
          <a:xfrm flipV="1">
            <a:off x="2649669" y="1175175"/>
            <a:ext cx="988501" cy="348364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4" name="Прямая со стрелкой 33"/>
          <p:cNvCxnSpPr>
            <a:endCxn id="25" idx="1"/>
          </p:cNvCxnSpPr>
          <p:nvPr/>
        </p:nvCxnSpPr>
        <p:spPr>
          <a:xfrm flipV="1">
            <a:off x="2649669" y="1631976"/>
            <a:ext cx="998425" cy="204253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7" name="Прямая со стрелкой 36"/>
          <p:cNvCxnSpPr>
            <a:endCxn id="19" idx="1"/>
          </p:cNvCxnSpPr>
          <p:nvPr/>
        </p:nvCxnSpPr>
        <p:spPr>
          <a:xfrm flipV="1">
            <a:off x="2649669" y="2117115"/>
            <a:ext cx="1016153" cy="106921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8" name="Прямая со стрелкой 37"/>
          <p:cNvCxnSpPr/>
          <p:nvPr/>
        </p:nvCxnSpPr>
        <p:spPr>
          <a:xfrm>
            <a:off x="2629925" y="2554411"/>
            <a:ext cx="1026026" cy="59187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45" name="Прямая со стрелкой 44"/>
          <p:cNvCxnSpPr/>
          <p:nvPr/>
        </p:nvCxnSpPr>
        <p:spPr>
          <a:xfrm>
            <a:off x="2649669" y="2914451"/>
            <a:ext cx="988554" cy="189633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50" name="Прямая со стрелкой 49"/>
          <p:cNvCxnSpPr/>
          <p:nvPr/>
        </p:nvCxnSpPr>
        <p:spPr>
          <a:xfrm>
            <a:off x="2649669" y="3346499"/>
            <a:ext cx="998425" cy="280887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54" name="Прямая со стрелкой 53"/>
          <p:cNvCxnSpPr>
            <a:endCxn id="21" idx="1"/>
          </p:cNvCxnSpPr>
          <p:nvPr/>
        </p:nvCxnSpPr>
        <p:spPr>
          <a:xfrm>
            <a:off x="2649669" y="4132984"/>
            <a:ext cx="1016153" cy="449387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58" name="Прямая со стрелкой 57"/>
          <p:cNvCxnSpPr/>
          <p:nvPr/>
        </p:nvCxnSpPr>
        <p:spPr>
          <a:xfrm>
            <a:off x="2649669" y="3778547"/>
            <a:ext cx="1026028" cy="342220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0" name="Прямоугольник 29"/>
          <p:cNvSpPr/>
          <p:nvPr/>
        </p:nvSpPr>
        <p:spPr>
          <a:xfrm>
            <a:off x="8676456" y="4929204"/>
            <a:ext cx="40153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3675697" y="2395315"/>
            <a:ext cx="5159105" cy="519136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71561" tIns="35780" rIns="71561" bIns="357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Мероприятия по реализации ВФСК «Готов к труду и обороне» (ГТО) 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3 млн. руб.</a:t>
            </a:r>
            <a:endParaRPr lang="ru-RU" sz="14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79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6990917"/>
              </p:ext>
            </p:extLst>
          </p:nvPr>
        </p:nvGraphicFramePr>
        <p:xfrm>
          <a:off x="555573" y="1099543"/>
          <a:ext cx="603041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06458" y="167207"/>
            <a:ext cx="617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работников муниципальных учреждений культуры Одинцовского муниципального района  в 2018-2019 годах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79584" y="2571750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46</a:t>
            </a:r>
            <a:r>
              <a:rPr lang="en-US" sz="1200" b="1" dirty="0" smtClean="0"/>
              <a:t>,</a:t>
            </a:r>
            <a:r>
              <a:rPr lang="ru-RU" sz="1200" b="1" dirty="0" smtClean="0"/>
              <a:t>0</a:t>
            </a:r>
            <a:endParaRPr lang="ru-RU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450983" y="2572274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49</a:t>
            </a:r>
            <a:r>
              <a:rPr lang="en-US" sz="1200" b="1" dirty="0" smtClean="0"/>
              <a:t>,1</a:t>
            </a:r>
            <a:endParaRPr lang="ru-RU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328873" y="2433250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50</a:t>
            </a:r>
            <a:r>
              <a:rPr lang="en-US" sz="1200" b="1" dirty="0" smtClean="0"/>
              <a:t>,</a:t>
            </a:r>
            <a:r>
              <a:rPr lang="ru-RU" sz="1200" b="1" dirty="0" smtClean="0"/>
              <a:t>6</a:t>
            </a:r>
            <a:endParaRPr lang="ru-RU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315851" y="2433774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58</a:t>
            </a:r>
            <a:r>
              <a:rPr lang="en-US" sz="1200" b="1" dirty="0" smtClean="0"/>
              <a:t>,</a:t>
            </a:r>
            <a:r>
              <a:rPr lang="ru-RU" sz="1200" b="1" dirty="0" smtClean="0"/>
              <a:t>2</a:t>
            </a:r>
            <a:endParaRPr lang="ru-RU" sz="12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279344" y="4315972"/>
            <a:ext cx="128104" cy="1440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267432" y="4221348"/>
            <a:ext cx="3569077" cy="461665"/>
            <a:chOff x="267432" y="4221348"/>
            <a:chExt cx="3569077" cy="461665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267432" y="4282588"/>
              <a:ext cx="145704" cy="15452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13136" y="4221348"/>
              <a:ext cx="34233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latin typeface="Times New Roman" pitchFamily="18" charset="0"/>
                  <a:cs typeface="Times New Roman" pitchFamily="18" charset="0"/>
                </a:rPr>
                <a:t>Средняя заработная плата в Московской области </a:t>
              </a:r>
            </a:p>
            <a:p>
              <a:r>
                <a:rPr lang="ru-RU" sz="1200" dirty="0" smtClean="0">
                  <a:latin typeface="Times New Roman" pitchFamily="18" charset="0"/>
                  <a:cs typeface="Times New Roman" pitchFamily="18" charset="0"/>
                </a:rPr>
                <a:t>(Указной показатель)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479824" y="3604101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20</a:t>
            </a:r>
            <a:r>
              <a:rPr lang="en-US" sz="1200" dirty="0" smtClean="0"/>
              <a:t>18</a:t>
            </a:r>
            <a:endParaRPr lang="ru-RU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2412510" y="3604856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2019</a:t>
            </a:r>
            <a:endParaRPr lang="ru-RU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4338884" y="363133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2018</a:t>
            </a:r>
            <a:endParaRPr lang="ru-RU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7856418" y="908751"/>
            <a:ext cx="679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76456" y="4890440"/>
            <a:ext cx="39951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75423" y="3623982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2019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6592296" y="1419622"/>
            <a:ext cx="2483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Превышение </a:t>
            </a: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Указного показателя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2018 год – 10,0%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2019 год – 18,0%</a:t>
            </a:r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rot="20589035">
            <a:off x="1538942" y="1116564"/>
            <a:ext cx="1274437" cy="462943"/>
          </a:xfrm>
          <a:prstGeom prst="curved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D97B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0" name="Выгнутая вверх стрелка 39"/>
          <p:cNvSpPr/>
          <p:nvPr/>
        </p:nvSpPr>
        <p:spPr>
          <a:xfrm rot="20589035">
            <a:off x="4305651" y="868072"/>
            <a:ext cx="1274437" cy="462943"/>
          </a:xfrm>
          <a:prstGeom prst="curved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20347040">
            <a:off x="1655122" y="1179942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3,1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6,7%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20347040">
            <a:off x="4456160" y="932664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7,6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15,0%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533463" y="4206276"/>
            <a:ext cx="3320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Средняя заработная плата работников культуры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Одинцовском муниципальном районе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78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32" y="273741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860400" y="336069"/>
            <a:ext cx="7241912" cy="54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параметры исполнения консолидированного бюджета Одинцовского муниципального района за 2019 год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2869924"/>
              </p:ext>
            </p:extLst>
          </p:nvPr>
        </p:nvGraphicFramePr>
        <p:xfrm>
          <a:off x="17537" y="978976"/>
          <a:ext cx="9102312" cy="3607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2" name="Группа 11"/>
          <p:cNvGrpSpPr/>
          <p:nvPr/>
        </p:nvGrpSpPr>
        <p:grpSpPr>
          <a:xfrm>
            <a:off x="1035819" y="4546278"/>
            <a:ext cx="3956666" cy="341645"/>
            <a:chOff x="378147" y="6944790"/>
            <a:chExt cx="5395423" cy="513647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78147" y="7055747"/>
              <a:ext cx="288032" cy="31782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122354" y="7063673"/>
              <a:ext cx="288032" cy="31782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92848" y="6944790"/>
              <a:ext cx="1171818" cy="5090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rgbClr val="000000"/>
                  </a:solidFill>
                  <a:cs typeface="Times New Roman" pitchFamily="18" charset="0"/>
                </a:rPr>
                <a:t>Доходы</a:t>
              </a:r>
              <a:endParaRPr lang="ru-RU" sz="16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528393" y="6949437"/>
              <a:ext cx="1245177" cy="5090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rgbClr val="000000"/>
                  </a:solidFill>
                  <a:cs typeface="Times New Roman" pitchFamily="18" charset="0"/>
                </a:rPr>
                <a:t>Расходы</a:t>
              </a:r>
              <a:endParaRPr lang="ru-RU" sz="16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431098" y="4567404"/>
            <a:ext cx="1181797" cy="338554"/>
            <a:chOff x="378146" y="7051280"/>
            <a:chExt cx="1611533" cy="509000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78146" y="7150647"/>
              <a:ext cx="288033" cy="31782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84259" y="7051280"/>
              <a:ext cx="1305420" cy="5090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rgbClr val="000000"/>
                  </a:solidFill>
                  <a:cs typeface="Times New Roman" pitchFamily="18" charset="0"/>
                </a:rPr>
                <a:t>Дефицит</a:t>
              </a:r>
              <a:endParaRPr lang="ru-RU" sz="16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6365439" y="1146237"/>
            <a:ext cx="2297930" cy="549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r>
              <a:rPr lang="ru-RU" sz="1800" b="1" dirty="0" smtClean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</a:t>
            </a:r>
          </a:p>
          <a:p>
            <a:pPr algn="ctr" defTabSz="995446"/>
            <a:r>
              <a:rPr lang="ru-RU" sz="1800" b="1" dirty="0" smtClean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обороты 1 </a:t>
            </a:r>
            <a:r>
              <a:rPr lang="ru-RU" sz="1800" b="1" dirty="0" smtClean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488</a:t>
            </a:r>
            <a:endParaRPr lang="ru-RU" sz="1800" b="1" dirty="0">
              <a:solidFill>
                <a:srgbClr val="C660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95547" y="4109179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2018</a:t>
            </a:r>
            <a:endParaRPr lang="ru-RU" sz="16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347863" y="4113237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2019</a:t>
            </a:r>
            <a:endParaRPr lang="ru-RU" sz="16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5076056" y="4103712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2019</a:t>
            </a:r>
            <a:endParaRPr lang="ru-RU" sz="16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7134239" y="4103712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2019</a:t>
            </a:r>
            <a:endParaRPr lang="ru-RU" sz="1600" b="1" dirty="0"/>
          </a:p>
        </p:txBody>
      </p:sp>
      <p:sp>
        <p:nvSpPr>
          <p:cNvPr id="30" name="TextBox 1"/>
          <p:cNvSpPr txBox="1"/>
          <p:nvPr/>
        </p:nvSpPr>
        <p:spPr>
          <a:xfrm>
            <a:off x="171069" y="884850"/>
            <a:ext cx="4821417" cy="62261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6605E"/>
                </a:solidFill>
                <a:latin typeface="Times New Roman" pitchFamily="18" charset="0"/>
                <a:cs typeface="Times New Roman" pitchFamily="18" charset="0"/>
              </a:rPr>
              <a:t>Консолидированный </a:t>
            </a:r>
            <a:r>
              <a:rPr lang="ru-RU" sz="1600" b="1" dirty="0" smtClean="0">
                <a:solidFill>
                  <a:srgbClr val="C6605E"/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  <a:endParaRPr lang="ru-RU" sz="1600" b="1" dirty="0">
              <a:solidFill>
                <a:srgbClr val="C6605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1"/>
          <p:cNvSpPr txBox="1"/>
          <p:nvPr/>
        </p:nvSpPr>
        <p:spPr>
          <a:xfrm>
            <a:off x="4211421" y="1661099"/>
            <a:ext cx="2539869" cy="62261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 smtClean="0">
                <a:solidFill>
                  <a:srgbClr val="C6605E"/>
                </a:solidFill>
                <a:latin typeface="Times New Roman" pitchFamily="18" charset="0"/>
                <a:cs typeface="Times New Roman" pitchFamily="18" charset="0"/>
              </a:rPr>
              <a:t>Бюджет района</a:t>
            </a:r>
            <a:endParaRPr lang="ru-RU" sz="1600" b="1" dirty="0">
              <a:solidFill>
                <a:srgbClr val="C6605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1"/>
          <p:cNvSpPr txBox="1"/>
          <p:nvPr/>
        </p:nvSpPr>
        <p:spPr>
          <a:xfrm>
            <a:off x="6431099" y="2283718"/>
            <a:ext cx="2007728" cy="311310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 smtClean="0">
                <a:solidFill>
                  <a:srgbClr val="C6605E"/>
                </a:solidFill>
                <a:latin typeface="Times New Roman" pitchFamily="18" charset="0"/>
                <a:cs typeface="Times New Roman" pitchFamily="18" charset="0"/>
              </a:rPr>
              <a:t>Бюджет поселения</a:t>
            </a:r>
            <a:endParaRPr lang="ru-RU" sz="1600" b="1" dirty="0">
              <a:solidFill>
                <a:srgbClr val="C6605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84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Диаграмма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0513255"/>
              </p:ext>
            </p:extLst>
          </p:nvPr>
        </p:nvGraphicFramePr>
        <p:xfrm>
          <a:off x="669954" y="1038933"/>
          <a:ext cx="581658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54280" y="186322"/>
            <a:ext cx="7189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педагогических работников муниципальных учреждений общего образования Одинцовского муниципального района</a:t>
            </a:r>
          </a:p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2018-2019 годах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79584" y="2571750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51,4</a:t>
            </a:r>
            <a:endParaRPr lang="ru-RU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450983" y="2572274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56,1</a:t>
            </a:r>
            <a:endParaRPr lang="ru-RU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328873" y="2433250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62,1</a:t>
            </a:r>
            <a:endParaRPr lang="ru-RU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315851" y="2433774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66,7</a:t>
            </a:r>
            <a:endParaRPr lang="ru-RU" sz="1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7432" y="4282588"/>
            <a:ext cx="145704" cy="1545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279344" y="4315972"/>
            <a:ext cx="128104" cy="1440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13136" y="4221348"/>
            <a:ext cx="3423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Средняя заработная плата в Московской области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(Указной показатель)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9824" y="3604101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20</a:t>
            </a:r>
            <a:r>
              <a:rPr lang="en-US" sz="1200" dirty="0" smtClean="0"/>
              <a:t>18</a:t>
            </a:r>
            <a:endParaRPr lang="ru-RU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2412510" y="3604856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2019</a:t>
            </a:r>
            <a:endParaRPr lang="ru-RU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4338884" y="363133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2018</a:t>
            </a:r>
            <a:endParaRPr lang="ru-RU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7856418" y="908751"/>
            <a:ext cx="679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51129" y="4890440"/>
            <a:ext cx="424843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75423" y="3623982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2019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6592296" y="1419622"/>
            <a:ext cx="2483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Превышение </a:t>
            </a: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Указного показателя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2018 год – 20,8%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2019 год – 18,9%</a:t>
            </a:r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rot="20589035">
            <a:off x="1538942" y="1116564"/>
            <a:ext cx="1274437" cy="462943"/>
          </a:xfrm>
          <a:prstGeom prst="curved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D97B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0" name="Выгнутая вверх стрелка 39"/>
          <p:cNvSpPr/>
          <p:nvPr/>
        </p:nvSpPr>
        <p:spPr>
          <a:xfrm rot="20589035">
            <a:off x="4305651" y="868072"/>
            <a:ext cx="1274437" cy="462943"/>
          </a:xfrm>
          <a:prstGeom prst="curved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20347040">
            <a:off x="1655122" y="1179942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4,7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9,1%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20347040">
            <a:off x="4456160" y="932664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4,6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7,4%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533463" y="4206276"/>
            <a:ext cx="4117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Средняя заработная плата педагогических работников школ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Одинцовском муниципальном районе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58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2293647"/>
              </p:ext>
            </p:extLst>
          </p:nvPr>
        </p:nvGraphicFramePr>
        <p:xfrm>
          <a:off x="251520" y="908751"/>
          <a:ext cx="6480720" cy="2960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8528" y="113662"/>
            <a:ext cx="7285472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педагогических работников </a:t>
            </a:r>
          </a:p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муниципальных учреждений дошкольного</a:t>
            </a:r>
            <a:r>
              <a:rPr lang="ru-RU" sz="20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</a:t>
            </a:r>
          </a:p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муниципального района в 2018-2019 годах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87624" y="2575921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5</a:t>
            </a:r>
            <a:r>
              <a:rPr lang="ru-RU" sz="1200" b="1" dirty="0" smtClean="0"/>
              <a:t>0</a:t>
            </a:r>
            <a:r>
              <a:rPr lang="en-US" sz="1200" b="1" dirty="0" smtClean="0"/>
              <a:t>,</a:t>
            </a:r>
            <a:r>
              <a:rPr lang="ru-RU" sz="1200" b="1" dirty="0" smtClean="0"/>
              <a:t>0</a:t>
            </a:r>
            <a:endParaRPr lang="ru-RU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332438" y="2572274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5</a:t>
            </a:r>
            <a:r>
              <a:rPr lang="ru-RU" sz="1200" b="1" dirty="0" smtClean="0"/>
              <a:t>1</a:t>
            </a:r>
            <a:r>
              <a:rPr lang="en-US" sz="1200" b="1" dirty="0" smtClean="0"/>
              <a:t>,</a:t>
            </a:r>
            <a:r>
              <a:rPr lang="ru-RU" sz="1200" b="1" dirty="0" smtClean="0"/>
              <a:t>5</a:t>
            </a:r>
            <a:endParaRPr lang="ru-RU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328873" y="2433250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51</a:t>
            </a:r>
            <a:r>
              <a:rPr lang="en-US" sz="1200" b="1" dirty="0" smtClean="0"/>
              <a:t>,1</a:t>
            </a:r>
            <a:endParaRPr lang="ru-RU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432611" y="2428624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54</a:t>
            </a:r>
            <a:r>
              <a:rPr lang="en-US" sz="1200" b="1" dirty="0" smtClean="0"/>
              <a:t>,</a:t>
            </a:r>
            <a:r>
              <a:rPr lang="ru-RU" sz="1200" b="1" dirty="0" smtClean="0"/>
              <a:t>6</a:t>
            </a:r>
            <a:endParaRPr lang="ru-RU" sz="1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7432" y="4282588"/>
            <a:ext cx="145704" cy="1545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779912" y="4303626"/>
            <a:ext cx="128104" cy="1440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13136" y="4203716"/>
            <a:ext cx="29400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Средняя заработная плата в сфере общего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бразования Московской области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(Указной показатель)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2200" y="374260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20</a:t>
            </a:r>
            <a:r>
              <a:rPr lang="en-US" sz="1200" dirty="0" smtClean="0"/>
              <a:t>18</a:t>
            </a:r>
            <a:endParaRPr lang="ru-RU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2210919" y="374227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2019</a:t>
            </a:r>
            <a:endParaRPr lang="ru-RU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4328873" y="3742269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2018</a:t>
            </a:r>
            <a:endParaRPr lang="ru-RU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7856418" y="908751"/>
            <a:ext cx="679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76456" y="4890440"/>
            <a:ext cx="39951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83184" y="3742268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2019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6592296" y="1419622"/>
            <a:ext cx="2483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Превышение </a:t>
            </a: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Указного показателя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2018 год – 2,2%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2019 год – 6%</a:t>
            </a:r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rot="20589035">
            <a:off x="1395599" y="923500"/>
            <a:ext cx="1274437" cy="462943"/>
          </a:xfrm>
          <a:prstGeom prst="curved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D97B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0" name="Выгнутая вверх стрелка 39"/>
          <p:cNvSpPr/>
          <p:nvPr/>
        </p:nvSpPr>
        <p:spPr>
          <a:xfrm rot="20589035">
            <a:off x="4305651" y="868072"/>
            <a:ext cx="1274437" cy="462943"/>
          </a:xfrm>
          <a:prstGeom prst="curved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20347040">
            <a:off x="1533651" y="1024641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1,5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3%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20347040">
            <a:off x="4456160" y="932664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3,5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6,8%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908016" y="4203716"/>
            <a:ext cx="47051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Средняя заработная плата педагогических работников детских садов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Одинцовском муниципальном районе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02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Диаграмма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0107469"/>
              </p:ext>
            </p:extLst>
          </p:nvPr>
        </p:nvGraphicFramePr>
        <p:xfrm>
          <a:off x="285720" y="987574"/>
          <a:ext cx="6120680" cy="295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785918" y="291308"/>
            <a:ext cx="72900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педагогических работников муниципальных учреждений дополнительного</a:t>
            </a:r>
            <a:r>
              <a:rPr lang="ru-RU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Одинцовского муниципального района в 2018-2019 годах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49393" y="2575921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5</a:t>
            </a:r>
            <a:r>
              <a:rPr lang="ru-RU" sz="1200" b="1" dirty="0"/>
              <a:t>5</a:t>
            </a:r>
            <a:r>
              <a:rPr lang="en-US" sz="1200" b="1" dirty="0" smtClean="0"/>
              <a:t>,</a:t>
            </a:r>
            <a:r>
              <a:rPr lang="ru-RU" sz="1200" b="1" dirty="0" smtClean="0"/>
              <a:t>7</a:t>
            </a:r>
            <a:endParaRPr lang="ru-RU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255903" y="2572274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5</a:t>
            </a:r>
            <a:r>
              <a:rPr lang="ru-RU" sz="1200" b="1" dirty="0" smtClean="0"/>
              <a:t>8</a:t>
            </a:r>
            <a:r>
              <a:rPr lang="en-US" sz="1200" b="1" dirty="0" smtClean="0"/>
              <a:t>,</a:t>
            </a:r>
            <a:r>
              <a:rPr lang="ru-RU" sz="1200" b="1" dirty="0" smtClean="0"/>
              <a:t>1</a:t>
            </a:r>
            <a:endParaRPr lang="ru-RU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205002" y="2437421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60</a:t>
            </a:r>
            <a:r>
              <a:rPr lang="en-US" sz="1200" b="1" dirty="0" smtClean="0"/>
              <a:t>,1</a:t>
            </a:r>
            <a:endParaRPr lang="ru-RU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202420" y="2428624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/>
              <a:t>6</a:t>
            </a:r>
            <a:r>
              <a:rPr lang="ru-RU" sz="1200" b="1" dirty="0" smtClean="0"/>
              <a:t>4</a:t>
            </a:r>
            <a:r>
              <a:rPr lang="en-US" sz="1200" b="1" dirty="0" smtClean="0"/>
              <a:t>,</a:t>
            </a:r>
            <a:r>
              <a:rPr lang="ru-RU" sz="1200" b="1" dirty="0" smtClean="0"/>
              <a:t>6</a:t>
            </a:r>
            <a:endParaRPr lang="ru-RU" sz="1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7432" y="4282588"/>
            <a:ext cx="145704" cy="1545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088525" y="4286652"/>
            <a:ext cx="128104" cy="1440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376376" y="4185627"/>
            <a:ext cx="401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Средняя заработная плата в сфере дополнительного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бразования Московской области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(Указной показатель)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2200" y="374260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20</a:t>
            </a:r>
            <a:r>
              <a:rPr lang="en-US" sz="1200" dirty="0" smtClean="0"/>
              <a:t>18</a:t>
            </a:r>
            <a:endParaRPr lang="ru-RU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2210919" y="374227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2019</a:t>
            </a:r>
            <a:endParaRPr lang="ru-RU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4328873" y="3742269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2018</a:t>
            </a:r>
            <a:endParaRPr lang="ru-RU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7856418" y="908751"/>
            <a:ext cx="679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73663" y="4890440"/>
            <a:ext cx="40230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83184" y="3742268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2019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6592296" y="1419622"/>
            <a:ext cx="2483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Превышение </a:t>
            </a: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Указного показателя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2018 год – 7,9%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2019 год – 11,2%</a:t>
            </a:r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rot="20589035">
            <a:off x="1395599" y="923500"/>
            <a:ext cx="1274437" cy="462943"/>
          </a:xfrm>
          <a:prstGeom prst="curved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D97B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0" name="Выгнутая вверх стрелка 39"/>
          <p:cNvSpPr/>
          <p:nvPr/>
        </p:nvSpPr>
        <p:spPr>
          <a:xfrm rot="20589035">
            <a:off x="4305651" y="868072"/>
            <a:ext cx="1274437" cy="462943"/>
          </a:xfrm>
          <a:prstGeom prst="curved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20347040">
            <a:off x="1533651" y="1024641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2,4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4,3%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20347040">
            <a:off x="4456160" y="932664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4,5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7,5%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152577" y="4185627"/>
            <a:ext cx="4910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Средняя заработная плата педагогических работников дополнительного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образования в Одинцовском муниципальном районе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15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Диаграмма 4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1805272"/>
              </p:ext>
            </p:extLst>
          </p:nvPr>
        </p:nvGraphicFramePr>
        <p:xfrm>
          <a:off x="-396552" y="886981"/>
          <a:ext cx="9367501" cy="1882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1672032" y="48663"/>
            <a:ext cx="6897328" cy="635786"/>
          </a:xfrm>
          <a:prstGeom prst="rect">
            <a:avLst/>
          </a:prstGeom>
        </p:spPr>
        <p:txBody>
          <a:bodyPr vert="horz" lIns="80402" tIns="40201" rIns="80402" bIns="40201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Расходы бюджета Одинцовского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муниципального района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 1 обучающегося в образовательных организациях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без расходов капитального характера, строек и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обеспечивающих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расходов) за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2019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301430" y="424070"/>
            <a:ext cx="864096" cy="281242"/>
          </a:xfrm>
          <a:prstGeom prst="rect">
            <a:avLst/>
          </a:prstGeom>
        </p:spPr>
        <p:txBody>
          <a:bodyPr wrap="square" lIns="80402" tIns="40201" rIns="80402" bIns="40201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804000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i="1" dirty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млн.руб.</a:t>
            </a:r>
            <a:endParaRPr lang="ru-RU" sz="1300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46404" y="2343455"/>
            <a:ext cx="1224136" cy="2871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80402" tIns="40201" rIns="80402" bIns="40201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04000"/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149</a:t>
            </a:r>
            <a:endParaRPr lang="ru-RU" sz="1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2441613"/>
            <a:ext cx="4457376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80402" tIns="40201" rIns="80402" bIns="40201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04000"/>
            <a:r>
              <a:rPr lang="ru-RU" sz="2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Расходы на 1 ребёнка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442063" y="3223096"/>
            <a:ext cx="8382431" cy="536655"/>
            <a:chOff x="466072" y="4076868"/>
            <a:chExt cx="8382431" cy="739151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466072" y="4076868"/>
              <a:ext cx="1873680" cy="723897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694,5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727822" y="4222955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dirty="0">
                  <a:solidFill>
                    <a:prstClr val="black"/>
                  </a:solidFill>
                </a:rPr>
                <a:t>÷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6688263" y="4095125"/>
              <a:ext cx="2160240" cy="70564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166,6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804000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на 1 ребёнка</a:t>
              </a: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3635896" y="4077596"/>
              <a:ext cx="1872208" cy="738423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16 </a:t>
              </a:r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178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804000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детей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837178" y="4202892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376379" y="2882778"/>
            <a:ext cx="1910682" cy="2773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</a:p>
          <a:p>
            <a:pPr algn="ctr" defTabSz="804000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(млн. руб.)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555628" y="2872653"/>
            <a:ext cx="1966941" cy="243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</a:t>
            </a:r>
          </a:p>
          <a:p>
            <a:pPr algn="ctr" defTabSz="804000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среднегодовое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480213" y="2829274"/>
            <a:ext cx="2529612" cy="2864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на 1 ребёнка в год </a:t>
            </a:r>
          </a:p>
          <a:p>
            <a:pPr algn="ctr" defTabSz="804000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(тыс. руб.)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21" y="2841780"/>
            <a:ext cx="2304256" cy="2214246"/>
          </a:xfrm>
          <a:prstGeom prst="roundRect">
            <a:avLst/>
          </a:prstGeom>
          <a:noFill/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458472" y="2769901"/>
            <a:ext cx="2620318" cy="2214246"/>
          </a:xfrm>
          <a:prstGeom prst="roundRect">
            <a:avLst/>
          </a:prstGeom>
          <a:noFill/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383869" y="2819210"/>
            <a:ext cx="2304256" cy="2214246"/>
          </a:xfrm>
          <a:prstGeom prst="roundRect">
            <a:avLst/>
          </a:prstGeom>
          <a:noFill/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433171" y="3825135"/>
            <a:ext cx="8387302" cy="525580"/>
            <a:chOff x="466072" y="4076868"/>
            <a:chExt cx="8387302" cy="723897"/>
          </a:xfrm>
          <a:solidFill>
            <a:srgbClr val="FFCC99"/>
          </a:solidFill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466072" y="4076868"/>
              <a:ext cx="1873680" cy="723897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 </a:t>
              </a:r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117,5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727822" y="4222955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dirty="0">
                  <a:solidFill>
                    <a:prstClr val="black"/>
                  </a:solidFill>
                </a:rPr>
                <a:t>÷</a:t>
              </a:r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6693134" y="4077597"/>
              <a:ext cx="2160240" cy="705640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99,4 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804000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на 1 учащегося</a:t>
              </a:r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3635896" y="4077597"/>
              <a:ext cx="1872208" cy="723168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41 </a:t>
              </a:r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443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804000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учащийся</a:t>
              </a: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837178" y="4202892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438129" y="4425773"/>
            <a:ext cx="8382431" cy="525580"/>
            <a:chOff x="466072" y="4076868"/>
            <a:chExt cx="8382431" cy="723897"/>
          </a:xfrm>
          <a:solidFill>
            <a:srgbClr val="00FFCC"/>
          </a:solidFill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466072" y="4076868"/>
              <a:ext cx="1873680" cy="723897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368,4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727822" y="4222955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dirty="0">
                  <a:solidFill>
                    <a:prstClr val="black"/>
                  </a:solidFill>
                </a:rPr>
                <a:t>÷</a:t>
              </a:r>
            </a:p>
          </p:txBody>
        </p:sp>
        <p:sp>
          <p:nvSpPr>
            <p:cNvPr id="31" name="Скругленный прямоугольник 30"/>
            <p:cNvSpPr/>
            <p:nvPr/>
          </p:nvSpPr>
          <p:spPr>
            <a:xfrm>
              <a:off x="6688263" y="4095125"/>
              <a:ext cx="2160240" cy="70564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65,8 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804000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на 1 учащегося</a:t>
              </a:r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3635896" y="4077596"/>
              <a:ext cx="1872208" cy="723168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 </a:t>
              </a:r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597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804000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учащихся</a:t>
              </a: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837178" y="4202892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5688125" y="788131"/>
            <a:ext cx="1340120" cy="229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организаций, всего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173210" y="1166697"/>
            <a:ext cx="491044" cy="2700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188227" y="1574708"/>
            <a:ext cx="476026" cy="2700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211730" y="1983122"/>
            <a:ext cx="447741" cy="2700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7335948" y="641153"/>
            <a:ext cx="1484525" cy="188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6910480" y="808610"/>
            <a:ext cx="1459664" cy="188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8087213" y="808609"/>
            <a:ext cx="1147606" cy="188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Частные</a:t>
            </a:r>
          </a:p>
        </p:txBody>
      </p:sp>
      <p:pic>
        <p:nvPicPr>
          <p:cNvPr id="44" name="Рисунок 4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283449"/>
            <a:ext cx="1500198" cy="590535"/>
          </a:xfrm>
          <a:prstGeom prst="rect">
            <a:avLst/>
          </a:prstGeom>
        </p:spPr>
      </p:pic>
      <p:sp>
        <p:nvSpPr>
          <p:cNvPr id="45" name="Заголовок 17"/>
          <p:cNvSpPr txBox="1">
            <a:spLocks/>
          </p:cNvSpPr>
          <p:nvPr/>
        </p:nvSpPr>
        <p:spPr>
          <a:xfrm>
            <a:off x="35496" y="131989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733478" y="4946286"/>
            <a:ext cx="40230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06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07132" y="144549"/>
            <a:ext cx="7044971" cy="43875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 defTabSz="715609">
              <a:spcBef>
                <a:spcPts val="0"/>
              </a:spcBef>
              <a:defRPr/>
            </a:pP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Проведение оздоровительной кампании детей</a:t>
            </a:r>
            <a:br>
              <a:rPr lang="ru-RU" sz="1600" b="1" kern="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Одинцовском муниципальном районе в </a:t>
            </a:r>
            <a:r>
              <a:rPr lang="ru-RU" sz="1600" b="1" kern="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2019 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году</a:t>
            </a:r>
            <a:endParaRPr lang="ru-RU" sz="1600" kern="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701297" y="822130"/>
            <a:ext cx="6192688" cy="638083"/>
          </a:xfrm>
          <a:prstGeom prst="ellipse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80716" tIns="40358" rIns="80716" bIns="40358" rtlCol="0" anchor="ctr"/>
          <a:lstStyle/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Всего расходов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34,1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млн. руб.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3 196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учащихся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0208" y="1778502"/>
            <a:ext cx="3263450" cy="2964394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80716" tIns="40358" rIns="80716" bIns="40358" rtlCol="0" anchor="ctr"/>
          <a:lstStyle/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Приобретение путёвок в загородные оздоровительные лагеря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24,1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млн. руб.,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том числе оплата 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564 путёвки: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Московская область –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165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Краснодарский край –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150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Крым –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162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Парк «Патриот» –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87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25233" y="1778502"/>
            <a:ext cx="2745206" cy="2955312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80716" tIns="40358" rIns="80716" bIns="40358" rtlCol="0" anchor="ctr"/>
          <a:lstStyle/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Бригады по ремонту и благоустройству образовательных учреждений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4,8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млн. руб.,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том числе 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47 бригад –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800 учащихся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57661" y="1778502"/>
            <a:ext cx="2571528" cy="2960517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80716" tIns="40358" rIns="80716" bIns="40358" rtlCol="0" anchor="ctr"/>
          <a:lstStyle/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Лагеря с дневным пребыванием детей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5,2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млн. руб.,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том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числе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50 оздоровительных лагеря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1 832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учащихся.</a:t>
            </a:r>
          </a:p>
        </p:txBody>
      </p:sp>
      <p:cxnSp>
        <p:nvCxnSpPr>
          <p:cNvPr id="11" name="Прямая соединительная линия 10"/>
          <p:cNvCxnSpPr>
            <a:endCxn id="8" idx="0"/>
          </p:cNvCxnSpPr>
          <p:nvPr/>
        </p:nvCxnSpPr>
        <p:spPr>
          <a:xfrm flipH="1">
            <a:off x="1831933" y="1366768"/>
            <a:ext cx="523385" cy="4117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653622" y="1460213"/>
            <a:ext cx="0" cy="3182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7" idx="5"/>
            <a:endCxn id="10" idx="0"/>
          </p:cNvCxnSpPr>
          <p:nvPr/>
        </p:nvCxnSpPr>
        <p:spPr>
          <a:xfrm>
            <a:off x="6987087" y="1366768"/>
            <a:ext cx="656338" cy="4117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283449"/>
            <a:ext cx="1500198" cy="590535"/>
          </a:xfrm>
          <a:prstGeom prst="rect">
            <a:avLst/>
          </a:prstGeom>
        </p:spPr>
      </p:pic>
      <p:sp>
        <p:nvSpPr>
          <p:cNvPr id="16" name="Заголовок 17"/>
          <p:cNvSpPr txBox="1">
            <a:spLocks/>
          </p:cNvSpPr>
          <p:nvPr/>
        </p:nvSpPr>
        <p:spPr>
          <a:xfrm>
            <a:off x="35496" y="131989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673663" y="4890440"/>
            <a:ext cx="40230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0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141531"/>
              </p:ext>
            </p:extLst>
          </p:nvPr>
        </p:nvGraphicFramePr>
        <p:xfrm>
          <a:off x="195137" y="867589"/>
          <a:ext cx="8784978" cy="388102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729865"/>
                <a:gridCol w="908450"/>
                <a:gridCol w="1250765"/>
                <a:gridCol w="631966"/>
                <a:gridCol w="543851"/>
                <a:gridCol w="720081"/>
              </a:tblGrid>
              <a:tr h="13871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Наименование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Число получателей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Размер поддержки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</a:rPr>
                        <a:t>ВСЕГО (тыс. руб.)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в том числе: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3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район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бюджет Московской области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615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Бесплатное и льготное питание детей льготных категорий в ДОУ и СОШ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24 239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141/70,5 руб. в день; </a:t>
                      </a:r>
                      <a:endParaRPr lang="ru-RU" sz="10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70 </a:t>
                      </a:r>
                      <a:r>
                        <a:rPr lang="ru-RU" sz="1000" u="none" strike="noStrike" dirty="0">
                          <a:effectLst/>
                        </a:rPr>
                        <a:t>руб. в день; </a:t>
                      </a:r>
                      <a:endParaRPr lang="ru-RU" sz="10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50 </a:t>
                      </a:r>
                      <a:r>
                        <a:rPr lang="ru-RU" sz="1000" u="none" strike="noStrike" dirty="0">
                          <a:effectLst/>
                        </a:rPr>
                        <a:t>руб. в день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270 740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101 713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169 027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</a:tr>
              <a:tr h="27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Обеспечение полноценным питанием беременных женщин, корящих матерей, а также детей в возрасте до трех лет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5 360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в зависимости от обращения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33 748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33 748</a:t>
                      </a:r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</a:tr>
              <a:tr h="27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Ежемесячная выплата одиноким матерям, имеющим детей в возрасте от 1,5 до 6,5 лет, не обеспеченных местами в ДОУ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12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3 000 </a:t>
                      </a:r>
                      <a:r>
                        <a:rPr lang="ru-RU" sz="1000" u="none" strike="noStrike" dirty="0">
                          <a:effectLst/>
                        </a:rPr>
                        <a:t>руб. в месяц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402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r>
                        <a:rPr lang="ru-RU" sz="1200" u="none" strike="noStrike" dirty="0" smtClean="0">
                          <a:effectLst/>
                        </a:rPr>
                        <a:t>402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</a:tr>
              <a:tr h="18355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Обеспечение </a:t>
                      </a:r>
                      <a:r>
                        <a:rPr lang="ru-RU" sz="1100" u="none" strike="noStrike" dirty="0" smtClean="0">
                          <a:effectLst/>
                        </a:rPr>
                        <a:t>жильем</a:t>
                      </a:r>
                      <a:r>
                        <a:rPr lang="ru-RU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100" u="none" strike="noStrike" dirty="0" smtClean="0">
                          <a:effectLst/>
                        </a:rPr>
                        <a:t>детей-сирот </a:t>
                      </a:r>
                      <a:r>
                        <a:rPr lang="ru-RU" sz="1100" u="none" strike="noStrike" dirty="0">
                          <a:effectLst/>
                        </a:rPr>
                        <a:t>и детей, оставшихся без попечения </a:t>
                      </a:r>
                      <a:r>
                        <a:rPr lang="ru-RU" sz="1100" u="none" strike="noStrike" dirty="0" smtClean="0">
                          <a:effectLst/>
                        </a:rPr>
                        <a:t>родителей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3 717,2  </a:t>
                      </a:r>
                      <a:r>
                        <a:rPr lang="ru-RU" sz="1000" u="none" strike="noStrike" dirty="0">
                          <a:effectLst/>
                        </a:rPr>
                        <a:t>тыс. руб. в среднем стоимость 1 </a:t>
                      </a:r>
                      <a:r>
                        <a:rPr lang="ru-RU" sz="1000" u="none" strike="noStrike" dirty="0" smtClean="0">
                          <a:effectLst/>
                        </a:rPr>
                        <a:t>квартиры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70 627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70 627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</a:tr>
              <a:tr h="27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Ежемесячная выплата семьям с детьми, получающим субсидию на оплату коммунальных услуг и имеющим доход ниже прожиточного минимума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1000 руб.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608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608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</a:tr>
              <a:tr h="3684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Субсидия на оплату жилого помещения и коммунальных услуг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3 940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15 176 </a:t>
                      </a:r>
                      <a:r>
                        <a:rPr lang="ru-RU" sz="1000" u="none" strike="noStrike" dirty="0">
                          <a:effectLst/>
                        </a:rPr>
                        <a:t>руб. в среднем на </a:t>
                      </a:r>
                      <a:r>
                        <a:rPr lang="ru-RU" sz="1000" u="none" strike="noStrike">
                          <a:effectLst/>
                        </a:rPr>
                        <a:t>1 </a:t>
                      </a:r>
                      <a:r>
                        <a:rPr lang="ru-RU" sz="1000" u="none" strike="noStrike" smtClean="0">
                          <a:effectLst/>
                        </a:rPr>
                        <a:t>семью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59 797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59 797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</a:tr>
              <a:tr h="41615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Компенсация расходов льготным категориям граждан района (федеральным и региональным) за приобретение лекарства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354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16 316 </a:t>
                      </a:r>
                      <a:r>
                        <a:rPr lang="ru-RU" sz="1000" u="none" strike="noStrike" dirty="0">
                          <a:effectLst/>
                        </a:rPr>
                        <a:t>руб. в среднем на 1 обращение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5 776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5 776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</a:tr>
              <a:tr h="27743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Компенсация детям-инвалидам на приобретение низкобелковых продуктов лечебного питания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5 689 </a:t>
                      </a:r>
                      <a:r>
                        <a:rPr lang="ru-RU" sz="1000" u="none" strike="noStrike" dirty="0">
                          <a:effectLst/>
                        </a:rPr>
                        <a:t>руб. в месяц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</a:tr>
              <a:tr h="1387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r>
                        <a:rPr lang="ru-RU" sz="1200" b="1" u="none" strike="noStrike" dirty="0" smtClean="0">
                          <a:effectLst/>
                        </a:rPr>
                        <a:t>ИТОГО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</a:rPr>
                        <a:t>441 766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</a:rPr>
                        <a:t>108 567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</a:rPr>
                        <a:t>333 199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854645" y="205194"/>
            <a:ext cx="7109843" cy="597436"/>
          </a:xfrm>
          <a:prstGeom prst="rect">
            <a:avLst/>
          </a:prstGeom>
          <a:noFill/>
        </p:spPr>
        <p:txBody>
          <a:bodyPr wrap="square" lIns="103977" tIns="51989" rIns="103977" bIns="51989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социальной поддержки в Одинцовском муниципальном районе в 2019 году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10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06458" y="167207"/>
            <a:ext cx="7169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Расходы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на реализацию национальных проектов 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бюджете Одинцовского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муниципального района в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2019 году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676456" y="4890440"/>
            <a:ext cx="39951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014743"/>
              </p:ext>
            </p:extLst>
          </p:nvPr>
        </p:nvGraphicFramePr>
        <p:xfrm>
          <a:off x="5386502" y="1275606"/>
          <a:ext cx="3556606" cy="3007099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1267470"/>
                <a:gridCol w="894686"/>
                <a:gridCol w="683130"/>
                <a:gridCol w="711320"/>
              </a:tblGrid>
              <a:tr h="5863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Наименование нацпроекта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Буквенное обозначение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 smtClean="0">
                          <a:effectLst/>
                        </a:rPr>
                        <a:t>Сумма</a:t>
                      </a:r>
                      <a:r>
                        <a:rPr lang="ru-RU" sz="1100" u="none" strike="noStrike" baseline="0" dirty="0" smtClean="0">
                          <a:effectLst/>
                        </a:rPr>
                        <a:t> млн. руб.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Удельный</a:t>
                      </a:r>
                      <a:r>
                        <a:rPr lang="ru-RU" sz="1000" baseline="0" dirty="0" smtClean="0"/>
                        <a:t> вес, %</a:t>
                      </a:r>
                      <a:endParaRPr lang="ru-RU" sz="1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576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Жилье и городская среда 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F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 1 281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91,2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5768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</a:rPr>
                        <a:t>Демография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55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3,9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5768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</a:rPr>
                        <a:t>Образование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46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3,3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5768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</a:rPr>
                        <a:t>Цифровая экономика РФ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5768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</a:rPr>
                        <a:t>Экология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G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0,5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27579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u="none" strike="noStrike" dirty="0">
                          <a:effectLst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х</a:t>
                      </a:r>
                      <a:endParaRPr lang="ru-RU" sz="14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1 404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31" name="Диаграмма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6872131"/>
              </p:ext>
            </p:extLst>
          </p:nvPr>
        </p:nvGraphicFramePr>
        <p:xfrm>
          <a:off x="57590" y="661546"/>
          <a:ext cx="5328913" cy="3799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4271944" y="828502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35896" y="1043946"/>
            <a:ext cx="17506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A6E6C"/>
                </a:solidFill>
                <a:latin typeface="Arial" pitchFamily="34" charset="0"/>
                <a:cs typeface="Arial" pitchFamily="34" charset="0"/>
              </a:rPr>
              <a:t>Расходы всего </a:t>
            </a:r>
          </a:p>
          <a:p>
            <a:pPr algn="ctr"/>
            <a:r>
              <a:rPr lang="ru-RU" sz="2000" b="1" dirty="0" smtClean="0">
                <a:solidFill>
                  <a:srgbClr val="CA6E6C"/>
                </a:solidFill>
                <a:latin typeface="Arial" pitchFamily="34" charset="0"/>
                <a:cs typeface="Arial" pitchFamily="34" charset="0"/>
              </a:rPr>
              <a:t>14 691</a:t>
            </a:r>
            <a:endParaRPr lang="ru-RU" sz="2000" b="1" dirty="0">
              <a:solidFill>
                <a:srgbClr val="CA6E6C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250232" y="4160111"/>
            <a:ext cx="1491457" cy="276999"/>
            <a:chOff x="267432" y="4221348"/>
            <a:chExt cx="1491457" cy="276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267432" y="4282588"/>
              <a:ext cx="145704" cy="154521"/>
            </a:xfrm>
            <a:prstGeom prst="rect">
              <a:avLst/>
            </a:prstGeom>
            <a:solidFill>
              <a:srgbClr val="CA6E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13136" y="4221348"/>
              <a:ext cx="13457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latin typeface="Times New Roman" pitchFamily="18" charset="0"/>
                  <a:cs typeface="Times New Roman" pitchFamily="18" charset="0"/>
                </a:rPr>
                <a:t>Расходы бюджета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219825" y="4527382"/>
            <a:ext cx="4129102" cy="276999"/>
            <a:chOff x="267432" y="4221348"/>
            <a:chExt cx="4129102" cy="27699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267432" y="4282588"/>
              <a:ext cx="145704" cy="154521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13136" y="4221348"/>
              <a:ext cx="398339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latin typeface="Times New Roman" pitchFamily="18" charset="0"/>
                  <a:cs typeface="Times New Roman" pitchFamily="18" charset="0"/>
                </a:rPr>
                <a:t>Расходы бюджета на реализацию национальных проектов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965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6079657"/>
              </p:ext>
            </p:extLst>
          </p:nvPr>
        </p:nvGraphicFramePr>
        <p:xfrm>
          <a:off x="236600" y="1315944"/>
          <a:ext cx="4367322" cy="3810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Заголовок 1"/>
          <p:cNvSpPr txBox="1">
            <a:spLocks/>
          </p:cNvSpPr>
          <p:nvPr/>
        </p:nvSpPr>
        <p:spPr>
          <a:xfrm>
            <a:off x="267432" y="713283"/>
            <a:ext cx="4336490" cy="8793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муниципального долга</a:t>
            </a:r>
            <a:b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Одинцовского муниципального района за 2019 год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445610"/>
              </p:ext>
            </p:extLst>
          </p:nvPr>
        </p:nvGraphicFramePr>
        <p:xfrm>
          <a:off x="4603922" y="1370544"/>
          <a:ext cx="4936630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923928" y="1315944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4942834" y="699541"/>
            <a:ext cx="4070826" cy="8793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Обслуживание  муниципального долга</a:t>
            </a:r>
            <a:b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Одинцовского муниципального района за 2019 год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33666" y="1315944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7912564" y="2931790"/>
            <a:ext cx="897680" cy="5827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96,1%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22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17833" y="285734"/>
            <a:ext cx="70394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проведённой работы по взысканию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задолженности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налоговым и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неналоговым платежам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консолидированный бюджет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Московской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 за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  <a:endParaRPr lang="ru-RU" sz="1600" b="1" baseline="30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10505" y="876270"/>
            <a:ext cx="8777482" cy="4006414"/>
            <a:chOff x="-125565" y="980276"/>
            <a:chExt cx="10955414" cy="6826371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3043" y="5283996"/>
              <a:ext cx="2955405" cy="1439406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8172872" y="4806079"/>
              <a:ext cx="2144414" cy="546135"/>
            </a:xfrm>
            <a:prstGeom prst="rect">
              <a:avLst/>
            </a:prstGeom>
            <a:noFill/>
          </p:spPr>
          <p:txBody>
            <a:bodyPr wrap="square" lIns="104068" tIns="52034" rIns="104068" bIns="52034" rtlCol="0">
              <a:spAutoFit/>
            </a:bodyPr>
            <a:lstStyle/>
            <a:p>
              <a:pPr algn="ctr" defTabSz="1040483"/>
              <a:r>
                <a:rPr lang="ru-RU" sz="14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Детский сад </a:t>
              </a: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2283" y="980276"/>
              <a:ext cx="2427566" cy="2288697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8236585" y="3249540"/>
              <a:ext cx="2582737" cy="615681"/>
            </a:xfrm>
            <a:prstGeom prst="rect">
              <a:avLst/>
            </a:prstGeom>
            <a:noFill/>
          </p:spPr>
          <p:txBody>
            <a:bodyPr wrap="square" lIns="104068" tIns="52034" rIns="104068" bIns="52034" rtlCol="0">
              <a:spAutoFit/>
            </a:bodyPr>
            <a:lstStyle/>
            <a:p>
              <a:pPr algn="ctr" defTabSz="1040483"/>
              <a:r>
                <a:rPr lang="ru-RU" sz="1600" b="1" dirty="0">
                  <a:solidFill>
                    <a:srgbClr val="005696"/>
                  </a:solidFill>
                  <a:latin typeface="Times New Roman" pitchFamily="18" charset="0"/>
                  <a:cs typeface="Times New Roman" pitchFamily="18" charset="0"/>
                </a:rPr>
                <a:t>Бюджет</a:t>
              </a:r>
              <a:endParaRPr lang="ru-RU" sz="1300" b="1" dirty="0">
                <a:solidFill>
                  <a:srgbClr val="00569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Группа 17"/>
            <p:cNvGrpSpPr/>
            <p:nvPr/>
          </p:nvGrpSpPr>
          <p:grpSpPr>
            <a:xfrm>
              <a:off x="-125565" y="1604079"/>
              <a:ext cx="10011545" cy="6202568"/>
              <a:chOff x="-125565" y="1604079"/>
              <a:chExt cx="10011545" cy="6202568"/>
            </a:xfrm>
          </p:grpSpPr>
          <p:pic>
            <p:nvPicPr>
              <p:cNvPr id="20" name="Рисунок 1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7575" y="1619966"/>
                <a:ext cx="1385698" cy="1306429"/>
              </a:xfrm>
              <a:prstGeom prst="rect">
                <a:avLst/>
              </a:prstGeom>
            </p:spPr>
          </p:pic>
          <p:pic>
            <p:nvPicPr>
              <p:cNvPr id="21" name="Рисунок 2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6054" y="4806078"/>
                <a:ext cx="3907400" cy="2333122"/>
              </a:xfrm>
              <a:prstGeom prst="rect">
                <a:avLst/>
              </a:prstGeom>
            </p:spPr>
          </p:pic>
          <p:pic>
            <p:nvPicPr>
              <p:cNvPr id="22" name="Рисунок 2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45771" y="1604079"/>
                <a:ext cx="1395503" cy="1315673"/>
              </a:xfrm>
              <a:prstGeom prst="rect">
                <a:avLst/>
              </a:prstGeom>
            </p:spPr>
          </p:pic>
          <p:pic>
            <p:nvPicPr>
              <p:cNvPr id="23" name="Рисунок 2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62514" y="1653718"/>
                <a:ext cx="1395503" cy="1315673"/>
              </a:xfrm>
              <a:prstGeom prst="rect">
                <a:avLst/>
              </a:prstGeom>
            </p:spPr>
          </p:pic>
          <p:pic>
            <p:nvPicPr>
              <p:cNvPr id="24" name="Рисунок 2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79025" y="1653718"/>
                <a:ext cx="1395503" cy="1315673"/>
              </a:xfrm>
              <a:prstGeom prst="rect">
                <a:avLst/>
              </a:prstGeom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2371733" y="3904939"/>
                <a:ext cx="1441651" cy="561741"/>
              </a:xfrm>
              <a:prstGeom prst="rect">
                <a:avLst/>
              </a:prstGeom>
              <a:noFill/>
            </p:spPr>
            <p:txBody>
              <a:bodyPr wrap="square" lIns="104068" tIns="52034" rIns="104068" bIns="52034" rtlCol="0">
                <a:spAutoFit/>
              </a:bodyPr>
              <a:lstStyle/>
              <a:p>
                <a:pPr defTabSz="1040483"/>
                <a:r>
                  <a:rPr lang="ru-RU" sz="1400" b="1" dirty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Должник</a:t>
                </a:r>
              </a:p>
            </p:txBody>
          </p:sp>
          <p:sp>
            <p:nvSpPr>
              <p:cNvPr id="26" name="Стрелка вправо 25"/>
              <p:cNvSpPr/>
              <p:nvPr/>
            </p:nvSpPr>
            <p:spPr>
              <a:xfrm>
                <a:off x="3841023" y="5951695"/>
                <a:ext cx="1315084" cy="279423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4908984" y="3283886"/>
                <a:ext cx="858765" cy="33796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3813383" y="5284010"/>
                <a:ext cx="1431559" cy="5602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r>
                  <a:rPr lang="ru-RU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ru-RU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335 </a:t>
                </a:r>
                <a:endParaRPr lang="ru-RU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40483"/>
                <a:r>
                  <a:rPr lang="ru-RU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млн. руб.</a:t>
                </a:r>
              </a:p>
            </p:txBody>
          </p:sp>
          <p:sp>
            <p:nvSpPr>
              <p:cNvPr id="29" name="Прямоугольник 28"/>
              <p:cNvSpPr/>
              <p:nvPr/>
            </p:nvSpPr>
            <p:spPr>
              <a:xfrm>
                <a:off x="-125565" y="2892613"/>
                <a:ext cx="2180040" cy="5602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r>
                  <a:rPr lang="ru-RU" sz="1600" b="1" dirty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Администрация</a:t>
                </a:r>
                <a:r>
                  <a:rPr lang="en-US" sz="1600" b="1" dirty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600" b="1" dirty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района</a:t>
                </a:r>
              </a:p>
            </p:txBody>
          </p:sp>
          <p:sp>
            <p:nvSpPr>
              <p:cNvPr id="30" name="Прямоугольник 29"/>
              <p:cNvSpPr/>
              <p:nvPr/>
            </p:nvSpPr>
            <p:spPr>
              <a:xfrm>
                <a:off x="1894120" y="2969406"/>
                <a:ext cx="1868103" cy="5602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r>
                  <a:rPr lang="ru-RU" sz="1600" b="1" dirty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Налоговые органы</a:t>
                </a:r>
              </a:p>
            </p:txBody>
          </p:sp>
          <p:sp>
            <p:nvSpPr>
              <p:cNvPr id="31" name="Прямоугольник 30"/>
              <p:cNvSpPr/>
              <p:nvPr/>
            </p:nvSpPr>
            <p:spPr>
              <a:xfrm>
                <a:off x="3425928" y="3157826"/>
                <a:ext cx="1868103" cy="58882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r>
                  <a:rPr lang="ru-RU" sz="1600" b="1" dirty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Служба </a:t>
                </a:r>
              </a:p>
              <a:p>
                <a:pPr algn="ctr" defTabSz="1040483"/>
                <a:r>
                  <a:rPr lang="ru-RU" sz="1600" b="1" dirty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судебных приставов</a:t>
                </a:r>
              </a:p>
            </p:txBody>
          </p:sp>
          <p:sp>
            <p:nvSpPr>
              <p:cNvPr id="32" name="Прямоугольник 31"/>
              <p:cNvSpPr/>
              <p:nvPr/>
            </p:nvSpPr>
            <p:spPr>
              <a:xfrm>
                <a:off x="4944391" y="2969392"/>
                <a:ext cx="2182434" cy="5602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r>
                  <a:rPr lang="ru-RU" sz="1600" b="1" dirty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Администрации поселений</a:t>
                </a:r>
              </a:p>
            </p:txBody>
          </p:sp>
          <p:sp>
            <p:nvSpPr>
              <p:cNvPr id="33" name="Стрелка вправо 32"/>
              <p:cNvSpPr/>
              <p:nvPr/>
            </p:nvSpPr>
            <p:spPr>
              <a:xfrm>
                <a:off x="6888265" y="2474752"/>
                <a:ext cx="1258160" cy="279423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6741313" y="1738509"/>
                <a:ext cx="1431559" cy="5602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r>
                  <a:rPr lang="ru-RU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+2 238</a:t>
                </a:r>
                <a:endParaRPr lang="ru-RU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40483"/>
                <a:r>
                  <a:rPr lang="ru-RU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млн. руб.</a:t>
                </a:r>
              </a:p>
            </p:txBody>
          </p:sp>
          <p:pic>
            <p:nvPicPr>
              <p:cNvPr id="35" name="Рисунок 3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68330" y="5283996"/>
                <a:ext cx="1526744" cy="1439406"/>
              </a:xfrm>
              <a:prstGeom prst="rect">
                <a:avLst/>
              </a:prstGeom>
            </p:spPr>
          </p:pic>
          <p:sp>
            <p:nvSpPr>
              <p:cNvPr id="36" name="Стрелка вправо 35"/>
              <p:cNvSpPr/>
              <p:nvPr/>
            </p:nvSpPr>
            <p:spPr>
              <a:xfrm>
                <a:off x="6564255" y="5972639"/>
                <a:ext cx="1068772" cy="279423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-125565" y="6651573"/>
                <a:ext cx="5419597" cy="1155074"/>
              </a:xfrm>
              <a:prstGeom prst="rect">
                <a:avLst/>
              </a:prstGeom>
              <a:noFill/>
            </p:spPr>
            <p:txBody>
              <a:bodyPr wrap="square" lIns="104068" tIns="52034" rIns="104068" bIns="52034" rtlCol="0">
                <a:spAutoFit/>
              </a:bodyPr>
              <a:lstStyle/>
              <a:p>
                <a:pPr algn="ctr" defTabSz="1040483"/>
                <a:r>
                  <a:rPr lang="ru-RU" sz="1800" b="1" dirty="0" smtClean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Комиссия Администрации Одинцовского муниципального района</a:t>
                </a:r>
                <a:endParaRPr lang="ru-RU" sz="1800" b="1" dirty="0">
                  <a:solidFill>
                    <a:srgbClr val="00569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5338535" y="6789951"/>
                <a:ext cx="1369456" cy="382324"/>
              </a:xfrm>
              <a:prstGeom prst="rect">
                <a:avLst/>
              </a:prstGeom>
              <a:noFill/>
            </p:spPr>
            <p:txBody>
              <a:bodyPr wrap="square" lIns="104068" tIns="52034" rIns="104068" bIns="52034" rtlCol="0">
                <a:spAutoFit/>
              </a:bodyPr>
              <a:lstStyle/>
              <a:p>
                <a:pPr algn="ctr" defTabSz="1040483"/>
                <a:r>
                  <a:rPr lang="ru-RU" sz="1800" b="1" dirty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Бюджет</a:t>
                </a:r>
              </a:p>
            </p:txBody>
          </p:sp>
          <p:sp>
            <p:nvSpPr>
              <p:cNvPr id="39" name="Прямоугольник 38"/>
              <p:cNvSpPr/>
              <p:nvPr/>
            </p:nvSpPr>
            <p:spPr>
              <a:xfrm>
                <a:off x="6382864" y="5522917"/>
                <a:ext cx="1431559" cy="5602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r>
                  <a:rPr lang="ru-RU" sz="4100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</a:p>
            </p:txBody>
          </p:sp>
          <p:pic>
            <p:nvPicPr>
              <p:cNvPr id="40" name="Рисунок 39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84086" y="3747873"/>
                <a:ext cx="1259436" cy="1187391"/>
              </a:xfrm>
              <a:prstGeom prst="rect">
                <a:avLst/>
              </a:prstGeom>
            </p:spPr>
          </p:pic>
          <p:sp>
            <p:nvSpPr>
              <p:cNvPr id="41" name="TextBox 40"/>
              <p:cNvSpPr txBox="1"/>
              <p:nvPr/>
            </p:nvSpPr>
            <p:spPr>
              <a:xfrm>
                <a:off x="3855257" y="4022917"/>
                <a:ext cx="6030723" cy="912348"/>
              </a:xfrm>
              <a:prstGeom prst="rect">
                <a:avLst/>
              </a:prstGeom>
              <a:noFill/>
            </p:spPr>
            <p:txBody>
              <a:bodyPr wrap="none" lIns="104068" tIns="52034" rIns="104068" bIns="52034" rtlCol="0">
                <a:spAutoFit/>
              </a:bodyPr>
              <a:lstStyle/>
              <a:p>
                <a:pPr defTabSz="1040483"/>
                <a:r>
                  <a:rPr lang="ru-RU" sz="2700" b="1" i="1" dirty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Всего взыскано </a:t>
                </a:r>
                <a:r>
                  <a:rPr lang="ru-RU" sz="2700" b="1" i="1" dirty="0" smtClean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2 573 млн</a:t>
                </a:r>
                <a:r>
                  <a:rPr lang="ru-RU" sz="2700" b="1" i="1" dirty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. руб.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164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1211" y="915566"/>
            <a:ext cx="8706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Администрации Одинцовского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округа: </a:t>
            </a:r>
            <a:r>
              <a:rPr lang="ru-RU" dirty="0" smtClean="0">
                <a:solidFill>
                  <a:srgbClr val="FF7C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www.odin.ru</a:t>
            </a:r>
            <a:endParaRPr lang="ru-RU" dirty="0">
              <a:solidFill>
                <a:srgbClr val="FF7C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Официальное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печатное издание: газета «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Одинцовская неделя»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2" t="8042" r="18455" b="3739"/>
          <a:stretch/>
        </p:blipFill>
        <p:spPr bwMode="auto">
          <a:xfrm rot="21235625">
            <a:off x="1164375" y="2705954"/>
            <a:ext cx="2108382" cy="15617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 descr="https://pp.userapi.com/c841632/v841632167/3d129/Sh_vO3R6z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7767">
            <a:off x="4269292" y="2666411"/>
            <a:ext cx="2810737" cy="187476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2" name="Picture 2" descr="https://pp.userapi.com/c840329/v840329109/6b95f/pTbjv_BRoRQ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46960"/>
            <a:ext cx="1467345" cy="20797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4" name="TextBox 23"/>
          <p:cNvSpPr txBox="1"/>
          <p:nvPr/>
        </p:nvSpPr>
        <p:spPr>
          <a:xfrm>
            <a:off x="1828706" y="84569"/>
            <a:ext cx="6959193" cy="830997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i="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Источники размещения </a:t>
            </a:r>
            <a:r>
              <a:rPr lang="ru-RU" i="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информации </a:t>
            </a:r>
            <a:r>
              <a:rPr lang="ru-RU" i="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о бюджете </a:t>
            </a:r>
          </a:p>
        </p:txBody>
      </p:sp>
    </p:spTree>
    <p:extLst>
      <p:ext uri="{BB962C8B-B14F-4D97-AF65-F5344CB8AC3E}">
        <p14:creationId xmlns:p14="http://schemas.microsoft.com/office/powerpoint/2010/main" val="123495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28793" y="355758"/>
            <a:ext cx="71735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роста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доходов консолидированного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Одинцовского муниципального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 за 2015-20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годы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05426" y="956951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887535"/>
              </p:ext>
            </p:extLst>
          </p:nvPr>
        </p:nvGraphicFramePr>
        <p:xfrm>
          <a:off x="0" y="727043"/>
          <a:ext cx="9102312" cy="4066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5" name="Группа 14"/>
          <p:cNvGrpSpPr/>
          <p:nvPr/>
        </p:nvGrpSpPr>
        <p:grpSpPr>
          <a:xfrm>
            <a:off x="139180" y="4260246"/>
            <a:ext cx="8237919" cy="673104"/>
            <a:chOff x="294730" y="6111025"/>
            <a:chExt cx="8237919" cy="990968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1212936" y="6758513"/>
              <a:ext cx="252582" cy="34348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8" tIns="45709" rIns="91418" bIns="45709" rtlCol="0" anchor="ctr"/>
            <a:lstStyle/>
            <a:p>
              <a:pPr algn="ctr" defTabSz="995446"/>
              <a:endParaRPr lang="ru-RU" sz="1000" b="1" dirty="0">
                <a:solidFill>
                  <a:srgbClr val="FF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"/>
            <p:cNvSpPr txBox="1"/>
            <p:nvPr/>
          </p:nvSpPr>
          <p:spPr>
            <a:xfrm>
              <a:off x="294730" y="6111025"/>
              <a:ext cx="2899489" cy="261627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181491" y="6715311"/>
              <a:ext cx="271356" cy="361184"/>
            </a:xfrm>
            <a:prstGeom prst="rect">
              <a:avLst/>
            </a:prstGeom>
            <a:pattFill prst="wdUpDiag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8" tIns="45709" rIns="91418" bIns="45709" rtlCol="0" anchor="ctr"/>
            <a:lstStyle/>
            <a:p>
              <a:pPr algn="ctr" defTabSz="995446"/>
              <a:endParaRPr lang="ru-RU" sz="1000" b="1" dirty="0">
                <a:solidFill>
                  <a:srgbClr val="FF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1"/>
            <p:cNvSpPr txBox="1"/>
            <p:nvPr/>
          </p:nvSpPr>
          <p:spPr>
            <a:xfrm>
              <a:off x="496482" y="6391514"/>
              <a:ext cx="4009349" cy="21103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1"/>
            <p:cNvSpPr txBox="1"/>
            <p:nvPr/>
          </p:nvSpPr>
          <p:spPr>
            <a:xfrm>
              <a:off x="5502222" y="6744145"/>
              <a:ext cx="3030427" cy="33235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60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Безвозмездные поступления</a:t>
              </a:r>
              <a:endParaRPr lang="ru-RU" sz="160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5" name="TextBox 1"/>
          <p:cNvSpPr txBox="1"/>
          <p:nvPr/>
        </p:nvSpPr>
        <p:spPr>
          <a:xfrm>
            <a:off x="1287948" y="4670701"/>
            <a:ext cx="4009349" cy="28626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Налоговые и неналоговые доходы</a:t>
            </a:r>
            <a:endParaRPr lang="ru-RU" sz="16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6" name="AutoShape 19"/>
          <p:cNvSpPr>
            <a:spLocks noChangeArrowheads="1"/>
          </p:cNvSpPr>
          <p:nvPr/>
        </p:nvSpPr>
        <p:spPr bwMode="auto">
          <a:xfrm rot="21208428">
            <a:off x="1600596" y="1060498"/>
            <a:ext cx="6123558" cy="634165"/>
          </a:xfrm>
          <a:prstGeom prst="curvedDownArrow">
            <a:avLst>
              <a:gd name="adj1" fmla="val 50026"/>
              <a:gd name="adj2" fmla="val 117038"/>
              <a:gd name="adj3" fmla="val 44345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104123" tIns="52062" rIns="104123" bIns="52062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800" b="1" dirty="0">
                <a:cs typeface="Arial" panose="020B0604020202020204" pitchFamily="34" charset="0"/>
              </a:rPr>
              <a:t>Рост в </a:t>
            </a:r>
            <a:r>
              <a:rPr lang="ru-RU" sz="1800" b="1" dirty="0" smtClean="0">
                <a:cs typeface="Arial" panose="020B0604020202020204" pitchFamily="34" charset="0"/>
              </a:rPr>
              <a:t>1,3 </a:t>
            </a:r>
            <a:r>
              <a:rPr lang="ru-RU" sz="1800" b="1" dirty="0">
                <a:cs typeface="Arial" panose="020B0604020202020204" pitchFamily="34" charset="0"/>
              </a:rPr>
              <a:t>раза</a:t>
            </a:r>
            <a:r>
              <a:rPr lang="en-US" sz="1800" b="1" dirty="0">
                <a:cs typeface="Arial" panose="020B0604020202020204" pitchFamily="34" charset="0"/>
              </a:rPr>
              <a:t> </a:t>
            </a:r>
            <a:r>
              <a:rPr lang="ru-RU" sz="1800" b="1" dirty="0">
                <a:cs typeface="Arial" panose="020B0604020202020204" pitchFamily="34" charset="0"/>
              </a:rPr>
              <a:t>или на </a:t>
            </a:r>
            <a:r>
              <a:rPr lang="ru-RU" sz="1800" b="1" dirty="0" smtClean="0">
                <a:cs typeface="Arial" panose="020B0604020202020204" pitchFamily="34" charset="0"/>
              </a:rPr>
              <a:t>5 178 млн.руб.</a:t>
            </a:r>
            <a:endParaRPr lang="ru-RU" sz="1800" b="1" dirty="0"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233850" y="1344614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20 417</a:t>
            </a:r>
            <a:endParaRPr lang="ru-RU" sz="16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5868144" y="1397590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19 986</a:t>
            </a:r>
            <a:endParaRPr lang="ru-RU" sz="16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377814" y="1572630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17 763</a:t>
            </a:r>
            <a:endParaRPr lang="ru-RU" sz="16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010436" y="1948451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15 015</a:t>
            </a:r>
            <a:endParaRPr lang="ru-RU" sz="16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1561801" y="1971091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15 239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36493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8597910"/>
              </p:ext>
            </p:extLst>
          </p:nvPr>
        </p:nvGraphicFramePr>
        <p:xfrm>
          <a:off x="-1" y="940533"/>
          <a:ext cx="9102313" cy="3759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28793" y="355758"/>
            <a:ext cx="71735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роста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расходов консолидированного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Одинцовского муниципального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 за 2015-20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годы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05426" y="956951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39180" y="4260246"/>
            <a:ext cx="8237919" cy="673104"/>
            <a:chOff x="294730" y="6111025"/>
            <a:chExt cx="8237919" cy="990968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1212936" y="6758513"/>
              <a:ext cx="252582" cy="34348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8" tIns="45709" rIns="91418" bIns="45709" rtlCol="0" anchor="ctr"/>
            <a:lstStyle/>
            <a:p>
              <a:pPr algn="ctr" defTabSz="995446"/>
              <a:endParaRPr lang="ru-RU" sz="1000" b="1" dirty="0">
                <a:solidFill>
                  <a:srgbClr val="FF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"/>
            <p:cNvSpPr txBox="1"/>
            <p:nvPr/>
          </p:nvSpPr>
          <p:spPr>
            <a:xfrm>
              <a:off x="294730" y="6111025"/>
              <a:ext cx="2899489" cy="261627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181491" y="6715311"/>
              <a:ext cx="271356" cy="361184"/>
            </a:xfrm>
            <a:prstGeom prst="rect">
              <a:avLst/>
            </a:prstGeom>
            <a:pattFill prst="wdUpDiag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8" tIns="45709" rIns="91418" bIns="45709" rtlCol="0" anchor="ctr"/>
            <a:lstStyle/>
            <a:p>
              <a:pPr algn="ctr" defTabSz="995446"/>
              <a:endParaRPr lang="ru-RU" sz="1000" b="1" dirty="0">
                <a:solidFill>
                  <a:srgbClr val="FF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1"/>
            <p:cNvSpPr txBox="1"/>
            <p:nvPr/>
          </p:nvSpPr>
          <p:spPr>
            <a:xfrm>
              <a:off x="496482" y="6391514"/>
              <a:ext cx="4009349" cy="21103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1"/>
            <p:cNvSpPr txBox="1"/>
            <p:nvPr/>
          </p:nvSpPr>
          <p:spPr>
            <a:xfrm>
              <a:off x="5502222" y="6744145"/>
              <a:ext cx="3030427" cy="33235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60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Средства бюджетов других уровней</a:t>
              </a:r>
              <a:endParaRPr lang="ru-RU" sz="160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5" name="TextBox 1"/>
          <p:cNvSpPr txBox="1"/>
          <p:nvPr/>
        </p:nvSpPr>
        <p:spPr>
          <a:xfrm>
            <a:off x="1287948" y="4670701"/>
            <a:ext cx="4009349" cy="28626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Собственные средства бюджета</a:t>
            </a:r>
            <a:endParaRPr lang="ru-RU" sz="16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6" name="AutoShape 19"/>
          <p:cNvSpPr>
            <a:spLocks noChangeArrowheads="1"/>
          </p:cNvSpPr>
          <p:nvPr/>
        </p:nvSpPr>
        <p:spPr bwMode="auto">
          <a:xfrm rot="21208428">
            <a:off x="1600596" y="1060498"/>
            <a:ext cx="6123558" cy="634165"/>
          </a:xfrm>
          <a:prstGeom prst="curvedDownArrow">
            <a:avLst>
              <a:gd name="adj1" fmla="val 50026"/>
              <a:gd name="adj2" fmla="val 117038"/>
              <a:gd name="adj3" fmla="val 44345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104123" tIns="52062" rIns="104123" bIns="52062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800" b="1" dirty="0">
                <a:cs typeface="Arial" panose="020B0604020202020204" pitchFamily="34" charset="0"/>
              </a:rPr>
              <a:t>Рост в </a:t>
            </a:r>
            <a:r>
              <a:rPr lang="ru-RU" sz="1800" b="1" dirty="0" smtClean="0">
                <a:cs typeface="Arial" panose="020B0604020202020204" pitchFamily="34" charset="0"/>
              </a:rPr>
              <a:t>1,4 </a:t>
            </a:r>
            <a:r>
              <a:rPr lang="ru-RU" sz="1800" b="1" dirty="0">
                <a:cs typeface="Arial" panose="020B0604020202020204" pitchFamily="34" charset="0"/>
              </a:rPr>
              <a:t>раза</a:t>
            </a:r>
            <a:r>
              <a:rPr lang="en-US" sz="1800" b="1" dirty="0">
                <a:cs typeface="Arial" panose="020B0604020202020204" pitchFamily="34" charset="0"/>
              </a:rPr>
              <a:t> </a:t>
            </a:r>
            <a:r>
              <a:rPr lang="ru-RU" sz="1800" b="1" dirty="0">
                <a:cs typeface="Arial" panose="020B0604020202020204" pitchFamily="34" charset="0"/>
              </a:rPr>
              <a:t>или на </a:t>
            </a:r>
            <a:r>
              <a:rPr lang="ru-RU" sz="1800" b="1" dirty="0" smtClean="0">
                <a:cs typeface="Arial" panose="020B0604020202020204" pitchFamily="34" charset="0"/>
              </a:rPr>
              <a:t>5 755 млн.руб.</a:t>
            </a:r>
            <a:endParaRPr lang="ru-RU" sz="1800" b="1" dirty="0"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64288" y="1350594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21 348</a:t>
            </a:r>
            <a:endParaRPr lang="ru-RU" sz="16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5868144" y="1397590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20 046</a:t>
            </a:r>
            <a:endParaRPr lang="ru-RU" sz="16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377814" y="1572630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18 299</a:t>
            </a:r>
            <a:endParaRPr lang="ru-RU" sz="16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010435" y="1736144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17 830</a:t>
            </a:r>
            <a:endParaRPr lang="ru-RU" sz="16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1561801" y="1971091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15 593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46224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Диаграмма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1866248"/>
              </p:ext>
            </p:extLst>
          </p:nvPr>
        </p:nvGraphicFramePr>
        <p:xfrm>
          <a:off x="-324544" y="973682"/>
          <a:ext cx="9649072" cy="3431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28794" y="229938"/>
            <a:ext cx="6959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Исполнение консолидированного бюджета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Одинцовского муниципального  района по доходам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за 2019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год</a:t>
            </a:r>
            <a:endParaRPr lang="ru-RU" b="1" baseline="300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150089" y="861180"/>
            <a:ext cx="3982273" cy="43013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Консолидированный </a:t>
            </a:r>
          </a:p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бюджет</a:t>
            </a:r>
            <a:r>
              <a:rPr lang="en-US" sz="1600" b="1" dirty="0">
                <a:solidFill>
                  <a:srgbClr val="CA6E6C"/>
                </a:solidFill>
                <a:latin typeface="Arial Black" pitchFamily="34" charset="0"/>
              </a:rPr>
              <a:t> </a:t>
            </a:r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района 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4047362" y="1343342"/>
            <a:ext cx="1479539" cy="5011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Бюджет </a:t>
            </a:r>
          </a:p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района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6870742" y="2092962"/>
            <a:ext cx="1479539" cy="5011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Бюджеты </a:t>
            </a:r>
          </a:p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поселений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6320965" y="1076249"/>
            <a:ext cx="2568510" cy="1035356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Внутренние обороты</a:t>
            </a:r>
          </a:p>
          <a:p>
            <a:pPr algn="ctr" defTabSz="1041034"/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План 1 509 </a:t>
            </a:r>
            <a:endParaRPr lang="ru-RU" sz="18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algn="ctr" defTabSz="1041034"/>
            <a:r>
              <a:rPr lang="ru-RU" sz="1800" b="1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Факт  </a:t>
            </a:r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1 488</a:t>
            </a:r>
            <a:endParaRPr lang="ru-RU" sz="18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07992" y="876269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1053250" y="4585626"/>
            <a:ext cx="7154880" cy="343578"/>
            <a:chOff x="378148" y="6980340"/>
            <a:chExt cx="7154880" cy="343578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78148" y="7006095"/>
              <a:ext cx="288032" cy="317823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555967" y="7006096"/>
              <a:ext cx="288032" cy="317822"/>
            </a:xfrm>
            <a:prstGeom prst="rect">
              <a:avLst/>
            </a:prstGeom>
            <a:pattFill prst="wdUpDiag">
              <a:fgClr>
                <a:schemeClr val="accent3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6180" y="6980340"/>
              <a:ext cx="31899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rgbClr val="000000"/>
                  </a:solidFill>
                  <a:cs typeface="Times New Roman" pitchFamily="18" charset="0"/>
                </a:rPr>
                <a:t>Налоговые и неналоговые доходы</a:t>
              </a:r>
              <a:endParaRPr lang="ru-RU" sz="16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812540" y="6980340"/>
              <a:ext cx="27204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rgbClr val="000000"/>
                  </a:solidFill>
                  <a:cs typeface="Times New Roman" pitchFamily="18" charset="0"/>
                </a:rPr>
                <a:t>Безвозмездные поступления</a:t>
              </a:r>
              <a:endParaRPr lang="ru-RU" sz="16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3848467" y="4274550"/>
            <a:ext cx="1759601" cy="323275"/>
            <a:chOff x="1853588" y="3841638"/>
            <a:chExt cx="1759601" cy="323275"/>
          </a:xfrm>
        </p:grpSpPr>
        <p:sp>
          <p:nvSpPr>
            <p:cNvPr id="24" name="TextBox 23"/>
            <p:cNvSpPr txBox="1"/>
            <p:nvPr/>
          </p:nvSpPr>
          <p:spPr>
            <a:xfrm>
              <a:off x="1853588" y="3857136"/>
              <a:ext cx="5613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план</a:t>
              </a:r>
              <a:endParaRPr lang="ru-RU" sz="1400" b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059832" y="3841638"/>
              <a:ext cx="5533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факт</a:t>
              </a:r>
              <a:endParaRPr lang="ru-RU" sz="1400" b="1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1074160" y="4286369"/>
            <a:ext cx="1759601" cy="311454"/>
            <a:chOff x="1853588" y="3742805"/>
            <a:chExt cx="1759601" cy="773516"/>
          </a:xfrm>
        </p:grpSpPr>
        <p:sp>
          <p:nvSpPr>
            <p:cNvPr id="28" name="TextBox 27"/>
            <p:cNvSpPr txBox="1"/>
            <p:nvPr/>
          </p:nvSpPr>
          <p:spPr>
            <a:xfrm>
              <a:off x="1853588" y="3751937"/>
              <a:ext cx="561372" cy="764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план</a:t>
              </a:r>
              <a:endParaRPr lang="ru-RU" sz="1400" b="1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059832" y="3742805"/>
              <a:ext cx="553357" cy="764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факт</a:t>
              </a:r>
              <a:endParaRPr lang="ru-RU" sz="1400" b="1" dirty="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6641718" y="4259052"/>
            <a:ext cx="1582820" cy="323275"/>
            <a:chOff x="1853588" y="3841638"/>
            <a:chExt cx="1854623" cy="323275"/>
          </a:xfrm>
        </p:grpSpPr>
        <p:sp>
          <p:nvSpPr>
            <p:cNvPr id="31" name="TextBox 30"/>
            <p:cNvSpPr txBox="1"/>
            <p:nvPr/>
          </p:nvSpPr>
          <p:spPr>
            <a:xfrm>
              <a:off x="1853588" y="3857136"/>
              <a:ext cx="6577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план</a:t>
              </a:r>
              <a:endParaRPr lang="ru-RU" sz="1400" b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59831" y="3841638"/>
              <a:ext cx="6483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факт</a:t>
              </a:r>
              <a:endParaRPr lang="ru-RU" sz="1400" b="1" dirty="0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076456" y="1561201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20 559</a:t>
            </a:r>
            <a:endParaRPr lang="ru-RU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2145751" y="1571131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20 417</a:t>
            </a:r>
            <a:endParaRPr lang="ru-RU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1777137" y="1385876"/>
            <a:ext cx="699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99,3%</a:t>
            </a:r>
            <a:endParaRPr lang="ru-RU" sz="16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881870" y="2089050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14 980</a:t>
            </a:r>
            <a:endParaRPr lang="ru-RU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4819738" y="2111605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14 691</a:t>
            </a:r>
            <a:endParaRPr lang="ru-RU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4437516" y="1863699"/>
            <a:ext cx="699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98,1%</a:t>
            </a:r>
            <a:endParaRPr lang="ru-RU" sz="16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7117178" y="2594131"/>
            <a:ext cx="8034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101,8%</a:t>
            </a:r>
            <a:endParaRPr lang="ru-RU" sz="16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6641718" y="2894187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7 088</a:t>
            </a:r>
            <a:endParaRPr lang="ru-RU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7592551" y="2894187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7 214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9770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4312132"/>
              </p:ext>
            </p:extLst>
          </p:nvPr>
        </p:nvGraphicFramePr>
        <p:xfrm>
          <a:off x="-252536" y="1295437"/>
          <a:ext cx="9354849" cy="3508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Заголовок 1"/>
          <p:cNvSpPr txBox="1">
            <a:spLocks/>
          </p:cNvSpPr>
          <p:nvPr/>
        </p:nvSpPr>
        <p:spPr>
          <a:xfrm>
            <a:off x="1759195" y="265948"/>
            <a:ext cx="7128792" cy="63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Исполнение консолидированного бюджета </a:t>
            </a:r>
            <a:b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муниципального района в 2019 году по расходам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93669" y="976096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"/>
          <p:cNvSpPr txBox="1"/>
          <p:nvPr/>
        </p:nvSpPr>
        <p:spPr>
          <a:xfrm>
            <a:off x="298693" y="972646"/>
            <a:ext cx="3982273" cy="43013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Консолидированный </a:t>
            </a:r>
          </a:p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бюджет</a:t>
            </a:r>
            <a:r>
              <a:rPr lang="en-US" sz="1600" b="1" dirty="0">
                <a:solidFill>
                  <a:srgbClr val="CA6E6C"/>
                </a:solidFill>
                <a:latin typeface="Arial Black" pitchFamily="34" charset="0"/>
              </a:rPr>
              <a:t> </a:t>
            </a:r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района 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3992607" y="1613115"/>
            <a:ext cx="1479539" cy="5011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Бюджет </a:t>
            </a:r>
          </a:p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района</a:t>
            </a:r>
          </a:p>
        </p:txBody>
      </p:sp>
      <p:sp>
        <p:nvSpPr>
          <p:cNvPr id="20" name="TextBox 1"/>
          <p:cNvSpPr txBox="1"/>
          <p:nvPr/>
        </p:nvSpPr>
        <p:spPr>
          <a:xfrm>
            <a:off x="6320965" y="1191540"/>
            <a:ext cx="2568510" cy="1035356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Внутренние обороты</a:t>
            </a:r>
          </a:p>
          <a:p>
            <a:pPr algn="ctr" defTabSz="1041034"/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План 1 509 </a:t>
            </a:r>
            <a:endParaRPr lang="ru-RU" sz="18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algn="ctr" defTabSz="1041034"/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Факт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1 488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6851586" y="2226896"/>
            <a:ext cx="1479539" cy="5011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Бюджеты </a:t>
            </a:r>
          </a:p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поселений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77137" y="1385876"/>
            <a:ext cx="699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94,9%</a:t>
            </a:r>
            <a:endParaRPr lang="ru-RU" sz="16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361448" y="2057619"/>
            <a:ext cx="699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94,5%</a:t>
            </a:r>
            <a:endParaRPr lang="ru-RU" sz="16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092280" y="2773856"/>
            <a:ext cx="699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95,5%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47537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Диаграмма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4595102"/>
              </p:ext>
            </p:extLst>
          </p:nvPr>
        </p:nvGraphicFramePr>
        <p:xfrm>
          <a:off x="-828600" y="959123"/>
          <a:ext cx="10225136" cy="3021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65993" y="285734"/>
            <a:ext cx="71791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Исполнение доходов и расходов бюджета </a:t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муниципального района в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источникам</a:t>
            </a:r>
            <a:endParaRPr lang="ru-RU" sz="1600" b="1" baseline="30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74587" y="1190590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14 980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039355" y="1161858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14 691</a:t>
            </a:r>
            <a:endParaRPr lang="ru-RU" b="1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1853588" y="3841638"/>
            <a:ext cx="1759601" cy="323275"/>
            <a:chOff x="1853588" y="3841638"/>
            <a:chExt cx="1759601" cy="323275"/>
          </a:xfrm>
        </p:grpSpPr>
        <p:sp>
          <p:nvSpPr>
            <p:cNvPr id="18" name="TextBox 17"/>
            <p:cNvSpPr txBox="1"/>
            <p:nvPr/>
          </p:nvSpPr>
          <p:spPr>
            <a:xfrm>
              <a:off x="1853588" y="3857136"/>
              <a:ext cx="5613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план</a:t>
              </a:r>
              <a:endParaRPr lang="ru-RU" sz="1400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059832" y="3841638"/>
              <a:ext cx="5533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факт</a:t>
              </a:r>
              <a:endParaRPr lang="ru-RU" sz="1400" b="1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511103" y="1110762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15 542</a:t>
            </a:r>
            <a:endParaRPr lang="ru-RU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074787" y="1190590"/>
            <a:ext cx="8226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14 691</a:t>
            </a:r>
          </a:p>
          <a:p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8023025" y="835407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107504" y="4134135"/>
            <a:ext cx="8380557" cy="726635"/>
            <a:chOff x="294730" y="5924466"/>
            <a:chExt cx="8380557" cy="1069779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396150" y="5924466"/>
              <a:ext cx="108012" cy="16187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8" tIns="45709" rIns="91418" bIns="45709" rtlCol="0" anchor="ctr"/>
            <a:lstStyle/>
            <a:p>
              <a:pPr algn="ctr" defTabSz="995446"/>
              <a:endParaRPr lang="ru-RU" sz="1000" b="1" dirty="0">
                <a:solidFill>
                  <a:srgbClr val="FF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TextBox 1"/>
            <p:cNvSpPr txBox="1"/>
            <p:nvPr/>
          </p:nvSpPr>
          <p:spPr>
            <a:xfrm>
              <a:off x="294730" y="6111025"/>
              <a:ext cx="2899489" cy="261627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Безвозмездные поступления, их них</a:t>
              </a:r>
              <a:endPara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96150" y="6473870"/>
              <a:ext cx="108012" cy="178528"/>
            </a:xfrm>
            <a:prstGeom prst="rect">
              <a:avLst/>
            </a:prstGeom>
            <a:pattFill prst="wdUpDiag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8" tIns="45709" rIns="91418" bIns="45709" rtlCol="0" anchor="ctr"/>
            <a:lstStyle/>
            <a:p>
              <a:pPr algn="ctr" defTabSz="995446"/>
              <a:endParaRPr lang="ru-RU" sz="1000" b="1" dirty="0">
                <a:solidFill>
                  <a:srgbClr val="FF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390357" y="6752772"/>
              <a:ext cx="108012" cy="154847"/>
            </a:xfrm>
            <a:prstGeom prst="rect">
              <a:avLst/>
            </a:prstGeom>
            <a:pattFill prst="horzBrick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8" tIns="45709" rIns="91418" bIns="45709" rtlCol="0" anchor="ctr"/>
            <a:lstStyle/>
            <a:p>
              <a:pPr algn="ctr" defTabSz="995446"/>
              <a:endParaRPr lang="ru-RU" sz="1000" b="1" dirty="0">
                <a:solidFill>
                  <a:srgbClr val="FF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TextBox 1"/>
            <p:cNvSpPr txBox="1"/>
            <p:nvPr/>
          </p:nvSpPr>
          <p:spPr>
            <a:xfrm>
              <a:off x="496482" y="6391514"/>
              <a:ext cx="4009349" cy="21103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Безвозмездные поступления от бюджетов других уровней</a:t>
              </a:r>
              <a:endPara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1"/>
            <p:cNvSpPr txBox="1"/>
            <p:nvPr/>
          </p:nvSpPr>
          <p:spPr>
            <a:xfrm>
              <a:off x="504332" y="6665888"/>
              <a:ext cx="4974974" cy="25306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Иные безвозмездные поступления, доходы от возврата остатков субсидий, </a:t>
              </a:r>
            </a:p>
            <a:p>
              <a:r>
                <a:rPr lang="ru-RU" sz="1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субвенций и иных МБТ, возврат остатков</a:t>
              </a:r>
              <a:endPara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1"/>
            <p:cNvSpPr txBox="1"/>
            <p:nvPr/>
          </p:nvSpPr>
          <p:spPr>
            <a:xfrm>
              <a:off x="5644860" y="6661895"/>
              <a:ext cx="3030427" cy="33235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Расходы за счет средств бюджетов других уровней</a:t>
              </a:r>
              <a:endPara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641748" y="3905765"/>
            <a:ext cx="1643849" cy="312521"/>
            <a:chOff x="5641748" y="3905765"/>
            <a:chExt cx="1643849" cy="312521"/>
          </a:xfrm>
        </p:grpSpPr>
        <p:sp>
          <p:nvSpPr>
            <p:cNvPr id="48" name="TextBox 47"/>
            <p:cNvSpPr txBox="1"/>
            <p:nvPr/>
          </p:nvSpPr>
          <p:spPr>
            <a:xfrm>
              <a:off x="6732240" y="3905765"/>
              <a:ext cx="5533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факт</a:t>
              </a:r>
              <a:endParaRPr lang="ru-RU" sz="1400" b="1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641748" y="3910509"/>
              <a:ext cx="5613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план</a:t>
              </a:r>
              <a:endParaRPr lang="ru-RU" sz="1400" b="1" dirty="0"/>
            </a:p>
          </p:txBody>
        </p:sp>
      </p:grpSp>
      <p:sp>
        <p:nvSpPr>
          <p:cNvPr id="50" name="TextBox 1"/>
          <p:cNvSpPr txBox="1"/>
          <p:nvPr/>
        </p:nvSpPr>
        <p:spPr>
          <a:xfrm>
            <a:off x="5019304" y="4272383"/>
            <a:ext cx="3030427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Расходы за счет собственных средств</a:t>
            </a:r>
            <a:endParaRPr lang="ru-RU" sz="1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1"/>
          <p:cNvSpPr txBox="1"/>
          <p:nvPr/>
        </p:nvSpPr>
        <p:spPr>
          <a:xfrm>
            <a:off x="319310" y="4062465"/>
            <a:ext cx="4009349" cy="21459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Налоговые и неналоговые доходы</a:t>
            </a:r>
            <a:endParaRPr lang="ru-RU" sz="1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207981" y="4357194"/>
            <a:ext cx="108012" cy="10994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sz="1000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223229" y="4699675"/>
            <a:ext cx="108012" cy="109948"/>
          </a:xfrm>
          <a:prstGeom prst="rect">
            <a:avLst/>
          </a:prstGeom>
          <a:pattFill prst="wdUpDiag">
            <a:fgClr>
              <a:schemeClr val="accent2">
                <a:lumMod val="40000"/>
                <a:lumOff val="6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sz="1000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134274" y="829616"/>
            <a:ext cx="1288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Исполнено</a:t>
            </a:r>
            <a:endParaRPr lang="ru-RU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6088057" y="821258"/>
            <a:ext cx="1288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Исполнено</a:t>
            </a:r>
            <a:endParaRPr lang="ru-RU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3877618" y="1923678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64,1%</a:t>
            </a:r>
            <a:endParaRPr lang="ru-RU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3907273" y="3003798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34,9%</a:t>
            </a:r>
            <a:endParaRPr lang="ru-RU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7939668" y="2819132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36,8%</a:t>
            </a:r>
            <a:endParaRPr lang="ru-RU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7910312" y="1995686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63,2%</a:t>
            </a:r>
            <a:endParaRPr lang="ru-RU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2298255" y="1050851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98,1%</a:t>
            </a:r>
            <a:endParaRPr lang="ru-RU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6350564" y="1005924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94,5%</a:t>
            </a:r>
            <a:endParaRPr lang="ru-RU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3936929" y="256269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1,0%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6646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85918" y="329198"/>
            <a:ext cx="722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Исполнение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Одинцовского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района по отдельным доходным источникам за 2019 год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71421" y="848777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314905"/>
              </p:ext>
            </p:extLst>
          </p:nvPr>
        </p:nvGraphicFramePr>
        <p:xfrm>
          <a:off x="267432" y="1064221"/>
          <a:ext cx="8501121" cy="3814123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4287325"/>
                <a:gridCol w="1179297"/>
                <a:gridCol w="1043551"/>
                <a:gridCol w="1052035"/>
                <a:gridCol w="938913"/>
              </a:tblGrid>
              <a:tr h="5090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Наименование доходов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Уточненный план 2019 года                        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Факт 2019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Отклонение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% выполнения плана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ВСЕГО налоговые и неналоговые доходы, в том числе: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4 915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5 124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209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104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914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1. Налоговые доходы, из них: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3 350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3 422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72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102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14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u="none" strike="noStrike" dirty="0">
                          <a:effectLst/>
                        </a:rPr>
                        <a:t> - налог на доходы физических лиц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1 658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1 709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51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103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u="none" strike="noStrike" dirty="0">
                          <a:effectLst/>
                        </a:rPr>
                        <a:t> - налоги на совокупный доход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1 576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1 592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16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101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u="none" strike="noStrike" dirty="0">
                          <a:effectLst/>
                        </a:rPr>
                        <a:t> - государственная пошлина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81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83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2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102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u="none" strike="noStrike" dirty="0">
                          <a:effectLst/>
                        </a:rPr>
                        <a:t> - иные налоговые доходы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35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38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109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2. Неналоговые доходы, из них: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1 565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1 702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137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109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14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u="none" strike="noStrike" dirty="0">
                          <a:effectLst/>
                        </a:rPr>
                        <a:t> - доходы от использования имущества, в том числе: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810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857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47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106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</a:rPr>
                        <a:t>    *</a:t>
                      </a:r>
                      <a:r>
                        <a:rPr lang="ru-RU" sz="900" u="none" strike="noStrike" dirty="0">
                          <a:effectLst/>
                        </a:rPr>
                        <a:t>доходы о сдачи в аренду земельных участков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7713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543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577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34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106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</a:rPr>
                        <a:t>    *</a:t>
                      </a:r>
                      <a:r>
                        <a:rPr lang="ru-RU" sz="900" u="none" strike="noStrike" dirty="0">
                          <a:effectLst/>
                        </a:rPr>
                        <a:t>доходы от сдачи в аренду муниципального имущества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13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102</a:t>
                      </a:r>
                      <a:endParaRPr lang="ru-RU" sz="1100" b="0" i="1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107</a:t>
                      </a:r>
                      <a:endParaRPr lang="ru-RU" sz="1100" b="0" i="1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5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105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3110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</a:rPr>
                        <a:t>   * </a:t>
                      </a:r>
                      <a:r>
                        <a:rPr lang="ru-RU" sz="900" u="none" strike="noStrike" dirty="0">
                          <a:effectLst/>
                        </a:rPr>
                        <a:t>плата за право и установку и эксплуатацию рекламных конструкций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7713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163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170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7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104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31109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u="none" strike="noStrike" dirty="0">
                          <a:effectLst/>
                        </a:rPr>
                        <a:t> - доходы о продажи материальных и нематериальных активов, в том числе: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385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404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19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105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</a:rPr>
                        <a:t>   *</a:t>
                      </a:r>
                      <a:r>
                        <a:rPr lang="ru-RU" sz="900" u="none" strike="noStrike" dirty="0">
                          <a:effectLst/>
                        </a:rPr>
                        <a:t>доходы от реализации имущества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7713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275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290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15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105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3110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</a:rPr>
                        <a:t>   *</a:t>
                      </a:r>
                      <a:r>
                        <a:rPr lang="ru-RU" sz="900" u="none" strike="noStrike" dirty="0">
                          <a:effectLst/>
                        </a:rPr>
                        <a:t>доходы от продажи земельных участков и платы за увеличение площади земельных участков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7713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111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114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103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</a:rPr>
                        <a:t>   *</a:t>
                      </a:r>
                      <a:r>
                        <a:rPr lang="ru-RU" sz="900" u="none" strike="noStrike" dirty="0">
                          <a:effectLst/>
                        </a:rPr>
                        <a:t>иные неналоговые доходы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7713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370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441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71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119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966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03470" y="257760"/>
            <a:ext cx="6959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налоговых и неналоговых доходов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муниципального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20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  <a:endParaRPr lang="ru-RU" sz="1600" b="1" baseline="30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053250" y="3376120"/>
            <a:ext cx="144635" cy="1296594"/>
            <a:chOff x="560784" y="4656950"/>
            <a:chExt cx="279141" cy="221765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576666" y="4656950"/>
              <a:ext cx="252629" cy="238176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7274" y="5014278"/>
              <a:ext cx="252629" cy="23817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79050" y="5289083"/>
              <a:ext cx="252628" cy="238176"/>
            </a:xfrm>
            <a:prstGeom prst="rect">
              <a:avLst/>
            </a:prstGeom>
            <a:solidFill>
              <a:srgbClr val="66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9049" y="5612287"/>
              <a:ext cx="252629" cy="238176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87296" y="5965703"/>
              <a:ext cx="252629" cy="23817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579049" y="6231779"/>
              <a:ext cx="252627" cy="23817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560784" y="6636433"/>
              <a:ext cx="252627" cy="238176"/>
            </a:xfrm>
            <a:prstGeom prst="rect">
              <a:avLst/>
            </a:prstGeom>
            <a:solidFill>
              <a:srgbClr val="FAFD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91288"/>
              </p:ext>
            </p:extLst>
          </p:nvPr>
        </p:nvGraphicFramePr>
        <p:xfrm>
          <a:off x="1259632" y="3336987"/>
          <a:ext cx="6840760" cy="1553788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865005"/>
                <a:gridCol w="895635"/>
                <a:gridCol w="1080120"/>
              </a:tblGrid>
              <a:tr h="1926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Налог на доходы физических лиц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33,3%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1 709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9226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Налоги на совокупный доход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31,1%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1 592</a:t>
                      </a:r>
                      <a:endParaRPr lang="ru-RU" sz="12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9226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Арендная плата за землю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11,3%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577</a:t>
                      </a:r>
                      <a:endParaRPr lang="ru-RU" sz="12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9226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Доходы от продажи материальных и нематериальных активов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7,9%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404</a:t>
                      </a:r>
                      <a:endParaRPr lang="ru-RU" sz="12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9226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Доходы от сдачи в аренду имущества (аренда помещений)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2,1%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107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9226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Плата за право, установку и эксплуатацию рекламной конструкции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3,3%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170</a:t>
                      </a:r>
                      <a:endParaRPr lang="ru-RU" sz="12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9226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Иные доходы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11,0%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565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06742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 smtClean="0">
                          <a:effectLst/>
                        </a:rPr>
                        <a:t>ИТОГО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100%</a:t>
                      </a:r>
                      <a:endParaRPr lang="ru-RU" sz="12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5 124</a:t>
                      </a:r>
                      <a:endParaRPr lang="ru-RU" sz="12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27" name="Диаграм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8151461"/>
              </p:ext>
            </p:extLst>
          </p:nvPr>
        </p:nvGraphicFramePr>
        <p:xfrm>
          <a:off x="611560" y="729738"/>
          <a:ext cx="7416824" cy="2646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1538594" y="876269"/>
            <a:ext cx="7156433" cy="2294979"/>
            <a:chOff x="1994958" y="890745"/>
            <a:chExt cx="7156433" cy="2294979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2247519" y="2539393"/>
              <a:ext cx="567635" cy="2856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b="1" dirty="0" smtClean="0">
                  <a:solidFill>
                    <a:schemeClr val="tx1"/>
                  </a:solidFill>
                </a:rPr>
                <a:t>НДФЛ</a:t>
              </a:r>
              <a:endParaRPr lang="ru-RU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994958" y="1342601"/>
              <a:ext cx="1054073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b="1" dirty="0" smtClean="0">
                  <a:solidFill>
                    <a:schemeClr val="tx1"/>
                  </a:solidFill>
                </a:rPr>
                <a:t>Налоги на совокупный</a:t>
              </a:r>
            </a:p>
            <a:p>
              <a:pPr algn="ctr"/>
              <a:r>
                <a:rPr lang="ru-RU" sz="1000" b="1" dirty="0" smtClean="0">
                  <a:solidFill>
                    <a:schemeClr val="tx1"/>
                  </a:solidFill>
                </a:rPr>
                <a:t> доход</a:t>
              </a:r>
              <a:endParaRPr lang="ru-RU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7683394" y="1594629"/>
              <a:ext cx="1467997" cy="3072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ctr"/>
              <a:r>
                <a:rPr lang="ru-RU" sz="1000" b="1" dirty="0">
                  <a:solidFill>
                    <a:schemeClr val="tx1"/>
                  </a:solidFill>
                </a:rPr>
                <a:t>Доходы от продажи </a:t>
              </a:r>
              <a:endParaRPr lang="ru-RU" sz="1000" b="1" dirty="0" smtClean="0">
                <a:solidFill>
                  <a:schemeClr val="tx1"/>
                </a:solidFill>
              </a:endParaRPr>
            </a:p>
            <a:p>
              <a:pPr fontAlgn="ctr"/>
              <a:r>
                <a:rPr lang="ru-RU" sz="1000" b="1" dirty="0" smtClean="0">
                  <a:solidFill>
                    <a:schemeClr val="tx1"/>
                  </a:solidFill>
                </a:rPr>
                <a:t>материальных </a:t>
              </a:r>
              <a:r>
                <a:rPr lang="ru-RU" sz="1000" b="1" dirty="0">
                  <a:solidFill>
                    <a:schemeClr val="tx1"/>
                  </a:solidFill>
                </a:rPr>
                <a:t>и </a:t>
              </a:r>
              <a:endParaRPr lang="ru-RU" sz="1000" b="1" dirty="0" smtClean="0">
                <a:solidFill>
                  <a:schemeClr val="tx1"/>
                </a:solidFill>
              </a:endParaRPr>
            </a:p>
            <a:p>
              <a:pPr fontAlgn="ctr"/>
              <a:r>
                <a:rPr lang="ru-RU" sz="1000" b="1" dirty="0" smtClean="0">
                  <a:solidFill>
                    <a:schemeClr val="tx1"/>
                  </a:solidFill>
                </a:rPr>
                <a:t>нематериальных </a:t>
              </a:r>
              <a:r>
                <a:rPr lang="ru-RU" sz="1000" b="1" dirty="0">
                  <a:solidFill>
                    <a:schemeClr val="tx1"/>
                  </a:solidFill>
                </a:rPr>
                <a:t>активов</a:t>
              </a:r>
              <a:endParaRPr lang="ru-RU" sz="1000" b="1" dirty="0">
                <a:solidFill>
                  <a:schemeClr val="tx1"/>
                </a:solidFill>
                <a:latin typeface="Times New Roman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6610263" y="890745"/>
              <a:ext cx="1796315" cy="3534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000" b="1" dirty="0" smtClean="0">
                  <a:solidFill>
                    <a:schemeClr val="tx1"/>
                  </a:solidFill>
                </a:rPr>
                <a:t>Арендная плата за землю</a:t>
              </a:r>
              <a:endParaRPr lang="ru-RU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6684548" y="1921062"/>
              <a:ext cx="124287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00" b="1" dirty="0" smtClean="0"/>
                <a:t>Аренда </a:t>
              </a:r>
            </a:p>
            <a:p>
              <a:pPr algn="ctr"/>
              <a:r>
                <a:rPr lang="ru-RU" sz="1000" b="1" dirty="0" smtClean="0"/>
                <a:t>имущества </a:t>
              </a:r>
              <a:endParaRPr lang="ru-RU" sz="1000" b="1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7218984" y="2539393"/>
              <a:ext cx="92882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00" b="1" dirty="0" smtClean="0"/>
                <a:t>Рекламные</a:t>
              </a:r>
            </a:p>
            <a:p>
              <a:pPr algn="ctr"/>
              <a:r>
                <a:rPr lang="ru-RU" sz="1000" b="1" dirty="0" smtClean="0"/>
                <a:t> конструкции</a:t>
              </a:r>
              <a:endParaRPr lang="ru-RU" sz="1000" b="1" dirty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6807741" y="2939503"/>
              <a:ext cx="100811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 smtClean="0"/>
                <a:t>Иные доходы</a:t>
              </a:r>
              <a:endParaRPr lang="ru-RU" sz="1000" b="1" dirty="0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7471056" y="3160676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01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5179</TotalTime>
  <Words>2680</Words>
  <Application>Microsoft Office PowerPoint</Application>
  <PresentationFormat>Экран (16:9)</PresentationFormat>
  <Paragraphs>960</Paragraphs>
  <Slides>29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Расходы бюджета Одинцовского муниципального района на 1 обучающегося в образовательных организациях  (без расходов капитального характера, строек и обеспечивающих расходов) за 2019 год</vt:lpstr>
      <vt:lpstr>Проведение оздоровительной кампании детей в Одинцовском муниципальном районе в 2019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Irina</dc:creator>
  <cp:lastModifiedBy>Синдияшкин  Максим Викторович</cp:lastModifiedBy>
  <cp:revision>345</cp:revision>
  <cp:lastPrinted>2020-04-16T08:18:15Z</cp:lastPrinted>
  <dcterms:created xsi:type="dcterms:W3CDTF">2019-05-10T09:42:21Z</dcterms:created>
  <dcterms:modified xsi:type="dcterms:W3CDTF">2020-04-21T16:03:22Z</dcterms:modified>
</cp:coreProperties>
</file>