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5"/>
  </p:notesMasterIdLst>
  <p:handoutMasterIdLst>
    <p:handoutMasterId r:id="rId136"/>
  </p:handoutMasterIdLst>
  <p:sldIdLst>
    <p:sldId id="413" r:id="rId2"/>
    <p:sldId id="282" r:id="rId3"/>
    <p:sldId id="365" r:id="rId4"/>
    <p:sldId id="366" r:id="rId5"/>
    <p:sldId id="368" r:id="rId6"/>
    <p:sldId id="369" r:id="rId7"/>
    <p:sldId id="372" r:id="rId8"/>
    <p:sldId id="370" r:id="rId9"/>
    <p:sldId id="404" r:id="rId10"/>
    <p:sldId id="414" r:id="rId11"/>
    <p:sldId id="451" r:id="rId12"/>
    <p:sldId id="450" r:id="rId13"/>
    <p:sldId id="415" r:id="rId14"/>
    <p:sldId id="408" r:id="rId15"/>
    <p:sldId id="409" r:id="rId16"/>
    <p:sldId id="411" r:id="rId17"/>
    <p:sldId id="375" r:id="rId18"/>
    <p:sldId id="405" r:id="rId19"/>
    <p:sldId id="406" r:id="rId20"/>
    <p:sldId id="378" r:id="rId21"/>
    <p:sldId id="448" r:id="rId22"/>
    <p:sldId id="422" r:id="rId23"/>
    <p:sldId id="423" r:id="rId24"/>
    <p:sldId id="543" r:id="rId25"/>
    <p:sldId id="542" r:id="rId26"/>
    <p:sldId id="416" r:id="rId27"/>
    <p:sldId id="452" r:id="rId28"/>
    <p:sldId id="580" r:id="rId29"/>
    <p:sldId id="569" r:id="rId30"/>
    <p:sldId id="581" r:id="rId31"/>
    <p:sldId id="582" r:id="rId32"/>
    <p:sldId id="570" r:id="rId33"/>
    <p:sldId id="571" r:id="rId34"/>
    <p:sldId id="583" r:id="rId35"/>
    <p:sldId id="572" r:id="rId36"/>
    <p:sldId id="584" r:id="rId37"/>
    <p:sldId id="573" r:id="rId38"/>
    <p:sldId id="585" r:id="rId39"/>
    <p:sldId id="586" r:id="rId40"/>
    <p:sldId id="575" r:id="rId41"/>
    <p:sldId id="556" r:id="rId42"/>
    <p:sldId id="557" r:id="rId43"/>
    <p:sldId id="558" r:id="rId44"/>
    <p:sldId id="559" r:id="rId45"/>
    <p:sldId id="560" r:id="rId46"/>
    <p:sldId id="561" r:id="rId47"/>
    <p:sldId id="562" r:id="rId48"/>
    <p:sldId id="563" r:id="rId49"/>
    <p:sldId id="547" r:id="rId50"/>
    <p:sldId id="587" r:id="rId51"/>
    <p:sldId id="588" r:id="rId52"/>
    <p:sldId id="549" r:id="rId53"/>
    <p:sldId id="550" r:id="rId54"/>
    <p:sldId id="551" r:id="rId55"/>
    <p:sldId id="552" r:id="rId56"/>
    <p:sldId id="483" r:id="rId57"/>
    <p:sldId id="589" r:id="rId58"/>
    <p:sldId id="564" r:id="rId59"/>
    <p:sldId id="590" r:id="rId60"/>
    <p:sldId id="596" r:id="rId61"/>
    <p:sldId id="565" r:id="rId62"/>
    <p:sldId id="597" r:id="rId63"/>
    <p:sldId id="479" r:id="rId64"/>
    <p:sldId id="576" r:id="rId65"/>
    <p:sldId id="577" r:id="rId66"/>
    <p:sldId id="468" r:id="rId67"/>
    <p:sldId id="554" r:id="rId68"/>
    <p:sldId id="555" r:id="rId69"/>
    <p:sldId id="595" r:id="rId70"/>
    <p:sldId id="566" r:id="rId71"/>
    <p:sldId id="461" r:id="rId72"/>
    <p:sldId id="567" r:id="rId73"/>
    <p:sldId id="568" r:id="rId74"/>
    <p:sldId id="489" r:id="rId75"/>
    <p:sldId id="490" r:id="rId76"/>
    <p:sldId id="467" r:id="rId77"/>
    <p:sldId id="598" r:id="rId78"/>
    <p:sldId id="599" r:id="rId79"/>
    <p:sldId id="458" r:id="rId80"/>
    <p:sldId id="459" r:id="rId81"/>
    <p:sldId id="510" r:id="rId82"/>
    <p:sldId id="511" r:id="rId83"/>
    <p:sldId id="578" r:id="rId84"/>
    <p:sldId id="497" r:id="rId85"/>
    <p:sldId id="499" r:id="rId86"/>
    <p:sldId id="593" r:id="rId87"/>
    <p:sldId id="500" r:id="rId88"/>
    <p:sldId id="594" r:id="rId89"/>
    <p:sldId id="501" r:id="rId90"/>
    <p:sldId id="502" r:id="rId91"/>
    <p:sldId id="503" r:id="rId92"/>
    <p:sldId id="504" r:id="rId93"/>
    <p:sldId id="507" r:id="rId94"/>
    <p:sldId id="514" r:id="rId95"/>
    <p:sldId id="515" r:id="rId96"/>
    <p:sldId id="516" r:id="rId97"/>
    <p:sldId id="517" r:id="rId98"/>
    <p:sldId id="521" r:id="rId99"/>
    <p:sldId id="523" r:id="rId100"/>
    <p:sldId id="591" r:id="rId101"/>
    <p:sldId id="579" r:id="rId102"/>
    <p:sldId id="592" r:id="rId103"/>
    <p:sldId id="524" r:id="rId104"/>
    <p:sldId id="527" r:id="rId105"/>
    <p:sldId id="529" r:id="rId106"/>
    <p:sldId id="528" r:id="rId107"/>
    <p:sldId id="532" r:id="rId108"/>
    <p:sldId id="440" r:id="rId109"/>
    <p:sldId id="441" r:id="rId110"/>
    <p:sldId id="442" r:id="rId111"/>
    <p:sldId id="544" r:id="rId112"/>
    <p:sldId id="443" r:id="rId113"/>
    <p:sldId id="545" r:id="rId114"/>
    <p:sldId id="546" r:id="rId115"/>
    <p:sldId id="444" r:id="rId116"/>
    <p:sldId id="445" r:id="rId117"/>
    <p:sldId id="429" r:id="rId118"/>
    <p:sldId id="427" r:id="rId119"/>
    <p:sldId id="431" r:id="rId120"/>
    <p:sldId id="432" r:id="rId121"/>
    <p:sldId id="433" r:id="rId122"/>
    <p:sldId id="435" r:id="rId123"/>
    <p:sldId id="434" r:id="rId124"/>
    <p:sldId id="436" r:id="rId125"/>
    <p:sldId id="437" r:id="rId126"/>
    <p:sldId id="449" r:id="rId127"/>
    <p:sldId id="425" r:id="rId128"/>
    <p:sldId id="541" r:id="rId129"/>
    <p:sldId id="426" r:id="rId130"/>
    <p:sldId id="447" r:id="rId131"/>
    <p:sldId id="446" r:id="rId132"/>
    <p:sldId id="438" r:id="rId133"/>
    <p:sldId id="439" r:id="rId134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740"/>
    <a:srgbClr val="D4F4F2"/>
    <a:srgbClr val="376092"/>
    <a:srgbClr val="D07C7A"/>
    <a:srgbClr val="C6605E"/>
    <a:srgbClr val="CA6E6C"/>
    <a:srgbClr val="2A6F27"/>
    <a:srgbClr val="9B85B5"/>
    <a:srgbClr val="D97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3" autoAdjust="0"/>
    <p:restoredTop sz="94201" autoAdjust="0"/>
  </p:normalViewPr>
  <p:slideViewPr>
    <p:cSldViewPr>
      <p:cViewPr>
        <p:scale>
          <a:sx n="100" d="100"/>
          <a:sy n="100" d="100"/>
        </p:scale>
        <p:origin x="-2088" y="-7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V\DiscM\WORK\el_obesp\&#1055;&#1091;&#1073;&#1083;&#1057;&#1083;&#1091;&#1096;\&#1041;&#1102;&#1076;&#1078;&#1077;&#1090;2021\&#1087;&#1088;&#1086;&#1075;&#1088;&#1072;&#1084;&#1084;&#1085;&#1099;&#1077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V\DiscM\WORK\el_obesp\&#1055;&#1091;&#1073;&#1083;&#1057;&#1083;&#1091;&#1096;\&#1041;&#1102;&#1076;&#1078;&#1077;&#1090;2021\&#1076;&#1072;&#1085;&#1085;&#1099;&#1077;%20&#1076;&#1083;&#1103;%20&#1076;&#1080;&#1072;&#1075;&#1088;&#1072;&#1084;&#1084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V\DiscM\WORK\el_obesp\&#1055;&#1091;&#1073;&#1083;&#1057;&#1083;&#1091;&#1096;\&#1041;&#1102;&#1076;&#1078;&#1077;&#1090;2021\&#1076;&#1072;&#1085;&#1085;&#1099;&#1077;%20&#1076;&#1083;&#1103;%20&#1076;&#1080;&#1072;&#1075;&#1088;&#1072;&#1084;&#1084;%20-%20&#1082;&#1086;&#1087;&#1080;&#1103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V\DiscM\WORK\el_obesp\&#1055;&#1091;&#1073;&#1083;&#1057;&#1083;&#1091;&#1096;\&#1041;&#1102;&#1076;&#1078;&#1077;&#1090;2021\&#1076;&#1072;&#1085;&#1085;&#1099;&#1077;%20&#1076;&#1083;&#1103;%20&#1076;&#1080;&#1072;&#1075;&#1088;&#1072;&#1084;&#108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DIN-S14V\DiscM\WORK\el_obesp\&#1055;&#1091;&#1073;&#1083;&#1057;&#1083;&#1091;&#1096;\&#1041;&#1102;&#1076;&#1078;&#1077;&#1090;2021\&#1076;&#1072;&#1085;&#1085;&#1099;&#1077;%20&#1076;&#1083;&#1103;%20&#1076;&#1080;&#1072;&#1075;&#1088;&#1072;&#1084;&#1084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ODIN-S14V\DiscM\WORK\el_obesp\&#1055;&#1091;&#1073;&#1083;&#1057;&#1083;&#1091;&#1096;\&#1041;&#1102;&#1076;&#1078;&#1077;&#1090;2021\&#1076;&#1072;&#1085;&#1085;&#1099;&#1077;%20&#1076;&#1083;&#1103;%20&#1076;&#1080;&#1072;&#1075;&#1088;&#1072;&#1084;&#108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V\DiscM\WORK\el_obesp\&#1055;&#1091;&#1073;&#1083;&#1057;&#1083;&#1091;&#1096;\&#1041;&#1102;&#1076;&#1078;&#1077;&#1090;2021\&#1087;&#1088;&#1086;&#1075;&#1088;&#1072;&#1084;&#1084;&#1085;&#1099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3.4632031484061652E-2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8672398798114E-2"/>
                  <c:y val="-0.1018518518518518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1614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646458770248383E-2"/>
                  <c:y val="-9.25925925925926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6969688155372644E-2"/>
                  <c:y val="-5.5555555555555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9264062968123347E-2"/>
                  <c:y val="-6.48148148148148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0047645556436489E-2"/>
                  <c:y val="-4.74381027187939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Лист1!$D$6:$I$6</c:f>
              <c:numCache>
                <c:formatCode>m/d/yyyy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Лист1!$D$7:$I$7</c:f>
              <c:numCache>
                <c:formatCode>General</c:formatCode>
                <c:ptCount val="6"/>
                <c:pt idx="0">
                  <c:v>764</c:v>
                </c:pt>
                <c:pt idx="1">
                  <c:v>1614</c:v>
                </c:pt>
                <c:pt idx="2">
                  <c:v>2203</c:v>
                </c:pt>
                <c:pt idx="3">
                  <c:v>3650</c:v>
                </c:pt>
                <c:pt idx="4">
                  <c:v>4100</c:v>
                </c:pt>
                <c:pt idx="5">
                  <c:v>4239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760448"/>
        <c:axId val="162135360"/>
      </c:lineChart>
      <c:dateAx>
        <c:axId val="54760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62135360"/>
        <c:crosses val="autoZero"/>
        <c:auto val="1"/>
        <c:lblOffset val="100"/>
        <c:baseTimeUnit val="years"/>
      </c:dateAx>
      <c:valAx>
        <c:axId val="16213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760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502277524719472E-2"/>
          <c:y val="7.2169467052822317E-2"/>
          <c:w val="0.87763816840863829"/>
          <c:h val="0.8593112942621691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 w="317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7C8AE"/>
              </a:solidFill>
              <a:ln w="317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B9-4818-BF9A-EACBFEA205D7}"/>
              </c:ext>
            </c:extLst>
          </c:dPt>
          <c:dPt>
            <c:idx val="1"/>
            <c:bubble3D val="0"/>
            <c:spPr>
              <a:solidFill>
                <a:srgbClr val="43ADA1"/>
              </a:solidFill>
              <a:ln w="317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B9-4818-BF9A-EACBFEA205D7}"/>
              </c:ext>
            </c:extLst>
          </c:dPt>
          <c:dLbls>
            <c:dLbl>
              <c:idx val="0"/>
              <c:layout>
                <c:manualLayout>
                  <c:x val="0.15074393611439593"/>
                  <c:y val="0.12715082733464705"/>
                </c:manualLayout>
              </c:layout>
              <c:tx>
                <c:rich>
                  <a:bodyPr/>
                  <a:lstStyle/>
                  <a:p>
                    <a:pPr>
                      <a:defRPr sz="2400" b="0">
                        <a:latin typeface="Franklin Gothic Demi Cond" panose="020B0706030402020204" pitchFamily="34" charset="0"/>
                      </a:defRPr>
                    </a:pPr>
                    <a:r>
                      <a:rPr lang="en-US" sz="2400" b="0" dirty="0">
                        <a:latin typeface="Franklin Gothic Demi Cond" panose="020B0706030402020204" pitchFamily="34" charset="0"/>
                      </a:rPr>
                      <a:t> 2 269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B9-4818-BF9A-EACBFEA205D7}"/>
                </c:ext>
              </c:extLst>
            </c:dLbl>
            <c:dLbl>
              <c:idx val="1"/>
              <c:layout>
                <c:manualLayout>
                  <c:x val="2.08619807168671E-3"/>
                  <c:y val="-2.5942349236768306E-2"/>
                </c:manualLayout>
              </c:layout>
              <c:spPr/>
              <c:txPr>
                <a:bodyPr/>
                <a:lstStyle/>
                <a:p>
                  <a:pPr>
                    <a:defRPr sz="2400" b="0">
                      <a:latin typeface="Franklin Gothic Demi Cond" panose="020B07060304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B9-4818-BF9A-EACBFEA205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'[Диаграмма в Microsoft PowerPoint]нац про'!$C$8:$C$9</c:f>
              <c:numCache>
                <c:formatCode>General</c:formatCode>
                <c:ptCount val="2"/>
                <c:pt idx="0">
                  <c:v>2269</c:v>
                </c:pt>
                <c:pt idx="1">
                  <c:v>264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B9-4818-BF9A-EACBFEA20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7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ln w="158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B w="635000" h="635000"/>
            </a:sp3d>
          </c:spPr>
          <c:dPt>
            <c:idx val="0"/>
            <c:bubble3D val="0"/>
            <c:spPr>
              <a:solidFill>
                <a:srgbClr val="43ADA1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1E-489F-8D58-1EE7E9E0D6F4}"/>
              </c:ext>
            </c:extLst>
          </c:dPt>
          <c:dPt>
            <c:idx val="1"/>
            <c:bubble3D val="0"/>
            <c:spPr>
              <a:solidFill>
                <a:srgbClr val="A08B88"/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1E-489F-8D58-1EE7E9E0D6F4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58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1E-489F-8D58-1EE7E9E0D6F4}"/>
              </c:ext>
            </c:extLst>
          </c:dPt>
          <c:dLbls>
            <c:dLbl>
              <c:idx val="0"/>
              <c:layout>
                <c:manualLayout>
                  <c:x val="5.5412971903628302E-3"/>
                  <c:y val="8.361046923686626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 3 240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B1E-489F-8D58-1EE7E9E0D6F4}"/>
                </c:ext>
              </c:extLst>
            </c:dLbl>
            <c:dLbl>
              <c:idx val="1"/>
              <c:layout>
                <c:manualLayout>
                  <c:x val="9.7307219051144478E-2"/>
                  <c:y val="0.1072155987868231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4 753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B1E-489F-8D58-1EE7E9E0D6F4}"/>
                </c:ext>
              </c:extLst>
            </c:dLbl>
            <c:dLbl>
              <c:idx val="2"/>
              <c:layout>
                <c:manualLayout>
                  <c:x val="-5.413078429788898E-3"/>
                  <c:y val="-1.75753389285729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B1E-489F-8D58-1EE7E9E0D6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>
                    <a:latin typeface="Franklin Gothic Demi Cond" panose="020B07060304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'расходы на одного обучающ'!$A$1:$A$3</c:f>
              <c:numCache>
                <c:formatCode>General</c:formatCode>
                <c:ptCount val="3"/>
                <c:pt idx="0">
                  <c:v>3121</c:v>
                </c:pt>
                <c:pt idx="1">
                  <c:v>4777</c:v>
                </c:pt>
                <c:pt idx="2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B1E-489F-8D58-1EE7E9E0D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0"/>
    </a:sp3d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ADB9C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51-48F3-990C-3FF8BA012F72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51-48F3-990C-3FF8BA012F72}"/>
              </c:ext>
            </c:extLst>
          </c:dPt>
          <c:dPt>
            <c:idx val="3"/>
            <c:invertIfNegative val="0"/>
            <c:bubble3D val="0"/>
            <c:spPr>
              <a:solidFill>
                <a:srgbClr val="43ADA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51-48F3-990C-3FF8BA012F72}"/>
              </c:ext>
            </c:extLst>
          </c:dPt>
          <c:dPt>
            <c:idx val="5"/>
            <c:invertIfNegative val="0"/>
            <c:bubble3D val="0"/>
            <c:spPr>
              <a:solidFill>
                <a:srgbClr val="ADB9C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51-48F3-990C-3FF8BA012F72}"/>
              </c:ext>
            </c:extLst>
          </c:dPt>
          <c:dPt>
            <c:idx val="6"/>
            <c:invertIfNegative val="0"/>
            <c:bubble3D val="0"/>
            <c:spPr>
              <a:solidFill>
                <a:srgbClr val="F7C8A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51-48F3-990C-3FF8BA012F72}"/>
              </c:ext>
            </c:extLst>
          </c:dPt>
          <c:dPt>
            <c:idx val="7"/>
            <c:invertIfNegative val="0"/>
            <c:bubble3D val="0"/>
            <c:spPr>
              <a:solidFill>
                <a:srgbClr val="43ADA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051-48F3-990C-3FF8BA012F72}"/>
              </c:ext>
            </c:extLst>
          </c:dPt>
          <c:dPt>
            <c:idx val="9"/>
            <c:invertIfNegative val="0"/>
            <c:bubble3D val="0"/>
            <c:spPr>
              <a:solidFill>
                <a:srgbClr val="F7C8A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051-48F3-990C-3FF8BA012F72}"/>
              </c:ext>
            </c:extLst>
          </c:dPt>
          <c:dPt>
            <c:idx val="10"/>
            <c:invertIfNegative val="0"/>
            <c:bubble3D val="0"/>
            <c:spPr>
              <a:solidFill>
                <a:srgbClr val="43ADA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051-48F3-990C-3FF8BA012F72}"/>
              </c:ext>
            </c:extLst>
          </c:dPt>
          <c:dPt>
            <c:idx val="12"/>
            <c:invertIfNegative val="0"/>
            <c:bubble3D val="0"/>
            <c:spPr>
              <a:solidFill>
                <a:srgbClr val="ADB9C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051-48F3-990C-3FF8BA012F72}"/>
              </c:ext>
            </c:extLst>
          </c:dPt>
          <c:dPt>
            <c:idx val="13"/>
            <c:invertIfNegative val="0"/>
            <c:bubble3D val="0"/>
            <c:spPr>
              <a:solidFill>
                <a:srgbClr val="F7C8A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051-48F3-990C-3FF8BA012F72}"/>
              </c:ext>
            </c:extLst>
          </c:dPt>
          <c:dPt>
            <c:idx val="14"/>
            <c:invertIfNegative val="0"/>
            <c:bubble3D val="0"/>
            <c:spPr>
              <a:solidFill>
                <a:srgbClr val="43ADA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051-48F3-990C-3FF8BA012F72}"/>
              </c:ext>
            </c:extLst>
          </c:dPt>
          <c:dLbls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051-48F3-990C-3FF8BA012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Franklin Gothic Demi Cond" panose="020B07060304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Лист1!$A$5:$A$19</c:f>
              <c:numCache>
                <c:formatCode>General</c:formatCode>
                <c:ptCount val="15"/>
                <c:pt idx="0">
                  <c:v>1</c:v>
                </c:pt>
                <c:pt idx="2">
                  <c:v>10</c:v>
                </c:pt>
                <c:pt idx="3">
                  <c:v>14</c:v>
                </c:pt>
                <c:pt idx="5">
                  <c:v>1</c:v>
                </c:pt>
                <c:pt idx="6">
                  <c:v>5</c:v>
                </c:pt>
                <c:pt idx="7">
                  <c:v>7</c:v>
                </c:pt>
                <c:pt idx="9">
                  <c:v>10</c:v>
                </c:pt>
                <c:pt idx="10">
                  <c:v>32</c:v>
                </c:pt>
                <c:pt idx="12">
                  <c:v>3</c:v>
                </c:pt>
                <c:pt idx="13">
                  <c:v>14</c:v>
                </c:pt>
                <c:pt idx="14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9051-48F3-990C-3FF8BA012F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axId val="162306048"/>
        <c:axId val="162129024"/>
      </c:barChart>
      <c:catAx>
        <c:axId val="162306048"/>
        <c:scaling>
          <c:orientation val="minMax"/>
        </c:scaling>
        <c:delete val="1"/>
        <c:axPos val="l"/>
        <c:majorTickMark val="out"/>
        <c:minorTickMark val="none"/>
        <c:tickLblPos val="nextTo"/>
        <c:crossAx val="162129024"/>
        <c:crosses val="autoZero"/>
        <c:auto val="1"/>
        <c:lblAlgn val="ctr"/>
        <c:lblOffset val="100"/>
        <c:noMultiLvlLbl val="0"/>
      </c:catAx>
      <c:valAx>
        <c:axId val="162129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306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10276544895869"/>
          <c:y val="5.8789748981144849E-2"/>
          <c:w val="0.67546050078030351"/>
          <c:h val="0.8847983236434831"/>
        </c:manualLayout>
      </c:layout>
      <c:doughnutChart>
        <c:varyColors val="1"/>
        <c:ser>
          <c:idx val="0"/>
          <c:order val="0"/>
          <c:spPr>
            <a:ln w="254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98-4F15-AC89-C40CBD434A0C}"/>
              </c:ext>
            </c:extLst>
          </c:dPt>
          <c:dPt>
            <c:idx val="1"/>
            <c:bubble3D val="0"/>
            <c:spPr>
              <a:solidFill>
                <a:srgbClr val="FFCCFF"/>
              </a:solidFill>
              <a:ln w="254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98-4F15-AC89-C40CBD434A0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98-4F15-AC89-C40CBD434A0C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98-4F15-AC89-C40CBD434A0C}"/>
              </c:ext>
            </c:extLst>
          </c:dPt>
          <c:dLbls>
            <c:dLbl>
              <c:idx val="0"/>
              <c:layout>
                <c:manualLayout>
                  <c:x val="3.5197586899932483E-3"/>
                  <c:y val="-5.3992443742762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98-4F15-AC89-C40CBD434A0C}"/>
                </c:ext>
              </c:extLst>
            </c:dLbl>
            <c:dLbl>
              <c:idx val="1"/>
              <c:layout>
                <c:manualLayout>
                  <c:x val="7.8611477970782478E-3"/>
                  <c:y val="-8.196360847673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98-4F15-AC89-C40CBD434A0C}"/>
                </c:ext>
              </c:extLst>
            </c:dLbl>
            <c:dLbl>
              <c:idx val="2"/>
              <c:layout>
                <c:manualLayout>
                  <c:x val="-1.3297914112228113E-2"/>
                  <c:y val="-5.225755017016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Franklin Gothic Demi Cond" panose="020B07060304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Лист2!$A$4:$A$7</c:f>
              <c:strCache>
                <c:ptCount val="4"/>
                <c:pt idx="0">
                  <c:v>8 спортивных школ</c:v>
                </c:pt>
                <c:pt idx="1">
                  <c:v>5 учреждений в сфере физической культуры и массового спорта</c:v>
                </c:pt>
                <c:pt idx="2">
                  <c:v>Мероприятия в сфере физической культуры и спорта</c:v>
                </c:pt>
                <c:pt idx="3">
                  <c:v>Обеспечение деятельности Комитета физической культуры и спорта</c:v>
                </c:pt>
              </c:strCache>
            </c:strRef>
          </c:cat>
          <c:val>
            <c:numRef>
              <c:f>Лист2!$B$4:$B$7</c:f>
              <c:numCache>
                <c:formatCode>General</c:formatCode>
                <c:ptCount val="4"/>
                <c:pt idx="0">
                  <c:v>437</c:v>
                </c:pt>
                <c:pt idx="1">
                  <c:v>252</c:v>
                </c:pt>
                <c:pt idx="2">
                  <c:v>27</c:v>
                </c:pt>
                <c:pt idx="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898-4F15-AC89-C40CBD434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7C8AE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43ADA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4E-4C62-A9F1-B44AF2E3AC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 Cond" panose="020B07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3"/>
                <c:pt idx="0">
                  <c:v>Категория 1</c:v>
                </c:pt>
                <c:pt idx="1">
                  <c:v>Категория 3</c:v>
                </c:pt>
                <c:pt idx="2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88</c:v>
                </c:pt>
                <c:pt idx="1">
                  <c:v>34</c:v>
                </c:pt>
                <c:pt idx="2">
                  <c:v>2</c:v>
                </c:pt>
                <c:pt idx="3">
                  <c:v>31</c:v>
                </c:pt>
                <c:pt idx="4">
                  <c:v>3</c:v>
                </c:pt>
                <c:pt idx="5">
                  <c:v>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92-4F40-AF05-A969353D3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8206976"/>
        <c:axId val="278342464"/>
      </c:barChart>
      <c:catAx>
        <c:axId val="278206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8342464"/>
        <c:crosses val="autoZero"/>
        <c:auto val="1"/>
        <c:lblAlgn val="ctr"/>
        <c:lblOffset val="100"/>
        <c:noMultiLvlLbl val="0"/>
      </c:catAx>
      <c:valAx>
        <c:axId val="278342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820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7C8AE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Franklin Gothic Demi Cond" panose="020B07060304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 Cond" panose="020B07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3"/>
                <c:pt idx="0">
                  <c:v>Категория 2</c:v>
                </c:pt>
                <c:pt idx="1">
                  <c:v>Категория 3</c:v>
                </c:pt>
                <c:pt idx="2">
                  <c:v>Категория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</c:v>
                </c:pt>
                <c:pt idx="1">
                  <c:v>41</c:v>
                </c:pt>
                <c:pt idx="2">
                  <c:v>44</c:v>
                </c:pt>
                <c:pt idx="3">
                  <c:v>299</c:v>
                </c:pt>
                <c:pt idx="4">
                  <c:v>327</c:v>
                </c:pt>
                <c:pt idx="5">
                  <c:v>639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92-4F40-AF05-A969353D3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8841344"/>
        <c:axId val="278345344"/>
      </c:barChart>
      <c:catAx>
        <c:axId val="278841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8345344"/>
        <c:crosses val="autoZero"/>
        <c:auto val="1"/>
        <c:lblAlgn val="ctr"/>
        <c:lblOffset val="100"/>
        <c:noMultiLvlLbl val="0"/>
      </c:catAx>
      <c:valAx>
        <c:axId val="27834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884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7C8AE"/>
            </a:solidFill>
          </c:spPr>
          <c:dPt>
            <c:idx val="0"/>
            <c:bubble3D val="0"/>
            <c:spPr>
              <a:solidFill>
                <a:srgbClr val="F7C8A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09F-4F39-AADF-3D4A55E5A3CC}"/>
              </c:ext>
            </c:extLst>
          </c:dPt>
          <c:dPt>
            <c:idx val="1"/>
            <c:bubble3D val="0"/>
            <c:spPr>
              <a:solidFill>
                <a:srgbClr val="43ADA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9F-4F39-AADF-3D4A55E5A3CC}"/>
              </c:ext>
            </c:extLst>
          </c:dPt>
          <c:dPt>
            <c:idx val="2"/>
            <c:bubble3D val="0"/>
            <c:spPr>
              <a:solidFill>
                <a:srgbClr val="F7C8A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5C-4A31-B288-12860093FBAB}"/>
              </c:ext>
            </c:extLst>
          </c:dPt>
          <c:dPt>
            <c:idx val="3"/>
            <c:bubble3D val="0"/>
            <c:spPr>
              <a:solidFill>
                <a:srgbClr val="F7C8A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5C-4A31-B288-12860093F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 Cond" panose="020B07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713.3</c:v>
                </c:pt>
                <c:pt idx="1">
                  <c:v>140.80000000000001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9F-4F39-AADF-3D4A55E5A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43ADA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09F-4F39-AADF-3D4A55E5A3CC}"/>
              </c:ext>
            </c:extLst>
          </c:dPt>
          <c:dPt>
            <c:idx val="1"/>
            <c:bubble3D val="0"/>
            <c:spPr>
              <a:solidFill>
                <a:srgbClr val="F7C8A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9F-4F39-AADF-3D4A55E5A3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AB-4AEA-A695-76F4BAE5FA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AB-4AEA-A695-76F4BAE5FA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Demi Cond" panose="020B07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</c:v>
                </c:pt>
                <c:pt idx="1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9F-4F39-AADF-3D4A55E5A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7C8A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23B-4615-A0DB-82A2F3D6E966}"/>
              </c:ext>
            </c:extLst>
          </c:dPt>
          <c:dPt>
            <c:idx val="1"/>
            <c:invertIfNegative val="0"/>
            <c:bubble3D val="0"/>
            <c:spPr>
              <a:solidFill>
                <a:srgbClr val="43ADA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23B-4615-A0DB-82A2F3D6E966}"/>
              </c:ext>
            </c:extLst>
          </c:dPt>
          <c:dLbls>
            <c:dLbl>
              <c:idx val="0"/>
              <c:layout>
                <c:manualLayout>
                  <c:x val="0"/>
                  <c:y val="-2.7503816425236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3B-4615-A0DB-82A2F3D6E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Demi Cond" panose="020B07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485</c:v>
                </c:pt>
                <c:pt idx="1">
                  <c:v>537.79999999999995</c:v>
                </c:pt>
                <c:pt idx="2">
                  <c:v>10</c:v>
                </c:pt>
                <c:pt idx="3">
                  <c:v>3.9</c:v>
                </c:pt>
                <c:pt idx="4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23B-4615-A0DB-82A2F3D6E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9502848"/>
        <c:axId val="278942784"/>
      </c:barChart>
      <c:catAx>
        <c:axId val="279502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8942784"/>
        <c:crosses val="autoZero"/>
        <c:auto val="1"/>
        <c:lblAlgn val="ctr"/>
        <c:lblOffset val="100"/>
        <c:noMultiLvlLbl val="0"/>
      </c:catAx>
      <c:valAx>
        <c:axId val="278942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950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Лист1!$B$14:$G$14</c:f>
              <c:numCache>
                <c:formatCode>General</c:formatCode>
                <c:ptCount val="6"/>
                <c:pt idx="0">
                  <c:v>97</c:v>
                </c:pt>
                <c:pt idx="1">
                  <c:v>103</c:v>
                </c:pt>
                <c:pt idx="2">
                  <c:v>227</c:v>
                </c:pt>
                <c:pt idx="3">
                  <c:v>278</c:v>
                </c:pt>
                <c:pt idx="4">
                  <c:v>213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153664"/>
        <c:axId val="143609792"/>
        <c:axId val="0"/>
      </c:bar3DChart>
      <c:catAx>
        <c:axId val="55153664"/>
        <c:scaling>
          <c:orientation val="minMax"/>
        </c:scaling>
        <c:delete val="1"/>
        <c:axPos val="b"/>
        <c:majorTickMark val="out"/>
        <c:minorTickMark val="none"/>
        <c:tickLblPos val="nextTo"/>
        <c:crossAx val="143609792"/>
        <c:crosses val="autoZero"/>
        <c:auto val="1"/>
        <c:lblAlgn val="ctr"/>
        <c:lblOffset val="100"/>
        <c:noMultiLvlLbl val="0"/>
      </c:catAx>
      <c:valAx>
        <c:axId val="14360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153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20453513495117E-2"/>
          <c:y val="4.6756487922900956E-2"/>
          <c:w val="0.96384583522525891"/>
          <c:h val="0.939491603864481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7C8A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3ADA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C7-4F55-87EA-40426A3AAEF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8C7-4F55-87EA-40426A3AAEF8}"/>
              </c:ext>
            </c:extLst>
          </c:dPt>
          <c:dLbls>
            <c:dLbl>
              <c:idx val="0"/>
              <c:layout>
                <c:manualLayout>
                  <c:x val="0"/>
                  <c:y val="-2.7503816425236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7-4F55-87EA-40426A3AAE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Demi Cond" panose="020B07060304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96.3</c:v>
                </c:pt>
                <c:pt idx="1">
                  <c:v>2.5</c:v>
                </c:pt>
                <c:pt idx="2">
                  <c:v>18.600000000000001</c:v>
                </c:pt>
                <c:pt idx="3">
                  <c:v>2.2999999999999998</c:v>
                </c:pt>
                <c:pt idx="4">
                  <c:v>77.900000000000006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C7-4F55-87EA-40426A3AA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8529536"/>
        <c:axId val="133259264"/>
      </c:barChart>
      <c:catAx>
        <c:axId val="278529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259264"/>
        <c:crosses val="autoZero"/>
        <c:auto val="1"/>
        <c:lblAlgn val="ctr"/>
        <c:lblOffset val="100"/>
        <c:noMultiLvlLbl val="0"/>
      </c:catAx>
      <c:valAx>
        <c:axId val="133259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852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001177059502428E-2"/>
          <c:y val="4.369626752396908E-2"/>
          <c:w val="0.94599882294049753"/>
          <c:h val="0.9126074649520618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'расходы '!$E$5</c:f>
              <c:strCache>
                <c:ptCount val="1"/>
                <c:pt idx="0">
                  <c:v>Расходы за счет безвозмездных поступлений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noFill/>
            </c:spPr>
          </c:dPt>
          <c:cat>
            <c:strRef>
              <c:f>'расходы '!$B$6:$B$8</c:f>
              <c:strCache>
                <c:ptCount val="2"/>
                <c:pt idx="0">
                  <c:v>Утвержденный план на 2020 год</c:v>
                </c:pt>
                <c:pt idx="1">
                  <c:v>Проект на 2021 год</c:v>
                </c:pt>
              </c:strCache>
            </c:strRef>
          </c:cat>
          <c:val>
            <c:numRef>
              <c:f>'расходы '!$E$6:$E$8</c:f>
              <c:numCache>
                <c:formatCode>#,##0</c:formatCode>
                <c:ptCount val="3"/>
                <c:pt idx="0">
                  <c:v>9255</c:v>
                </c:pt>
                <c:pt idx="1">
                  <c:v>9853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218752"/>
        <c:axId val="143612096"/>
        <c:axId val="0"/>
      </c:bar3DChart>
      <c:catAx>
        <c:axId val="54218752"/>
        <c:scaling>
          <c:orientation val="minMax"/>
        </c:scaling>
        <c:delete val="1"/>
        <c:axPos val="b"/>
        <c:majorTickMark val="out"/>
        <c:minorTickMark val="none"/>
        <c:tickLblPos val="nextTo"/>
        <c:crossAx val="143612096"/>
        <c:crosses val="autoZero"/>
        <c:auto val="1"/>
        <c:lblAlgn val="ctr"/>
        <c:lblOffset val="100"/>
        <c:noMultiLvlLbl val="0"/>
      </c:catAx>
      <c:valAx>
        <c:axId val="1436120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4218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Лист3!$A$1:$C$1</c:f>
              <c:numCache>
                <c:formatCode>General</c:formatCode>
                <c:ptCount val="3"/>
                <c:pt idx="0">
                  <c:v>38.700000000000003</c:v>
                </c:pt>
                <c:pt idx="2">
                  <c:v>35.200000000000003</c:v>
                </c:pt>
              </c:numCache>
            </c:numRef>
          </c:val>
        </c:ser>
        <c:ser>
          <c:idx val="1"/>
          <c:order val="1"/>
          <c:spPr>
            <a:pattFill prst="lgCheck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Лист3!$A$2:$C$2</c:f>
              <c:numCache>
                <c:formatCode>General</c:formatCode>
                <c:ptCount val="3"/>
                <c:pt idx="0">
                  <c:v>27.8</c:v>
                </c:pt>
                <c:pt idx="2">
                  <c:v>27.8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43824896"/>
        <c:axId val="207613888"/>
        <c:axId val="0"/>
      </c:bar3DChart>
      <c:catAx>
        <c:axId val="143824896"/>
        <c:scaling>
          <c:orientation val="minMax"/>
        </c:scaling>
        <c:delete val="1"/>
        <c:axPos val="l"/>
        <c:majorTickMark val="out"/>
        <c:minorTickMark val="none"/>
        <c:tickLblPos val="nextTo"/>
        <c:crossAx val="207613888"/>
        <c:crosses val="autoZero"/>
        <c:auto val="1"/>
        <c:lblAlgn val="ctr"/>
        <c:lblOffset val="100"/>
        <c:noMultiLvlLbl val="0"/>
      </c:catAx>
      <c:valAx>
        <c:axId val="2076138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43824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06530332139389E-2"/>
          <c:y val="3.7890169826091676E-2"/>
          <c:w val="0.94893469667860608"/>
          <c:h val="0.9416017729296227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layout>
                <c:manualLayout>
                  <c:x val="-0.11408457780336416"/>
                  <c:y val="0.14306905175910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17621573186831"/>
                  <c:y val="6.885733626496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0811045538500433"/>
                  <c:y val="-0.10926725195908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4545815182717445"/>
                  <c:y val="-0.26644390933307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925915775139867"/>
                  <c:y val="0.15599591001516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Лист1!$B$7:$B$11</c:f>
              <c:strCache>
                <c:ptCount val="5"/>
                <c:pt idx="0">
                  <c:v>Доходы от использования и продажи активов</c:v>
                </c:pt>
                <c:pt idx="1">
                  <c:v>Иные доходы (в том числе родительская плата)</c:v>
                </c:pt>
                <c:pt idx="2">
                  <c:v>Налог на доходы физических лиц</c:v>
                </c:pt>
                <c:pt idx="3">
                  <c:v>Имущественные налоги</c:v>
                </c:pt>
                <c:pt idx="4">
                  <c:v>Налоги на совокупный доход</c:v>
                </c:pt>
              </c:strCache>
            </c:strRef>
          </c:cat>
          <c:val>
            <c:numRef>
              <c:f>Лист1!$C$7:$C$11</c:f>
              <c:numCache>
                <c:formatCode>#,##0</c:formatCode>
                <c:ptCount val="5"/>
                <c:pt idx="0">
                  <c:v>1322</c:v>
                </c:pt>
                <c:pt idx="1">
                  <c:v>676</c:v>
                </c:pt>
                <c:pt idx="2">
                  <c:v>3295</c:v>
                </c:pt>
                <c:pt idx="3">
                  <c:v>4084</c:v>
                </c:pt>
                <c:pt idx="4">
                  <c:v>2311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635000"/>
        </a:sp3d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pPr>
              <a:solidFill>
                <a:schemeClr val="accent6">
                  <a:lumMod val="75000"/>
                </a:schemeClr>
              </a:solidFill>
            </c:spPr>
          </c:marker>
          <c:dLbls>
            <c:dLbl>
              <c:idx val="2"/>
              <c:layout>
                <c:manualLayout>
                  <c:x val="-1.8762690670303773E-2"/>
                  <c:y val="-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39149787139490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020305072486035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'потери бюджета'!$B$1:$B$5</c:f>
              <c:numCache>
                <c:formatCode>General</c:formatCode>
                <c:ptCount val="5"/>
                <c:pt idx="0">
                  <c:v>252</c:v>
                </c:pt>
                <c:pt idx="1">
                  <c:v>148</c:v>
                </c:pt>
                <c:pt idx="2">
                  <c:v>50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779328"/>
        <c:axId val="207616768"/>
      </c:lineChart>
      <c:catAx>
        <c:axId val="143779328"/>
        <c:scaling>
          <c:orientation val="minMax"/>
        </c:scaling>
        <c:delete val="1"/>
        <c:axPos val="b"/>
        <c:majorTickMark val="out"/>
        <c:minorTickMark val="none"/>
        <c:tickLblPos val="nextTo"/>
        <c:crossAx val="207616768"/>
        <c:crosses val="autoZero"/>
        <c:auto val="1"/>
        <c:lblAlgn val="ctr"/>
        <c:lblOffset val="100"/>
        <c:noMultiLvlLbl val="0"/>
      </c:catAx>
      <c:valAx>
        <c:axId val="20761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779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001177059502428E-2"/>
          <c:y val="4.369626752396908E-2"/>
          <c:w val="0.94599882294049753"/>
          <c:h val="0.9126074649520618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'расходы '!$E$5</c:f>
              <c:strCache>
                <c:ptCount val="1"/>
                <c:pt idx="0">
                  <c:v>Расходы за счет безвозмездных поступлений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noFill/>
            </c:spPr>
          </c:dPt>
          <c:cat>
            <c:strRef>
              <c:f>'расходы '!$B$6:$B$8</c:f>
              <c:strCache>
                <c:ptCount val="2"/>
                <c:pt idx="0">
                  <c:v>Утвержденный план на 2020 год</c:v>
                </c:pt>
                <c:pt idx="1">
                  <c:v>Проект на 2021 год</c:v>
                </c:pt>
              </c:strCache>
            </c:strRef>
          </c:cat>
          <c:val>
            <c:numRef>
              <c:f>'расходы '!$E$6:$E$8</c:f>
              <c:numCache>
                <c:formatCode>#,##0</c:formatCode>
                <c:ptCount val="3"/>
                <c:pt idx="0">
                  <c:v>9853</c:v>
                </c:pt>
                <c:pt idx="1">
                  <c:v>9255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3213952"/>
        <c:axId val="54688512"/>
        <c:axId val="0"/>
      </c:bar3DChart>
      <c:catAx>
        <c:axId val="233213952"/>
        <c:scaling>
          <c:orientation val="minMax"/>
        </c:scaling>
        <c:delete val="1"/>
        <c:axPos val="b"/>
        <c:majorTickMark val="out"/>
        <c:minorTickMark val="none"/>
        <c:tickLblPos val="nextTo"/>
        <c:crossAx val="54688512"/>
        <c:crosses val="autoZero"/>
        <c:auto val="1"/>
        <c:lblAlgn val="ctr"/>
        <c:lblOffset val="100"/>
        <c:noMultiLvlLbl val="0"/>
      </c:catAx>
      <c:valAx>
        <c:axId val="546885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33213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132374934495626E-2"/>
          <c:w val="0.89812607789204835"/>
          <c:h val="0.87603294512504459"/>
        </c:manualLayout>
      </c:layout>
      <c:pieChart>
        <c:varyColors val="1"/>
        <c:ser>
          <c:idx val="0"/>
          <c:order val="0"/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ACF3EB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D1-44C9-86B7-425CF6E27B49}"/>
              </c:ext>
            </c:extLst>
          </c:dPt>
          <c:dPt>
            <c:idx val="1"/>
            <c:bubble3D val="0"/>
            <c:explosion val="19"/>
            <c:spPr>
              <a:solidFill>
                <a:srgbClr val="FF7C80"/>
              </a:solidFill>
              <a:ln w="3810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D1-44C9-86B7-425CF6E27B49}"/>
              </c:ext>
            </c:extLst>
          </c:dPt>
          <c:dLbls>
            <c:dLbl>
              <c:idx val="0"/>
              <c:layout>
                <c:manualLayout>
                  <c:x val="0.34646575421228726"/>
                  <c:y val="-6.0148304982204373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latin typeface="Franklin Gothic Demi Cond" panose="020B0706030402020204" pitchFamily="34" charset="0"/>
                      </a:defRPr>
                    </a:pPr>
                    <a:r>
                      <a:rPr lang="en-US" sz="1800" dirty="0">
                        <a:latin typeface="Franklin Gothic Demi Cond" panose="020B0706030402020204" pitchFamily="34" charset="0"/>
                      </a:rPr>
                      <a:t>21 638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BD1-44C9-86B7-425CF6E27B49}"/>
                </c:ext>
              </c:extLst>
            </c:dLbl>
            <c:dLbl>
              <c:idx val="1"/>
              <c:layout>
                <c:manualLayout>
                  <c:x val="-9.9596591106064156E-2"/>
                  <c:y val="-3.193665468558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Franklin Gothic Demi Cond" panose="020B07060304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'программный бюджет'!$A$1:$A$2</c:f>
              <c:numCache>
                <c:formatCode>General</c:formatCode>
                <c:ptCount val="2"/>
                <c:pt idx="0">
                  <c:v>21638</c:v>
                </c:pt>
                <c:pt idx="1">
                  <c:v>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D1-44C9-86B7-425CF6E27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502277524719472E-2"/>
          <c:y val="7.2169467052822317E-2"/>
          <c:w val="0.87763816840863829"/>
          <c:h val="0.85931129426216912"/>
        </c:manualLayout>
      </c:layout>
      <c:pieChart>
        <c:varyColors val="1"/>
        <c:ser>
          <c:idx val="0"/>
          <c:order val="0"/>
          <c:spPr>
            <a:ln w="19050" cap="rnd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B w="635000" h="635000"/>
            </a:sp3d>
          </c:spPr>
          <c:dPt>
            <c:idx val="0"/>
            <c:bubble3D val="0"/>
            <c:spPr>
              <a:solidFill>
                <a:srgbClr val="A08B88"/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2F-42AD-8303-FEC6F58E956D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2F-42AD-8303-FEC6F58E956D}"/>
              </c:ext>
            </c:extLst>
          </c:dPt>
          <c:dPt>
            <c:idx val="10"/>
            <c:bubble3D val="0"/>
            <c:spPr>
              <a:solidFill>
                <a:srgbClr val="8EBAEA"/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</c:dPt>
          <c:dPt>
            <c:idx val="11"/>
            <c:bubble3D val="0"/>
            <c:spPr>
              <a:solidFill>
                <a:srgbClr val="FF0000"/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2F-42AD-8303-FEC6F58E956D}"/>
              </c:ext>
            </c:extLst>
          </c:dPt>
          <c:dPt>
            <c:idx val="12"/>
            <c:bubble3D val="0"/>
            <c:spPr>
              <a:solidFill>
                <a:srgbClr val="FFFF99"/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2F-42AD-8303-FEC6F58E956D}"/>
              </c:ext>
            </c:extLst>
          </c:dPt>
          <c:dPt>
            <c:idx val="13"/>
            <c:bubble3D val="0"/>
            <c:spPr>
              <a:solidFill>
                <a:srgbClr val="002060"/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32F-42AD-8303-FEC6F58E956D}"/>
              </c:ext>
            </c:extLst>
          </c:dPt>
          <c:dPt>
            <c:idx val="15"/>
            <c:bubble3D val="0"/>
            <c:spPr>
              <a:solidFill>
                <a:srgbClr val="CCCC00"/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32F-42AD-8303-FEC6F58E956D}"/>
              </c:ext>
            </c:extLst>
          </c:dPt>
          <c:dPt>
            <c:idx val="16"/>
            <c:bubble3D val="0"/>
            <c:spPr>
              <a:solidFill>
                <a:schemeClr val="accent5"/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</c:dPt>
          <c:dPt>
            <c:idx val="17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 cap="rnd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B w="635000" h="635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32F-42AD-8303-FEC6F58E956D}"/>
              </c:ext>
            </c:extLst>
          </c:dPt>
          <c:dLbls>
            <c:dLbl>
              <c:idx val="0"/>
              <c:layout>
                <c:manualLayout>
                  <c:x val="-0.23088332065667919"/>
                  <c:y val="-8.41573566159956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2F-42AD-8303-FEC6F58E956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32F-42AD-8303-FEC6F58E956D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9503495338124822E-2"/>
                  <c:y val="-2.2362899013642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32F-42AD-8303-FEC6F58E956D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32F-42AD-8303-FEC6F58E956D}"/>
                </c:ext>
              </c:extLst>
            </c:dLbl>
            <c:dLbl>
              <c:idx val="11"/>
              <c:layout>
                <c:manualLayout>
                  <c:x val="1.4215802621257571E-2"/>
                  <c:y val="-6.014480299314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2F-42AD-8303-FEC6F58E956D}"/>
                </c:ext>
              </c:extLst>
            </c:dLbl>
            <c:dLbl>
              <c:idx val="13"/>
              <c:layout>
                <c:manualLayout>
                  <c:x val="2.9687513353217163E-2"/>
                  <c:y val="-1.1822351929056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2F-42AD-8303-FEC6F58E956D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32F-42AD-8303-FEC6F58E956D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Franklin Gothic Demi Cond" panose="020B07060304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'[данные для диаграмм.xlsx]Структура программных расходов'!$D$3:$D$20</c:f>
              <c:numCache>
                <c:formatCode>0.0%</c:formatCode>
                <c:ptCount val="18"/>
                <c:pt idx="0">
                  <c:v>0.434</c:v>
                </c:pt>
                <c:pt idx="1">
                  <c:v>5.3999999999999999E-2</c:v>
                </c:pt>
                <c:pt idx="2">
                  <c:v>1.4999999999999999E-2</c:v>
                </c:pt>
                <c:pt idx="3">
                  <c:v>3.4000000000000002E-2</c:v>
                </c:pt>
                <c:pt idx="4">
                  <c:v>0</c:v>
                </c:pt>
                <c:pt idx="5">
                  <c:v>4.8000000000000001E-2</c:v>
                </c:pt>
                <c:pt idx="6">
                  <c:v>1.2E-2</c:v>
                </c:pt>
                <c:pt idx="7">
                  <c:v>4.0000000000000001E-3</c:v>
                </c:pt>
                <c:pt idx="8">
                  <c:v>3.6999999999999998E-2</c:v>
                </c:pt>
                <c:pt idx="9">
                  <c:v>3.0000000000000001E-3</c:v>
                </c:pt>
                <c:pt idx="10">
                  <c:v>0.1</c:v>
                </c:pt>
                <c:pt idx="11">
                  <c:v>7.0000000000000001E-3</c:v>
                </c:pt>
                <c:pt idx="12">
                  <c:v>4.1000000000000002E-2</c:v>
                </c:pt>
                <c:pt idx="13">
                  <c:v>0.02</c:v>
                </c:pt>
                <c:pt idx="14">
                  <c:v>0</c:v>
                </c:pt>
                <c:pt idx="15">
                  <c:v>0.13400000000000001</c:v>
                </c:pt>
                <c:pt idx="16">
                  <c:v>0.06</c:v>
                </c:pt>
                <c:pt idx="17">
                  <c:v>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32F-42AD-8303-FEC6F58E9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0"/>
      </c:pie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0.64999</cdr:x>
      <cdr:y>0.40523</cdr:y>
    </cdr:from>
    <cdr:to>
      <cdr:x>0.81465</cdr:x>
      <cdr:y>0.63779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9585" y="1254743"/>
          <a:ext cx="91440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>
              <a:latin typeface="Arial" pitchFamily="34" charset="0"/>
              <a:cs typeface="Arial" pitchFamily="34" charset="0"/>
            </a:rPr>
            <a:t>Налог на доходы</a:t>
          </a:r>
        </a:p>
        <a:p xmlns:a="http://schemas.openxmlformats.org/drawingml/2006/main">
          <a:pPr algn="ctr"/>
          <a:r>
            <a:rPr lang="ru-RU" sz="1000" dirty="0" smtClean="0">
              <a:latin typeface="Arial" pitchFamily="34" charset="0"/>
              <a:cs typeface="Arial" pitchFamily="34" charset="0"/>
            </a:rPr>
            <a:t> физических лиц</a:t>
          </a:r>
          <a:endParaRPr lang="ru-RU" sz="10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0.70502</cdr:x>
      <cdr:y>0.58748</cdr:y>
    </cdr:from>
    <cdr:to>
      <cdr:x>0.78291</cdr:x>
      <cdr:y>0.66888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15174" y="1819054"/>
          <a:ext cx="432547" cy="252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(28%)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0.87711</cdr:x>
      <cdr:y>0.05376</cdr:y>
    </cdr:from>
    <cdr:to>
      <cdr:x>0.99415</cdr:x>
      <cdr:y>0.14351</cdr:y>
    </cdr:to>
    <cdr:sp macro="" textlink="">
      <cdr:nvSpPr>
        <cdr:cNvPr id="2" name="TextBox 27"/>
        <cdr:cNvSpPr txBox="1"/>
      </cdr:nvSpPr>
      <cdr:spPr>
        <a:xfrm xmlns:a="http://schemas.openxmlformats.org/drawingml/2006/main">
          <a:off x="5936917" y="147464"/>
          <a:ext cx="79220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Arial" pitchFamily="34" charset="0"/>
              <a:cs typeface="Arial" pitchFamily="34" charset="0"/>
            </a:rPr>
            <a:t>МЛН.РУБ.</a:t>
          </a:r>
          <a:endParaRPr lang="ru-RU" sz="10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0.02143</cdr:x>
      <cdr:y>0.02084</cdr:y>
    </cdr:from>
    <cdr:to>
      <cdr:x>0.02143</cdr:x>
      <cdr:y>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CD456D84-CA96-481B-AC11-6EC71DD8A586}"/>
            </a:ext>
          </a:extLst>
        </cdr:cNvPr>
        <cdr:cNvCxnSpPr/>
      </cdr:nvCxnSpPr>
      <cdr:spPr>
        <a:xfrm xmlns:a="http://schemas.openxmlformats.org/drawingml/2006/main">
          <a:off x="143309" y="96252"/>
          <a:ext cx="0" cy="45212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ADB9C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0.01979</cdr:x>
      <cdr:y>0.02084</cdr:y>
    </cdr:from>
    <cdr:to>
      <cdr:x>0.01979</cdr:x>
      <cdr:y>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CD456D84-CA96-481B-AC11-6EC71DD8A586}"/>
            </a:ext>
          </a:extLst>
        </cdr:cNvPr>
        <cdr:cNvCxnSpPr/>
      </cdr:nvCxnSpPr>
      <cdr:spPr>
        <a:xfrm xmlns:a="http://schemas.openxmlformats.org/drawingml/2006/main">
          <a:off x="152936" y="96252"/>
          <a:ext cx="0" cy="45212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ADB9C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0.01979</cdr:x>
      <cdr:y>0.02084</cdr:y>
    </cdr:from>
    <cdr:to>
      <cdr:x>0.01979</cdr:x>
      <cdr:y>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CD456D84-CA96-481B-AC11-6EC71DD8A586}"/>
            </a:ext>
          </a:extLst>
        </cdr:cNvPr>
        <cdr:cNvCxnSpPr/>
      </cdr:nvCxnSpPr>
      <cdr:spPr>
        <a:xfrm xmlns:a="http://schemas.openxmlformats.org/drawingml/2006/main">
          <a:off x="152936" y="96252"/>
          <a:ext cx="0" cy="45212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ADB9C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0.01979</cdr:x>
      <cdr:y>0.02084</cdr:y>
    </cdr:from>
    <cdr:to>
      <cdr:x>0.01979</cdr:x>
      <cdr:y>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CD456D84-CA96-481B-AC11-6EC71DD8A586}"/>
            </a:ext>
          </a:extLst>
        </cdr:cNvPr>
        <cdr:cNvCxnSpPr/>
      </cdr:nvCxnSpPr>
      <cdr:spPr>
        <a:xfrm xmlns:a="http://schemas.openxmlformats.org/drawingml/2006/main">
          <a:off x="152936" y="96252"/>
          <a:ext cx="0" cy="45212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ADB9C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6" y="1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901119FA-580D-4469-8373-3D6F71558517}" type="datetimeFigureOut">
              <a:rPr lang="ru-RU" smtClean="0"/>
              <a:t>23.04.2021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64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6" y="6456364"/>
            <a:ext cx="4302125" cy="33972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E48BC0A-677A-41C5-B562-E76BFE4812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74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3" y="0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3A9C0E0-FBC4-4BE8-8A1C-178F9CAA4018}" type="datetimeFigureOut">
              <a:rPr lang="ru-RU" smtClean="0"/>
              <a:t>23.04.2021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5"/>
            <a:ext cx="7941310" cy="305895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218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3" y="6456218"/>
            <a:ext cx="4301543" cy="3398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7691CC7A-5C36-4C87-8205-484FBE75F4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61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5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CC7A-5C36-4C87-8205-484FBE75F41F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45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0C36-C25A-4DEF-98BF-658640B42A87}" type="datetime1">
              <a:rPr lang="ru-RU" smtClean="0"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2DD8-C8F2-45F3-8165-219106DD505A}" type="datetime1">
              <a:rPr lang="ru-RU" smtClean="0"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42F6-900D-4783-B935-2ED53648EA70}" type="datetime1">
              <a:rPr lang="ru-RU" smtClean="0"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371-46D8-4CF4-BF61-E9911171B52C}" type="datetime1">
              <a:rPr lang="ru-RU" smtClean="0"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BB81-2398-4AEA-824C-A7A167AC2ADA}" type="datetime1">
              <a:rPr lang="ru-RU" smtClean="0"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755-7726-400C-A6D6-EBDA4F3C67DE}" type="datetime1">
              <a:rPr lang="ru-RU" smtClean="0"/>
              <a:t>23.04.2021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C9E3-129F-421C-AADA-7A463F94EC50}" type="datetime1">
              <a:rPr lang="ru-RU" smtClean="0"/>
              <a:t>23.04.2021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A9EF-46E2-4CAA-908C-35D672E30DB9}" type="datetime1">
              <a:rPr lang="ru-RU" smtClean="0"/>
              <a:t>23.04.2021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7BD7-0C9C-42E3-895D-0EB57E245E4A}" type="datetime1">
              <a:rPr lang="ru-RU" smtClean="0"/>
              <a:t>23.04.2021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CFDE-2479-4359-A7EC-5F5706E57375}" type="datetime1">
              <a:rPr lang="ru-RU" smtClean="0"/>
              <a:t>23.04.2021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1D95-6C31-4061-BA51-6D5EA0264E57}" type="datetime1">
              <a:rPr lang="ru-RU" smtClean="0"/>
              <a:t>23.04.2021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EC0BC-DB1E-4563-99CA-3924E16CBC92}" type="datetime1">
              <a:rPr lang="ru-RU" smtClean="0"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514FB-4B98-475A-A071-63E7769603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in.ru/" TargetMode="External"/><Relationship Id="rId2" Type="http://schemas.openxmlformats.org/officeDocument/2006/relationships/hyperlink" Target="https://odin.ru/main/static.asp?id=1586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#RANGE!P717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#RANGE!P717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#RANGE!P717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#RANGE!P717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#RANGE!P717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#RANGE!P717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57CF1E-D39F-48A5-83A4-1C1DD64143E8}"/>
              </a:ext>
            </a:extLst>
          </p:cNvPr>
          <p:cNvSpPr txBox="1"/>
          <p:nvPr/>
        </p:nvSpPr>
        <p:spPr>
          <a:xfrm>
            <a:off x="1849368" y="180304"/>
            <a:ext cx="2014721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</a:t>
            </a: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</a:t>
            </a: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</a:t>
            </a: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ОБЛАСТИ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A4F56BF-DECD-4A6B-A328-2E95EB7F8B39}"/>
              </a:ext>
            </a:extLst>
          </p:cNvPr>
          <p:cNvGrpSpPr/>
          <p:nvPr/>
        </p:nvGrpSpPr>
        <p:grpSpPr>
          <a:xfrm>
            <a:off x="308159" y="208390"/>
            <a:ext cx="1467097" cy="535241"/>
            <a:chOff x="26466" y="253260"/>
            <a:chExt cx="2438401" cy="889596"/>
          </a:xfrm>
        </p:grpSpPr>
        <p:pic>
          <p:nvPicPr>
            <p:cNvPr id="10" name="Рисунок 9" descr="Изображение выглядит как фотография, фейерверк, вод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817C395-55B3-4410-997C-EFF882DA8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254" y="253260"/>
              <a:ext cx="713820" cy="88959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E47E64BA-38A5-4DF7-A075-CDE0EEB1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480" y="273898"/>
              <a:ext cx="660387" cy="83096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темный, ночь, черный, звезд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73B5083-D64C-4DCB-95C6-688331D0B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" y="268642"/>
              <a:ext cx="666799" cy="835013"/>
            </a:xfrm>
            <a:prstGeom prst="rect">
              <a:avLst/>
            </a:prstGeom>
          </p:spPr>
        </p:pic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59CB18C-5A83-46F7-9CAB-65ECEB20724A}"/>
              </a:ext>
            </a:extLst>
          </p:cNvPr>
          <p:cNvSpPr/>
          <p:nvPr/>
        </p:nvSpPr>
        <p:spPr>
          <a:xfrm>
            <a:off x="1664550" y="1231801"/>
            <a:ext cx="5211706" cy="203517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sz="2800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БЮДЖЕТ ДЛЯ ГРАЖДАН</a:t>
            </a:r>
          </a:p>
          <a:p>
            <a:endParaRPr lang="ru-RU" sz="1200" dirty="0" smtClean="0">
              <a:solidFill>
                <a:srgbClr val="A08B88"/>
              </a:solidFill>
              <a:latin typeface="Franklin Gothic Demi Cond" panose="020B0706030402020204" pitchFamily="34" charset="0"/>
            </a:endParaRPr>
          </a:p>
          <a:p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К РЕШЕНИЮ СОВЕТА ДЕПУТАТОВ ОДИНЦОВСКОГО ГОРОДСКОГО ОКРУГА от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25.11.2020 №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2/20</a:t>
            </a:r>
          </a:p>
          <a:p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«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О БЮДЖЕТЕ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ОДИНЦОВСКОГО ГОРОДСКОГО ОКРУГА МОСКОВСКОЙ ОБЛАСТИ НА 2021 ГОД И ПЛАНОВЫЙ ПЕРИОД 2022-2023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ГОДОВ»</a:t>
            </a:r>
            <a:endParaRPr lang="ru-RU" dirty="0">
              <a:solidFill>
                <a:srgbClr val="A08B88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8981DD4-6B21-4119-A5D3-500B5F2D110C}"/>
              </a:ext>
            </a:extLst>
          </p:cNvPr>
          <p:cNvSpPr/>
          <p:nvPr/>
        </p:nvSpPr>
        <p:spPr>
          <a:xfrm>
            <a:off x="1564481" y="1347614"/>
            <a:ext cx="57150" cy="1872208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rgbClr val="ACF3EB"/>
              </a:solidFill>
            </a:endParaRPr>
          </a:p>
        </p:txBody>
      </p:sp>
      <p:pic>
        <p:nvPicPr>
          <p:cNvPr id="4" name="Рисунок 3" descr="Изображение выглядит как вода, внешний, здание, лод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0EBF570-5082-433E-88AE-5AADDE633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3287"/>
            <a:ext cx="9144000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574751"/>
              </p:ext>
            </p:extLst>
          </p:nvPr>
        </p:nvGraphicFramePr>
        <p:xfrm>
          <a:off x="683568" y="1016473"/>
          <a:ext cx="8126676" cy="378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12561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Объем муниципального долга бюджета Одинцовского городского округа в </a:t>
            </a:r>
            <a:r>
              <a:rPr lang="ru-RU" sz="2400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2019-2024 </a:t>
            </a:r>
            <a:r>
              <a:rPr lang="ru-RU" sz="24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годах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56376" y="801029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94780" y="4929204"/>
            <a:ext cx="449220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85213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592621"/>
              </p:ext>
            </p:extLst>
          </p:nvPr>
        </p:nvGraphicFramePr>
        <p:xfrm>
          <a:off x="5364088" y="2787774"/>
          <a:ext cx="3327226" cy="1555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663886" y="2602649"/>
            <a:ext cx="309634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baseline="30000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обслуживание долга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5868144" y="4208664"/>
            <a:ext cx="1656184" cy="162148"/>
            <a:chOff x="6596430" y="4064648"/>
            <a:chExt cx="1656184" cy="16214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596430" y="4075648"/>
              <a:ext cx="432048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2019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028478" y="4082780"/>
              <a:ext cx="432048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2020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460526" y="4075648"/>
              <a:ext cx="432048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2021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820566" y="4064648"/>
              <a:ext cx="432048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chemeClr val="tx1"/>
                  </a:solidFill>
                </a:rPr>
                <a:t>2022</a:t>
              </a:r>
              <a:endParaRPr lang="ru-RU" sz="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540293" y="4204497"/>
            <a:ext cx="43204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2023</a:t>
            </a:r>
            <a:endParaRPr lang="ru-RU" sz="800" b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63688" y="393990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053735" y="3291830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3968" y="2818673"/>
            <a:ext cx="0" cy="1697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08104" y="1779662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804248" y="1419622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028384" y="1347614"/>
            <a:ext cx="72008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5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676456" y="4890440"/>
            <a:ext cx="46754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Формирование современной комфортной городской среды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444211"/>
              </p:ext>
            </p:extLst>
          </p:nvPr>
        </p:nvGraphicFramePr>
        <p:xfrm>
          <a:off x="412771" y="828558"/>
          <a:ext cx="8508284" cy="4036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137"/>
                <a:gridCol w="1859127"/>
                <a:gridCol w="728262"/>
                <a:gridCol w="465486"/>
                <a:gridCol w="713246"/>
                <a:gridCol w="735771"/>
                <a:gridCol w="735771"/>
                <a:gridCol w="735771"/>
                <a:gridCol w="735771"/>
                <a:gridCol w="735771"/>
                <a:gridCol w="760171"/>
              </a:tblGrid>
              <a:tr h="1817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Базовое значение показателя                      на начало реализации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Прогнозные значения   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</a:tr>
              <a:tr h="448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1.4.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установленных детских игровых площадок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F2, 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</a:tr>
              <a:tr h="271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благоустроенных дворовых территорий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F2, 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</a:tr>
              <a:tr h="540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муниципальном образовании, на территории которых реализуются проекты по созданию комфортной городской среды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Региональный проект «Формирование комфортной городской среды (Московская область)»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F2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</a:tr>
              <a:tr h="361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объектов электросетевого хозяйства и систем наружного освещения, на которых реализованы мероприятия по устройству и капитальному ремонту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F2, 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</a:tr>
              <a:tr h="361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1.8.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объектов архитектурно-художественного освещения, на которых реализованы мероприятия по устройству и капитальному ремонту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F2, 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6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676456" y="4890440"/>
            <a:ext cx="46754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Формирование современной комфортной городской среды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78104"/>
              </p:ext>
            </p:extLst>
          </p:nvPr>
        </p:nvGraphicFramePr>
        <p:xfrm>
          <a:off x="405145" y="915566"/>
          <a:ext cx="8487334" cy="3439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331"/>
                <a:gridCol w="1619779"/>
                <a:gridCol w="757207"/>
                <a:gridCol w="483987"/>
                <a:gridCol w="741593"/>
                <a:gridCol w="765011"/>
                <a:gridCol w="765011"/>
                <a:gridCol w="765011"/>
                <a:gridCol w="765011"/>
                <a:gridCol w="765011"/>
                <a:gridCol w="790382"/>
              </a:tblGrid>
              <a:tr h="2048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№ п/п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Показатели реализации муниципальной программы (подпрограммы) (показатель реализации мероприятий)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Тип показателя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Единица измерения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Базовое значение показателя                      на начало реализации программы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 </a:t>
                      </a:r>
                      <a:br>
                        <a:rPr lang="ru-RU" sz="700" u="none" strike="noStrike">
                          <a:effectLst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Прогнозные значения   </a:t>
                      </a:r>
                      <a:br>
                        <a:rPr lang="ru-RU" sz="700" u="none" strike="noStrike">
                          <a:effectLst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</a:tr>
              <a:tr h="327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2021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2022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2023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2024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</a:tr>
              <a:tr h="302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1.9.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Количество созданных и благоустроенных парков культуры и отдыха на территории муниципального образования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F2, 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</a:tr>
              <a:tr h="195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1.10.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Соответствие нормативу обеспеченности парками культуры и отдыха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45,5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F2, 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</a:tr>
              <a:tr h="267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1.11.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Увеличение числа посетителей парков культуры и отдыха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F2, 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</a:tr>
              <a:tr h="267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1.12.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Количество установленных детских игровых площадок в парках культуры и отдыха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F2, 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</a:tr>
              <a:tr h="267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1.13.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Количество приобретенной техники для нужд благоустройства территорий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F2, 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</a:tr>
              <a:tr h="474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1.14.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кв.м.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менее 72234,64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47000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49000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51000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53000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F2, 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0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32440" y="4890440"/>
            <a:ext cx="611560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Формирование современной комфортной городской среды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35338"/>
              </p:ext>
            </p:extLst>
          </p:nvPr>
        </p:nvGraphicFramePr>
        <p:xfrm>
          <a:off x="405145" y="915566"/>
          <a:ext cx="8487334" cy="3433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331"/>
                <a:gridCol w="1619779"/>
                <a:gridCol w="757207"/>
                <a:gridCol w="483987"/>
                <a:gridCol w="741593"/>
                <a:gridCol w="765011"/>
                <a:gridCol w="765011"/>
                <a:gridCol w="765011"/>
                <a:gridCol w="765011"/>
                <a:gridCol w="765011"/>
                <a:gridCol w="790382"/>
              </a:tblGrid>
              <a:tr h="2048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Базовое значение показателя                      на начало реализации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 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Прогнозные значения   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</a:tr>
              <a:tr h="327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gridSpan="10"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effectLst/>
                        </a:rPr>
                        <a:t>Подпрограмма «Благоустройство территорий Московской области»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не отработанных обращений жителей по вопросам связанным с содержанием территории Одинцовского городского округа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</a:tr>
              <a:tr h="27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муниципальных учреждений в сфере благоустройства осуществляющих работу с надлежащим качеством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</a:tr>
              <a:tr h="27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Увеличение площади асфальтового покрытия дворовых территорий, нахо-дящегося в нормативном состоянии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кв.м.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16699,5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16699,5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16699,5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16699,5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16699,5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16699,5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</a:tr>
              <a:tr h="4422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Доля освещённых улиц, проездов, набережных в границах Одинцовского городского округа Московской области с уровнем освещённости, соответствующим нормативным значениям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88,2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23" marR="3223" marT="322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1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676456" y="4890440"/>
            <a:ext cx="46754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Формирование современной комфортной городской среды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36559"/>
              </p:ext>
            </p:extLst>
          </p:nvPr>
        </p:nvGraphicFramePr>
        <p:xfrm>
          <a:off x="432052" y="915566"/>
          <a:ext cx="8229603" cy="3468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872"/>
                <a:gridCol w="1431872"/>
                <a:gridCol w="734211"/>
                <a:gridCol w="469290"/>
                <a:gridCol w="719073"/>
                <a:gridCol w="741781"/>
                <a:gridCol w="741781"/>
                <a:gridCol w="741781"/>
                <a:gridCol w="741781"/>
                <a:gridCol w="741781"/>
                <a:gridCol w="766380"/>
              </a:tblGrid>
              <a:tr h="3775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Базовое значение показателя                      на начало реализации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Прогнозные значения   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</a:tr>
              <a:tr h="395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2021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</a:tr>
              <a:tr h="101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 gridSpan="10"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effectLst/>
                        </a:rPr>
                        <a:t>Подпрограмма «Создание условий для обеспечения комфортного проживания жителей в многоквартирных домах Московской области»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отремонтированных подъездов МКД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</a:tr>
              <a:tr h="695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</a:tr>
              <a:tr h="880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Выполнение в 2020 году работ по дезинфекционной обработке планового количества площадей общего пользования в МКД  в соответствующих муниципальных образований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кв.м.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1 313 999,80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92" marR="5992" marT="599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4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676456" y="4890440"/>
            <a:ext cx="46754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Строительство объектов социальной инфраструктуры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62286"/>
              </p:ext>
            </p:extLst>
          </p:nvPr>
        </p:nvGraphicFramePr>
        <p:xfrm>
          <a:off x="384195" y="969963"/>
          <a:ext cx="8508283" cy="823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373"/>
                <a:gridCol w="1523758"/>
                <a:gridCol w="973763"/>
                <a:gridCol w="674206"/>
                <a:gridCol w="827205"/>
                <a:gridCol w="609580"/>
                <a:gridCol w="610545"/>
                <a:gridCol w="685599"/>
                <a:gridCol w="460309"/>
                <a:gridCol w="572954"/>
                <a:gridCol w="1270991"/>
              </a:tblGrid>
              <a:tr h="1426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656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896556"/>
              </p:ext>
            </p:extLst>
          </p:nvPr>
        </p:nvGraphicFramePr>
        <p:xfrm>
          <a:off x="384198" y="1779661"/>
          <a:ext cx="8508282" cy="32307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9370"/>
                <a:gridCol w="1559622"/>
                <a:gridCol w="857599"/>
                <a:gridCol w="650987"/>
                <a:gridCol w="967032"/>
                <a:gridCol w="554915"/>
                <a:gridCol w="669887"/>
                <a:gridCol w="635764"/>
                <a:gridCol w="512906"/>
                <a:gridCol w="504056"/>
                <a:gridCol w="1296144"/>
              </a:tblGrid>
              <a:tr h="60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1.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Подпрограмма «Строительство (реконструкция) объектов культуры»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1.1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введенных в эксплуатацию объектов культуры за счет средств бюджетов муниципальных образований Московской области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Обращение Губернатора Московской области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единица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Организация строительства (реконструкции) объектов культуры 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</a:tr>
              <a:tr h="425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введенных в эксплуатацию объектов культуры за счет внебюджетных источников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единица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02. Организация строительства (реконструкции) объектов культуры за счет внебюджетных источников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</a:tr>
              <a:tr h="283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1.3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введенных в эксплуатацию объектов культуры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Обращение Губернатора Московской области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единица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А1.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Федеральный проект «Культурная среда»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</a:tr>
              <a:tr h="330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1.4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введенных в эксплуатацию образовательных учреждений сферы культуры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Обращение Губернатора Московской области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единица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А1.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Федеральный проект «Культурная среда</a:t>
                      </a:r>
                      <a:r>
                        <a:rPr lang="ru-RU" sz="600" dirty="0" smtClean="0">
                          <a:effectLst/>
                        </a:rPr>
                        <a:t>»</a:t>
                      </a:r>
                      <a:endParaRPr lang="ru-RU" sz="600" dirty="0">
                        <a:effectLst/>
                      </a:endParaRPr>
                    </a:p>
                  </a:txBody>
                  <a:tcPr marL="22368" marR="22368" marT="0" marB="0"/>
                </a:tc>
              </a:tr>
              <a:tr h="60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 grid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Подпрограмма  «Строительство (реконструкция) объектов образования»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Обращение Губернатора Московской области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единица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01. Организация строительства (реконструкции) объектов дошкольного образования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</a:tr>
              <a:tr h="330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введенных в эксплуатацию объектов общего образования 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Обращение Губернатора Московской области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единица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02. Организация строительства (реконструкции) объектов общего образования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</a:tr>
              <a:tr h="378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2.3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введенных в эксплуатацию учреждений дополнительного образования 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единица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03.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Организация строительства (реконструкции) объектов дополнительного образования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</a:tr>
              <a:tr h="519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2.4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введенных в эксплуатацию объектов дошкольного образования за счет внебюджетных источников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Обращение Губернатора Московской области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единица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05. Организация строительства (реконструкции) объектов дошкольного образования за счет внебюджетных источников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2368" marR="223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1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32440" y="4890440"/>
            <a:ext cx="611560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Строительство объектов социальной инфраструктуры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288994"/>
              </p:ext>
            </p:extLst>
          </p:nvPr>
        </p:nvGraphicFramePr>
        <p:xfrm>
          <a:off x="366620" y="842612"/>
          <a:ext cx="8508283" cy="937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373"/>
                <a:gridCol w="1512168"/>
                <a:gridCol w="985353"/>
                <a:gridCol w="674206"/>
                <a:gridCol w="827205"/>
                <a:gridCol w="609580"/>
                <a:gridCol w="610545"/>
                <a:gridCol w="541583"/>
                <a:gridCol w="604325"/>
                <a:gridCol w="572954"/>
                <a:gridCol w="1270991"/>
              </a:tblGrid>
              <a:tr h="1623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774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78020"/>
              </p:ext>
            </p:extLst>
          </p:nvPr>
        </p:nvGraphicFramePr>
        <p:xfrm>
          <a:off x="384196" y="1779663"/>
          <a:ext cx="8508283" cy="28727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9372"/>
                <a:gridCol w="1558994"/>
                <a:gridCol w="961286"/>
                <a:gridCol w="648072"/>
                <a:gridCol w="792088"/>
                <a:gridCol w="630931"/>
                <a:gridCol w="593205"/>
                <a:gridCol w="576064"/>
                <a:gridCol w="648072"/>
                <a:gridCol w="504056"/>
                <a:gridCol w="1296143"/>
              </a:tblGrid>
              <a:tr h="241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2.5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Количество введенных в эксплуатацию объектов общего образования за счет внебюджетных источников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Обращение Губернатора Московской области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единица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2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-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1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1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4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-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Основное мероприятие 06. Организация строительства (реконструкции) объектов общего образования за счет внебюджетных источников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</a:tr>
              <a:tr h="290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2.6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Количество введенных в эксплуатацию объектов общего образования в рамках реализации мероприятий по содействию созданию в субъектах Российской Федерации новых мест в общеобразовательных организациях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Обращение Губернатора Московской области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единица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1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-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-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-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3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2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Основное мероприятие </a:t>
                      </a:r>
                      <a:r>
                        <a:rPr lang="en-US" sz="650">
                          <a:effectLst/>
                        </a:rPr>
                        <a:t>E</a:t>
                      </a:r>
                      <a:r>
                        <a:rPr lang="ru-RU" sz="650">
                          <a:effectLst/>
                        </a:rPr>
                        <a:t>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Федеральный проект «Современная школа»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</a:tr>
              <a:tr h="145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2.7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Обращение Губернатора Московской области</a:t>
                      </a:r>
                      <a:r>
                        <a:rPr lang="ru-RU" sz="650" baseline="30000">
                          <a:effectLst/>
                        </a:rPr>
                        <a:t>1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единица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-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-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-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-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-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-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Основное мероприятие </a:t>
                      </a:r>
                      <a:r>
                        <a:rPr lang="en-US" sz="650">
                          <a:effectLst/>
                        </a:rPr>
                        <a:t>E</a:t>
                      </a:r>
                      <a:r>
                        <a:rPr lang="ru-RU" sz="650">
                          <a:effectLst/>
                        </a:rPr>
                        <a:t>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Федеральный проект «Современная школа»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</a:tr>
              <a:tr h="241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2.8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Количество введенных в эксплуатацию объектов дошкольного образования с ясельными группами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Соглашение с федеральным органом исполнитель-ной власти</a:t>
                      </a:r>
                      <a:r>
                        <a:rPr lang="ru-RU" sz="650" baseline="30000">
                          <a:effectLst/>
                        </a:rPr>
                        <a:t>1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единица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-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-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-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-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-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-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Основное мероприятие Р2. Федеральный проект «Содействие занятости женщин – создание условий дошкольного образования для детей в возрасте до трех лет»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</a:tr>
              <a:tr h="48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3.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Подпрограмма «Строительство (реконструкция) объектов физической культуры и спорта»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3.1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Количество введенных в эксплуатацию объектов физической культуры и спорта за счет средств бюджетов муниципальных образований Московской области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Отраслевой показатель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единица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-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-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-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-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-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-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Основное мероприятие 01.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Организация строительства (реконструкции) объектов физической культуры и спорта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</a:tr>
              <a:tr h="278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3.2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Количество введенных в эксплуатацию объектов физической культуры и спорта за счет внебюджетных источников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Отраслевой показатель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единица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1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1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-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-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>
                          <a:effectLst/>
                        </a:rPr>
                        <a:t>-</a:t>
                      </a:r>
                      <a:endParaRPr lang="ru-RU" sz="6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-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Основное мероприятие 02.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50" dirty="0">
                          <a:effectLst/>
                        </a:rPr>
                        <a:t>Организация строительства (реконструкции) объектов физической культуры и спорта за счет внебюджетных источников</a:t>
                      </a:r>
                      <a:endParaRPr lang="ru-RU" sz="65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1421" marR="214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9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32440" y="4890440"/>
            <a:ext cx="611560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Строительство объектов социальной инфраструктуры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44281"/>
              </p:ext>
            </p:extLst>
          </p:nvPr>
        </p:nvGraphicFramePr>
        <p:xfrm>
          <a:off x="412770" y="1779661"/>
          <a:ext cx="8425449" cy="27282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8360"/>
                <a:gridCol w="1484606"/>
                <a:gridCol w="831683"/>
                <a:gridCol w="653136"/>
                <a:gridCol w="970223"/>
                <a:gridCol w="556745"/>
                <a:gridCol w="672098"/>
                <a:gridCol w="637861"/>
                <a:gridCol w="508934"/>
                <a:gridCol w="574117"/>
                <a:gridCol w="1237686"/>
              </a:tblGrid>
              <a:tr h="464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3.3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введенных в эксплуатацию объектов физической культуры и спорта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Обращение Губернатора Московской области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единица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Основное мероприятие Р5.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Федеральный проект «Спорт – норма жизни»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</a:tr>
              <a:tr h="650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3.4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введенных в эксплуатацию физкультурно-оздоровительных комплексов по поручению Губернатора Московской области «50 </a:t>
                      </a:r>
                      <a:r>
                        <a:rPr lang="ru-RU" sz="700" dirty="0" err="1">
                          <a:effectLst/>
                        </a:rPr>
                        <a:t>ФОКов</a:t>
                      </a:r>
                      <a:r>
                        <a:rPr lang="ru-RU" sz="700" dirty="0">
                          <a:effectLst/>
                        </a:rPr>
                        <a:t>»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Обращение Губернатора Московской области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единица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Основное мероприятие Р5. Федеральный проект «Спорт-норма жизни»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</a:tr>
              <a:tr h="468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3.5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введенных в эксплуатацию муниципальных стадионов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Обращение Губернатора Московской области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единица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Основное мероприятие Р5. Федеральный проект «Спорт-норма жизни»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</a:tr>
              <a:tr h="111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Подпрограмма  «Строительство (реконструкция) объектов административно-общественного и жилого назначения»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введенных в эксплуатацию объектов административного назначения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Отраслевой показатель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единица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Основное мероприятие 01. Организация строительства (реконструкции) объектов административного назначения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969" marR="45969" marT="0" marB="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006026"/>
              </p:ext>
            </p:extLst>
          </p:nvPr>
        </p:nvGraphicFramePr>
        <p:xfrm>
          <a:off x="412771" y="842612"/>
          <a:ext cx="8462132" cy="937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750"/>
                <a:gridCol w="1503965"/>
                <a:gridCol w="845346"/>
                <a:gridCol w="805212"/>
                <a:gridCol w="822718"/>
                <a:gridCol w="606274"/>
                <a:gridCol w="607233"/>
                <a:gridCol w="627742"/>
                <a:gridCol w="511950"/>
                <a:gridCol w="569846"/>
                <a:gridCol w="1264096"/>
              </a:tblGrid>
              <a:tr h="1623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774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9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604448" y="4890440"/>
            <a:ext cx="539552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Переселение граждан из аварийного фонда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43272"/>
              </p:ext>
            </p:extLst>
          </p:nvPr>
        </p:nvGraphicFramePr>
        <p:xfrm>
          <a:off x="379856" y="969963"/>
          <a:ext cx="8550694" cy="818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51"/>
                <a:gridCol w="1512168"/>
                <a:gridCol w="978617"/>
                <a:gridCol w="677567"/>
                <a:gridCol w="831328"/>
                <a:gridCol w="637338"/>
                <a:gridCol w="588869"/>
                <a:gridCol w="575810"/>
                <a:gridCol w="575810"/>
                <a:gridCol w="575810"/>
                <a:gridCol w="1277326"/>
              </a:tblGrid>
              <a:tr h="1426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656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4196" y="969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535446"/>
              </p:ext>
            </p:extLst>
          </p:nvPr>
        </p:nvGraphicFramePr>
        <p:xfrm>
          <a:off x="409767" y="1838378"/>
          <a:ext cx="8514182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801"/>
                <a:gridCol w="1561894"/>
                <a:gridCol w="936104"/>
                <a:gridCol w="720080"/>
                <a:gridCol w="792088"/>
                <a:gridCol w="648072"/>
                <a:gridCol w="576064"/>
                <a:gridCol w="520092"/>
                <a:gridCol w="632036"/>
                <a:gridCol w="576064"/>
                <a:gridCol w="1277887"/>
              </a:tblGrid>
              <a:tr h="95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Подпрограмма «Обеспечение устойчивого сокращения непригодного для проживания жилищного фонда»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1.1.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Общая площадь аварийного фонда, подлежащая расселению до 01.09.2025, в том числе: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макро-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показатель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кв.м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4 940,3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4 940,3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</a:t>
                      </a: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1.1.1.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квадратных метров расселенного аварийного жилищного фонда за счет консолидированного бюджета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показатель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програм.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кв.м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</a:tr>
              <a:tr h="205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1.1.2.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квадратных метров расселенного аварийного жилищного фонда за счет внебюджетных источников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показатель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програм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кв.м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</a:tr>
              <a:tr h="202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1.1.3.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квадратных метров расселенного аварийного жилищного фонда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показатель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програм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кв.м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4 940,3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</a:t>
                      </a: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</a:tr>
              <a:tr h="202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1.2.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граждан, расселенных из аварийного жилищного фонда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показатель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програм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человек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</a:tr>
              <a:tr h="102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Подпрограмма «Обеспечение мероприятий по переселению граждан из аварийного жилищного фонда в Московской области»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2.1.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переселенных жителей из аварийного жилищного фонда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показатель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програм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человек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_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_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_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</a:tr>
              <a:tr h="202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2.2.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граждан, переселенных из аварийного жилищного фонда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показатель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програм.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_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_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_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055" marR="280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7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78606" y="1"/>
            <a:ext cx="5919719" cy="732758"/>
            <a:chOff x="278606" y="1"/>
            <a:chExt cx="5919719" cy="732758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421515" y="144136"/>
              <a:ext cx="5776810" cy="58862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РАСХОДЫ БЮДЖЕТА ОДИНЦОВСКОГО ГОРОДСКОГО ОКРУГА НА РЕАЛИЗАЦИЮ НАЦИОНАЛЬНЫХ ПРОЕКТОВ В 2021 ГОДУ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DEBBC9-26C7-4693-89E9-10E04D98EE0E}"/>
              </a:ext>
            </a:extLst>
          </p:cNvPr>
          <p:cNvSpPr txBox="1"/>
          <p:nvPr/>
        </p:nvSpPr>
        <p:spPr>
          <a:xfrm>
            <a:off x="7428929" y="993520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pic>
        <p:nvPicPr>
          <p:cNvPr id="2" name="Picture 2" descr="ÐÐ°ÑÑÐ¸Ð½ÐºÐ¸ Ð¿Ð¾ Ð·Ð°Ð¿ÑÐ¾ÑÑ Ð½Ð°ÑÐ¸Ð¾Ð½Ð°Ð»ÑÐ½ÑÐ¹ Ð¿ÑÐ¾ÐµÐºÑ">
            <a:extLst>
              <a:ext uri="{FF2B5EF4-FFF2-40B4-BE49-F238E27FC236}">
                <a16:creationId xmlns:a16="http://schemas.microsoft.com/office/drawing/2014/main" xmlns="" id="{C07C99F8-878E-4D25-9865-6C4EF8F8D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3" y="4235681"/>
            <a:ext cx="746630" cy="71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F85A8A4-7637-4367-BFF4-67E42F36E7F5}"/>
              </a:ext>
            </a:extLst>
          </p:cNvPr>
          <p:cNvSpPr txBox="1">
            <a:spLocks/>
          </p:cNvSpPr>
          <p:nvPr/>
        </p:nvSpPr>
        <p:spPr>
          <a:xfrm>
            <a:off x="12947" y="4107400"/>
            <a:ext cx="8850201" cy="993520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16869" algn="just"/>
            <a:r>
              <a:rPr lang="ru-RU" sz="1100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НАЦИОНАЛЬНЫЙ ПРОЕКТ </a:t>
            </a:r>
            <a:r>
              <a:rPr lang="ru-RU" sz="1100" b="1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проект, обеспечивающий достижение целей и целевых показателей, выполнение задач, определенных Указом Президента РФ от 7 мая 2018 г. № 204 «О национальных целях и стратегических задачах развития Российской Федерации на период до 2024 года».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FDDB27B-DE77-48E7-993B-7F5900B7DF3F}"/>
              </a:ext>
            </a:extLst>
          </p:cNvPr>
          <p:cNvCxnSpPr/>
          <p:nvPr/>
        </p:nvCxnSpPr>
        <p:spPr>
          <a:xfrm>
            <a:off x="228601" y="4029895"/>
            <a:ext cx="8634548" cy="0"/>
          </a:xfrm>
          <a:prstGeom prst="line">
            <a:avLst/>
          </a:prstGeom>
          <a:ln>
            <a:solidFill>
              <a:srgbClr val="7985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2E2178CA-75CC-42E1-8665-29A7F8B96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53218"/>
              </p:ext>
            </p:extLst>
          </p:nvPr>
        </p:nvGraphicFramePr>
        <p:xfrm>
          <a:off x="2844266" y="993520"/>
          <a:ext cx="4674293" cy="257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9E8053-DFA4-4B60-A945-621416CE9AD4}"/>
              </a:ext>
            </a:extLst>
          </p:cNvPr>
          <p:cNvSpPr txBox="1"/>
          <p:nvPr/>
        </p:nvSpPr>
        <p:spPr>
          <a:xfrm>
            <a:off x="6138037" y="1602599"/>
            <a:ext cx="1457707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собственные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средства бюджета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518B4E0-2210-4E39-97FE-CE80CFE2329C}"/>
              </a:ext>
            </a:extLst>
          </p:cNvPr>
          <p:cNvSpPr txBox="1"/>
          <p:nvPr/>
        </p:nvSpPr>
        <p:spPr>
          <a:xfrm>
            <a:off x="5625556" y="2878683"/>
            <a:ext cx="1863924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средства федерального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областного бюджетов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997034D-B4F3-4CCA-9040-47A61C17413C}"/>
              </a:ext>
            </a:extLst>
          </p:cNvPr>
          <p:cNvSpPr txBox="1"/>
          <p:nvPr/>
        </p:nvSpPr>
        <p:spPr>
          <a:xfrm>
            <a:off x="5520013" y="1863359"/>
            <a:ext cx="678311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(10,4%)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6452626-83E9-422C-B3D7-0869312B3A07}"/>
              </a:ext>
            </a:extLst>
          </p:cNvPr>
          <p:cNvSpPr txBox="1"/>
          <p:nvPr/>
        </p:nvSpPr>
        <p:spPr>
          <a:xfrm>
            <a:off x="4918166" y="3097973"/>
            <a:ext cx="678311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(89,6%)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2322274-650F-4A81-B12C-321C31B7F6E1}"/>
              </a:ext>
            </a:extLst>
          </p:cNvPr>
          <p:cNvSpPr txBox="1"/>
          <p:nvPr/>
        </p:nvSpPr>
        <p:spPr>
          <a:xfrm>
            <a:off x="4768319" y="2059397"/>
            <a:ext cx="826188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2400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2 533</a:t>
            </a:r>
          </a:p>
        </p:txBody>
      </p:sp>
      <p:sp>
        <p:nvSpPr>
          <p:cNvPr id="16" name="Стрелка: пятиугольник 15">
            <a:extLst>
              <a:ext uri="{FF2B5EF4-FFF2-40B4-BE49-F238E27FC236}">
                <a16:creationId xmlns:a16="http://schemas.microsoft.com/office/drawing/2014/main" xmlns="" id="{22226FB5-04B5-4175-988F-3012C2D07F3B}"/>
              </a:ext>
            </a:extLst>
          </p:cNvPr>
          <p:cNvSpPr/>
          <p:nvPr/>
        </p:nvSpPr>
        <p:spPr>
          <a:xfrm>
            <a:off x="929577" y="1994488"/>
            <a:ext cx="2867589" cy="784728"/>
          </a:xfrm>
          <a:prstGeom prst="homePlate">
            <a:avLst/>
          </a:prstGeom>
          <a:solidFill>
            <a:srgbClr val="FCE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638FB26-D53F-4776-B00F-D394D8F8EE5A}"/>
              </a:ext>
            </a:extLst>
          </p:cNvPr>
          <p:cNvSpPr txBox="1"/>
          <p:nvPr/>
        </p:nvSpPr>
        <p:spPr>
          <a:xfrm>
            <a:off x="1121420" y="2098311"/>
            <a:ext cx="354905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3300" dirty="0">
                <a:solidFill>
                  <a:srgbClr val="79859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BB2CC5C-1185-46B6-A034-F90A7D8FD988}"/>
              </a:ext>
            </a:extLst>
          </p:cNvPr>
          <p:cNvSpPr txBox="1"/>
          <p:nvPr/>
        </p:nvSpPr>
        <p:spPr>
          <a:xfrm>
            <a:off x="1435894" y="2173257"/>
            <a:ext cx="150642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НАЦИОНАЛЬНЫХ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5" y="144136"/>
            <a:ext cx="5776810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ПЕРЕЧЕНЬ НАЦИОНАЛЬНЫХ ПРОЕКТОВ В БЮДЖЕТЕ</a:t>
            </a:r>
          </a:p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ОДИНЦОВСКОГО ГОРОДСКОГО ОКРУГА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DEBBC9-26C7-4693-89E9-10E04D98EE0E}"/>
              </a:ext>
            </a:extLst>
          </p:cNvPr>
          <p:cNvSpPr txBox="1"/>
          <p:nvPr/>
        </p:nvSpPr>
        <p:spPr>
          <a:xfrm>
            <a:off x="7428929" y="993520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4CC89E5-B869-4E33-9393-71374CA3C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547448"/>
              </p:ext>
            </p:extLst>
          </p:nvPr>
        </p:nvGraphicFramePr>
        <p:xfrm>
          <a:off x="1236018" y="1501872"/>
          <a:ext cx="6157728" cy="2757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7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9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5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6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16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53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72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нацпроекта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Буквенное обозначение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Собственные средства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федерального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бюджета</a:t>
                      </a: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областного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бюджетов</a:t>
                      </a: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968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880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Демография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Экология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1 068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730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Цифровая экономика РФ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8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Жилье и городская среда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288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0830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ru-RU" sz="15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cs typeface="Arial" pitchFamily="34" charset="0"/>
                        </a:rPr>
                        <a:t>Итого</a:t>
                      </a:r>
                      <a:endParaRPr lang="ru-RU" sz="15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7C8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Franklin Gothic Demi Cond" panose="020B0706030402020204" pitchFamily="34" charset="0"/>
                          <a:cs typeface="Arial" pitchFamily="34" charset="0"/>
                        </a:rPr>
                        <a:t>х</a:t>
                      </a:r>
                      <a:endParaRPr lang="ru-RU" sz="15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Franklin Gothic Demi Cond" panose="020B070603040202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u="none" strike="noStrike" dirty="0">
                          <a:effectLst/>
                          <a:latin typeface="Franklin Gothic Demi Cond" panose="020B0706030402020204" pitchFamily="34" charset="0"/>
                          <a:cs typeface="Arial" pitchFamily="34" charset="0"/>
                        </a:rPr>
                        <a:t>2 533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u="none" strike="noStrike" dirty="0">
                          <a:effectLst/>
                          <a:latin typeface="Franklin Gothic Demi Cond" panose="020B0706030402020204" pitchFamily="34" charset="0"/>
                          <a:cs typeface="Arial" pitchFamily="34" charset="0"/>
                        </a:rPr>
                        <a:t>264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u="none" strike="noStrike" dirty="0">
                          <a:effectLst/>
                          <a:latin typeface="Franklin Gothic Demi Cond" panose="020B0706030402020204" pitchFamily="34" charset="0"/>
                          <a:cs typeface="Arial" pitchFamily="34" charset="0"/>
                        </a:rPr>
                        <a:t>327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  <a:cs typeface="Arial" pitchFamily="34" charset="0"/>
                        </a:rPr>
                        <a:t>1942</a:t>
                      </a:r>
                    </a:p>
                  </a:txBody>
                  <a:tcPr marL="7144" marR="7144" marT="7144" marB="0" anchor="ctr">
                    <a:solidFill>
                      <a:srgbClr val="F7C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0B4EFED-DA60-4360-8871-3C0B40408255}"/>
              </a:ext>
            </a:extLst>
          </p:cNvPr>
          <p:cNvSpPr/>
          <p:nvPr/>
        </p:nvSpPr>
        <p:spPr>
          <a:xfrm>
            <a:off x="5730852" y="4402582"/>
            <a:ext cx="1062179" cy="339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71" tIns="26835" rIns="53671" bIns="26835" rtlCol="0" anchor="ctr"/>
          <a:lstStyle/>
          <a:p>
            <a:r>
              <a:rPr lang="ru-RU" sz="2700" dirty="0">
                <a:solidFill>
                  <a:srgbClr val="43ADA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11,5 %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21FEC1-E7A7-4030-8A77-47117CD30DF4}"/>
              </a:ext>
            </a:extLst>
          </p:cNvPr>
          <p:cNvSpPr txBox="1"/>
          <p:nvPr/>
        </p:nvSpPr>
        <p:spPr>
          <a:xfrm>
            <a:off x="6659762" y="4364045"/>
            <a:ext cx="750847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 общих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93384"/>
              </p:ext>
            </p:extLst>
          </p:nvPr>
        </p:nvGraphicFramePr>
        <p:xfrm>
          <a:off x="571837" y="1159242"/>
          <a:ext cx="7703881" cy="308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5029" y="201169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Доходы 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бюджета Одинцовского городского округа в 2020-2021 годах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61596" y="904900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22217" y="4182670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79912" y="4182987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2021 год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1349053">
            <a:off x="2429217" y="619284"/>
            <a:ext cx="2533985" cy="571232"/>
          </a:xfrm>
          <a:prstGeom prst="curvedDownArrow">
            <a:avLst/>
          </a:prstGeom>
          <a:solidFill>
            <a:srgbClr val="D07C7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673663" y="4930792"/>
            <a:ext cx="461422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 rot="20965155">
            <a:off x="2707690" y="780163"/>
            <a:ext cx="1765829" cy="443879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Увеличение 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89 млн. руб.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39160" y="1285719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20 892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51920" y="1102151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20 978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604449" y="4929204"/>
            <a:ext cx="486580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297" y="0"/>
            <a:ext cx="8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с учетом интересов определенных целевых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групп, на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которые направлены мероприятия муниципальных программ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636107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652572"/>
              </p:ext>
            </p:extLst>
          </p:nvPr>
        </p:nvGraphicFramePr>
        <p:xfrm>
          <a:off x="467544" y="771550"/>
          <a:ext cx="8481823" cy="37185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13644"/>
                <a:gridCol w="2555472"/>
                <a:gridCol w="586208"/>
                <a:gridCol w="855402"/>
                <a:gridCol w="735266"/>
                <a:gridCol w="671457"/>
                <a:gridCol w="671457"/>
                <a:gridCol w="692917"/>
              </a:tblGrid>
              <a:tr h="4276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6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НПА, договора, соглашения, являющимся основанием для планирования</a:t>
                      </a:r>
                      <a:endParaRPr lang="ru-RU" sz="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 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2021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2022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2023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20323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в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возрасте до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лет,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также старше этого возраста, потерявших одного или обоих родителей, и дети умершей одинокой матери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муниципальная льгота в виде компенсации стоимости оплаты жилищно-коммунальных услуг в размере 1000 руб. отдельным категориям граждан, постоянно зарегистрированным в многоквартирных жилых домах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1 983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 </a:t>
                      </a: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внесении изменений и дополнений в решение Совета депутатов Одинцовского городского округа Московской области от 20.12.2019 № 23/12 «О мерах социальной поддержки для отдельных категорий граждан, постоянно зарегистрированных на территории муниципального образования «Одинцовский городской округ Московской области»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№3/15 от 03.04.2020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23 796 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23 796 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23 796 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4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604449" y="4929204"/>
            <a:ext cx="486580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297" y="0"/>
            <a:ext cx="8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с учетом интересов определенных целевых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групп, на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которые направлены мероприятия муниципальных программ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636107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204792"/>
              </p:ext>
            </p:extLst>
          </p:nvPr>
        </p:nvGraphicFramePr>
        <p:xfrm>
          <a:off x="496118" y="678520"/>
          <a:ext cx="8351621" cy="3977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87339"/>
                <a:gridCol w="2516243"/>
                <a:gridCol w="520372"/>
                <a:gridCol w="899108"/>
                <a:gridCol w="723979"/>
                <a:gridCol w="661150"/>
                <a:gridCol w="661150"/>
                <a:gridCol w="682280"/>
              </a:tblGrid>
              <a:tr h="4276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НПА, договора, соглашения, являющимся основанием для планирования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 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2021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2022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2023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372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Труженики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тыла, лица, награжденные знаком «Житель Блокадного Ленинграда», бывшие в/д узники концлагерей, гетто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в связи с социально-значимыми датами и праздниками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1 873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«</a:t>
                      </a:r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мерах социальной поддержки для отдельных категорий граждан, постоянно зарегистрированных на территории муниципального образования «Одинцовский городской округ Московской области»</a:t>
                      </a: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№23/12 от 20.12.2019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3 746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3 746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3 746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240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находящиеся в трудной жизненной ситуации, объективно нарушающей жизнедеятельность гражданина, которую он (она)не может преодолеть самостоятельно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адресная материальная помощь гражданам, находящимся в трудной жизненной ситуации. Размер помощи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определяется решением Комиссии Администрации по оказанию адресной материальной помощи гражданам, находящимся в трудной жизненной ситуации, постоянно зарегистрированным на территории Одинцовского городского округа в размере от 2000 до 80 000 руб.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525,6</a:t>
                      </a: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525,6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525,6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  <a:tr h="279225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боевых действий (Афганистан,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Чеченская республика)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в связи с социально-значимыми датами и праздниками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1 404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1 404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1 404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419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ликвидации последствий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аварии на Чернобыльской АЭС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в связи с социально-значимыми датами и праздниками</a:t>
                      </a: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  <a:tr h="28149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и инвалиды ВОВ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материальная помощь в связи с социально-значимыми датами и праздниками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9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460433" y="4929204"/>
            <a:ext cx="630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297" y="0"/>
            <a:ext cx="8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с учетом интересов определенных целевых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групп, на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которые направлены мероприятия муниципальных программ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636107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188906"/>
              </p:ext>
            </p:extLst>
          </p:nvPr>
        </p:nvGraphicFramePr>
        <p:xfrm>
          <a:off x="251520" y="771550"/>
          <a:ext cx="8573779" cy="418183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00200"/>
                <a:gridCol w="2520280"/>
                <a:gridCol w="1378986"/>
                <a:gridCol w="603745"/>
                <a:gridCol w="559361"/>
                <a:gridCol w="559361"/>
                <a:gridCol w="559361"/>
                <a:gridCol w="592485"/>
              </a:tblGrid>
              <a:tr h="36329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7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НПА, договора, соглашения, являющимся основанием для планирования</a:t>
                      </a:r>
                      <a:endParaRPr lang="ru-RU" sz="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 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2021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2022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2023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2697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ВОВ (доплата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пенсии)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доплата к пенсии</a:t>
                      </a:r>
                      <a:endParaRPr lang="ru-RU" sz="7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«О мерах социальной поддержки для отдельных категорий граждан, постоянно зарегистрированных на территории муниципального образования «Одинцовский городской округ Московской области»№23/12 от 20.12.2019</a:t>
                      </a: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1 735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10 410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10 410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10 410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  <a:tr h="808565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инвалиды ВОВ, Труженики тыла, имеющие медаль «За доблестный труд в годы ВОВ», Пенсионеры, имеющие медаль «За доблестный труд на благо Одинцовского муниципального района», инвалиды общего заболевания, проживающие в частной собственности многоквартирного дома, дети инвалиды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Льгота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виде компенсации оплаты жилищно-коммунальных услуг отдельным категориям граждан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7741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Юбиляры, достигшие возраста 80 лет и далее («шаг в пять лет»)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выплата в связи с юбилейными датами рождения- 80,85,90,95,100,105,110,115,120 лет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  <a:tr h="558613"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категории медицинских работников государственных учреждений здравоохранения, находящихся в ведении Министерства здравоохранения Московской области и Министерства социального развития Московской области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социальная помощь за наем жилых помещений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«О мерах социальной поддержки отдельных категорий медицинских работников государственных учреждений здравоохранения и социальных работников государственных учреждений социального обслуживания, расположенных на территории Одинцовского городского округа Московской области</a:t>
                      </a:r>
                      <a:br>
                        <a:rPr lang="ru-RU" sz="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№6/17 от 09.06.2020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5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460433" y="4929204"/>
            <a:ext cx="630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297" y="0"/>
            <a:ext cx="8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с учетом интересов определенных целевых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групп, на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которые направлены мероприятия муниципальных программ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636107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771787"/>
              </p:ext>
            </p:extLst>
          </p:nvPr>
        </p:nvGraphicFramePr>
        <p:xfrm>
          <a:off x="683567" y="771550"/>
          <a:ext cx="8141732" cy="23317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09485"/>
                <a:gridCol w="1777864"/>
                <a:gridCol w="1924911"/>
                <a:gridCol w="573321"/>
                <a:gridCol w="531174"/>
                <a:gridCol w="531174"/>
                <a:gridCol w="531174"/>
                <a:gridCol w="562629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7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НПА, договора, соглашения, являющимся основанием для планирования</a:t>
                      </a:r>
                      <a:endParaRPr lang="ru-RU" sz="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 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2021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2022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2023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7134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семьи, имеющие трех и более детей в возрасте от 0 до 18 лет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Ежеквартальная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выплата многодетным семьям, имеющим трех и более детей в возрасте от 0 до 18 лет, на приобретение комплекта детской одежды, школьной или спортивной формы из расчета 400 руб. в месяц на одного ребенка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 </a:t>
                      </a: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внесении изменений и дополнений в решение Совета депутатов Одинцовского городского округа Московской области от 20.12.2019 № 23/12 «О мерах социальной поддержки для отдельных категорий граждан, постоянно зарегистрированных на территории муниципального образования «Одинцовский городской округ Московской области»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№3/15 от 03.04.2020</a:t>
                      </a: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8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460433" y="4929204"/>
            <a:ext cx="630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297" y="0"/>
            <a:ext cx="8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с учетом интересов определенных целевых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групп, на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которые направлены мероприятия муниципальных программ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636107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97654"/>
              </p:ext>
            </p:extLst>
          </p:nvPr>
        </p:nvGraphicFramePr>
        <p:xfrm>
          <a:off x="524694" y="627534"/>
          <a:ext cx="8141732" cy="41452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09485"/>
                <a:gridCol w="1777864"/>
                <a:gridCol w="1924911"/>
                <a:gridCol w="573321"/>
                <a:gridCol w="531174"/>
                <a:gridCol w="531174"/>
                <a:gridCol w="531174"/>
                <a:gridCol w="562629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7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НПА, договора, соглашения, являющимся основанием для планирования</a:t>
                      </a:r>
                      <a:endParaRPr lang="ru-RU" sz="7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 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2021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2022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2023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78632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онкозаболеваниями, сахарным диабетом и пересадкой органов и тканей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компенсации за  лекарства, приобретенные гражданами округа на собственные средства, имеющими право на получение государственной социальной помощи за счет средств федерального или регионального бюджета по обеспечению необходимыми лекарственными препаратами, в случае их отсутствия и задержки финансирования соответствующими бюджетами, для лечения онкологических заболеваний, диабета, пересадки органов и тканей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«О мерах социальной поддержки для отдельных категорий граждан, постоянно зарегистрированных на территории муниципального образования «Одинцовский городской округ Московской области» №23/12 от 20.12.2019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  <a:tr h="119688">
                <a:tc rowSpan="2">
                  <a:txBody>
                    <a:bodyPr/>
                    <a:lstStyle/>
                    <a:p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Одинокие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</a:t>
                      </a:r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компенсационная выплата одиноким матерям, имеющим детей в возрасте от 1,5 лет до 6,5 лет, не обеспеченных местом в дошкольном образовательном учреждении, состоящим на учете в Управлении образования Одинцовского городского округа 1 год и более, получающим ежемесячное пособие на ребенка в органах социальной защиты населения</a:t>
                      </a:r>
                      <a:endParaRPr lang="ru-RU" sz="7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369">
                <a:tc vMerge="1">
                  <a:txBody>
                    <a:bodyPr/>
                    <a:lstStyle/>
                    <a:p>
                      <a:endParaRPr lang="ru-RU" sz="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1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532441" y="4929204"/>
            <a:ext cx="55858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297" y="0"/>
            <a:ext cx="8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с учетом интересов определенных целевых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групп, на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которые направлены мероприятия муниципальных программ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636107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915276"/>
              </p:ext>
            </p:extLst>
          </p:nvPr>
        </p:nvGraphicFramePr>
        <p:xfrm>
          <a:off x="496119" y="627534"/>
          <a:ext cx="8439794" cy="394839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66429"/>
                <a:gridCol w="2061380"/>
                <a:gridCol w="1510629"/>
                <a:gridCol w="779348"/>
                <a:gridCol w="714402"/>
                <a:gridCol w="649455"/>
                <a:gridCol w="649455"/>
                <a:gridCol w="708696"/>
              </a:tblGrid>
              <a:tr h="157752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НПА, договора, соглашения, являющимся основанием для планирования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 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2021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2022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2023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1639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награжденные медалью 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денежная выплата лицам, награжденным знаком «За заслуги перед Одинцовским городским округом»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«О мерах социальной поддержки для отдельных категорий граждан, постоянно зарегистрированных на территории муниципального образования «Одинцовский городской округ Московской области» №23/12 от 20.12.2019</a:t>
                      </a: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0633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имеющие звание «Заслуженный учитель и т.д.»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выплата лицам из числа работников и пенсионеров муниципальных учреждений, муниципальных служащих и пенсионеров муниципальной службы Одинцовского муниципального района, имеющих почетное звание Российской Федерации (заслуженный учитель РФ, заслуженный врач РФ, заслуженный работник культуры РФ и др.) или награжденных орденами и медалями Российской Федерации, приуроченная ко Дню города Одинцово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7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460433" y="4929204"/>
            <a:ext cx="63059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297" y="0"/>
            <a:ext cx="8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с учетом интересов определенных целевых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групп, на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которые направлены мероприятия муниципальных программ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636107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54323"/>
              </p:ext>
            </p:extLst>
          </p:nvPr>
        </p:nvGraphicFramePr>
        <p:xfrm>
          <a:off x="421263" y="771550"/>
          <a:ext cx="8439792" cy="39809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47931"/>
                <a:gridCol w="2592288"/>
                <a:gridCol w="1646622"/>
                <a:gridCol w="807387"/>
                <a:gridCol w="640450"/>
                <a:gridCol w="640450"/>
                <a:gridCol w="640450"/>
                <a:gridCol w="624214"/>
              </a:tblGrid>
              <a:tr h="177418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выплаты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8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НПА, договора, соглашения, являющимся основанием для планирования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 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2021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2022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951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 на 2023 год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8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26640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Дети-инвалиды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компенсации детям-инвалидам, страдающим жизнеугрожающими и хроническими прогрессирующими редкими (орфанными) заболеваниями, приводящими к сокращению продолжительности жизни граждан или их инвалидности, на приобретение низкобелковых продуктов лечебного питания по показаниям государственного лечебного учреждения в случае приобретения их на собственные средства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«О мерах социальной поддержки для отдельных категорий граждан, постоянно зарегистрированных на территории муниципального образования «Одинцовский городской округ Московской области» №23/12 от 20.12.2019</a:t>
                      </a: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11,66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139,9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139,9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139,9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4F4F2">
                        <a:alpha val="20000"/>
                      </a:srgbClr>
                    </a:solidFill>
                  </a:tcPr>
                </a:tc>
              </a:tr>
              <a:tr h="406974">
                <a:tc rowSpan="2">
                  <a:txBody>
                    <a:bodyPr/>
                    <a:lstStyle/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Неполные и многодетные семьи, и семьи, и семей, имеющих детей-инвалидов 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компенсация выплата семьям с детьми, получающим субсидии на оплату жилого помещения и коммунальных услуг и ежемесячное пособие в органах социальной защиты населения, и имеющим доход ниже прожиточного минимума, из числа неполных и многодетных семей, и семей, имеющих детей-инвалидов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066">
                <a:tc v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1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6566427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ОДИНЦОВСКОГО ГОРОДСКОГО ОКРУГА НА 1 ОБУЧАЮЩЕГОСЯ В ОБРАЗОВАТЕЛЬНЫХ ОРГАНИЗАЦИЯХ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A9EFA5-984A-403C-B996-AF3BB2329605}"/>
              </a:ext>
            </a:extLst>
          </p:cNvPr>
          <p:cNvSpPr txBox="1"/>
          <p:nvPr/>
        </p:nvSpPr>
        <p:spPr>
          <a:xfrm>
            <a:off x="335757" y="732759"/>
            <a:ext cx="82104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расходов капитального характера, строек и обеспечивающих расходов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F985284B-7B3B-44CB-93FF-7401CA0AE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958221"/>
              </p:ext>
            </p:extLst>
          </p:nvPr>
        </p:nvGraphicFramePr>
        <p:xfrm>
          <a:off x="179512" y="1563638"/>
          <a:ext cx="4176463" cy="272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22BF65-FB65-4B43-B6D4-EEFE2082C9E5}"/>
              </a:ext>
            </a:extLst>
          </p:cNvPr>
          <p:cNvSpPr txBox="1"/>
          <p:nvPr/>
        </p:nvSpPr>
        <p:spPr>
          <a:xfrm>
            <a:off x="1835696" y="2637840"/>
            <a:ext cx="89649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7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8 478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A88465-2829-42F8-9EFC-E9093BE04E72}"/>
              </a:ext>
            </a:extLst>
          </p:cNvPr>
          <p:cNvSpPr txBox="1"/>
          <p:nvPr/>
        </p:nvSpPr>
        <p:spPr>
          <a:xfrm>
            <a:off x="3059832" y="1676923"/>
            <a:ext cx="1659493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дошкольное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r>
              <a:rPr lang="ru-RU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(80 учреждений)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88BCC41-4029-4E8C-BFDA-F7D5A37E394D}"/>
              </a:ext>
            </a:extLst>
          </p:cNvPr>
          <p:cNvSpPr txBox="1"/>
          <p:nvPr/>
        </p:nvSpPr>
        <p:spPr>
          <a:xfrm>
            <a:off x="418202" y="3856743"/>
            <a:ext cx="1656287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</a:p>
          <a:p>
            <a:pPr algn="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pPr algn="r"/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(53 учреждения)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BFD405C-067D-4919-9D07-B5EBA4BC7808}"/>
              </a:ext>
            </a:extLst>
          </p:cNvPr>
          <p:cNvSpPr txBox="1"/>
          <p:nvPr/>
        </p:nvSpPr>
        <p:spPr>
          <a:xfrm>
            <a:off x="370673" y="1299370"/>
            <a:ext cx="1655518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дополнительное</a:t>
            </a:r>
          </a:p>
          <a:p>
            <a:pPr algn="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pPr algn="r"/>
            <a:r>
              <a:rPr lang="ru-RU" dirty="0">
                <a:solidFill>
                  <a:srgbClr val="F7C8AE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(14 учреждений)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860601C-D5E2-4BDE-8073-C3E2F0A144D4}"/>
              </a:ext>
            </a:extLst>
          </p:cNvPr>
          <p:cNvSpPr/>
          <p:nvPr/>
        </p:nvSpPr>
        <p:spPr>
          <a:xfrm>
            <a:off x="4843914" y="2332960"/>
            <a:ext cx="3743572" cy="518525"/>
          </a:xfrm>
          <a:prstGeom prst="rect">
            <a:avLst/>
          </a:prstGeom>
          <a:solidFill>
            <a:srgbClr val="43ADA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4CA716E-227B-4389-96E0-FA44CFF3B837}"/>
              </a:ext>
            </a:extLst>
          </p:cNvPr>
          <p:cNvSpPr/>
          <p:nvPr/>
        </p:nvSpPr>
        <p:spPr>
          <a:xfrm>
            <a:off x="4851133" y="2943580"/>
            <a:ext cx="3736353" cy="518525"/>
          </a:xfrm>
          <a:prstGeom prst="rect">
            <a:avLst/>
          </a:prstGeom>
          <a:solidFill>
            <a:srgbClr val="A08B8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1C20A2FC-AE94-4E16-A182-6FC40C59F022}"/>
              </a:ext>
            </a:extLst>
          </p:cNvPr>
          <p:cNvSpPr/>
          <p:nvPr/>
        </p:nvSpPr>
        <p:spPr>
          <a:xfrm>
            <a:off x="4843914" y="3561290"/>
            <a:ext cx="3729975" cy="518525"/>
          </a:xfrm>
          <a:prstGeom prst="rect">
            <a:avLst/>
          </a:prstGeom>
          <a:solidFill>
            <a:srgbClr val="F7C8A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48E96D-6E55-46AF-87B5-ED2967382C1F}"/>
              </a:ext>
            </a:extLst>
          </p:cNvPr>
          <p:cNvSpPr txBox="1"/>
          <p:nvPr/>
        </p:nvSpPr>
        <p:spPr>
          <a:xfrm>
            <a:off x="4939497" y="2419097"/>
            <a:ext cx="6510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3 240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31C4E85-9B5C-4697-B196-FFA2E1282E8D}"/>
              </a:ext>
            </a:extLst>
          </p:cNvPr>
          <p:cNvSpPr txBox="1"/>
          <p:nvPr/>
        </p:nvSpPr>
        <p:spPr>
          <a:xfrm>
            <a:off x="6173994" y="2287958"/>
            <a:ext cx="684739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19 976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детей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65ACCDA-96F7-4747-B345-F5AC853F4EA9}"/>
              </a:ext>
            </a:extLst>
          </p:cNvPr>
          <p:cNvSpPr txBox="1"/>
          <p:nvPr/>
        </p:nvSpPr>
        <p:spPr>
          <a:xfrm>
            <a:off x="7289370" y="2318522"/>
            <a:ext cx="1197187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162,2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на 1 ребенка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CCCB1B0-67E1-4603-AC28-8200E557995B}"/>
              </a:ext>
            </a:extLst>
          </p:cNvPr>
          <p:cNvSpPr txBox="1"/>
          <p:nvPr/>
        </p:nvSpPr>
        <p:spPr>
          <a:xfrm>
            <a:off x="4946717" y="3033263"/>
            <a:ext cx="65306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4 753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A4AFF3F-06EB-4D0D-B518-106F95C118B1}"/>
              </a:ext>
            </a:extLst>
          </p:cNvPr>
          <p:cNvSpPr txBox="1"/>
          <p:nvPr/>
        </p:nvSpPr>
        <p:spPr>
          <a:xfrm>
            <a:off x="6072841" y="2935912"/>
            <a:ext cx="910762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49 823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учащихся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F14C16F-30A6-4C73-9DF7-05C82486DE90}"/>
              </a:ext>
            </a:extLst>
          </p:cNvPr>
          <p:cNvSpPr txBox="1"/>
          <p:nvPr/>
        </p:nvSpPr>
        <p:spPr>
          <a:xfrm>
            <a:off x="7215636" y="2943579"/>
            <a:ext cx="1371850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95,4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на 1 учащегося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A7EBE67-77E6-44D1-B934-957390BD1A22}"/>
              </a:ext>
            </a:extLst>
          </p:cNvPr>
          <p:cNvSpPr txBox="1"/>
          <p:nvPr/>
        </p:nvSpPr>
        <p:spPr>
          <a:xfrm>
            <a:off x="4980734" y="3634830"/>
            <a:ext cx="49196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485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394B1FB-4CA2-4335-ABFF-E61D380EC59D}"/>
              </a:ext>
            </a:extLst>
          </p:cNvPr>
          <p:cNvSpPr txBox="1"/>
          <p:nvPr/>
        </p:nvSpPr>
        <p:spPr>
          <a:xfrm>
            <a:off x="6060983" y="3543553"/>
            <a:ext cx="910762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6 468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учащихся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DBBF3D2-70A8-4951-9420-ECBDB76BCA9B}"/>
              </a:ext>
            </a:extLst>
          </p:cNvPr>
          <p:cNvSpPr txBox="1"/>
          <p:nvPr/>
        </p:nvSpPr>
        <p:spPr>
          <a:xfrm>
            <a:off x="7202040" y="3561290"/>
            <a:ext cx="1371849" cy="5616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75,0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на 1 учащегося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DDC6972-D8B4-4CFA-8277-2F2FC0979549}"/>
              </a:ext>
            </a:extLst>
          </p:cNvPr>
          <p:cNvSpPr txBox="1"/>
          <p:nvPr/>
        </p:nvSpPr>
        <p:spPr>
          <a:xfrm>
            <a:off x="5742492" y="2436834"/>
            <a:ext cx="25992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/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C9B319C-DAF1-4333-85E7-8831CFC0CB23}"/>
              </a:ext>
            </a:extLst>
          </p:cNvPr>
          <p:cNvSpPr txBox="1"/>
          <p:nvPr/>
        </p:nvSpPr>
        <p:spPr>
          <a:xfrm>
            <a:off x="5708023" y="3033263"/>
            <a:ext cx="25992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/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6E6532E-C764-41C5-99BB-1E6DDE9984A7}"/>
              </a:ext>
            </a:extLst>
          </p:cNvPr>
          <p:cNvSpPr txBox="1"/>
          <p:nvPr/>
        </p:nvSpPr>
        <p:spPr>
          <a:xfrm>
            <a:off x="5715357" y="3663705"/>
            <a:ext cx="25992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/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19B4806-FF99-4198-A8C1-353E22D88D4B}"/>
              </a:ext>
            </a:extLst>
          </p:cNvPr>
          <p:cNvSpPr txBox="1"/>
          <p:nvPr/>
        </p:nvSpPr>
        <p:spPr>
          <a:xfrm>
            <a:off x="7078550" y="2415338"/>
            <a:ext cx="25992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3746586-90F6-41AE-A89E-4AE307C099FF}"/>
              </a:ext>
            </a:extLst>
          </p:cNvPr>
          <p:cNvSpPr txBox="1"/>
          <p:nvPr/>
        </p:nvSpPr>
        <p:spPr>
          <a:xfrm>
            <a:off x="7072354" y="3017334"/>
            <a:ext cx="25992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9841D9B-2B9F-438B-ADF0-4AE268E27704}"/>
              </a:ext>
            </a:extLst>
          </p:cNvPr>
          <p:cNvSpPr txBox="1"/>
          <p:nvPr/>
        </p:nvSpPr>
        <p:spPr>
          <a:xfrm>
            <a:off x="7066364" y="3647427"/>
            <a:ext cx="25992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=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56E83746-ED87-4157-AA43-6F9A5BF2E915}"/>
              </a:ext>
            </a:extLst>
          </p:cNvPr>
          <p:cNvSpPr/>
          <p:nvPr/>
        </p:nvSpPr>
        <p:spPr>
          <a:xfrm>
            <a:off x="4908750" y="1330148"/>
            <a:ext cx="3530333" cy="311624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pPr algn="ctr"/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НА 1 РЕБЕНКА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103224-4330-4750-B61D-BD77506130E5}"/>
              </a:ext>
            </a:extLst>
          </p:cNvPr>
          <p:cNvSpPr txBox="1"/>
          <p:nvPr/>
        </p:nvSpPr>
        <p:spPr>
          <a:xfrm>
            <a:off x="4913053" y="1784645"/>
            <a:ext cx="720390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расходы </a:t>
            </a: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бюджета,</a:t>
            </a: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млн. руб.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F897267-F113-4858-891D-2C362DCA2CCA}"/>
              </a:ext>
            </a:extLst>
          </p:cNvPr>
          <p:cNvSpPr txBox="1"/>
          <p:nvPr/>
        </p:nvSpPr>
        <p:spPr>
          <a:xfrm>
            <a:off x="6112088" y="1891894"/>
            <a:ext cx="808555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плановый</a:t>
            </a: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контингент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5FC69E7-D940-4885-9899-45FCB96A899A}"/>
              </a:ext>
            </a:extLst>
          </p:cNvPr>
          <p:cNvSpPr txBox="1"/>
          <p:nvPr/>
        </p:nvSpPr>
        <p:spPr>
          <a:xfrm>
            <a:off x="7334810" y="1785879"/>
            <a:ext cx="1119894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расходы на </a:t>
            </a: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1 ребенка в год,</a:t>
            </a: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тыс. руб.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5" y="144136"/>
            <a:ext cx="5776810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ФИНАНСОВОЕ ОБЕСПЕЧЕНИЕ ДЕЯТЕЛЬНОСТИ МУНИЦИПАЛЬНЫХ УЧРЕЖДЕНИЙ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7D50ABE5-E75A-4D14-9112-85B3E88CD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355208"/>
              </p:ext>
            </p:extLst>
          </p:nvPr>
        </p:nvGraphicFramePr>
        <p:xfrm>
          <a:off x="2313652" y="1443890"/>
          <a:ext cx="2915573" cy="271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050AA5-CC02-4EEF-AF65-1B53D41C413F}"/>
              </a:ext>
            </a:extLst>
          </p:cNvPr>
          <p:cNvSpPr txBox="1"/>
          <p:nvPr/>
        </p:nvSpPr>
        <p:spPr>
          <a:xfrm>
            <a:off x="4577715" y="1514475"/>
            <a:ext cx="35490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100" dirty="0">
                <a:latin typeface="Franklin Gothic Demi Cond" panose="020B0706030402020204" pitchFamily="34" charset="0"/>
              </a:rPr>
              <a:t>122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435C4A33-1415-49BC-BC7C-C643024FED62}"/>
              </a:ext>
            </a:extLst>
          </p:cNvPr>
          <p:cNvCxnSpPr/>
          <p:nvPr/>
        </p:nvCxnSpPr>
        <p:spPr>
          <a:xfrm>
            <a:off x="2414588" y="1085850"/>
            <a:ext cx="0" cy="340756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9AF2968-E2CC-4776-9601-407CD78E66F8}"/>
              </a:ext>
            </a:extLst>
          </p:cNvPr>
          <p:cNvSpPr/>
          <p:nvPr/>
        </p:nvSpPr>
        <p:spPr>
          <a:xfrm>
            <a:off x="473468" y="1514475"/>
            <a:ext cx="1191167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</a:t>
            </a:r>
          </a:p>
          <a:p>
            <a:pPr algn="r"/>
            <a:r>
              <a:rPr lang="ru-RU" sz="8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  учреждений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7 454 млн. руб</a:t>
            </a:r>
            <a:r>
              <a:rPr lang="ru-RU" sz="800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E8DDF38-B097-4A96-9A3E-F4000F100E4F}"/>
              </a:ext>
            </a:extLst>
          </p:cNvPr>
          <p:cNvSpPr/>
          <p:nvPr/>
        </p:nvSpPr>
        <p:spPr>
          <a:xfrm>
            <a:off x="460981" y="2084008"/>
            <a:ext cx="1203654" cy="54006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культуре 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учреждения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1 539 млн. руб</a:t>
            </a:r>
            <a:r>
              <a:rPr lang="ru-RU" sz="8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CD3A52D-9D85-4C39-9049-8B1E7909DAB6}"/>
              </a:ext>
            </a:extLst>
          </p:cNvPr>
          <p:cNvSpPr/>
          <p:nvPr/>
        </p:nvSpPr>
        <p:spPr>
          <a:xfrm>
            <a:off x="449797" y="2678074"/>
            <a:ext cx="1214838" cy="54006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физической культуры и спорта 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учреждений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689 млн.руб.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0DB4125-BCD9-4037-A145-72B37FE03814}"/>
              </a:ext>
            </a:extLst>
          </p:cNvPr>
          <p:cNvSpPr/>
          <p:nvPr/>
        </p:nvSpPr>
        <p:spPr>
          <a:xfrm>
            <a:off x="449797" y="3289458"/>
            <a:ext cx="1214838" cy="431164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учреждения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2 198 млн.руб.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0B3555BD-7516-4D48-9391-6A1B8D4867C4}"/>
              </a:ext>
            </a:extLst>
          </p:cNvPr>
          <p:cNvSpPr/>
          <p:nvPr/>
        </p:nvSpPr>
        <p:spPr>
          <a:xfrm>
            <a:off x="443885" y="3776753"/>
            <a:ext cx="1220750" cy="432048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ФКУ 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учреждение</a:t>
            </a:r>
          </a:p>
          <a:p>
            <a:pPr algn="r"/>
            <a:r>
              <a:rPr lang="ru-RU" sz="800" b="1" dirty="0">
                <a:solidFill>
                  <a:srgbClr val="43A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248 млн.руб.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9B813407-6C40-4C51-900C-F141B21B16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7"/>
          <a:stretch/>
        </p:blipFill>
        <p:spPr>
          <a:xfrm>
            <a:off x="1750216" y="1629891"/>
            <a:ext cx="477856" cy="35718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B6D61C41-8730-443F-BEEA-3406484A72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5"/>
          <a:stretch/>
        </p:blipFill>
        <p:spPr>
          <a:xfrm>
            <a:off x="1734547" y="2155265"/>
            <a:ext cx="477851" cy="39754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4A8A00A8-725C-4772-A85D-7227F517FE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>
          <a:xfrm>
            <a:off x="1683752" y="2724374"/>
            <a:ext cx="508293" cy="43204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4C37B8E1-DA82-46A5-A36B-474DC46AB5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5"/>
          <a:stretch/>
        </p:blipFill>
        <p:spPr>
          <a:xfrm>
            <a:off x="1734547" y="3289458"/>
            <a:ext cx="440463" cy="36644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49582F70-AD47-4D85-8509-2038F524AD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78"/>
          <a:stretch/>
        </p:blipFill>
        <p:spPr>
          <a:xfrm>
            <a:off x="1649285" y="3806075"/>
            <a:ext cx="578787" cy="389073"/>
          </a:xfrm>
          <a:prstGeom prst="rect">
            <a:avLst/>
          </a:prstGeom>
        </p:spPr>
      </p:pic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F81789F6-0600-4628-B6E4-8509D6E1A576}"/>
              </a:ext>
            </a:extLst>
          </p:cNvPr>
          <p:cNvCxnSpPr>
            <a:cxnSpLocks/>
          </p:cNvCxnSpPr>
          <p:nvPr/>
        </p:nvCxnSpPr>
        <p:spPr>
          <a:xfrm>
            <a:off x="0" y="2098115"/>
            <a:ext cx="8449628" cy="0"/>
          </a:xfrm>
          <a:prstGeom prst="line">
            <a:avLst/>
          </a:prstGeom>
          <a:ln>
            <a:solidFill>
              <a:srgbClr val="ADB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9724DD86-9010-4ACB-B1C0-E0D61EF4C80C}"/>
              </a:ext>
            </a:extLst>
          </p:cNvPr>
          <p:cNvCxnSpPr>
            <a:cxnSpLocks/>
          </p:cNvCxnSpPr>
          <p:nvPr/>
        </p:nvCxnSpPr>
        <p:spPr>
          <a:xfrm>
            <a:off x="-6321" y="2624068"/>
            <a:ext cx="8455949" cy="0"/>
          </a:xfrm>
          <a:prstGeom prst="line">
            <a:avLst/>
          </a:prstGeom>
          <a:ln>
            <a:solidFill>
              <a:srgbClr val="ADB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6D739D1F-B2A2-47A4-802C-3ACE0DB0A911}"/>
              </a:ext>
            </a:extLst>
          </p:cNvPr>
          <p:cNvCxnSpPr>
            <a:cxnSpLocks/>
          </p:cNvCxnSpPr>
          <p:nvPr/>
        </p:nvCxnSpPr>
        <p:spPr>
          <a:xfrm>
            <a:off x="0" y="3239980"/>
            <a:ext cx="8449628" cy="0"/>
          </a:xfrm>
          <a:prstGeom prst="line">
            <a:avLst/>
          </a:prstGeom>
          <a:ln>
            <a:solidFill>
              <a:srgbClr val="ADB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B46FAC0E-A791-44B0-BACC-B5046B8B669C}"/>
              </a:ext>
            </a:extLst>
          </p:cNvPr>
          <p:cNvCxnSpPr>
            <a:cxnSpLocks/>
          </p:cNvCxnSpPr>
          <p:nvPr/>
        </p:nvCxnSpPr>
        <p:spPr>
          <a:xfrm>
            <a:off x="0" y="3742053"/>
            <a:ext cx="8449628" cy="0"/>
          </a:xfrm>
          <a:prstGeom prst="line">
            <a:avLst/>
          </a:prstGeom>
          <a:ln>
            <a:solidFill>
              <a:srgbClr val="ADB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DF7EDFAF-8CBE-496F-80FC-6BD7FDF56942}"/>
              </a:ext>
            </a:extLst>
          </p:cNvPr>
          <p:cNvCxnSpPr>
            <a:cxnSpLocks/>
          </p:cNvCxnSpPr>
          <p:nvPr/>
        </p:nvCxnSpPr>
        <p:spPr>
          <a:xfrm>
            <a:off x="-2648" y="1420310"/>
            <a:ext cx="8452276" cy="0"/>
          </a:xfrm>
          <a:prstGeom prst="line">
            <a:avLst/>
          </a:prstGeom>
          <a:ln>
            <a:solidFill>
              <a:srgbClr val="ADB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0FD6417B-D51E-418F-A09B-01358B06F53A}"/>
              </a:ext>
            </a:extLst>
          </p:cNvPr>
          <p:cNvCxnSpPr>
            <a:cxnSpLocks/>
          </p:cNvCxnSpPr>
          <p:nvPr/>
        </p:nvCxnSpPr>
        <p:spPr>
          <a:xfrm>
            <a:off x="0" y="4299266"/>
            <a:ext cx="8449628" cy="0"/>
          </a:xfrm>
          <a:prstGeom prst="line">
            <a:avLst/>
          </a:prstGeom>
          <a:ln>
            <a:solidFill>
              <a:srgbClr val="ADB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5A63710F-E587-40B7-9073-8B96BA1E01A2}"/>
              </a:ext>
            </a:extLst>
          </p:cNvPr>
          <p:cNvGrpSpPr/>
          <p:nvPr/>
        </p:nvGrpSpPr>
        <p:grpSpPr>
          <a:xfrm>
            <a:off x="3309918" y="3275326"/>
            <a:ext cx="1773650" cy="1652069"/>
            <a:chOff x="6670991" y="4151451"/>
            <a:chExt cx="2364867" cy="220275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C984FBE-E9A6-46A2-BC25-4C0E2CCD4285}"/>
                </a:ext>
              </a:extLst>
            </p:cNvPr>
            <p:cNvSpPr txBox="1"/>
            <p:nvPr/>
          </p:nvSpPr>
          <p:spPr>
            <a:xfrm>
              <a:off x="6670991" y="4151451"/>
              <a:ext cx="93170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dirty="0">
                  <a:solidFill>
                    <a:srgbClr val="798591"/>
                  </a:solidFill>
                  <a:latin typeface="Franklin Gothic Demi Cond" panose="020B0706030402020204" pitchFamily="34" charset="0"/>
                </a:rPr>
                <a:t>219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4B61799-9E95-40E9-84AD-509C0131C643}"/>
                </a:ext>
              </a:extLst>
            </p:cNvPr>
            <p:cNvSpPr txBox="1"/>
            <p:nvPr/>
          </p:nvSpPr>
          <p:spPr>
            <a:xfrm>
              <a:off x="7458075" y="4213007"/>
              <a:ext cx="1577783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УЧРЕЖДЕНИЙ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ВСЕГО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9325AA5D-FFC5-4725-955D-36C26B0CA590}"/>
                </a:ext>
              </a:extLst>
            </p:cNvPr>
            <p:cNvSpPr/>
            <p:nvPr/>
          </p:nvSpPr>
          <p:spPr>
            <a:xfrm>
              <a:off x="6788130" y="4797782"/>
              <a:ext cx="666739" cy="415831"/>
            </a:xfrm>
            <a:prstGeom prst="rect">
              <a:avLst/>
            </a:prstGeom>
            <a:solidFill>
              <a:srgbClr val="43AD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dirty="0">
                  <a:latin typeface="Franklin Gothic Demi Cond" panose="020B0706030402020204" pitchFamily="34" charset="0"/>
                </a:rPr>
                <a:t>175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041B8340-508F-4CC3-8AE3-8C61CCB0B779}"/>
                </a:ext>
              </a:extLst>
            </p:cNvPr>
            <p:cNvSpPr txBox="1"/>
            <p:nvPr/>
          </p:nvSpPr>
          <p:spPr>
            <a:xfrm>
              <a:off x="7458075" y="4734740"/>
              <a:ext cx="1299930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бюджетные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учреждения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2D003F5C-7024-4C3A-B87B-F07848F54584}"/>
                </a:ext>
              </a:extLst>
            </p:cNvPr>
            <p:cNvSpPr/>
            <p:nvPr/>
          </p:nvSpPr>
          <p:spPr>
            <a:xfrm>
              <a:off x="6788130" y="5324940"/>
              <a:ext cx="666739" cy="415831"/>
            </a:xfrm>
            <a:prstGeom prst="rect">
              <a:avLst/>
            </a:prstGeom>
            <a:solidFill>
              <a:srgbClr val="F7C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dirty="0">
                  <a:latin typeface="Franklin Gothic Demi Cond" panose="020B0706030402020204" pitchFamily="34" charset="0"/>
                </a:rPr>
                <a:t>29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1C78F46A-A257-4FEB-8B1D-D766024038FF}"/>
                </a:ext>
              </a:extLst>
            </p:cNvPr>
            <p:cNvSpPr txBox="1"/>
            <p:nvPr/>
          </p:nvSpPr>
          <p:spPr>
            <a:xfrm>
              <a:off x="7459676" y="5249179"/>
              <a:ext cx="1325578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автономные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учреждения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523B977B-A141-4B88-A68A-891FF1A9268C}"/>
                </a:ext>
              </a:extLst>
            </p:cNvPr>
            <p:cNvSpPr/>
            <p:nvPr/>
          </p:nvSpPr>
          <p:spPr>
            <a:xfrm>
              <a:off x="6788130" y="5851016"/>
              <a:ext cx="666739" cy="415831"/>
            </a:xfrm>
            <a:prstGeom prst="rect">
              <a:avLst/>
            </a:prstGeom>
            <a:solidFill>
              <a:srgbClr val="ADB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dirty="0">
                  <a:latin typeface="Franklin Gothic Demi Cond" panose="020B0706030402020204" pitchFamily="34" charset="0"/>
                </a:rPr>
                <a:t>15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75147631-50A9-4F5E-BE43-F3C5A099E4E6}"/>
                </a:ext>
              </a:extLst>
            </p:cNvPr>
            <p:cNvSpPr txBox="1"/>
            <p:nvPr/>
          </p:nvSpPr>
          <p:spPr>
            <a:xfrm>
              <a:off x="7454868" y="5779693"/>
              <a:ext cx="1299930" cy="574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казенные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учреждения</a:t>
              </a:r>
            </a:p>
          </p:txBody>
        </p:sp>
      </p:grp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ED9627A5-F2F7-4EC3-AA2E-E208CE90811C}"/>
              </a:ext>
            </a:extLst>
          </p:cNvPr>
          <p:cNvCxnSpPr>
            <a:cxnSpLocks/>
          </p:cNvCxnSpPr>
          <p:nvPr/>
        </p:nvCxnSpPr>
        <p:spPr>
          <a:xfrm>
            <a:off x="6198324" y="1402929"/>
            <a:ext cx="0" cy="28963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B7A0DA5B-E08C-4208-8589-675D81E4A6CB}"/>
              </a:ext>
            </a:extLst>
          </p:cNvPr>
          <p:cNvCxnSpPr>
            <a:cxnSpLocks/>
          </p:cNvCxnSpPr>
          <p:nvPr/>
        </p:nvCxnSpPr>
        <p:spPr>
          <a:xfrm>
            <a:off x="7352345" y="1423458"/>
            <a:ext cx="0" cy="28758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FD3E7EFE-C81B-4A5A-BD38-6EB1413465BD}"/>
              </a:ext>
            </a:extLst>
          </p:cNvPr>
          <p:cNvCxnSpPr>
            <a:cxnSpLocks/>
          </p:cNvCxnSpPr>
          <p:nvPr/>
        </p:nvCxnSpPr>
        <p:spPr>
          <a:xfrm>
            <a:off x="8449628" y="1402929"/>
            <a:ext cx="0" cy="28963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96208FA3-20D9-4953-A48F-2CED57269974}"/>
              </a:ext>
            </a:extLst>
          </p:cNvPr>
          <p:cNvSpPr/>
          <p:nvPr/>
        </p:nvSpPr>
        <p:spPr>
          <a:xfrm>
            <a:off x="6230983" y="901792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 СРЕДСТВА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57CAD6FC-F11C-4CEF-A1AF-445B208C661E}"/>
              </a:ext>
            </a:extLst>
          </p:cNvPr>
          <p:cNvSpPr/>
          <p:nvPr/>
        </p:nvSpPr>
        <p:spPr>
          <a:xfrm>
            <a:off x="7376812" y="896093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МБТ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C52C8F4C-84DC-4871-8B59-65E5165A79F3}"/>
              </a:ext>
            </a:extLst>
          </p:cNvPr>
          <p:cNvSpPr/>
          <p:nvPr/>
        </p:nvSpPr>
        <p:spPr>
          <a:xfrm>
            <a:off x="6222790" y="1503670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1 939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C25A5868-FD78-4919-A827-56407A7CC46C}"/>
              </a:ext>
            </a:extLst>
          </p:cNvPr>
          <p:cNvSpPr/>
          <p:nvPr/>
        </p:nvSpPr>
        <p:spPr>
          <a:xfrm>
            <a:off x="7382055" y="1503024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rgbClr val="F7C8AE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5 515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0F6C9F6E-EC1F-4FA2-9D5E-988848B91330}"/>
              </a:ext>
            </a:extLst>
          </p:cNvPr>
          <p:cNvSpPr/>
          <p:nvPr/>
        </p:nvSpPr>
        <p:spPr>
          <a:xfrm>
            <a:off x="6251159" y="2112222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1 539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D82CB9F0-9B1E-4EE7-AC5D-6EB156ADDF63}"/>
              </a:ext>
            </a:extLst>
          </p:cNvPr>
          <p:cNvSpPr/>
          <p:nvPr/>
        </p:nvSpPr>
        <p:spPr>
          <a:xfrm>
            <a:off x="6230983" y="2706386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689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DB4BE966-51B7-47D9-9979-5DC403D79A52}"/>
              </a:ext>
            </a:extLst>
          </p:cNvPr>
          <p:cNvSpPr/>
          <p:nvPr/>
        </p:nvSpPr>
        <p:spPr>
          <a:xfrm>
            <a:off x="6251158" y="3227570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2 198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7D173DB4-214F-421E-9444-67A915F5E2BB}"/>
              </a:ext>
            </a:extLst>
          </p:cNvPr>
          <p:cNvSpPr/>
          <p:nvPr/>
        </p:nvSpPr>
        <p:spPr>
          <a:xfrm>
            <a:off x="6244628" y="3779302"/>
            <a:ext cx="1048352" cy="515527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248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3D28C7-1DB3-4B61-915F-758A2BF21385}"/>
              </a:ext>
            </a:extLst>
          </p:cNvPr>
          <p:cNvSpPr txBox="1"/>
          <p:nvPr/>
        </p:nvSpPr>
        <p:spPr>
          <a:xfrm>
            <a:off x="7445707" y="614748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6566427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РАСХОДОВ НА РЕАЛИЗАЦИЮ МУНИЦИПАЛЬНОЙ ПРОГРАММЫ «СПОРТ»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8E69BFB9-43E7-4F8C-B022-4EB1819A06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187350"/>
              </p:ext>
            </p:extLst>
          </p:nvPr>
        </p:nvGraphicFramePr>
        <p:xfrm>
          <a:off x="586337" y="1378826"/>
          <a:ext cx="3820148" cy="291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6AC8C4-7204-4F78-8D27-5EA71AB8A987}"/>
              </a:ext>
            </a:extLst>
          </p:cNvPr>
          <p:cNvSpPr txBox="1"/>
          <p:nvPr/>
        </p:nvSpPr>
        <p:spPr>
          <a:xfrm>
            <a:off x="2048040" y="2594614"/>
            <a:ext cx="648592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7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743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9092E939-2933-41DA-BB3E-89EE90C20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40558"/>
              </p:ext>
            </p:extLst>
          </p:nvPr>
        </p:nvGraphicFramePr>
        <p:xfrm>
          <a:off x="4849843" y="1192294"/>
          <a:ext cx="3412451" cy="280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7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50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направлений показателей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2021 год, 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вес, %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3A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 algn="l" fontAlgn="b"/>
                      <a:r>
                        <a:rPr lang="arn-CL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спортивных школ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0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учреждений в сфере физической культуры и массового спорта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94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в сфере физической культуры и спорта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304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Комитета физической культуры и спорта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743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D357B6B6-3864-4089-BB77-62D01EC22BB6}"/>
              </a:ext>
            </a:extLst>
          </p:cNvPr>
          <p:cNvGrpSpPr/>
          <p:nvPr/>
        </p:nvGrpSpPr>
        <p:grpSpPr>
          <a:xfrm>
            <a:off x="4559450" y="1927159"/>
            <a:ext cx="230196" cy="1692491"/>
            <a:chOff x="5484013" y="1559516"/>
            <a:chExt cx="205199" cy="1612275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A0691E39-C302-47E0-AED1-B90BC6C7FBB7}"/>
                </a:ext>
              </a:extLst>
            </p:cNvPr>
            <p:cNvSpPr/>
            <p:nvPr/>
          </p:nvSpPr>
          <p:spPr>
            <a:xfrm>
              <a:off x="5498113" y="1559516"/>
              <a:ext cx="191099" cy="1800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3D33041F-4BE4-450A-BEDB-20EDCB8F9CC1}"/>
                </a:ext>
              </a:extLst>
            </p:cNvPr>
            <p:cNvSpPr/>
            <p:nvPr/>
          </p:nvSpPr>
          <p:spPr>
            <a:xfrm>
              <a:off x="5484013" y="1935905"/>
              <a:ext cx="191099" cy="18002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0D2F9EB3-5756-494B-8C50-FC16AC961DFA}"/>
                </a:ext>
              </a:extLst>
            </p:cNvPr>
            <p:cNvSpPr/>
            <p:nvPr/>
          </p:nvSpPr>
          <p:spPr>
            <a:xfrm>
              <a:off x="5484697" y="2991771"/>
              <a:ext cx="191099" cy="1800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C79C3493-536B-4183-8B7F-353348F3E06C}"/>
                </a:ext>
              </a:extLst>
            </p:cNvPr>
            <p:cNvSpPr/>
            <p:nvPr/>
          </p:nvSpPr>
          <p:spPr>
            <a:xfrm>
              <a:off x="5484697" y="2445736"/>
              <a:ext cx="191099" cy="18002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2" tIns="45696" rIns="91392" bIns="45696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88D829-6861-4500-B87D-395801CE7312}"/>
              </a:ext>
            </a:extLst>
          </p:cNvPr>
          <p:cNvSpPr txBox="1"/>
          <p:nvPr/>
        </p:nvSpPr>
        <p:spPr>
          <a:xfrm>
            <a:off x="7315766" y="672114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pic>
        <p:nvPicPr>
          <p:cNvPr id="8" name="Рисунок 7" descr="Изображение выглядит как человек, держит, игр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8C3813F-8BEF-4A4B-ABC2-D03213709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071" y="2715766"/>
            <a:ext cx="1796261" cy="239441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225" y="-22619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Объем и структура налоговых и неналоговых доходов, а также межбюджетных трансфертов, поступающих в бюджет Одинцовского городского округа, в динамике 2019-2023 годов (фактические поступления за 2019 год, плановые значения на 2020-2023 годы)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37901"/>
              </p:ext>
            </p:extLst>
          </p:nvPr>
        </p:nvGraphicFramePr>
        <p:xfrm>
          <a:off x="285722" y="885898"/>
          <a:ext cx="8750773" cy="4096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995"/>
                <a:gridCol w="2476380"/>
                <a:gridCol w="650743"/>
                <a:gridCol w="564951"/>
                <a:gridCol w="560973"/>
                <a:gridCol w="619303"/>
                <a:gridCol w="454899"/>
                <a:gridCol w="588822"/>
                <a:gridCol w="590810"/>
                <a:gridCol w="564951"/>
                <a:gridCol w="566941"/>
                <a:gridCol w="555005"/>
              </a:tblGrid>
              <a:tr h="1425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 п/п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Объем доходов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Структура доходов,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Объем доходов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Структура доходов,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Объем доходов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Структура доходов,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Объем доходов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Структура доходов,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Объем доходов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Структура доходов,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/>
                </a:tc>
              </a:tr>
              <a:tr h="157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Доходы всего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21 680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20 892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20 978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24 167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23 588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7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effectLst/>
                        </a:rPr>
                        <a:t>Налоговые и неналоговые доходы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11 832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54,6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10 866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52,0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11 722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55,9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12 368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51,2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13 014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</a:rPr>
                        <a:t>55,2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</a:rPr>
                        <a:t>в том числе: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7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Налоговые доходы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9 544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44,0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8 486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40,6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9 865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47,0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10 603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43,9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11 344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48,1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НДФЛ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3 116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3 168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3 295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3 603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34,0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3 837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3.2.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Налоги на совокупный доход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1 695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1 645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2 311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2 738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3 238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3.3.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Налоги на имущество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4 562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3 514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4 084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4 084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4 084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3.4.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Прочие налоговые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7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dirty="0">
                          <a:effectLst/>
                        </a:rPr>
                        <a:t>Неналоговые доходы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2 288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10,6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2 380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11,4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1 857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8,9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1 765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7,3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1 670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7,1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Доходы от использования имущества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1 346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1 018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1 058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1 020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72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4.2.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4.3.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Иные </a:t>
                      </a:r>
                      <a:r>
                        <a:rPr lang="ru-RU" sz="800" u="none" strike="noStrike" dirty="0" smtClean="0">
                          <a:effectLst/>
                        </a:rPr>
                        <a:t>неналоговые </a:t>
                      </a:r>
                      <a:r>
                        <a:rPr lang="ru-RU" sz="800" u="none" strike="noStrike" dirty="0">
                          <a:effectLst/>
                        </a:rPr>
                        <a:t>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467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963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0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9 848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10 026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48,0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9 256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11 799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48,8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10 574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44,8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Безвозмездные поступления от других бюджетов бюджетной системы РФ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9 640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10 026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9 256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11 799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10 574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Дотации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Субсидии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2 324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3 474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34,7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3 371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5 927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4 678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5.4.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Субвенции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5 949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6 099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5 885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5 872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49,8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5 896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5.5.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Иные межбюджетные трансферты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1 394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5.6.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Прочие безвозмездные поступления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5.7.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Доходы  от возврата остатков субсидий, субвенций и иных МБТ, имеющих целевое назначение, прошлых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4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5.7.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38" marR="4538" marT="45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413276" y="670454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809602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человек, сидит, скамейк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1B7D382-08AA-45B2-A58B-4A587CF2C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361" y="1949117"/>
            <a:ext cx="3710018" cy="326481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6566427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РАСХОДОВ НА РЕАЛИЗАЦИЮ МУНИЦИПАЛЬНОЙ ПРОГРАММЫ «СОЦИАЛЬНАЯ ЗАЩИТА НАСЕЛЕНИЯ»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88D829-6861-4500-B87D-395801CE7312}"/>
              </a:ext>
            </a:extLst>
          </p:cNvPr>
          <p:cNvSpPr txBox="1"/>
          <p:nvPr/>
        </p:nvSpPr>
        <p:spPr>
          <a:xfrm>
            <a:off x="5965822" y="958781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B49EE276-ED74-4866-A8BE-8110657B3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759224"/>
              </p:ext>
            </p:extLst>
          </p:nvPr>
        </p:nvGraphicFramePr>
        <p:xfrm>
          <a:off x="2289209" y="1205565"/>
          <a:ext cx="5016366" cy="346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5717C9-1A17-4533-88D4-B33ABC04C3EE}"/>
              </a:ext>
            </a:extLst>
          </p:cNvPr>
          <p:cNvSpPr txBox="1"/>
          <p:nvPr/>
        </p:nvSpPr>
        <p:spPr>
          <a:xfrm>
            <a:off x="545708" y="1910773"/>
            <a:ext cx="185820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100" dirty="0"/>
              <a:t>ПОДДЕРЖКА СОЦИАЛЬНО ОРИЕНТИРОВАННЫХ НКО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5758688-B412-4DB6-9DB6-8E9ACEFC0C19}"/>
              </a:ext>
            </a:extLst>
          </p:cNvPr>
          <p:cNvSpPr txBox="1"/>
          <p:nvPr/>
        </p:nvSpPr>
        <p:spPr>
          <a:xfrm>
            <a:off x="545708" y="2470846"/>
            <a:ext cx="185820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100" dirty="0"/>
              <a:t>МУНИЦИПАЛЬНЫЕ</a:t>
            </a:r>
          </a:p>
          <a:p>
            <a:pPr algn="r"/>
            <a:r>
              <a:rPr lang="ru-RU" sz="1100" dirty="0"/>
              <a:t>ПЕНСИИ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9F5F3BB-7730-4A4F-A826-51928E26B07B}"/>
              </a:ext>
            </a:extLst>
          </p:cNvPr>
          <p:cNvSpPr txBox="1"/>
          <p:nvPr/>
        </p:nvSpPr>
        <p:spPr>
          <a:xfrm>
            <a:off x="531271" y="2976172"/>
            <a:ext cx="185820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100" dirty="0"/>
              <a:t>ДОСТУПНАЯ </a:t>
            </a:r>
          </a:p>
          <a:p>
            <a:pPr algn="r"/>
            <a:r>
              <a:rPr lang="ru-RU" sz="1100" dirty="0"/>
              <a:t>СРЕДА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C211B1-E276-4047-BD1D-D7C7A9DB8B66}"/>
              </a:ext>
            </a:extLst>
          </p:cNvPr>
          <p:cNvSpPr txBox="1"/>
          <p:nvPr/>
        </p:nvSpPr>
        <p:spPr>
          <a:xfrm>
            <a:off x="531271" y="3550682"/>
            <a:ext cx="185820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100" dirty="0"/>
              <a:t>ОТДЫХ ДЕТЕЙ В КАНИКУЛЯРНОЕ ВРЕМЯ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55AE235-C69B-4641-B7A4-F4D7207F5A05}"/>
              </a:ext>
            </a:extLst>
          </p:cNvPr>
          <p:cNvSpPr txBox="1"/>
          <p:nvPr/>
        </p:nvSpPr>
        <p:spPr>
          <a:xfrm>
            <a:off x="531270" y="1360622"/>
            <a:ext cx="1858202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100" dirty="0"/>
              <a:t>ДОП. МЕРЫ СОЦ. ПОДДЕРЖКИ ГРАЖДАН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8CD585F-03C0-468E-91F3-CD216769ACE4}"/>
              </a:ext>
            </a:extLst>
          </p:cNvPr>
          <p:cNvSpPr txBox="1"/>
          <p:nvPr/>
        </p:nvSpPr>
        <p:spPr>
          <a:xfrm>
            <a:off x="545708" y="4125193"/>
            <a:ext cx="1858202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100" dirty="0"/>
              <a:t>ПРЕДОСТАВЛЕНИЕ СУБСИДИЙ ГРАЖДАНАМ НА ОПЛАТУ ЖКУ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внешний, мужчина, держ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6320C1A-0CB8-407E-96C3-5F1B9705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583"/>
          <a:stretch/>
        </p:blipFill>
        <p:spPr>
          <a:xfrm>
            <a:off x="6409866" y="1545392"/>
            <a:ext cx="2704699" cy="375039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7447740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ОСНОВНЫЕ МЕРОПРИТИЯ МУНИЦИПАЛЬНОЙ ПРОГРАММЫ «ФОРМИРОВАНИЕ СОВРЕМЕННОЙ КОМФОРТНОЙ СРЕДЫ»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88D829-6861-4500-B87D-395801CE7312}"/>
              </a:ext>
            </a:extLst>
          </p:cNvPr>
          <p:cNvSpPr txBox="1"/>
          <p:nvPr/>
        </p:nvSpPr>
        <p:spPr>
          <a:xfrm>
            <a:off x="6709373" y="928566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B49EE276-ED74-4866-A8BE-8110657B3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1815365"/>
              </p:ext>
            </p:extLst>
          </p:nvPr>
        </p:nvGraphicFramePr>
        <p:xfrm>
          <a:off x="2339752" y="1203598"/>
          <a:ext cx="5796013" cy="346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59CB62-B31E-42BD-9A94-30DD2E8562B1}"/>
              </a:ext>
            </a:extLst>
          </p:cNvPr>
          <p:cNvSpPr txBox="1"/>
          <p:nvPr/>
        </p:nvSpPr>
        <p:spPr>
          <a:xfrm>
            <a:off x="538486" y="1874164"/>
            <a:ext cx="185820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СОДЕРЖАНИЕ И РЕМОНТ АСФАЛЬТОВОГО ПОКРЫТИЯ ДВОРОВЫХ ТЕРРИТОРИЙ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C862A2C-3E06-4E91-8CBC-2EB2EAA3BF7C}"/>
              </a:ext>
            </a:extLst>
          </p:cNvPr>
          <p:cNvSpPr txBox="1"/>
          <p:nvPr/>
        </p:nvSpPr>
        <p:spPr>
          <a:xfrm>
            <a:off x="538489" y="2453744"/>
            <a:ext cx="18582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УСТРОЙСТВО И СОДЕРЖАНИЕ СИСТЕМ НАРУЖНОГО ОСВЕЩЕНИЯ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F0C0FE7-21F9-4987-B03D-769DB7240EA7}"/>
              </a:ext>
            </a:extLst>
          </p:cNvPr>
          <p:cNvSpPr txBox="1"/>
          <p:nvPr/>
        </p:nvSpPr>
        <p:spPr>
          <a:xfrm>
            <a:off x="538489" y="3109863"/>
            <a:ext cx="1858202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РЕМОНТ ПОДЪЕЗДОВ В МКД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9E4DAD8-A3EF-4CBA-AB27-A2D40F13E11F}"/>
              </a:ext>
            </a:extLst>
          </p:cNvPr>
          <p:cNvSpPr txBox="1"/>
          <p:nvPr/>
        </p:nvSpPr>
        <p:spPr>
          <a:xfrm>
            <a:off x="538489" y="3565682"/>
            <a:ext cx="18582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ОБУСТРОЙСТВО МЕСТ МАССОВОГО ОТДЫХА НАСЕЛЕНИЯ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5858C0F-32A1-4E9B-BE49-25C2EF4C90BF}"/>
              </a:ext>
            </a:extLst>
          </p:cNvPr>
          <p:cNvSpPr txBox="1"/>
          <p:nvPr/>
        </p:nvSpPr>
        <p:spPr>
          <a:xfrm>
            <a:off x="538486" y="4034041"/>
            <a:ext cx="185820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ОРГАНИЗАЦИЯ ПОДЪЕЗДНЫХ ПУТЕЙ К ЗЕМЕЛЬНЫМ УЧАСТКАМ МНОГОДЕТНЫХ СЕМЕЙ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EDF5803-29BD-45C8-8C72-CECBDAA4506D}"/>
              </a:ext>
            </a:extLst>
          </p:cNvPr>
          <p:cNvSpPr txBox="1"/>
          <p:nvPr/>
        </p:nvSpPr>
        <p:spPr>
          <a:xfrm>
            <a:off x="2594258" y="4157133"/>
            <a:ext cx="331822" cy="3000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5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59CB62-B31E-42BD-9A94-30DD2E8562B1}"/>
              </a:ext>
            </a:extLst>
          </p:cNvPr>
          <p:cNvSpPr txBox="1"/>
          <p:nvPr/>
        </p:nvSpPr>
        <p:spPr>
          <a:xfrm>
            <a:off x="538484" y="1451261"/>
            <a:ext cx="1858202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БЛАГОУСТРОЙСТВО ТЕРРИТОРИЙ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7974122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РАСХОДОВ НА РЕАЛИЗАЦИЮ МУНИЦИПАЛЬНОЙ ПРОГРАММЫ «РАЗВИТИЕ И ФУНКЦИОНИРОВАНИЕ ДОРОЖНО-ТРАНСПОРТНОГО КОМПЛЕКСА»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88D829-6861-4500-B87D-395801CE7312}"/>
              </a:ext>
            </a:extLst>
          </p:cNvPr>
          <p:cNvSpPr txBox="1"/>
          <p:nvPr/>
        </p:nvSpPr>
        <p:spPr>
          <a:xfrm>
            <a:off x="5940284" y="1064962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D2F68A2A-9203-46AE-88CF-DDEADE4E0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482854"/>
              </p:ext>
            </p:extLst>
          </p:nvPr>
        </p:nvGraphicFramePr>
        <p:xfrm>
          <a:off x="1119739" y="928565"/>
          <a:ext cx="5579444" cy="367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3DEC66-93EF-4E1D-B9D5-67D88F25E443}"/>
              </a:ext>
            </a:extLst>
          </p:cNvPr>
          <p:cNvSpPr txBox="1"/>
          <p:nvPr/>
        </p:nvSpPr>
        <p:spPr>
          <a:xfrm>
            <a:off x="3461501" y="2477616"/>
            <a:ext cx="895919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92,6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4F8C157-D832-4DA4-9360-B8385D5DD6FD}"/>
              </a:ext>
            </a:extLst>
          </p:cNvPr>
          <p:cNvSpPr txBox="1"/>
          <p:nvPr/>
        </p:nvSpPr>
        <p:spPr>
          <a:xfrm>
            <a:off x="5948332" y="1779662"/>
            <a:ext cx="2479029" cy="31162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расходы на дорожную деятельность: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614,6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содержание дорог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83,3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ремонт дорог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3ADA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15,4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ПИР и строительство подъезда к 9 мкр от ул. Сосновой г. Одинцово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6182A85-D884-4649-8C5A-7BAA207BB421}"/>
              </a:ext>
            </a:extLst>
          </p:cNvPr>
          <p:cNvSpPr txBox="1"/>
          <p:nvPr/>
        </p:nvSpPr>
        <p:spPr>
          <a:xfrm>
            <a:off x="874717" y="1176467"/>
            <a:ext cx="2479029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обслуживания пассажирским транспортом</a:t>
            </a:r>
          </a:p>
        </p:txBody>
      </p:sp>
      <p:pic>
        <p:nvPicPr>
          <p:cNvPr id="3" name="Рисунок 2" descr="Изображение выглядит как игрушка, ведет автомобиль, ед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1CC4B41-A2C2-49AE-8169-548AF2FCB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26" b="20425"/>
          <a:stretch/>
        </p:blipFill>
        <p:spPr>
          <a:xfrm>
            <a:off x="0" y="2283718"/>
            <a:ext cx="4122486" cy="28597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7447740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РАСХОДОВ НА РЕАЛИЗАЦИЮ МУНИЦИПАЛЬНОЙ ПРОГРАММЫ «ЖИЛИЩЕ»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88D829-6861-4500-B87D-395801CE7312}"/>
              </a:ext>
            </a:extLst>
          </p:cNvPr>
          <p:cNvSpPr txBox="1"/>
          <p:nvPr/>
        </p:nvSpPr>
        <p:spPr>
          <a:xfrm>
            <a:off x="5940284" y="1064962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D2F68A2A-9203-46AE-88CF-DDEADE4E0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028716"/>
              </p:ext>
            </p:extLst>
          </p:nvPr>
        </p:nvGraphicFramePr>
        <p:xfrm>
          <a:off x="179512" y="1064962"/>
          <a:ext cx="5579444" cy="367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3DEC66-93EF-4E1D-B9D5-67D88F25E443}"/>
              </a:ext>
            </a:extLst>
          </p:cNvPr>
          <p:cNvSpPr txBox="1"/>
          <p:nvPr/>
        </p:nvSpPr>
        <p:spPr>
          <a:xfrm>
            <a:off x="2826234" y="2477617"/>
            <a:ext cx="895919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92,6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4F8C157-D832-4DA4-9360-B8385D5DD6FD}"/>
              </a:ext>
            </a:extLst>
          </p:cNvPr>
          <p:cNvSpPr txBox="1"/>
          <p:nvPr/>
        </p:nvSpPr>
        <p:spPr>
          <a:xfrm>
            <a:off x="4211960" y="3451801"/>
            <a:ext cx="2479029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жильем 20 детей-сирот, оставшихся без попечения родителей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6182A85-D884-4649-8C5A-7BAA207BB421}"/>
              </a:ext>
            </a:extLst>
          </p:cNvPr>
          <p:cNvSpPr txBox="1"/>
          <p:nvPr/>
        </p:nvSpPr>
        <p:spPr>
          <a:xfrm>
            <a:off x="320901" y="911630"/>
            <a:ext cx="247902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жильем 4 молодых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Изображение выглядит как здание, сидит, большой, перед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A28C92E-7911-449F-AE62-72B6CC52B7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82"/>
          <a:stretch/>
        </p:blipFill>
        <p:spPr>
          <a:xfrm>
            <a:off x="4461310" y="1775220"/>
            <a:ext cx="4682690" cy="33682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астение, дерево, зеленый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886D17B-3BF2-46C5-BBA3-8CF8DBA3C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46" y="161286"/>
            <a:ext cx="2192154" cy="328823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7974122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РАСХОДОВ НА РЕАЛИЗАЦИЮ МУНИЦИПАЛЬНОЙ ПРОГРАММЫ </a:t>
            </a:r>
            <a:b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</a:b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«ЭКОЛОГИЯ И ОКРУЖАЮЩАЯ СРЕДА»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F8F956DC-2D29-464D-B29F-3EEC0F6AE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800481"/>
              </p:ext>
            </p:extLst>
          </p:nvPr>
        </p:nvGraphicFramePr>
        <p:xfrm>
          <a:off x="2289208" y="1205565"/>
          <a:ext cx="5796013" cy="346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8E0C91-330C-48C8-9DCB-9C256385CA73}"/>
              </a:ext>
            </a:extLst>
          </p:cNvPr>
          <p:cNvSpPr txBox="1"/>
          <p:nvPr/>
        </p:nvSpPr>
        <p:spPr>
          <a:xfrm>
            <a:off x="532071" y="1501015"/>
            <a:ext cx="1858202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ОХРАНА ПОЛИГОНА ТКО «ЧАСЦЫ»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385CAA1-C5BA-43D2-92EF-8E1D09C0ED64}"/>
              </a:ext>
            </a:extLst>
          </p:cNvPr>
          <p:cNvSpPr txBox="1"/>
          <p:nvPr/>
        </p:nvSpPr>
        <p:spPr>
          <a:xfrm>
            <a:off x="532071" y="2125266"/>
            <a:ext cx="18582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ОБСЛЕДОВАНИЕ СОСТОЯНИЯ ОКРУЖАЮЩЕЙ СРЕДЫ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0062053-C482-48E4-A61E-4913ACC5172D}"/>
              </a:ext>
            </a:extLst>
          </p:cNvPr>
          <p:cNvSpPr txBox="1"/>
          <p:nvPr/>
        </p:nvSpPr>
        <p:spPr>
          <a:xfrm>
            <a:off x="532071" y="2684609"/>
            <a:ext cx="185820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РАСХОДЫ НА РАЗВИТИЕ ВОДОХОЗЯЙСТВЕННОГО КОМПЛЕКСА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1F27450-7072-48ED-9E4C-3D960BD05116}"/>
              </a:ext>
            </a:extLst>
          </p:cNvPr>
          <p:cNvSpPr txBox="1"/>
          <p:nvPr/>
        </p:nvSpPr>
        <p:spPr>
          <a:xfrm>
            <a:off x="532071" y="3414369"/>
            <a:ext cx="18582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РЕКУЛЬТИВАЦИЯ ПОЛИГОНА ТКО «ЧАСЦЫ»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2D063E-85D9-446C-AA3E-C8892E6B6EB5}"/>
              </a:ext>
            </a:extLst>
          </p:cNvPr>
          <p:cNvSpPr txBox="1"/>
          <p:nvPr/>
        </p:nvSpPr>
        <p:spPr>
          <a:xfrm>
            <a:off x="335757" y="3861944"/>
            <a:ext cx="2054517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ЛИКВИДАЦИЯ НЕСАНКЦИОНИРОВАННЫХ СВАЛОК И НАИБОЛЕЕ ОПАСНЫХ ОБЪЕКТОВ НАКОПЛЕНИЯ ЭКОЛОГИЧЕСКОГО ВРЕДА ОКРУЖАЮЩЕЙ СРЕДЕ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B50093-8752-4BC3-83D6-E3B0A665617D}"/>
              </a:ext>
            </a:extLst>
          </p:cNvPr>
          <p:cNvSpPr txBox="1"/>
          <p:nvPr/>
        </p:nvSpPr>
        <p:spPr>
          <a:xfrm>
            <a:off x="3790076" y="1087842"/>
            <a:ext cx="2794275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1 038 МЛН.РУБ.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0B9129-2484-4BF8-9322-4451F96268C2}"/>
              </a:ext>
            </a:extLst>
          </p:cNvPr>
          <p:cNvSpPr txBox="1"/>
          <p:nvPr/>
        </p:nvSpPr>
        <p:spPr>
          <a:xfrm>
            <a:off x="3825975" y="1542160"/>
            <a:ext cx="2942124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248,8 – федеральный бюджет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722,9 – областной бюджет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66,3 – бюджет округа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7974122" cy="865622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РАСХОДОВ НА РЕАЛИЗАЦИЮ МУНИЦИПАЛЬНОЙ ПРОГРАММЫ </a:t>
            </a:r>
            <a:b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</a:b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«БЕЗОПАСНОСТЬ И ОБЕСПЕЧЕНИЕ БЕЗОПАСНОСТИ ЖИЗНЕДЕЯТЕЛЬНОСТИ НАСЕЛЕНИЯ»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0"/>
            <a:ext cx="57150" cy="921544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02567B94-13A8-42B2-985D-791AE84C53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898012"/>
              </p:ext>
            </p:extLst>
          </p:nvPr>
        </p:nvGraphicFramePr>
        <p:xfrm>
          <a:off x="2289208" y="1205565"/>
          <a:ext cx="5796013" cy="346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11C984-C403-4A99-9EE8-0C982F455430}"/>
              </a:ext>
            </a:extLst>
          </p:cNvPr>
          <p:cNvSpPr txBox="1"/>
          <p:nvPr/>
        </p:nvSpPr>
        <p:spPr>
          <a:xfrm>
            <a:off x="532071" y="1464921"/>
            <a:ext cx="18582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ПРОФИЛАКТИКА ПРЕСТУПЛЕНИЙ И ПРАВОНАРУШЕНИЙ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6298972-98C9-4E46-A3B3-FAD3D58B5583}"/>
              </a:ext>
            </a:extLst>
          </p:cNvPr>
          <p:cNvSpPr txBox="1"/>
          <p:nvPr/>
        </p:nvSpPr>
        <p:spPr>
          <a:xfrm>
            <a:off x="546510" y="2049657"/>
            <a:ext cx="185820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СНИЖЕНИЕ РИСКОВ ВОЗНИКНОВЕНИЯ И СМЯГЧЕНИЯ ПОСЛЕДСТВИЙ ЧС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1F04C84-C69E-4EA3-92E6-DD59385AF955}"/>
              </a:ext>
            </a:extLst>
          </p:cNvPr>
          <p:cNvSpPr txBox="1"/>
          <p:nvPr/>
        </p:nvSpPr>
        <p:spPr>
          <a:xfrm>
            <a:off x="532071" y="2637018"/>
            <a:ext cx="185820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РАЗВИТИЕ И СОВЕРШЕНСТВОВАНИЕ СИСТЕМЫ ОПОВЕЩЕНИЯ И ИНФОРМИРОВАНИЯ НАСЕЛЕНИЯС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6456531-EB19-4582-B6DD-B5EF50518269}"/>
              </a:ext>
            </a:extLst>
          </p:cNvPr>
          <p:cNvSpPr txBox="1"/>
          <p:nvPr/>
        </p:nvSpPr>
        <p:spPr>
          <a:xfrm>
            <a:off x="546510" y="3419083"/>
            <a:ext cx="185820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ОБЕСПЕЧЕНИЕ ПОЖАРНОЙ БЕЗОПАСНОСТИ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87829C-13C5-4899-8DC0-F4F890F9055C}"/>
              </a:ext>
            </a:extLst>
          </p:cNvPr>
          <p:cNvSpPr txBox="1"/>
          <p:nvPr/>
        </p:nvSpPr>
        <p:spPr>
          <a:xfrm>
            <a:off x="532071" y="3999488"/>
            <a:ext cx="185820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900" dirty="0"/>
              <a:t>СОДЕРЖАНИЕ, БЛАГОУСТРОЙСТВО МЕСТ ЗАХОРОНЕНИЙ И ОБЕСПЕЧЕНИЕ ДЕЯТЕЛЬНОСТИ</a:t>
            </a:r>
          </a:p>
        </p:txBody>
      </p:sp>
      <p:pic>
        <p:nvPicPr>
          <p:cNvPr id="25" name="Рисунок 24" descr="Изображение выглядит как сидит, удаленный, стол, монит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CBFDF0B7-701E-4C7D-BF8A-DF6FB24CB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17" y="1205565"/>
            <a:ext cx="3054036" cy="22468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7974122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ПРОЕКТНО-ИЗЫСКАТЕЛЬСКИЕ РАБОТЫ И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СТРОИТЕЛЬСТВО ОБЩЕСТВЕННО ЗНАЧЕМЫХ  </a:t>
            </a:r>
            <a:endParaRPr lang="ru-RU" dirty="0">
              <a:solidFill>
                <a:srgbClr val="A08B88"/>
              </a:solidFill>
              <a:latin typeface="Franklin Gothic Demi Cond" panose="020B0706030402020204" pitchFamily="34" charset="0"/>
            </a:endParaRPr>
          </a:p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ОБЪЕКТОВ В 2021 ГОДУ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87DA346-1665-4F0E-AF48-45831F1D2E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0"/>
          <a:stretch/>
        </p:blipFill>
        <p:spPr>
          <a:xfrm>
            <a:off x="1372202" y="852735"/>
            <a:ext cx="815139" cy="667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04DDAC-6597-4824-BA81-2B278855E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1451611" y="1573219"/>
            <a:ext cx="670760" cy="5813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AD793C-74EC-43DB-840E-DC2F70DBA8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5"/>
          <a:stretch/>
        </p:blipFill>
        <p:spPr>
          <a:xfrm>
            <a:off x="1372202" y="2201916"/>
            <a:ext cx="742950" cy="6386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F0571BA-00E7-4DBA-81F7-08BB2C3019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8"/>
          <a:stretch/>
        </p:blipFill>
        <p:spPr>
          <a:xfrm>
            <a:off x="1399087" y="2906945"/>
            <a:ext cx="716066" cy="60802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7B6CE80-8D00-47AC-9690-921B11496637}"/>
              </a:ext>
            </a:extLst>
          </p:cNvPr>
          <p:cNvSpPr txBox="1"/>
          <p:nvPr/>
        </p:nvSpPr>
        <p:spPr>
          <a:xfrm>
            <a:off x="2279048" y="1465476"/>
            <a:ext cx="407804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04D9B75-DA3D-4A61-BC17-3ADE54E515DF}"/>
              </a:ext>
            </a:extLst>
          </p:cNvPr>
          <p:cNvSpPr txBox="1"/>
          <p:nvPr/>
        </p:nvSpPr>
        <p:spPr>
          <a:xfrm>
            <a:off x="2279048" y="2148094"/>
            <a:ext cx="407804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36C370E-2EAF-4A04-8B17-02DEBD9AE940}"/>
              </a:ext>
            </a:extLst>
          </p:cNvPr>
          <p:cNvSpPr txBox="1"/>
          <p:nvPr/>
        </p:nvSpPr>
        <p:spPr>
          <a:xfrm>
            <a:off x="2279048" y="2832638"/>
            <a:ext cx="407804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1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279048" y="898115"/>
            <a:ext cx="1739704" cy="700192"/>
            <a:chOff x="2279048" y="898115"/>
            <a:chExt cx="1739704" cy="70019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7EF50A6-2C0A-47DB-996D-F4B618CFC995}"/>
                </a:ext>
              </a:extLst>
            </p:cNvPr>
            <p:cNvSpPr txBox="1"/>
            <p:nvPr/>
          </p:nvSpPr>
          <p:spPr>
            <a:xfrm>
              <a:off x="2279048" y="898115"/>
              <a:ext cx="407804" cy="70019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ru-RU" sz="4100" dirty="0">
                  <a:solidFill>
                    <a:srgbClr val="43ADA1"/>
                  </a:solidFill>
                  <a:latin typeface="Franklin Gothic Demi Cond" panose="020B0706030402020204" pitchFamily="34" charset="0"/>
                </a:rPr>
                <a:t>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FF3798A-DFB3-413E-8BE2-37D62B59E68B}"/>
                </a:ext>
              </a:extLst>
            </p:cNvPr>
            <p:cNvSpPr txBox="1"/>
            <p:nvPr/>
          </p:nvSpPr>
          <p:spPr>
            <a:xfrm>
              <a:off x="2683246" y="1051380"/>
              <a:ext cx="1335506" cy="40780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ДЕТСКИХ</a:t>
              </a:r>
            </a:p>
            <a:p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САДА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ACAD996-34D2-4301-B296-744491877704}"/>
              </a:ext>
            </a:extLst>
          </p:cNvPr>
          <p:cNvSpPr txBox="1"/>
          <p:nvPr/>
        </p:nvSpPr>
        <p:spPr>
          <a:xfrm>
            <a:off x="2683246" y="1723801"/>
            <a:ext cx="1335506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4DCBA70-4E1F-4686-9B44-A51F997CB409}"/>
              </a:ext>
            </a:extLst>
          </p:cNvPr>
          <p:cNvSpPr txBox="1"/>
          <p:nvPr/>
        </p:nvSpPr>
        <p:spPr>
          <a:xfrm>
            <a:off x="2683246" y="2321261"/>
            <a:ext cx="133550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ОБЪЕКТА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ЖКХ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6A7D2D3-BCF0-4292-9127-7F2950276C6D}"/>
              </a:ext>
            </a:extLst>
          </p:cNvPr>
          <p:cNvSpPr txBox="1"/>
          <p:nvPr/>
        </p:nvSpPr>
        <p:spPr>
          <a:xfrm>
            <a:off x="2683246" y="2980334"/>
            <a:ext cx="1335506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КУЛЬТУРЫ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8C1690E-7718-48DE-A444-3D1B3753D5F5}"/>
              </a:ext>
            </a:extLst>
          </p:cNvPr>
          <p:cNvSpPr txBox="1"/>
          <p:nvPr/>
        </p:nvSpPr>
        <p:spPr>
          <a:xfrm>
            <a:off x="4201719" y="893670"/>
            <a:ext cx="2075120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71</a:t>
            </a:r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sz="4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E3B373C-2D3F-4520-9F8E-DC111F4480C3}"/>
              </a:ext>
            </a:extLst>
          </p:cNvPr>
          <p:cNvSpPr txBox="1"/>
          <p:nvPr/>
        </p:nvSpPr>
        <p:spPr>
          <a:xfrm>
            <a:off x="4227844" y="1467562"/>
            <a:ext cx="2369303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944</a:t>
            </a:r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sz="4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13F47D4-2865-465B-8C14-A01E444C5132}"/>
              </a:ext>
            </a:extLst>
          </p:cNvPr>
          <p:cNvSpPr txBox="1"/>
          <p:nvPr/>
        </p:nvSpPr>
        <p:spPr>
          <a:xfrm>
            <a:off x="4253971" y="2144410"/>
            <a:ext cx="2348015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777</a:t>
            </a:r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sz="4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72F2C3-6519-480F-A151-A43BF3B85A44}"/>
              </a:ext>
            </a:extLst>
          </p:cNvPr>
          <p:cNvSpPr txBox="1"/>
          <p:nvPr/>
        </p:nvSpPr>
        <p:spPr>
          <a:xfrm>
            <a:off x="4248861" y="2830293"/>
            <a:ext cx="2361865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283</a:t>
            </a:r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sz="4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: шеврон 1">
            <a:extLst>
              <a:ext uri="{FF2B5EF4-FFF2-40B4-BE49-F238E27FC236}">
                <a16:creationId xmlns:a16="http://schemas.microsoft.com/office/drawing/2014/main" xmlns="" id="{A460509F-3FE3-4917-A1F8-47550FCFEC68}"/>
              </a:ext>
            </a:extLst>
          </p:cNvPr>
          <p:cNvSpPr/>
          <p:nvPr/>
        </p:nvSpPr>
        <p:spPr>
          <a:xfrm>
            <a:off x="3749041" y="1051381"/>
            <a:ext cx="215537" cy="443645"/>
          </a:xfrm>
          <a:prstGeom prst="chevron">
            <a:avLst/>
          </a:prstGeom>
          <a:solidFill>
            <a:srgbClr val="D3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xmlns="" id="{7FF48324-2E72-4EFE-8A78-02905D4D336F}"/>
              </a:ext>
            </a:extLst>
          </p:cNvPr>
          <p:cNvSpPr/>
          <p:nvPr/>
        </p:nvSpPr>
        <p:spPr>
          <a:xfrm>
            <a:off x="3749041" y="1650855"/>
            <a:ext cx="215537" cy="443645"/>
          </a:xfrm>
          <a:prstGeom prst="chevron">
            <a:avLst/>
          </a:prstGeom>
          <a:solidFill>
            <a:srgbClr val="D3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xmlns="" id="{25709549-C13E-4D60-8931-7B50E54CCF1E}"/>
              </a:ext>
            </a:extLst>
          </p:cNvPr>
          <p:cNvSpPr/>
          <p:nvPr/>
        </p:nvSpPr>
        <p:spPr>
          <a:xfrm>
            <a:off x="3770601" y="2295646"/>
            <a:ext cx="215537" cy="443645"/>
          </a:xfrm>
          <a:prstGeom prst="chevron">
            <a:avLst/>
          </a:prstGeom>
          <a:solidFill>
            <a:srgbClr val="D3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xmlns="" id="{A14CAB61-68EB-4BAB-9785-CF930DA10347}"/>
              </a:ext>
            </a:extLst>
          </p:cNvPr>
          <p:cNvSpPr/>
          <p:nvPr/>
        </p:nvSpPr>
        <p:spPr>
          <a:xfrm>
            <a:off x="3775166" y="2974967"/>
            <a:ext cx="215537" cy="443645"/>
          </a:xfrm>
          <a:prstGeom prst="chevron">
            <a:avLst/>
          </a:prstGeom>
          <a:solidFill>
            <a:srgbClr val="D3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3847FE65-F30A-435B-BECF-42F5384E3ED9}"/>
              </a:ext>
            </a:extLst>
          </p:cNvPr>
          <p:cNvCxnSpPr/>
          <p:nvPr/>
        </p:nvCxnSpPr>
        <p:spPr>
          <a:xfrm>
            <a:off x="228601" y="4382598"/>
            <a:ext cx="8634548" cy="0"/>
          </a:xfrm>
          <a:prstGeom prst="line">
            <a:avLst/>
          </a:prstGeom>
          <a:ln>
            <a:solidFill>
              <a:srgbClr val="7985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53BF567-60F8-4677-AD56-7F30F5828FA0}"/>
              </a:ext>
            </a:extLst>
          </p:cNvPr>
          <p:cNvSpPr txBox="1"/>
          <p:nvPr/>
        </p:nvSpPr>
        <p:spPr>
          <a:xfrm>
            <a:off x="2901917" y="4404493"/>
            <a:ext cx="2714333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2 097</a:t>
            </a:r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sz="4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8BAD5FA-EC68-40D1-9122-49B2E84004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5"/>
          <a:stretch/>
        </p:blipFill>
        <p:spPr>
          <a:xfrm>
            <a:off x="1372201" y="3567108"/>
            <a:ext cx="716066" cy="5241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7FD17BA-F507-41C8-8190-954878CA22A9}"/>
              </a:ext>
            </a:extLst>
          </p:cNvPr>
          <p:cNvSpPr txBox="1"/>
          <p:nvPr/>
        </p:nvSpPr>
        <p:spPr>
          <a:xfrm>
            <a:off x="2279048" y="3452428"/>
            <a:ext cx="407804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0E27FF6-4218-47E5-B31C-1776A3CB4CCA}"/>
              </a:ext>
            </a:extLst>
          </p:cNvPr>
          <p:cNvSpPr txBox="1"/>
          <p:nvPr/>
        </p:nvSpPr>
        <p:spPr>
          <a:xfrm>
            <a:off x="2683246" y="3700137"/>
            <a:ext cx="1335506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ДОРОГА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A7184D4-4D0A-4C33-A934-45E99F335AE2}"/>
              </a:ext>
            </a:extLst>
          </p:cNvPr>
          <p:cNvSpPr txBox="1"/>
          <p:nvPr/>
        </p:nvSpPr>
        <p:spPr>
          <a:xfrm>
            <a:off x="4248861" y="3450083"/>
            <a:ext cx="2083584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14</a:t>
            </a:r>
            <a:r>
              <a:rPr lang="ru-RU" sz="41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ru-RU" sz="4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трелка: шеврон 35">
            <a:extLst>
              <a:ext uri="{FF2B5EF4-FFF2-40B4-BE49-F238E27FC236}">
                <a16:creationId xmlns:a16="http://schemas.microsoft.com/office/drawing/2014/main" xmlns="" id="{5929C338-39CB-4C94-AC2A-CE53F76C2F17}"/>
              </a:ext>
            </a:extLst>
          </p:cNvPr>
          <p:cNvSpPr/>
          <p:nvPr/>
        </p:nvSpPr>
        <p:spPr>
          <a:xfrm>
            <a:off x="3775166" y="3594757"/>
            <a:ext cx="215537" cy="443645"/>
          </a:xfrm>
          <a:prstGeom prst="chevron">
            <a:avLst/>
          </a:prstGeom>
          <a:solidFill>
            <a:srgbClr val="D3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50233"/>
            <a:ext cx="8326950" cy="527067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Franklin Gothic Demi Cond" panose="020B0706030402020204" pitchFamily="34" charset="0"/>
              </a:rPr>
              <a:t>РАСХОДЫ БЮДЖЕТА ОДИНЦОВСКОГО ГОРОДСКОГО ОКРУГА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Franklin Gothic Demi Cond" panose="020B0706030402020204" pitchFamily="34" charset="0"/>
              </a:rPr>
              <a:t>НА ОБЩЕСТВЕННОЗНАЧИМЫЕ ПРОЕКТЫ, РЕАЛИЗУЕМЫЕ НА ТЕРРИТОРИИ ОДИНЦОВСКОГО ГОРОДСКОГО ОКРУГА В 2021-2023 ГОДАХ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0"/>
            <a:ext cx="45719" cy="577300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72476" y="4946286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519771"/>
              </p:ext>
            </p:extLst>
          </p:nvPr>
        </p:nvGraphicFramePr>
        <p:xfrm>
          <a:off x="120492" y="577301"/>
          <a:ext cx="8916003" cy="438296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03903"/>
                <a:gridCol w="4528742"/>
                <a:gridCol w="790936"/>
                <a:gridCol w="790936"/>
                <a:gridCol w="503323"/>
                <a:gridCol w="575226"/>
                <a:gridCol w="575226"/>
                <a:gridCol w="947711"/>
              </a:tblGrid>
              <a:tr h="1025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Наименование объекта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Год окончания строительства</a:t>
                      </a:r>
                      <a:endParaRPr lang="ru-RU" sz="7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Всего финансирования на реализацию проекта</a:t>
                      </a:r>
                      <a:endParaRPr lang="ru-RU" sz="700" b="1" i="0" u="none" strike="noStrike" dirty="0">
                        <a:effectLst/>
                        <a:latin typeface="Arial Cyr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Объемы </a:t>
                      </a:r>
                      <a:r>
                        <a:rPr lang="ru-RU" sz="700" u="none" strike="noStrike" dirty="0" smtClean="0">
                          <a:effectLst/>
                        </a:rPr>
                        <a:t>финансирования, млн. руб.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Результат от реализации проекта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05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2021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2022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2023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05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Детский сад на 330 мест  по адресу: Московская область, Одинцовский городской округ, </a:t>
                      </a:r>
                      <a:r>
                        <a:rPr lang="ru-RU" sz="700" u="none" strike="noStrike" dirty="0" err="1">
                          <a:effectLst/>
                        </a:rPr>
                        <a:t>г.Кубинка</a:t>
                      </a:r>
                      <a:r>
                        <a:rPr lang="ru-RU" sz="700" u="none" strike="noStrike" dirty="0">
                          <a:effectLst/>
                        </a:rPr>
                        <a:t> (ПИР и строительство)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435 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425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Детский сад на 330 мест 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19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Детский сад на 400 мест по адресу Московская область, Одинцовский городской округ, г. Одинцово, ул. Триумфальная (ПИР и строительство)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499 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Детский сад на 400 мест по адресу 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19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Дошкольное образовательное учреждение  на 400 мест по адресу: Московская обл.,  Одинцовский городской округ, г. Одинцово, ул. Кутузовская (ПИР и строительство)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538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/>
                        </a:rPr>
                        <a:t>Школа  </a:t>
                      </a:r>
                      <a:r>
                        <a:rPr lang="ru-RU" sz="600" u="none" strike="noStrike" dirty="0" smtClean="0">
                          <a:effectLst/>
                        </a:rPr>
                        <a:t>на 400 мест 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69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Детский сад на 300 мест по адресу: Московская обл.,  Одинцовский городской округ, </a:t>
                      </a:r>
                      <a:r>
                        <a:rPr lang="ru-RU" sz="700" u="none" strike="noStrike" dirty="0" err="1">
                          <a:effectLst/>
                        </a:rPr>
                        <a:t>Новоивановское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2023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348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Детский сад на 300 мест 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18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"Многофункциональный образовательный комплекс" по адресу:  Московская область, Одинцовский район, вблизи д. Раздоры, в том числе расходы по выносу существующих инженерных сетей из пятна застройки (ПИР и строительство)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2023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 </a:t>
                      </a:r>
                      <a:r>
                        <a:rPr lang="ru-RU" sz="800" u="none" strike="noStrike" dirty="0" smtClean="0">
                          <a:effectLst/>
                        </a:rPr>
                        <a:t>120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784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1176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1160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Многофункциональный образовательный комплекс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19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"Школа  на 2200 мест по адресу:  Московская область Одинцовский городской округ, г. Одинцово, ул. Триумфальная" (ПИР и строительство)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2023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2 517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1389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Школа  на 2200 мест 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64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СОШ на 550 мест по адресу: Московская область, Одинцовский городской округ, п. Горки-2 (ПИР и строительство)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700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580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effectLst/>
                        </a:rPr>
                        <a:t>Школа  на 550 мест </a:t>
                      </a:r>
                      <a:endParaRPr lang="ru-RU" sz="6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74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Пристройка на 500 мест к МБОУ Одинцовская гимназия № 14 по адресу: Московская область, Одинцовский городской округ, г. Одинцово, бульвар Маршала Крылова, д. 5 (ПИР и строительство)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823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Пристройка</a:t>
                      </a:r>
                      <a:r>
                        <a:rPr lang="ru-RU" sz="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к школе на 500 мест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64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Строительство дома культуры по адресу: Московская область Одинцовский район. п. Горки-10 (СМР)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283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283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/>
                        </a:rPr>
                        <a:t>Дом культуры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05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Строительство подъезда к </a:t>
                      </a:r>
                      <a:r>
                        <a:rPr lang="ru-RU" sz="700" u="none" strike="noStrike" dirty="0" err="1">
                          <a:effectLst/>
                        </a:rPr>
                        <a:t>мкр</a:t>
                      </a:r>
                      <a:r>
                        <a:rPr lang="ru-RU" sz="700" u="none" strike="noStrike" dirty="0">
                          <a:effectLst/>
                        </a:rPr>
                        <a:t>. № 9 от ул. Сосновая в </a:t>
                      </a:r>
                      <a:r>
                        <a:rPr lang="ru-RU" sz="700" u="none" strike="noStrike" dirty="0" err="1">
                          <a:effectLst/>
                        </a:rPr>
                        <a:t>г.Одинцово</a:t>
                      </a:r>
                      <a:r>
                        <a:rPr lang="ru-RU" sz="700" u="none" strike="noStrike" dirty="0">
                          <a:effectLst/>
                        </a:rPr>
                        <a:t>, Московская область (Инженерные изыскания, ППТ и ПМТ)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14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/>
                        </a:rPr>
                        <a:t>Строительство подъезда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5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Реконструкция очистных сооружений в пос. Горки-10 Одинцовского городского округа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35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35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/>
                        </a:rPr>
                        <a:t>Реконструкция очистных сооружений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19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Строительство напорного коллектора от КНС в с. Успенское до ввода в очистные сооружения в п. Горки-10 с реконструкцией КНС в с. Успенское  Одинцовского городского округа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409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409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/>
                        </a:rPr>
                        <a:t>Напорный коллектор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05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Строительство хозяйственно-бытовой канализации в дер. Раздоры Одинцовского городского округа Московской области (в </a:t>
                      </a:r>
                      <a:r>
                        <a:rPr lang="ru-RU" sz="700" u="none" strike="noStrike" dirty="0" err="1">
                          <a:effectLst/>
                        </a:rPr>
                        <a:t>т.ч</a:t>
                      </a:r>
                      <a:r>
                        <a:rPr lang="ru-RU" sz="700" u="none" strike="noStrike" dirty="0">
                          <a:effectLst/>
                        </a:rPr>
                        <a:t>. </a:t>
                      </a:r>
                      <a:r>
                        <a:rPr lang="ru-RU" sz="700" u="none" strike="noStrike" dirty="0" err="1">
                          <a:effectLst/>
                        </a:rPr>
                        <a:t>техприсоединение</a:t>
                      </a:r>
                      <a:r>
                        <a:rPr lang="ru-RU" sz="700" u="none" strike="noStrike" dirty="0">
                          <a:effectLst/>
                        </a:rPr>
                        <a:t>)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288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288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/>
                        </a:rPr>
                        <a:t>Хозяйственно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/>
                        </a:rPr>
                        <a:t> бытовая канализация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5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Строительство хозяйственно-бытовой канализации в дер. Жуковка 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 smtClean="0">
                          <a:effectLst/>
                          <a:latin typeface="Times New Roman"/>
                        </a:rPr>
                        <a:t>Хозяйственно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/>
                        </a:rPr>
                        <a:t> бытовая канализация</a:t>
                      </a:r>
                      <a:endParaRPr lang="ru-RU" sz="6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17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Реконструкция ВЗУ-1 </a:t>
                      </a:r>
                      <a:r>
                        <a:rPr lang="ru-RU" sz="700" u="none" strike="noStrike" dirty="0" err="1">
                          <a:effectLst/>
                        </a:rPr>
                        <a:t>г.п</a:t>
                      </a:r>
                      <a:r>
                        <a:rPr lang="ru-RU" sz="700" u="none" strike="noStrike" dirty="0">
                          <a:effectLst/>
                        </a:rPr>
                        <a:t>. Одинцово Одинцовский </a:t>
                      </a:r>
                      <a:r>
                        <a:rPr lang="ru-RU" sz="700" u="none" strike="noStrike" dirty="0" err="1">
                          <a:effectLst/>
                        </a:rPr>
                        <a:t>г.о</a:t>
                      </a:r>
                      <a:r>
                        <a:rPr lang="ru-RU" sz="700" u="none" strike="noStrike" dirty="0">
                          <a:effectLst/>
                        </a:rPr>
                        <a:t>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46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Реконструкция ВЗУ-1 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19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Пристройка на 950 мест к МБОУ "</a:t>
                      </a:r>
                      <a:r>
                        <a:rPr lang="ru-RU" sz="700" u="none" strike="noStrike" dirty="0" err="1">
                          <a:effectLst/>
                        </a:rPr>
                        <a:t>Немчиновский</a:t>
                      </a:r>
                      <a:r>
                        <a:rPr lang="ru-RU" sz="700" u="none" strike="noStrike" dirty="0">
                          <a:effectLst/>
                        </a:rPr>
                        <a:t> лицей" по адресу: Московская обл., Одинцовский городской округ, </a:t>
                      </a:r>
                      <a:r>
                        <a:rPr lang="ru-RU" sz="700" u="none" strike="noStrike" dirty="0" err="1">
                          <a:effectLst/>
                        </a:rPr>
                        <a:t>р.п.Новоивановское</a:t>
                      </a:r>
                      <a:r>
                        <a:rPr lang="ru-RU" sz="700" u="none" strike="noStrike" dirty="0">
                          <a:effectLst/>
                        </a:rPr>
                        <a:t>, </a:t>
                      </a:r>
                      <a:r>
                        <a:rPr lang="ru-RU" sz="700" u="none" strike="noStrike" dirty="0" err="1">
                          <a:effectLst/>
                        </a:rPr>
                        <a:t>ул.Агрохимиков</a:t>
                      </a:r>
                      <a:r>
                        <a:rPr lang="ru-RU" sz="700" u="none" strike="noStrike" dirty="0">
                          <a:effectLst/>
                        </a:rPr>
                        <a:t>, д.6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1 330 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519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811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/>
                        </a:rPr>
                        <a:t>Пристройка на 950 мест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5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Строительство сетей водоснабжения и водоотведения в </a:t>
                      </a:r>
                      <a:r>
                        <a:rPr lang="ru-RU" sz="700" u="none" strike="noStrike" dirty="0" err="1">
                          <a:effectLst/>
                        </a:rPr>
                        <a:t>д.Подушкино</a:t>
                      </a:r>
                      <a:r>
                        <a:rPr lang="ru-RU" sz="700" u="none" strike="noStrike" dirty="0">
                          <a:effectLst/>
                        </a:rPr>
                        <a:t>, Одинцовский </a:t>
                      </a:r>
                      <a:r>
                        <a:rPr lang="ru-RU" sz="700" u="none" strike="noStrike" dirty="0" err="1">
                          <a:effectLst/>
                        </a:rPr>
                        <a:t>г.о</a:t>
                      </a:r>
                      <a:r>
                        <a:rPr lang="ru-RU" sz="700" u="none" strike="noStrike" dirty="0">
                          <a:effectLst/>
                        </a:rPr>
                        <a:t>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2023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107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67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/>
                        </a:rPr>
                        <a:t>Сети водоснабжения и водоотведения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17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Переселение граждан из аварийного жилого фонда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119 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75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/>
                        </a:rPr>
                        <a:t>Новое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/>
                        </a:rPr>
                        <a:t> жилье для граждан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07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 Предоставление жилых помещений детям-сиротам и детям, оставшимся без попечения родителей, лицам из числа детей-сирот и детей, оставшихся без попечения родителей, по договорам найма специализированных жилых помещений 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238 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82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66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/>
                        </a:rPr>
                        <a:t>Жилье для детей сирот</a:t>
                      </a:r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17239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ИТОГО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 </a:t>
                      </a:r>
                      <a:r>
                        <a:rPr lang="ru-RU" sz="800" u="none" strike="noStrike" dirty="0" smtClean="0">
                          <a:effectLst/>
                        </a:rPr>
                        <a:t>856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2 224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4 690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4 944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9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8029542" cy="865622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ОДИНЦОВСКОГО ГОРОДСКОГО ОКРУГА НА ОСУЩЕСТВЛЕНИЕ БЮДЖЕТНЫХ ИНВЕСТИЦИЙ В ОБЪЕКТЫ КАПИТАЛЬНОГО СТРОИТЕЛЬСТВА МУНИЦИПАЛЬНОЙ СОБСТВЕННОСТИ НА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2021 ГОД</a:t>
            </a:r>
            <a:endParaRPr lang="ru-RU" dirty="0">
              <a:solidFill>
                <a:srgbClr val="A08B88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0"/>
            <a:ext cx="57150" cy="916186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C0FC1C8-1CD2-415C-B868-FA749BB34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577450"/>
              </p:ext>
            </p:extLst>
          </p:nvPr>
        </p:nvGraphicFramePr>
        <p:xfrm>
          <a:off x="278606" y="1089310"/>
          <a:ext cx="8543240" cy="375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3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4564"/>
                <a:gridCol w="5245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57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51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790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699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объекта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окончания строительства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федерального бюджета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из бюджета Московской области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бюджета городского округа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54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Детский сад на 330 мест по адресу: Московская область, Одинцовский городской округ, </a:t>
                      </a:r>
                      <a:r>
                        <a:rPr lang="ru-RU" sz="7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Кубинка </a:t>
                      </a:r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(ПИР и строительство)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Детский сад на 400 мест по адресу Московская область, Одинцовский городской округ, г. Одинцово, ул. Триумфальная (ПИР и строительство)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образовательное учреждение  на 400 мест по адресу: Московская обл.,  Одинцовский городской округ, г. Одинцово, ул. Кутузовская (ПИР и строительство)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Многофункциональный образовательный комплекс по адресу: Московская область, Одинцовский район, вблизи д. Раздоры, в том числе расходы по выносу существующих инженерных сетей из пятна застройки (ПИР и строительство)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784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773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Школа  на 2200 мест по адресу:  Московская область Одинцовский городской округ, г. Одинцово, ул. Триумфальная (ПИР и строительство)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на 550 мест по адресу: Московская область, Одинцовский городской округ, п. Горки-2 (ПИР и строительство)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8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Пристройка на 500 мест к МБОУ Одинцовская гимназия № 14 по адресу: Московская область, Одинцовский городской округ, г. Одинцово, бульвар Маршала Крылова, д. 5 (ПИР и строительство)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7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хозяйственно-бытовой канализации в дер. Раздоры Одинцовского городского округа Московской области</a:t>
                      </a:r>
                    </a:p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 т.ч. техприсоединение)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397E04-B549-4E58-BB1E-3307802ACE0F}"/>
              </a:ext>
            </a:extLst>
          </p:cNvPr>
          <p:cNvSpPr txBox="1"/>
          <p:nvPr/>
        </p:nvSpPr>
        <p:spPr>
          <a:xfrm>
            <a:off x="7380312" y="743061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8029542" cy="865622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ОДИНЦОВСКОГО ГОРОДСКОГО ОКРУГА НА ОСУЩЕСТВЛЕНИЕ БЮДЖЕТНЫХ ИНВЕСТИЦИЙ В ОБЪЕКТЫ КАПИТАЛЬНОГО СТРОИТЕЛЬСТВА МУНИЦИПАЛЬНОЙ СОБСТВЕННОСТИ НА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2021 год</a:t>
            </a:r>
            <a:endParaRPr lang="ru-RU" dirty="0">
              <a:solidFill>
                <a:srgbClr val="A08B88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0"/>
            <a:ext cx="57150" cy="916186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397E04-B549-4E58-BB1E-3307802ACE0F}"/>
              </a:ext>
            </a:extLst>
          </p:cNvPr>
          <p:cNvSpPr txBox="1"/>
          <p:nvPr/>
        </p:nvSpPr>
        <p:spPr>
          <a:xfrm>
            <a:off x="7712657" y="836633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2AD3AD8-D9BE-432C-9B47-370FF5CC5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521275"/>
              </p:ext>
            </p:extLst>
          </p:nvPr>
        </p:nvGraphicFramePr>
        <p:xfrm>
          <a:off x="335757" y="1203598"/>
          <a:ext cx="8628731" cy="3411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77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9202"/>
                <a:gridCol w="4592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40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32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151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426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объекта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окончания строительства</a:t>
                      </a:r>
                    </a:p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федерального бюджета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из бюджета Московской области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бюджета городского округа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дома культуры по адресу: Московская область Одинцовский район. п. Горки-10 (СМР)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подъезда к мкр. № 9 от ул. Сосновая в </a:t>
                      </a:r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Одинцово, </a:t>
                      </a:r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 (Инженерные изыскания, ППТ и ПМТ)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очистных сооружений в пос. Горки-10 Одинцовского городского округа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напорного коллектора от пос. Успенское до очистных сооружений пос. Горки-10 с реконструкцией КНС Успенское и КНС Молоденово-4 Одинцовского городского округа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7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хозяйственно-бытовой канализации в дер. Жуковка 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ВЗУ-1 г.п. Одинцово Одинцовский г.о.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Переселение граждан из аварийного жилого фонда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3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Предоставление жилых помещений детям-сиротам и детям, оставшимся без попечения родителей, лицам из числа детей-сирот и детей, оставшихся без попечения родителей, по договорам найма специализированных жилых помещений 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rgbClr val="D3E1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8576"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Franklin Gothic Demi Cond" panose="020B070603040202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Franklin Gothic Demi Cond" panose="020B07060304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900" b="0" i="0" u="none" strike="noStrike" baseline="0" dirty="0">
                          <a:effectLst/>
                          <a:latin typeface="Franklin Gothic Demi Cond" panose="020B0706030402020204" pitchFamily="34" charset="0"/>
                          <a:cs typeface="Arial" panose="020B0604020202020204" pitchFamily="34" charset="0"/>
                        </a:rPr>
                        <a:t> 223</a:t>
                      </a:r>
                      <a:endParaRPr lang="ru-RU" sz="900" b="0" i="0" u="none" strike="noStrike" dirty="0">
                        <a:effectLst/>
                        <a:latin typeface="Franklin Gothic Demi Cond" panose="020B07060304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Franklin Gothic Demi Cond" panose="020B07060304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Franklin Gothic Demi Cond" panose="020B0706030402020204" pitchFamily="34" charset="0"/>
                          <a:cs typeface="Arial" panose="020B0604020202020204" pitchFamily="34" charset="0"/>
                        </a:rPr>
                        <a:t>1 462</a:t>
                      </a:r>
                    </a:p>
                  </a:txBody>
                  <a:tcPr marL="0" marR="0" marT="0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Franklin Gothic Demi Cond" panose="020B0706030402020204" pitchFamily="34" charset="0"/>
                          <a:cs typeface="Arial" panose="020B0604020202020204" pitchFamily="34" charset="0"/>
                        </a:rPr>
                        <a:t>740</a:t>
                      </a:r>
                    </a:p>
                  </a:txBody>
                  <a:tcPr marL="0" marR="0" marT="0" marB="0" anchor="ctr">
                    <a:solidFill>
                      <a:srgbClr val="F7C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1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6571" y="0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Удельный </a:t>
            </a:r>
            <a:r>
              <a: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объем налоговых и неналоговых доходов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бюджета Одинцовского городского округа в расчете на душу населения в сравнении с другими муниципальными Московской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76456" y="4890440"/>
            <a:ext cx="39951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906140"/>
              </p:ext>
            </p:extLst>
          </p:nvPr>
        </p:nvGraphicFramePr>
        <p:xfrm>
          <a:off x="107505" y="1139584"/>
          <a:ext cx="9000999" cy="3664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3"/>
                <a:gridCol w="664249"/>
                <a:gridCol w="703903"/>
                <a:gridCol w="690392"/>
                <a:gridCol w="605752"/>
                <a:gridCol w="720080"/>
                <a:gridCol w="648072"/>
                <a:gridCol w="720080"/>
                <a:gridCol w="792088"/>
                <a:gridCol w="504056"/>
                <a:gridCol w="749105"/>
                <a:gridCol w="475031"/>
                <a:gridCol w="792088"/>
              </a:tblGrid>
              <a:tr h="2034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Отклонение доходов на душу населения  2021 от 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Численность постоянного </a:t>
                      </a:r>
                      <a:r>
                        <a:rPr lang="ru-RU" sz="900" u="none" strike="noStrike" dirty="0" smtClean="0">
                          <a:effectLst/>
                        </a:rPr>
                        <a:t>населения </a:t>
                      </a:r>
                      <a:r>
                        <a:rPr lang="ru-RU" sz="900" u="none" strike="noStrike" dirty="0">
                          <a:effectLst/>
                        </a:rPr>
                        <a:t>на 01.01.2020 (чел.)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Уточнение </a:t>
                      </a:r>
                      <a:r>
                        <a:rPr lang="ru-RU" sz="900" u="none" strike="noStrike" dirty="0">
                          <a:effectLst/>
                        </a:rPr>
                        <a:t>Бюджет 2020              </a:t>
                      </a:r>
                      <a:endParaRPr lang="ru-RU" sz="9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      </a:t>
                      </a:r>
                      <a:r>
                        <a:rPr lang="ru-RU" sz="900" u="none" strike="noStrike" dirty="0">
                          <a:effectLst/>
                        </a:rPr>
                        <a:t>(тыс. руб.)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Доходы на душу </a:t>
                      </a:r>
                      <a:r>
                        <a:rPr lang="ru-RU" sz="900" b="1" u="none" strike="noStrike" dirty="0" smtClean="0">
                          <a:effectLst/>
                        </a:rPr>
                        <a:t>населения</a:t>
                      </a:r>
                    </a:p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 </a:t>
                      </a:r>
                      <a:r>
                        <a:rPr lang="ru-RU" sz="900" b="1" u="none" strike="noStrike" dirty="0">
                          <a:effectLst/>
                        </a:rPr>
                        <a:t>(тыс. руб./чел)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Численность постоянного </a:t>
                      </a:r>
                      <a:r>
                        <a:rPr lang="ru-RU" sz="900" u="none" strike="noStrike" dirty="0" smtClean="0">
                          <a:effectLst/>
                        </a:rPr>
                        <a:t>населения </a:t>
                      </a:r>
                      <a:r>
                        <a:rPr lang="ru-RU" sz="900" u="none" strike="noStrike" dirty="0">
                          <a:effectLst/>
                        </a:rPr>
                        <a:t>на 01.01.2021 (чел.)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Проект бюджета 2021                (тыс. руб.)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Доходы на душу населения (тыс.руб./чел)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Доходы бюджета           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</a:rPr>
                        <a:t>в том числе налоговые и неналоговые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Доходы бюджета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в том числе налоговые и неналоговые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Доходы бюджета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</a:rPr>
                        <a:t>в том числе налоговые и неналоговые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Доходы бюджета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</a:rPr>
                        <a:t>в том числе налоговые и неналоговые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Доходы бюджета всего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</a:rPr>
                        <a:t>в том числе налоговые и неналоговые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</a:tr>
              <a:tr h="286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го Одинцовский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332 439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21 721 657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</a:rPr>
                        <a:t>11 354 307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65,340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34,155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330 205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20 978 282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</a:rPr>
                        <a:t>11 722 669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63,531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35,501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dirty="0">
                          <a:effectLst/>
                        </a:rPr>
                        <a:t>-</a:t>
                      </a:r>
                      <a:r>
                        <a:rPr lang="ru-RU" sz="1000" b="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1,809</a:t>
                      </a: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effectLst/>
                        </a:rPr>
                        <a:t>1,346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</a:tr>
              <a:tr h="547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 Ленинский               (2020 - бюджет района)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167 927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8 351 218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2 438 575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49,731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14,522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189 726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8 906 189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4 663 606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46,942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24,581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-2,789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>
                          <a:effectLst/>
                        </a:rPr>
                        <a:t>10,059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</a:tr>
              <a:tr h="356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 Раменский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311 792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10 788 522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5 755 855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34,602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18,461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317 648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11 991 043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6 318 238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37,749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19,891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3,147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>
                          <a:effectLst/>
                        </a:rPr>
                        <a:t>1,430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</a:tr>
              <a:tr h="356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 Люберцы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314 850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10 849 160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5 278 108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34,458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16,764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313 309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11 229 249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4 967 494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35,841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15,855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1,383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>
                          <a:effectLst/>
                        </a:rPr>
                        <a:t>-0,909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</a:tr>
              <a:tr h="356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 Балашиха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518 788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17 270 508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6 272 840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33,290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12,091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531 956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15 930 703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6 247 691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29,947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11,745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-3,343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>
                          <a:effectLst/>
                        </a:rPr>
                        <a:t>-0,346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</a:tr>
              <a:tr h="217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 Химки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259 550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12 841 672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7 520 388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49,477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28,975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261 802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11 992 561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1" u="none" strike="noStrike" dirty="0">
                          <a:effectLst/>
                        </a:rPr>
                        <a:t>7 485 909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45,808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</a:rPr>
                        <a:t>28,594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-3,669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i="1" u="none" strike="noStrike" dirty="0">
                          <a:effectLst/>
                        </a:rPr>
                        <a:t>-0,381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03" marR="6403" marT="6403" marB="0" anchor="ctr"/>
                </a:tc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809602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0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8029542" cy="865622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ОДИНЦОВСКОГО ГОРОДСКОГО ОКРУГА НА ОСУЩЕСТВЛЕНИЕ БЮДЖЕТНЫХ ИНВЕСТИЦИЙ В ОБЪЕКТЫ КАПИТАЛЬНОГО СТРОИТЕЛЬСТВА МУНИЦИПАЛЬНОЙ СОБСТВЕННОСТИ НА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2022-2023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ГОДЫ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0"/>
            <a:ext cx="57150" cy="916186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397E04-B549-4E58-BB1E-3307802ACE0F}"/>
              </a:ext>
            </a:extLst>
          </p:cNvPr>
          <p:cNvSpPr txBox="1"/>
          <p:nvPr/>
        </p:nvSpPr>
        <p:spPr>
          <a:xfrm>
            <a:off x="7712657" y="788486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969133"/>
              </p:ext>
            </p:extLst>
          </p:nvPr>
        </p:nvGraphicFramePr>
        <p:xfrm>
          <a:off x="335756" y="1203598"/>
          <a:ext cx="8520061" cy="355452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32589"/>
                <a:gridCol w="3452405"/>
                <a:gridCol w="529740"/>
                <a:gridCol w="723668"/>
                <a:gridCol w="783147"/>
                <a:gridCol w="793061"/>
                <a:gridCol w="902106"/>
                <a:gridCol w="903345"/>
              </a:tblGrid>
              <a:tr h="1728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Объемы финансирования , тыс. руб.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796">
                <a:tc vMerge="1">
                  <a:txBody>
                    <a:bodyPr/>
                    <a:lstStyle/>
                    <a:p>
                      <a:pPr algn="ctr" fontAlgn="auto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из бюджета Московской области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</a:t>
                      </a:r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счёт 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 бюджета городского округа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из бюджета Московской области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</a:t>
                      </a:r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счёт 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 бюджета городского округа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0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Детский сад на 330 мест (в том числе 70 мест кратковременного пребывания) по адресу: Московская область, Одинцовский городской округ, г.Кубинка (ПИР и строительство)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71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Детский сад на 400 мест по адресу Московская область, Одинцовский городской округ, г. Одинцово, ул. Триумфальная (ПИР и строительство)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0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образовательное учреждение  на 400 мест по адресу: Московская обл.,  Одинцовский городской округ, г. Одинцово, ул. Кутузовская (ПИР и строительство)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91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Детский сад на 300 мест по адресу: Московская обл.,  Одинцовский городской округ, Новоивановское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6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Многофункциональный образовательный комплекс по адресу Московская область Одинцовский район вблизи д. Раздоры, в том числе расходы по выносу существующих инженерных сетей из пятна застройки (ПИР и строительство)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0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"Школа  на 2200 мест по адресу:  Московская область Одинцовский городской округ, г. Одинцово, ул. Триумфальная" (ПИР и строительство)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1 004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1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8029542" cy="865622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БЮДЖЕТА ОДИНЦОВСКОГО ГОРОДСКОГО ОКРУГА НА ОСУЩЕСТВЛЕНИЕ БЮДЖЕТНЫХ ИНВЕСТИЦИЙ В ОБЪЕКТЫ КАПИТАЛЬНОГО СТРОИТЕЛЬСТВА МУНИЦИПАЛЬНОЙ СОБСТВЕННОСТИ НА </a:t>
            </a:r>
            <a:r>
              <a:rPr lang="ru-RU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2022-2023 </a:t>
            </a: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ГОДЫ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0"/>
            <a:ext cx="57150" cy="916186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C397E04-B549-4E58-BB1E-3307802ACE0F}"/>
              </a:ext>
            </a:extLst>
          </p:cNvPr>
          <p:cNvSpPr txBox="1"/>
          <p:nvPr/>
        </p:nvSpPr>
        <p:spPr>
          <a:xfrm>
            <a:off x="7712656" y="663509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586538"/>
              </p:ext>
            </p:extLst>
          </p:nvPr>
        </p:nvGraphicFramePr>
        <p:xfrm>
          <a:off x="301537" y="1009758"/>
          <a:ext cx="8662950" cy="382360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1946"/>
                <a:gridCol w="3600387"/>
                <a:gridCol w="732272"/>
                <a:gridCol w="694233"/>
                <a:gridCol w="751294"/>
                <a:gridCol w="760803"/>
                <a:gridCol w="865413"/>
                <a:gridCol w="866602"/>
              </a:tblGrid>
              <a:tr h="185642">
                <a:tc rowSpan="3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Объемы финансирования , тыс. руб.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из бюджета Московской области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</a:t>
                      </a:r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счёт 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 бюджета городского округа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средств из бюджета Московской области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</a:t>
                      </a:r>
                      <a:r>
                        <a:rPr lang="ru-RU" sz="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счёт 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 бюджета городского округа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8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 на 550 мест по адресу: Московская область, Одинцовский городской округ, п. Горки-2 (ПИР и строительство)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09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Пристройка на 500 мест к МБОУ Одинцовская гимназия № 14 по адресу: Московская область, Одинцовский городской округ, г. Одинцово, бульвар Маршала Крылова, д. 5 (ПИР и строительство)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8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Пристройка на 950 мест к МБОУ "Немчиновский лицей" по адресу: Московская обл., Одинцовский городской округ, р.п.Новоивановское, ул.Агрохимиков, д.6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64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сетей водоснабжения и водоотведения в д.Подушкино, Одинцовский г.о.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1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Переселение граждан из непригодного для проживания жилищного фонда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701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Предоставление жилых помещений детям-сиротам и детям, оставшимся без попечения родителей, лицам из числа детей-сирот и детей, оставшихся без попечения родителей, по договорам найма специализированных жилых помещений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6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144136"/>
            <a:ext cx="7974122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МОБИЛИЗАЦИЯ ДОХОДОВ В БЮДЖЕТ </a:t>
            </a:r>
          </a:p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ОДИНЦОВСКОГО ГОРОДСКОГО ОКРУГА В 2020 ГОДУ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C315B25-D701-4B42-B048-861012BF7456}"/>
              </a:ext>
            </a:extLst>
          </p:cNvPr>
          <p:cNvSpPr txBox="1"/>
          <p:nvPr/>
        </p:nvSpPr>
        <p:spPr>
          <a:xfrm>
            <a:off x="824807" y="1473198"/>
            <a:ext cx="1083470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2 500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D13B9D-FA2A-4DD6-BC71-D9181A6E707A}"/>
              </a:ext>
            </a:extLst>
          </p:cNvPr>
          <p:cNvSpPr txBox="1"/>
          <p:nvPr/>
        </p:nvSpPr>
        <p:spPr>
          <a:xfrm>
            <a:off x="1322296" y="2040392"/>
            <a:ext cx="571310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69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992FD8-8001-4F8D-AAC3-96EC43798475}"/>
              </a:ext>
            </a:extLst>
          </p:cNvPr>
          <p:cNvSpPr txBox="1"/>
          <p:nvPr/>
        </p:nvSpPr>
        <p:spPr>
          <a:xfrm>
            <a:off x="1122049" y="2667409"/>
            <a:ext cx="771557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115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32BA6F-6F1A-4AC7-B3A1-37D7E6B6E4A8}"/>
              </a:ext>
            </a:extLst>
          </p:cNvPr>
          <p:cNvSpPr txBox="1"/>
          <p:nvPr/>
        </p:nvSpPr>
        <p:spPr>
          <a:xfrm>
            <a:off x="1122049" y="3517515"/>
            <a:ext cx="785215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150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BFBEF0-3B34-4F57-8240-84EAB082B589}"/>
              </a:ext>
            </a:extLst>
          </p:cNvPr>
          <p:cNvSpPr txBox="1"/>
          <p:nvPr/>
        </p:nvSpPr>
        <p:spPr>
          <a:xfrm>
            <a:off x="1893607" y="1542426"/>
            <a:ext cx="207883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высокопроизводительных рабочих мест создано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5501E4-0855-4A53-B3BC-F6CF4DA327BB}"/>
              </a:ext>
            </a:extLst>
          </p:cNvPr>
          <p:cNvSpPr txBox="1"/>
          <p:nvPr/>
        </p:nvSpPr>
        <p:spPr>
          <a:xfrm>
            <a:off x="1893607" y="2100215"/>
            <a:ext cx="235692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организаций выявлено и поставлено на налоговый учет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6A396E-300D-465F-B62E-5D7C7B473C1B}"/>
              </a:ext>
            </a:extLst>
          </p:cNvPr>
          <p:cNvSpPr txBox="1"/>
          <p:nvPr/>
        </p:nvSpPr>
        <p:spPr>
          <a:xfrm>
            <a:off x="1893607" y="2645955"/>
            <a:ext cx="235692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работодателей рассмотрено на комиссии по легализации неформальной занятости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9B919E-6253-45CF-BD41-ABC3B3BAE47D}"/>
              </a:ext>
            </a:extLst>
          </p:cNvPr>
          <p:cNvSpPr txBox="1"/>
          <p:nvPr/>
        </p:nvSpPr>
        <p:spPr>
          <a:xfrm>
            <a:off x="1893607" y="3361681"/>
            <a:ext cx="235692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млн. руб. – общая сумма задолженности юр. и физ. Лиц, которые рассмотрены на Комиссии по погашению задолженности по налогам</a:t>
            </a:r>
          </a:p>
        </p:txBody>
      </p:sp>
      <p:sp>
        <p:nvSpPr>
          <p:cNvPr id="5" name="Стрелка: шеврон 4">
            <a:extLst>
              <a:ext uri="{FF2B5EF4-FFF2-40B4-BE49-F238E27FC236}">
                <a16:creationId xmlns:a16="http://schemas.microsoft.com/office/drawing/2014/main" xmlns="" id="{CF258CE5-A67A-4437-AC98-8004D7D8371E}"/>
              </a:ext>
            </a:extLst>
          </p:cNvPr>
          <p:cNvSpPr/>
          <p:nvPr/>
        </p:nvSpPr>
        <p:spPr>
          <a:xfrm>
            <a:off x="4350544" y="1614488"/>
            <a:ext cx="471298" cy="2739772"/>
          </a:xfrm>
          <a:prstGeom prst="chevron">
            <a:avLst>
              <a:gd name="adj" fmla="val 68189"/>
            </a:avLst>
          </a:prstGeom>
          <a:solidFill>
            <a:srgbClr val="D3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89B51A-750E-4746-A619-FADC3EA5FDF4}"/>
              </a:ext>
            </a:extLst>
          </p:cNvPr>
          <p:cNvSpPr txBox="1"/>
          <p:nvPr/>
        </p:nvSpPr>
        <p:spPr>
          <a:xfrm>
            <a:off x="5022088" y="1761716"/>
            <a:ext cx="3104072" cy="233140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РЕЗУЛЬТАТ: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33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1</a:t>
            </a:r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МЛРД. РУБ. ПОСТУПИЛО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БЮДЖЕТЫ ВСЕХ УРОВНЕЙ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 НИХ БОЛЕЕ</a:t>
            </a:r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3300" dirty="0">
                <a:solidFill>
                  <a:srgbClr val="F7C8AE"/>
                </a:solidFill>
                <a:latin typeface="Franklin Gothic Demi Cond" panose="020B0706030402020204" pitchFamily="34" charset="0"/>
              </a:rPr>
              <a:t>0,5</a:t>
            </a:r>
            <a:r>
              <a:rPr lang="ru-RU" sz="3300" dirty="0">
                <a:solidFill>
                  <a:srgbClr val="43ADA1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МЛРД. РУБ.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ПОСТУПИЛО В БЮДЖЕТ ГОРОДСКОГО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Изображение выглядит как коробк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21CBDFAE-ECE4-4C29-A927-EE0142263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216" b="35214"/>
          <a:stretch/>
        </p:blipFill>
        <p:spPr>
          <a:xfrm>
            <a:off x="5199948" y="3223632"/>
            <a:ext cx="3944052" cy="19198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8981DD4-6B21-4119-A5D3-500B5F2D110C}"/>
              </a:ext>
            </a:extLst>
          </p:cNvPr>
          <p:cNvSpPr/>
          <p:nvPr/>
        </p:nvSpPr>
        <p:spPr>
          <a:xfrm>
            <a:off x="1564480" y="699542"/>
            <a:ext cx="45719" cy="2743745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solidFill>
                <a:srgbClr val="ACF3EB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84EF19-CF42-44EC-B630-9E7642BFF166}"/>
              </a:ext>
            </a:extLst>
          </p:cNvPr>
          <p:cNvSpPr txBox="1"/>
          <p:nvPr/>
        </p:nvSpPr>
        <p:spPr>
          <a:xfrm>
            <a:off x="1621632" y="704269"/>
            <a:ext cx="4512469" cy="294696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ФИНАНСОВО-КАЗНАЧЕЙСКОЕ УПРАВЛЕНИЕ</a:t>
            </a:r>
          </a:p>
          <a:p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ОДИНЦОВСКОГО</a:t>
            </a:r>
          </a:p>
          <a:p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</a:t>
            </a:r>
          </a:p>
          <a:p>
            <a:endParaRPr lang="ru-RU" sz="1100" dirty="0">
              <a:solidFill>
                <a:srgbClr val="79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en-US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Одинцово, ул. Маршала Жукова, д. 28</a:t>
            </a:r>
          </a:p>
          <a:p>
            <a:endParaRPr lang="ru-RU" sz="1100" dirty="0">
              <a:solidFill>
                <a:srgbClr val="79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8(495)593-15-37</a:t>
            </a:r>
          </a:p>
          <a:p>
            <a:endParaRPr lang="ru-RU" sz="1100" dirty="0">
              <a:solidFill>
                <a:srgbClr val="79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fkuadmomr@mosreg.ru</a:t>
            </a:r>
            <a:endParaRPr lang="ru-RU" sz="1100" dirty="0">
              <a:solidFill>
                <a:srgbClr val="79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solidFill>
                <a:srgbClr val="79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работы: Понедельник – Четверг с 9-00 до </a:t>
            </a:r>
            <a:r>
              <a:rPr lang="ru-RU" altLang="ru-RU" sz="1100" dirty="0" smtClean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18-00</a:t>
            </a:r>
          </a:p>
          <a:p>
            <a:r>
              <a:rPr lang="ru-RU" alt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 smtClean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Пятница </a:t>
            </a:r>
            <a:r>
              <a:rPr lang="ru-RU" alt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9-00 до </a:t>
            </a:r>
            <a:r>
              <a:rPr lang="ru-RU" altLang="ru-RU" sz="1100" dirty="0" smtClean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16-45</a:t>
            </a:r>
          </a:p>
          <a:p>
            <a:r>
              <a:rPr lang="ru-RU" alt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 smtClean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Обед </a:t>
            </a:r>
            <a:r>
              <a:rPr lang="ru-RU" alt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13-00 до 13-45</a:t>
            </a:r>
          </a:p>
          <a:p>
            <a:endParaRPr lang="ru-RU" altLang="ru-RU" sz="1100" dirty="0">
              <a:solidFill>
                <a:srgbClr val="79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100" dirty="0" smtClean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</a:t>
            </a:r>
            <a:r>
              <a:rPr lang="ru-RU" alt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 граждан:</a:t>
            </a:r>
            <a:r>
              <a:rPr lang="en-US" alt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79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прием осуществляется                    посредством  консультации по телефону 8-495-593-15-37</a:t>
            </a:r>
          </a:p>
          <a:p>
            <a:endParaRPr lang="ru-RU" sz="1100" dirty="0">
              <a:solidFill>
                <a:srgbClr val="79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вода, внешний, здание, лод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0EBF570-5082-433E-88AE-5AADDE633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3287"/>
            <a:ext cx="9144000" cy="17002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330788"/>
              </p:ext>
            </p:extLst>
          </p:nvPr>
        </p:nvGraphicFramePr>
        <p:xfrm>
          <a:off x="881636" y="1236563"/>
          <a:ext cx="7239258" cy="2775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32240" y="1091719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тыс.руб./чел.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04448" y="4946286"/>
            <a:ext cx="448122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104199"/>
            <a:ext cx="806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Доходы и расходы на душу населения Одинцовского городского округа в 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45198" y="3967400"/>
            <a:ext cx="128104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03890" y="3828900"/>
            <a:ext cx="284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Доходы, в том числе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собственные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5198" y="4290565"/>
            <a:ext cx="128104" cy="144016"/>
          </a:xfrm>
          <a:prstGeom prst="rect">
            <a:avLst/>
          </a:prstGeom>
          <a:pattFill prst="lgCheck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335269" y="4012540"/>
            <a:ext cx="128104" cy="144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508940" y="3849224"/>
            <a:ext cx="213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том числе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счет собственных средств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35269" y="4363471"/>
            <a:ext cx="128104" cy="144016"/>
          </a:xfrm>
          <a:prstGeom prst="rect">
            <a:avLst/>
          </a:prstGeom>
          <a:pattFill prst="lgCheck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51114" y="1087297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63,0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51114" y="245924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66,5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4424" y="4170573"/>
            <a:ext cx="284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из бюджетов других уровней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5956" y="4204646"/>
            <a:ext cx="284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счет безвозмездных поступлений из бюджетов других уровней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 rot="5400000">
            <a:off x="4104052" y="-793416"/>
            <a:ext cx="216025" cy="4642101"/>
          </a:xfrm>
          <a:prstGeom prst="leftBrace">
            <a:avLst/>
          </a:prstGeom>
          <a:ln w="12700">
            <a:bevel/>
          </a:ln>
          <a:scene3d>
            <a:camera prst="orthographicFront"/>
            <a:lightRig rig="threePt" dir="t"/>
          </a:scene3d>
          <a:sp3d>
            <a:bevelT w="635000" h="635000"/>
            <a:bevelB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Левая фигурная скобка 30"/>
          <p:cNvSpPr/>
          <p:nvPr/>
        </p:nvSpPr>
        <p:spPr>
          <a:xfrm rot="5400000">
            <a:off x="4118178" y="465539"/>
            <a:ext cx="216025" cy="4880546"/>
          </a:xfrm>
          <a:prstGeom prst="leftBrace">
            <a:avLst/>
          </a:prstGeom>
          <a:ln w="12700">
            <a:bevel/>
          </a:ln>
          <a:scene3d>
            <a:camera prst="orthographicFront"/>
            <a:lightRig rig="threePt" dir="t"/>
          </a:scene3d>
          <a:sp3d>
            <a:bevelT w="635000" h="635000"/>
            <a:bevelB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564099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7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146298"/>
              </p:ext>
            </p:extLst>
          </p:nvPr>
        </p:nvGraphicFramePr>
        <p:xfrm>
          <a:off x="1691680" y="1292756"/>
          <a:ext cx="555330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604448" y="4929204"/>
            <a:ext cx="49786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611560" y="8881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собственных доходов бюджета Одинцовского городского округа на 2021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4644008" y="1936022"/>
            <a:ext cx="485533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(</a:t>
            </a:r>
            <a:r>
              <a:rPr lang="ru-RU" dirty="0" smtClean="0"/>
              <a:t>11</a:t>
            </a:r>
            <a:r>
              <a:rPr lang="ru-RU" sz="1100" dirty="0" smtClean="0"/>
              <a:t>%)</a:t>
            </a:r>
            <a:endParaRPr lang="ru-RU" sz="1100" dirty="0"/>
          </a:p>
        </p:txBody>
      </p:sp>
      <p:sp>
        <p:nvSpPr>
          <p:cNvPr id="16" name="TextBox 1"/>
          <p:cNvSpPr txBox="1"/>
          <p:nvPr/>
        </p:nvSpPr>
        <p:spPr>
          <a:xfrm>
            <a:off x="3517032" y="2032259"/>
            <a:ext cx="485533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(20%)</a:t>
            </a:r>
            <a:endParaRPr lang="ru-RU" sz="1100" dirty="0"/>
          </a:p>
        </p:txBody>
      </p:sp>
      <p:sp>
        <p:nvSpPr>
          <p:cNvPr id="17" name="TextBox 1"/>
          <p:cNvSpPr txBox="1"/>
          <p:nvPr/>
        </p:nvSpPr>
        <p:spPr>
          <a:xfrm>
            <a:off x="3510936" y="3111810"/>
            <a:ext cx="485533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(35%)</a:t>
            </a:r>
            <a:endParaRPr lang="ru-RU" sz="1100" dirty="0"/>
          </a:p>
        </p:txBody>
      </p:sp>
      <p:sp>
        <p:nvSpPr>
          <p:cNvPr id="20" name="TextBox 1"/>
          <p:cNvSpPr txBox="1"/>
          <p:nvPr/>
        </p:nvSpPr>
        <p:spPr>
          <a:xfrm>
            <a:off x="4720002" y="792734"/>
            <a:ext cx="1083592" cy="7200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Доходы от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спользования и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продажи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активов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3294645" y="2599168"/>
            <a:ext cx="914400" cy="7200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Имущественные 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налоги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033355" y="1541040"/>
            <a:ext cx="1436979" cy="7200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Налоги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 совокупный доход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6033377" y="1312179"/>
            <a:ext cx="1779110" cy="7200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Иные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доходы</a:t>
            </a: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(в том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числе родительская </a:t>
            </a:r>
          </a:p>
          <a:p>
            <a:pPr algn="ctr"/>
            <a:r>
              <a:rPr lang="ru-RU" sz="900" dirty="0" smtClean="0">
                <a:latin typeface="Arial" pitchFamily="34" charset="0"/>
                <a:cs typeface="Arial" pitchFamily="34" charset="0"/>
              </a:rPr>
              <a:t>плата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364088" y="1936022"/>
            <a:ext cx="485533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(6%)</a:t>
            </a:r>
            <a:endParaRPr lang="ru-RU" sz="1100" dirty="0"/>
          </a:p>
        </p:txBody>
      </p:sp>
      <p:sp>
        <p:nvSpPr>
          <p:cNvPr id="25" name="TextBox 27"/>
          <p:cNvSpPr txBox="1"/>
          <p:nvPr/>
        </p:nvSpPr>
        <p:spPr>
          <a:xfrm>
            <a:off x="7020272" y="906571"/>
            <a:ext cx="792215" cy="2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1912" y="4347307"/>
            <a:ext cx="796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11 688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564099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7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604448" y="4929204"/>
            <a:ext cx="49786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981553" y="83680"/>
            <a:ext cx="658887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Снижение ЕНВД в 2021 в связи с отменой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728880"/>
              </p:ext>
            </p:extLst>
          </p:nvPr>
        </p:nvGraphicFramePr>
        <p:xfrm>
          <a:off x="1331640" y="1200150"/>
          <a:ext cx="67687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51720" y="378659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2019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34733" y="378936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2020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499992" y="378936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2021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378936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2022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020272" y="378936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2023</a:t>
            </a:r>
            <a:endParaRPr lang="ru-RU" sz="1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564099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1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9592" y="0"/>
            <a:ext cx="581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Льготы и вычеты по местным налогам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 Налог на имущество физических лиц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73663" y="4890440"/>
            <a:ext cx="40230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33672"/>
              </p:ext>
            </p:extLst>
          </p:nvPr>
        </p:nvGraphicFramePr>
        <p:xfrm>
          <a:off x="179511" y="1059582"/>
          <a:ext cx="8695306" cy="367240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30554"/>
                <a:gridCol w="701036"/>
                <a:gridCol w="1852210"/>
                <a:gridCol w="3601111"/>
                <a:gridCol w="1810395"/>
              </a:tblGrid>
              <a:tr h="781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Налоговый период 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 уплаты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Ставки налога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Льготы, налоговые вычеты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Нормативный правовой документ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</a:tr>
              <a:tr h="937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01.12.2021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 размерах от 0,1 процента до 2,0 процента  от кадастровой стоимости объекта в зависимости от вида имущества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Действуют льготы, установленные статьей 407 и налоговые вычеты, установленные статьей 403 Налогового кодекса Российской Федерации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Решение Совета депутатов Одинцовского городского округа от 05.11.2019 № 6/10 «О налоге на имущество физических лиц на территории Одинцовского городского округа Московской области»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</a:tr>
              <a:tr h="989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01.12.2022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3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2022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01.12.2023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90" marR="6990" marT="6990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564099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8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5576" y="0"/>
            <a:ext cx="638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Льготы и вычеты по местным налогам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 Земельный налог с физических лиц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73663" y="4890440"/>
            <a:ext cx="40230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010611"/>
              </p:ext>
            </p:extLst>
          </p:nvPr>
        </p:nvGraphicFramePr>
        <p:xfrm>
          <a:off x="395536" y="1059582"/>
          <a:ext cx="8278127" cy="367240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92088"/>
                <a:gridCol w="792088"/>
                <a:gridCol w="1637827"/>
                <a:gridCol w="3427662"/>
                <a:gridCol w="1628462"/>
              </a:tblGrid>
              <a:tr h="781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Налоговый период 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Срок уплаты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Ставки налога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Льготы, налоговые вычеты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Нормативный правовой документ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</a:tr>
              <a:tr h="937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01.12.2021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 размерах от 0,3 процента до 1,5 процентов от кадастровой стоимости земельного участка в зависимости от категорий земель и (или) вида разрешенного использования земельного участка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Действуют льготы, установленные статьей 395 и налоговые вычеты, установленные статьей 391 Налогового кодекса Российской Федерации, а также дополнительные льготы, установленные решением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области»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Решение Совета депутатов Одинцовского городского округа Московской области от 05.11.2019 № 7/10                                 «О земельном налоге на территории Одинцовского городского округа Московской области»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</a:tr>
              <a:tr h="989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01.12.2022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3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01.12.2023</a:t>
                      </a: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564099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9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0"/>
            <a:ext cx="638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Льготы и вычеты по местным налогам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 Земельный налог с юридических лиц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73663" y="4890440"/>
            <a:ext cx="402309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11943"/>
              </p:ext>
            </p:extLst>
          </p:nvPr>
        </p:nvGraphicFramePr>
        <p:xfrm>
          <a:off x="179512" y="987574"/>
          <a:ext cx="8695305" cy="381642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30553"/>
                <a:gridCol w="701036"/>
                <a:gridCol w="1852211"/>
                <a:gridCol w="3601111"/>
                <a:gridCol w="1810394"/>
              </a:tblGrid>
              <a:tr h="468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Налоговый период 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Срок уплаты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Ставки налога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Льготы, налоговые вычеты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Нормативный правовой документ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</a:tr>
              <a:tr h="257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2020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01.03.2021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 размерах от 0,3 процента до 1,5 процентов от кадастровой стоимости земельного участка в зависимости от категорий земель и (или) вида разрешенного использования земельного участка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Действуют льготы, установленные статьей 395 Налогового кодекса Российской Федерации, а также дополнительные льготы, установленные решением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области» (с учетом изменений и дополнений)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Решение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области»                       (с учетом изменений и дополнений)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</a:tr>
              <a:tr h="2575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2021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30.04.2021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31.07.2021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31.10.2021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01.03.2022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2022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30.04.2022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31.07.2022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31.10.2022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01.03.2023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2023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30.04.2023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31.07.2023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31.10.2023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01.03.2024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941" marR="6941" marT="6941" marB="0" anchor="ctr">
                    <a:solidFill>
                      <a:srgbClr val="D4F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564099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5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126861"/>
            <a:ext cx="617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бюджета для граждан: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бъект 1"/>
          <p:cNvSpPr txBox="1">
            <a:spLocks/>
          </p:cNvSpPr>
          <p:nvPr/>
        </p:nvSpPr>
        <p:spPr>
          <a:xfrm>
            <a:off x="467544" y="1059582"/>
            <a:ext cx="8069538" cy="3830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marL="312751" indent="-312751" algn="l">
              <a:lnSpc>
                <a:spcPct val="150000"/>
              </a:lnSpc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38969" y="0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5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01861"/>
              </p:ext>
            </p:extLst>
          </p:nvPr>
        </p:nvGraphicFramePr>
        <p:xfrm>
          <a:off x="614354" y="1491630"/>
          <a:ext cx="7990094" cy="244827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20079"/>
                <a:gridCol w="3763177"/>
                <a:gridCol w="1168946"/>
                <a:gridCol w="1168946"/>
                <a:gridCol w="1168946"/>
              </a:tblGrid>
              <a:tr h="5301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Налоги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Потери бюджета, тыс. руб.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</a:tr>
              <a:tr h="431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1.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</a:tr>
              <a:tr h="2830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2. 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Земельный налог 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269 207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269 207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269 207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</a:tr>
              <a:tr h="4728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</a:rPr>
                        <a:t>ВСЕГО: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269 208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269 208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269 208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D4F4F2"/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78606" y="1"/>
            <a:ext cx="8865394" cy="961211"/>
            <a:chOff x="278606" y="1"/>
            <a:chExt cx="8865394" cy="961211"/>
          </a:xfrm>
        </p:grpSpPr>
        <p:sp>
          <p:nvSpPr>
            <p:cNvPr id="11" name="TextBox 10"/>
            <p:cNvSpPr txBox="1"/>
            <p:nvPr/>
          </p:nvSpPr>
          <p:spPr>
            <a:xfrm>
              <a:off x="611560" y="7105"/>
              <a:ext cx="85324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Объемы выпадающих доходов бюджета </a:t>
              </a:r>
            </a:p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Одинцовского городского округа в 2020 – 2022 годах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186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988584"/>
              </p:ext>
            </p:extLst>
          </p:nvPr>
        </p:nvGraphicFramePr>
        <p:xfrm>
          <a:off x="395536" y="1151121"/>
          <a:ext cx="7703881" cy="308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183074"/>
            <a:ext cx="674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Расходы  бюджета Одинцовского городского округа в 2020-2021 годах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61596" y="904900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МЛН.РУБ.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56331" y="4132149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63414" y="4143264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2021 год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478809">
            <a:off x="2779420" y="683208"/>
            <a:ext cx="1765829" cy="613156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Снижение  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874 млн. руб.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на </a:t>
            </a:r>
            <a:r>
              <a:rPr lang="ru-RU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3,9%</a:t>
            </a:r>
            <a:endParaRPr lang="ru-RU" sz="1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311023">
            <a:off x="2429147" y="666961"/>
            <a:ext cx="2555960" cy="445434"/>
          </a:xfrm>
          <a:prstGeom prst="curvedDownArrow">
            <a:avLst/>
          </a:prstGeom>
          <a:solidFill>
            <a:srgbClr val="D07C7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774176" y="1061937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23 093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94483" y="1226950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22 220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673663" y="4930792"/>
            <a:ext cx="461422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5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BC3E81-B594-4644-A526-DBC08606E1F3}"/>
              </a:ext>
            </a:extLst>
          </p:cNvPr>
          <p:cNvSpPr/>
          <p:nvPr/>
        </p:nvSpPr>
        <p:spPr>
          <a:xfrm>
            <a:off x="2079058" y="2571750"/>
            <a:ext cx="1833612" cy="157373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5" y="144136"/>
            <a:ext cx="5776810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ПРОГРАММНЫЙ БЮДЖЕТ ОДИНЦОВСКОГО ГОРОДСКОГО ОКРУГА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DEBBC9-26C7-4693-89E9-10E04D98EE0E}"/>
              </a:ext>
            </a:extLst>
          </p:cNvPr>
          <p:cNvSpPr txBox="1"/>
          <p:nvPr/>
        </p:nvSpPr>
        <p:spPr>
          <a:xfrm>
            <a:off x="7428929" y="993520"/>
            <a:ext cx="11275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pic>
        <p:nvPicPr>
          <p:cNvPr id="3" name="Рисунок 2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E605E2F-6CA5-455F-8696-9DB681870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4" y="1477975"/>
            <a:ext cx="3967367" cy="2506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91659F-6826-46F9-B4ED-24F24A69C0FB}"/>
              </a:ext>
            </a:extLst>
          </p:cNvPr>
          <p:cNvSpPr txBox="1"/>
          <p:nvPr/>
        </p:nvSpPr>
        <p:spPr>
          <a:xfrm>
            <a:off x="2138779" y="3453943"/>
            <a:ext cx="532838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3000" dirty="0">
                <a:latin typeface="Franklin Gothic Demi Cond" panose="020B0706030402020204" pitchFamily="34" charset="0"/>
              </a:rPr>
              <a:t>18</a:t>
            </a:r>
            <a:endParaRPr lang="ru-RU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46703C-3691-468F-A38E-8B1570EF17E0}"/>
              </a:ext>
            </a:extLst>
          </p:cNvPr>
          <p:cNvSpPr txBox="1"/>
          <p:nvPr/>
        </p:nvSpPr>
        <p:spPr>
          <a:xfrm>
            <a:off x="2584383" y="3567453"/>
            <a:ext cx="132828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</a:p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2451C607-A88F-453A-90A5-E3CE3EAAF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459026"/>
              </p:ext>
            </p:extLst>
          </p:nvPr>
        </p:nvGraphicFramePr>
        <p:xfrm>
          <a:off x="4788024" y="1528585"/>
          <a:ext cx="3672408" cy="245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C842105-3DD8-44E2-86A2-7472D9A72EAF}"/>
              </a:ext>
            </a:extLst>
          </p:cNvPr>
          <p:cNvSpPr txBox="1"/>
          <p:nvPr/>
        </p:nvSpPr>
        <p:spPr>
          <a:xfrm>
            <a:off x="6372200" y="3543511"/>
            <a:ext cx="513602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(98%)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DC94FFE-7966-474D-A181-09F1817D6D3A}"/>
              </a:ext>
            </a:extLst>
          </p:cNvPr>
          <p:cNvSpPr txBox="1"/>
          <p:nvPr/>
        </p:nvSpPr>
        <p:spPr>
          <a:xfrm>
            <a:off x="7385145" y="2336984"/>
            <a:ext cx="435056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(2%)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6393F4B-F046-4005-8AFC-F507F416E78B}"/>
              </a:ext>
            </a:extLst>
          </p:cNvPr>
          <p:cNvSpPr/>
          <p:nvPr/>
        </p:nvSpPr>
        <p:spPr>
          <a:xfrm>
            <a:off x="5364088" y="1099933"/>
            <a:ext cx="1715839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2000" dirty="0" smtClean="0">
                <a:solidFill>
                  <a:srgbClr val="43ADA1"/>
                </a:solidFill>
                <a:latin typeface="Franklin Gothic Demi Cond" panose="020B0706030402020204" pitchFamily="34" charset="0"/>
                <a:cs typeface="Arial" pitchFamily="34" charset="0"/>
              </a:rPr>
              <a:t>21 220</a:t>
            </a:r>
            <a:endParaRPr lang="ru-RU" sz="2000" dirty="0">
              <a:solidFill>
                <a:srgbClr val="43ADA1"/>
              </a:solidFill>
              <a:latin typeface="Franklin Gothic Demi Cond" panose="020B0706030402020204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4DE1FB1-1DD4-47E4-BFDD-C437025C28E1}"/>
              </a:ext>
            </a:extLst>
          </p:cNvPr>
          <p:cNvSpPr txBox="1"/>
          <p:nvPr/>
        </p:nvSpPr>
        <p:spPr>
          <a:xfrm>
            <a:off x="5580112" y="2017665"/>
            <a:ext cx="1109919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программные</a:t>
            </a:r>
          </a:p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B4631F4-FB3A-4DE0-B9FB-171686180E1D}"/>
              </a:ext>
            </a:extLst>
          </p:cNvPr>
          <p:cNvSpPr txBox="1"/>
          <p:nvPr/>
        </p:nvSpPr>
        <p:spPr>
          <a:xfrm>
            <a:off x="7384968" y="2536500"/>
            <a:ext cx="1283044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непрограммные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5" y="144136"/>
            <a:ext cx="5776810" cy="588623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ПРОГРАММНЫХ РАСХОДОВ БЮДЖЕТА</a:t>
            </a:r>
          </a:p>
          <a:p>
            <a:r>
              <a:rPr lang="ru-RU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ОДИНЦОВСКОГО ГОРОДСКОГО ОКРУГА НА 2021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C3842104-4B72-412D-BE8A-43CA4786B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2282"/>
              </p:ext>
            </p:extLst>
          </p:nvPr>
        </p:nvGraphicFramePr>
        <p:xfrm>
          <a:off x="492108" y="1126569"/>
          <a:ext cx="3564396" cy="315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00A9504D-9064-4EDB-AC8D-3AEF0F477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50681"/>
              </p:ext>
            </p:extLst>
          </p:nvPr>
        </p:nvGraphicFramePr>
        <p:xfrm>
          <a:off x="4085285" y="895259"/>
          <a:ext cx="4570085" cy="410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4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3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Наименование 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Проект 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на 2021 год, 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млн. руб.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43AD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Удельный вес,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43A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351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Образование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351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Культура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1 549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351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800" b="1" u="none" strike="noStrike" dirty="0">
                          <a:effectLst/>
                        </a:rPr>
                        <a:t>Социальная защита населения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993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800" b="1" u="none" strike="noStrike" dirty="0">
                          <a:effectLst/>
                        </a:rPr>
                        <a:t>Спорт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743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391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800" b="1" u="none" strike="noStrike" dirty="0">
                          <a:effectLst/>
                        </a:rPr>
                        <a:t>Развитие</a:t>
                      </a:r>
                      <a:r>
                        <a:rPr lang="ru-RU" sz="800" b="1" u="none" strike="noStrike" baseline="0" dirty="0">
                          <a:effectLst/>
                        </a:rPr>
                        <a:t> сельского хозяйства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5993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Экология</a:t>
                      </a:r>
                      <a:r>
                        <a:rPr lang="ru-RU" sz="800" b="1" u="none" strike="noStrike" baseline="0" dirty="0">
                          <a:effectLst/>
                        </a:rPr>
                        <a:t> и окружающая среда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1038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Безопасность</a:t>
                      </a:r>
                      <a:r>
                        <a:rPr lang="ru-RU" sz="800" b="1" u="none" strike="noStrike" baseline="0" dirty="0">
                          <a:effectLst/>
                        </a:rPr>
                        <a:t> и обеспечение безопасности  жизнедеятельности населения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1,2%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2632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Жилище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Развитие</a:t>
                      </a:r>
                      <a:r>
                        <a:rPr lang="ru-RU" sz="800" b="1" u="none" strike="noStrike" baseline="0" dirty="0">
                          <a:effectLst/>
                        </a:rPr>
                        <a:t> инженерной инфраструктуры и энергоэффективности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6094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Предпринимательство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Управление имуществом и муниципальными финансами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2 024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5781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Развитие институтов гражданского общества, повышение эффективности</a:t>
                      </a:r>
                      <a:r>
                        <a:rPr lang="ru-RU" sz="800" b="1" u="none" strike="noStrike" baseline="0" dirty="0">
                          <a:effectLst/>
                        </a:rPr>
                        <a:t> местного самоуправления и реализации молодежной политики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0,7%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Развитие</a:t>
                      </a:r>
                      <a:r>
                        <a:rPr lang="ru-RU" sz="800" b="1" u="none" strike="noStrike" baseline="0" dirty="0">
                          <a:effectLst/>
                        </a:rPr>
                        <a:t> и функционирование дорожно-транспортного комплекса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892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7791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800" b="1" u="none" strike="noStrike" dirty="0">
                          <a:effectLst/>
                        </a:rPr>
                        <a:t>Цифровое муниципальное образование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442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2,0%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7791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800" b="1" u="none" strike="noStrike" dirty="0">
                          <a:effectLst/>
                        </a:rPr>
                        <a:t>Архитектура</a:t>
                      </a:r>
                      <a:r>
                        <a:rPr lang="ru-RU" sz="800" b="1" u="none" strike="noStrike" baseline="0" dirty="0">
                          <a:effectLst/>
                        </a:rPr>
                        <a:t> и градостроительство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US" sz="800" b="1" u="none" strike="noStrike" dirty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Формирование современной комфортной городской среды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2 892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13,3%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4135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800" b="1" u="none" strike="noStrike" dirty="0">
                          <a:effectLst/>
                        </a:rPr>
                        <a:t>Строительство</a:t>
                      </a:r>
                      <a:r>
                        <a:rPr lang="ru-RU" sz="800" b="1" u="none" strike="noStrike" baseline="0" dirty="0">
                          <a:effectLst/>
                        </a:rPr>
                        <a:t> объектов социальной инфраструктуры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1298</a:t>
                      </a: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4" marB="0" anchor="ctr">
                    <a:solidFill>
                      <a:srgbClr val="FC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2711">
                <a:tc>
                  <a:txBody>
                    <a:bodyPr/>
                    <a:lstStyle/>
                    <a:p>
                      <a:pPr marL="182563" indent="0" algn="l" fontAlgn="auto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Переселение граждан из аварийного жилищного фонда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0,2%</a:t>
                      </a:r>
                    </a:p>
                  </a:txBody>
                  <a:tcPr marL="7144" marR="7144" marT="7144" marB="0" anchor="ctr">
                    <a:solidFill>
                      <a:srgbClr val="AC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Franklin Gothic Demi Cond" panose="020B0706030402020204" pitchFamily="34" charset="0"/>
                        </a:rPr>
                        <a:t>В С Е Г О ПРОГРАММНЫХ</a:t>
                      </a:r>
                      <a:r>
                        <a:rPr lang="ru-RU" sz="800" b="0" u="none" strike="noStrike" baseline="0" dirty="0">
                          <a:effectLst/>
                          <a:latin typeface="Franklin Gothic Demi Cond" panose="020B0706030402020204" pitchFamily="34" charset="0"/>
                        </a:rPr>
                        <a:t> РАСХОДОВ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Demi Cond" panose="020B07060304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Franklin Gothic Demi Cond" panose="020B0706030402020204" pitchFamily="34" charset="0"/>
                          <a:cs typeface="+mn-cs"/>
                        </a:rPr>
                        <a:t>21 746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Demi Cond" panose="020B07060304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7C8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Franklin Gothic Demi Cond" panose="020B0706030402020204" pitchFamily="34" charset="0"/>
                        </a:rPr>
                        <a:t>100 %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Franklin Gothic Demi Cond" panose="020B07060304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3" marR="4073" marT="3839" marB="0" anchor="ctr">
                    <a:solidFill>
                      <a:srgbClr val="F7C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769AC240-BDC1-4B81-BF33-360BB914E0A8}"/>
              </a:ext>
            </a:extLst>
          </p:cNvPr>
          <p:cNvGrpSpPr/>
          <p:nvPr/>
        </p:nvGrpSpPr>
        <p:grpSpPr>
          <a:xfrm>
            <a:off x="3885869" y="1343197"/>
            <a:ext cx="173023" cy="3449032"/>
            <a:chOff x="5181160" y="1748591"/>
            <a:chExt cx="230697" cy="4598709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D97454FE-3AEE-46BE-BE3D-1764BEA67F0E}"/>
                </a:ext>
              </a:extLst>
            </p:cNvPr>
            <p:cNvSpPr/>
            <p:nvPr/>
          </p:nvSpPr>
          <p:spPr>
            <a:xfrm>
              <a:off x="5181160" y="1748591"/>
              <a:ext cx="230697" cy="173510"/>
            </a:xfrm>
            <a:prstGeom prst="rect">
              <a:avLst/>
            </a:prstGeom>
            <a:solidFill>
              <a:srgbClr val="A08B8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50A353E-5A39-49C5-80BF-C840CFBF2876}"/>
                </a:ext>
              </a:extLst>
            </p:cNvPr>
            <p:cNvSpPr/>
            <p:nvPr/>
          </p:nvSpPr>
          <p:spPr>
            <a:xfrm>
              <a:off x="5181160" y="1903207"/>
              <a:ext cx="230697" cy="1735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E507ECA-6C02-4FF1-A7C7-B73E799EB2C8}"/>
                </a:ext>
              </a:extLst>
            </p:cNvPr>
            <p:cNvSpPr/>
            <p:nvPr/>
          </p:nvSpPr>
          <p:spPr>
            <a:xfrm>
              <a:off x="5181160" y="2103886"/>
              <a:ext cx="230697" cy="17351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43B8518-C84A-47E4-88DE-6A4F8E6F8E61}"/>
                </a:ext>
              </a:extLst>
            </p:cNvPr>
            <p:cNvSpPr/>
            <p:nvPr/>
          </p:nvSpPr>
          <p:spPr>
            <a:xfrm>
              <a:off x="5181160" y="2283482"/>
              <a:ext cx="230697" cy="17351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82702482-836A-4C10-BC23-D86180B989FF}"/>
                </a:ext>
              </a:extLst>
            </p:cNvPr>
            <p:cNvSpPr/>
            <p:nvPr/>
          </p:nvSpPr>
          <p:spPr>
            <a:xfrm>
              <a:off x="5181160" y="3215978"/>
              <a:ext cx="230697" cy="173510"/>
            </a:xfrm>
            <a:prstGeom prst="rect">
              <a:avLst/>
            </a:prstGeom>
            <a:solidFill>
              <a:schemeClr val="accent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56CBE199-81FF-4CC6-9CE5-EC5B6ED77FEA}"/>
                </a:ext>
              </a:extLst>
            </p:cNvPr>
            <p:cNvSpPr/>
            <p:nvPr/>
          </p:nvSpPr>
          <p:spPr>
            <a:xfrm>
              <a:off x="5181160" y="2623476"/>
              <a:ext cx="230697" cy="173511"/>
            </a:xfrm>
            <a:prstGeom prst="rect">
              <a:avLst/>
            </a:prstGeom>
            <a:solidFill>
              <a:schemeClr val="accent6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798AC5F6-972F-4905-9803-BDD85B0AC409}"/>
                </a:ext>
              </a:extLst>
            </p:cNvPr>
            <p:cNvSpPr/>
            <p:nvPr/>
          </p:nvSpPr>
          <p:spPr>
            <a:xfrm>
              <a:off x="5181160" y="2931820"/>
              <a:ext cx="230697" cy="173510"/>
            </a:xfrm>
            <a:prstGeom prst="rect">
              <a:avLst/>
            </a:prstGeom>
            <a:solidFill>
              <a:srgbClr val="0070C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2D598DA-322F-4A36-8215-FCD3140440A5}"/>
                </a:ext>
              </a:extLst>
            </p:cNvPr>
            <p:cNvSpPr/>
            <p:nvPr/>
          </p:nvSpPr>
          <p:spPr>
            <a:xfrm>
              <a:off x="5181160" y="4366493"/>
              <a:ext cx="230697" cy="173510"/>
            </a:xfrm>
            <a:prstGeom prst="rec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8603CC59-A793-486B-88B8-77263CDCA7DA}"/>
                </a:ext>
              </a:extLst>
            </p:cNvPr>
            <p:cNvSpPr/>
            <p:nvPr/>
          </p:nvSpPr>
          <p:spPr>
            <a:xfrm>
              <a:off x="5181160" y="3475420"/>
              <a:ext cx="230697" cy="17351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8879E8F2-9D2A-4D4C-94AF-2EF04EED72C9}"/>
                </a:ext>
              </a:extLst>
            </p:cNvPr>
            <p:cNvSpPr/>
            <p:nvPr/>
          </p:nvSpPr>
          <p:spPr>
            <a:xfrm>
              <a:off x="5181160" y="3734219"/>
              <a:ext cx="230697" cy="1735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41986387-C08D-4EA2-B462-7138ACF34EF1}"/>
                </a:ext>
              </a:extLst>
            </p:cNvPr>
            <p:cNvSpPr/>
            <p:nvPr/>
          </p:nvSpPr>
          <p:spPr>
            <a:xfrm>
              <a:off x="5181160" y="4013946"/>
              <a:ext cx="230697" cy="17351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4540A96D-48AC-4E9B-8005-C625237B91F2}"/>
                </a:ext>
              </a:extLst>
            </p:cNvPr>
            <p:cNvSpPr/>
            <p:nvPr/>
          </p:nvSpPr>
          <p:spPr>
            <a:xfrm>
              <a:off x="5181160" y="5550513"/>
              <a:ext cx="230697" cy="173510"/>
            </a:xfrm>
            <a:prstGeom prst="rect">
              <a:avLst/>
            </a:prstGeom>
            <a:solidFill>
              <a:srgbClr val="CCCC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F8C2B41F-0799-4160-B6A5-4F003C6FD31A}"/>
                </a:ext>
              </a:extLst>
            </p:cNvPr>
            <p:cNvSpPr/>
            <p:nvPr/>
          </p:nvSpPr>
          <p:spPr>
            <a:xfrm>
              <a:off x="5181160" y="6173790"/>
              <a:ext cx="230697" cy="1735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F5E7BAAF-986B-439C-8417-5587D4AB59C9}"/>
                </a:ext>
              </a:extLst>
            </p:cNvPr>
            <p:cNvSpPr/>
            <p:nvPr/>
          </p:nvSpPr>
          <p:spPr>
            <a:xfrm>
              <a:off x="5181160" y="5074591"/>
              <a:ext cx="230697" cy="1735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D6B893AD-F47C-4F69-9DC2-5608F4CFBE0A}"/>
                </a:ext>
              </a:extLst>
            </p:cNvPr>
            <p:cNvSpPr/>
            <p:nvPr/>
          </p:nvSpPr>
          <p:spPr>
            <a:xfrm>
              <a:off x="5181160" y="4774141"/>
              <a:ext cx="230697" cy="173510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3D45E5DC-2124-4E13-B932-6C7B310BD9D1}"/>
                </a:ext>
              </a:extLst>
            </p:cNvPr>
            <p:cNvSpPr/>
            <p:nvPr/>
          </p:nvSpPr>
          <p:spPr>
            <a:xfrm>
              <a:off x="5181160" y="5857726"/>
              <a:ext cx="230697" cy="173510"/>
            </a:xfrm>
            <a:prstGeom prst="rect">
              <a:avLst/>
            </a:prstGeom>
            <a:solidFill>
              <a:schemeClr val="accent5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514FB-4B98-475A-A071-63E7769603D5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83841"/>
              </p:ext>
            </p:extLst>
          </p:nvPr>
        </p:nvGraphicFramePr>
        <p:xfrm>
          <a:off x="278606" y="627534"/>
          <a:ext cx="8685882" cy="41866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453634"/>
                <a:gridCol w="936104"/>
                <a:gridCol w="648072"/>
                <a:gridCol w="648072"/>
              </a:tblGrid>
              <a:tr h="72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Наименование муниципальных программ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</a:rPr>
                        <a:t>Исполнено в 2019 году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План 2020 года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 smtClean="0">
                          <a:effectLst/>
                        </a:rPr>
                        <a:t>План 2021 года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образования в Одинцовском муниципальном районе Московской области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8 467,1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культуры в Одинцовском муниципальном районе Московской области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998,1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Молодежь Одинцовского муниципального района Московской области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8,9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 в Одинцовском муниципальном районе Московской области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657,4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9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муниципальными финансами  Одинцовского муниципального района Московской области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340,9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3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административных барьеров, повышение качества предоставления государственных и муниципальных услуг  в ОМР МО на базе многофункционального центра предоставления государственных и муниципальных услуг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380,0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D0D0D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3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земельно-имущественного комплекса Одинцовского муниципального района Московской области и системы управления им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144,3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инженерной инфраструктуры и </a:t>
                      </a:r>
                      <a:r>
                        <a:rPr lang="ru-RU" sz="6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энергоэффективности</a:t>
                      </a:r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территории  Одинцовского муниципального района Московской области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511,9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 в Одинцовском муниципальном районе Московской области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10,6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Предпринимательство в Одинцовском муниципальном районе Московской области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83,9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дорожно-транспортной системы Одинцовского муниципального района Московской области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907,3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Жилище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684,7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Безопасность в Одинцовском муниципальном районе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91,7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 управление в Одинцовском муниципальном районе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1233,1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 Одинцовского муниципального района Московской области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10,3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современной городской среды на территории Одинцовского муниципального района Московской области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686,3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1 133,0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1 549,2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9 599,9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9 053,7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защита населения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300,0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314,5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770,1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743,4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сельского хозяйства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7,0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6,3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 и окружающая среда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600,4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1 037,9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Безопасность и обеспечение безопасности жизнедеятельности населения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232,4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269,5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Жилище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131,9 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92,6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инженерной инфраструктуры и </a:t>
                      </a:r>
                      <a:r>
                        <a:rPr lang="ru-RU" sz="65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энергоэффективности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1 641,9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789,9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Предпринимательство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65,1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66,4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имуществом и муниципальными финансами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2 041,0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2 024,3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0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институтов гражданского общества, повышение эффективности местного самоуправления и реализации молодежной политики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189,3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152,6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 функционирование дорожно-транспортного комплекса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930,5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891,7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Цифровое муниципальное образование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439,2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442,1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Архитектура и градостроительство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4,6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4,8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современной комфортной городской среды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3 000</a:t>
                      </a:r>
                      <a:r>
                        <a:rPr lang="ru-RU" sz="600" u="none" strike="noStrike" baseline="0" dirty="0" smtClean="0">
                          <a:effectLst/>
                        </a:rPr>
                        <a:t>,5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2 892,1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объектов социальной инфраструктуры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1 360,4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1 297,9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Переселение граждан из аварийного жилья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43,7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5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Руководство и управление в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сфкре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установленных функций органов местного самоуправления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39,2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413">
                <a:tc>
                  <a:txBody>
                    <a:bodyPr/>
                    <a:lstStyle/>
                    <a:p>
                      <a:pPr algn="l" fontAlgn="b"/>
                      <a:r>
                        <a:rPr lang="ru-RU" sz="6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6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15 217,5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22 487,4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26" marR="2426" marT="242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21 711,9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61507"/>
            <a:ext cx="8470965" cy="527067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ПРОГРАММНЫХ РАСХОДОВ БЮДЖЕТА</a:t>
            </a:r>
          </a:p>
          <a:p>
            <a:r>
              <a: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ОДИНЦОВСКОГО ГОРОДСКОГО ОКРУГА НА </a:t>
            </a:r>
            <a:r>
              <a:rPr lang="ru-RU" sz="1600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2020 ГОД С УЧЕТОМ ИСПОЛЕНИЯ В 2019 ГОДУ</a:t>
            </a:r>
            <a:endParaRPr lang="ru-RU" sz="1600" dirty="0">
              <a:solidFill>
                <a:srgbClr val="A08B88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536873"/>
              </p:ext>
            </p:extLst>
          </p:nvPr>
        </p:nvGraphicFramePr>
        <p:xfrm>
          <a:off x="278606" y="4886685"/>
          <a:ext cx="3240360" cy="232410"/>
        </p:xfrm>
        <a:graphic>
          <a:graphicData uri="http://schemas.openxmlformats.org/drawingml/2006/table">
            <a:tbl>
              <a:tblPr/>
              <a:tblGrid>
                <a:gridCol w="3240360"/>
              </a:tblGrid>
              <a:tr h="116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2019 год - данные по муниципальным программам Одинцовского муниципального района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2020-2021 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 - данные по муниципальным программа Одинцовского городского округа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588573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6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544D9D-4730-402A-B3E2-A8ADE62B5F48}"/>
              </a:ext>
            </a:extLst>
          </p:cNvPr>
          <p:cNvSpPr/>
          <p:nvPr/>
        </p:nvSpPr>
        <p:spPr>
          <a:xfrm>
            <a:off x="421514" y="61507"/>
            <a:ext cx="8470965" cy="527067"/>
          </a:xfrm>
          <a:prstGeom prst="rect">
            <a:avLst/>
          </a:prstGeom>
        </p:spPr>
        <p:txBody>
          <a:bodyPr wrap="square" lIns="0" tIns="0" rIns="68580" bIns="34290">
            <a:spAutoFit/>
          </a:bodyPr>
          <a:lstStyle/>
          <a:p>
            <a:r>
              <a: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СТРУКТУРА ПРОГРАММНЫХ РАСХОДОВ БЮДЖЕТА</a:t>
            </a:r>
          </a:p>
          <a:p>
            <a:r>
              <a: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ОДИНЦОВСКОГО ГОРОДСКОГО ОКРУГА НА 2021 </a:t>
            </a:r>
            <a:r>
              <a:rPr lang="ru-RU" sz="1600" dirty="0" smtClean="0">
                <a:solidFill>
                  <a:srgbClr val="A08B88"/>
                </a:solidFill>
                <a:latin typeface="Franklin Gothic Demi Cond" panose="020B0706030402020204" pitchFamily="34" charset="0"/>
              </a:rPr>
              <a:t>ГОД С УЧЕТОМ ОЖИДАЕМОГО ИСПОЛЕНИЯ В 2020 ГОДУ</a:t>
            </a:r>
            <a:endParaRPr lang="ru-RU" sz="1600" dirty="0">
              <a:solidFill>
                <a:srgbClr val="A08B88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278606" y="1"/>
            <a:ext cx="57150" cy="588573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C3842104-4B72-412D-BE8A-43CA4786BE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234565"/>
              </p:ext>
            </p:extLst>
          </p:nvPr>
        </p:nvGraphicFramePr>
        <p:xfrm>
          <a:off x="492108" y="1126569"/>
          <a:ext cx="3564396" cy="315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8604448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43612"/>
              </p:ext>
            </p:extLst>
          </p:nvPr>
        </p:nvGraphicFramePr>
        <p:xfrm>
          <a:off x="179509" y="671201"/>
          <a:ext cx="8896462" cy="427404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224458"/>
                <a:gridCol w="748001"/>
                <a:gridCol w="748001"/>
                <a:gridCol w="748001"/>
                <a:gridCol w="680001"/>
                <a:gridCol w="748000"/>
              </a:tblGrid>
              <a:tr h="501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муниципальных программ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План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2020 </a:t>
                      </a:r>
                      <a:r>
                        <a:rPr lang="ru-RU" sz="900" u="none" strike="noStrike" dirty="0">
                          <a:effectLst/>
                        </a:rPr>
                        <a:t>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Ожидаемое исполнение 2020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 2021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 2022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 2023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Культура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1 133,0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1 133,0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1 549,2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1 563,4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1 724,4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Образование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9 599,9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9 599,9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9 053,7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8 938,0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8 962,3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92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Социальная </a:t>
                      </a:r>
                      <a:r>
                        <a:rPr lang="ru-RU" sz="800" u="none" strike="noStrike" dirty="0">
                          <a:effectLst/>
                        </a:rPr>
                        <a:t>защита </a:t>
                      </a:r>
                      <a:r>
                        <a:rPr lang="ru-RU" sz="800" u="none" strike="noStrike" dirty="0" smtClean="0">
                          <a:effectLst/>
                        </a:rPr>
                        <a:t>населения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300,0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300,0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314,5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319,9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Спорт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770,1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770,1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743,4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817,4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755,4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92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800" u="none" strike="noStrike" dirty="0">
                          <a:effectLst/>
                        </a:rPr>
                        <a:t>сельского </a:t>
                      </a:r>
                      <a:r>
                        <a:rPr lang="ru-RU" sz="800" u="none" strike="noStrike" dirty="0" smtClean="0">
                          <a:effectLst/>
                        </a:rPr>
                        <a:t>хозяйства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92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Экология </a:t>
                      </a:r>
                      <a:r>
                        <a:rPr lang="ru-RU" sz="800" u="none" strike="noStrike" dirty="0">
                          <a:effectLst/>
                        </a:rPr>
                        <a:t>и окружающая </a:t>
                      </a:r>
                      <a:r>
                        <a:rPr lang="ru-RU" sz="800" u="none" strike="noStrike" dirty="0" smtClean="0">
                          <a:effectLst/>
                        </a:rPr>
                        <a:t>среда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600,4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600,4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1 037,9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1 401,5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Безопасность </a:t>
                      </a:r>
                      <a:r>
                        <a:rPr lang="ru-RU" sz="800" u="none" strike="noStrike" dirty="0">
                          <a:effectLst/>
                        </a:rPr>
                        <a:t>и обеспечение безопасности жизнедеятельности </a:t>
                      </a:r>
                      <a:r>
                        <a:rPr lang="ru-RU" sz="800" u="none" strike="noStrike" dirty="0" smtClean="0">
                          <a:effectLst/>
                        </a:rPr>
                        <a:t>населения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232,4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232,4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88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Жилище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131,9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131,9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92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800" u="none" strike="noStrike" dirty="0">
                          <a:effectLst/>
                        </a:rPr>
                        <a:t>инженерной инфраструктуры и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энергоэффективности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1 641,9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1 641,9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789,9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185,3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177,0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Предпринимательство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65,1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65,1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Управление </a:t>
                      </a:r>
                      <a:r>
                        <a:rPr lang="ru-RU" sz="800" u="none" strike="noStrike" dirty="0">
                          <a:effectLst/>
                        </a:rPr>
                        <a:t>имуществом и муниципальными </a:t>
                      </a:r>
                      <a:r>
                        <a:rPr lang="ru-RU" sz="800" u="none" strike="noStrike" dirty="0" smtClean="0">
                          <a:effectLst/>
                        </a:rPr>
                        <a:t>финансами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2 041,0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2 041,0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2 024,3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2 075,3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2 010,3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305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800" u="none" strike="noStrike" dirty="0">
                          <a:effectLst/>
                        </a:rPr>
                        <a:t>институтов гражданского общества, повышение эффективности </a:t>
                      </a:r>
                      <a:r>
                        <a:rPr lang="ru-RU" sz="800" u="none" strike="noStrike" dirty="0" smtClean="0">
                          <a:effectLst/>
                        </a:rPr>
                        <a:t>местного </a:t>
                      </a:r>
                      <a:r>
                        <a:rPr lang="ru-RU" sz="800" u="none" strike="noStrike" dirty="0">
                          <a:effectLst/>
                        </a:rPr>
                        <a:t>самоуправления и реализации молодежной </a:t>
                      </a:r>
                      <a:r>
                        <a:rPr lang="ru-RU" sz="800" u="none" strike="noStrike" dirty="0" smtClean="0">
                          <a:effectLst/>
                        </a:rPr>
                        <a:t>политики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189,3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189,3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Развитие </a:t>
                      </a:r>
                      <a:r>
                        <a:rPr lang="ru-RU" sz="800" u="none" strike="noStrike" dirty="0">
                          <a:effectLst/>
                        </a:rPr>
                        <a:t>и функционирование дорожно-транспортного </a:t>
                      </a:r>
                      <a:r>
                        <a:rPr lang="ru-RU" sz="800" u="none" strike="noStrike" dirty="0" smtClean="0">
                          <a:effectLst/>
                        </a:rPr>
                        <a:t>комплекса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930,5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930,5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883,0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Цифровое </a:t>
                      </a:r>
                      <a:r>
                        <a:rPr lang="ru-RU" sz="800" u="none" strike="noStrike" dirty="0">
                          <a:effectLst/>
                        </a:rPr>
                        <a:t>муниципальное </a:t>
                      </a:r>
                      <a:r>
                        <a:rPr lang="ru-RU" sz="800" u="none" strike="noStrike" dirty="0" smtClean="0">
                          <a:effectLst/>
                        </a:rPr>
                        <a:t>образование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439,2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439,2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442,1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474,3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433,2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Архитектура </a:t>
                      </a:r>
                      <a:r>
                        <a:rPr lang="ru-RU" sz="800" u="none" strike="noStrike" dirty="0">
                          <a:effectLst/>
                        </a:rPr>
                        <a:t>и </a:t>
                      </a:r>
                      <a:r>
                        <a:rPr lang="ru-RU" sz="800" u="none" strike="noStrike" dirty="0" smtClean="0">
                          <a:effectLst/>
                        </a:rPr>
                        <a:t>градостроительство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Формирование </a:t>
                      </a:r>
                      <a:r>
                        <a:rPr lang="ru-RU" sz="800" u="none" strike="noStrike" dirty="0">
                          <a:effectLst/>
                        </a:rPr>
                        <a:t>современной комфортной городской </a:t>
                      </a:r>
                      <a:r>
                        <a:rPr lang="ru-RU" sz="800" u="none" strike="noStrike" dirty="0" smtClean="0">
                          <a:effectLst/>
                        </a:rPr>
                        <a:t>среды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3 000,5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3 000,5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2 892,1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2 440,3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2 312,3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Строительство </a:t>
                      </a:r>
                      <a:r>
                        <a:rPr lang="ru-RU" sz="800" u="none" strike="noStrike" dirty="0">
                          <a:effectLst/>
                        </a:rPr>
                        <a:t>объектов социальной </a:t>
                      </a:r>
                      <a:r>
                        <a:rPr lang="ru-RU" sz="800" u="none" strike="noStrike" dirty="0" smtClean="0">
                          <a:effectLst/>
                        </a:rPr>
                        <a:t>инфраструктуры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1 360,4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1 360,4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1 297,9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4 481,6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4 812,4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Переселение </a:t>
                      </a:r>
                      <a:r>
                        <a:rPr lang="ru-RU" sz="800" u="none" strike="noStrike" dirty="0">
                          <a:effectLst/>
                        </a:rPr>
                        <a:t>граждан из аварийного жилищного </a:t>
                      </a:r>
                      <a:r>
                        <a:rPr lang="ru-RU" sz="800" u="none" strike="noStrike" dirty="0" smtClean="0">
                          <a:effectLst/>
                        </a:rPr>
                        <a:t>фонда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92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40,2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69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</a:rPr>
                        <a:t>Непрограммные расходы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i="1" u="none" strike="noStrike" dirty="0">
                          <a:effectLst/>
                        </a:rPr>
                        <a:t>605,2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i="1" u="none" strike="noStrike" dirty="0">
                          <a:effectLst/>
                        </a:rPr>
                        <a:t>605,2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434,9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75,0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75,0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  <a:tr h="1698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effectLst/>
                        </a:rPr>
                        <a:t>23 092,6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effectLst/>
                        </a:rPr>
                        <a:t>23 092,6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22 146,8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24 296,1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23 069,6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84" marR="4084" marT="4084" marB="0" anchor="ctr"/>
                </a:tc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EDEBBC9-26C7-4693-89E9-10E04D98EE0E}"/>
              </a:ext>
            </a:extLst>
          </p:cNvPr>
          <p:cNvSpPr txBox="1"/>
          <p:nvPr/>
        </p:nvSpPr>
        <p:spPr>
          <a:xfrm>
            <a:off x="8388424" y="492394"/>
            <a:ext cx="579326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8284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46084" y="1899368"/>
            <a:ext cx="1803626" cy="1584176"/>
          </a:xfrm>
          <a:prstGeom prst="roundRect">
            <a:avLst/>
          </a:prstGeom>
          <a:solidFill>
            <a:srgbClr val="D4F4F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odin.ru/main/static.asp?id=1586</a:t>
            </a:r>
            <a:endParaRPr lang="ru-RU" u="sng" dirty="0" smtClean="0"/>
          </a:p>
          <a:p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81470" y="1353805"/>
            <a:ext cx="2802042" cy="2685418"/>
          </a:xfrm>
          <a:prstGeom prst="roundRect">
            <a:avLst/>
          </a:prstGeom>
          <a:solidFill>
            <a:srgbClr val="D4F4F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на Официальном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www.odin.ru</a:t>
            </a:r>
            <a:r>
              <a: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«Документы» - «Социально-экономическое развитие» - «Муниципальные программы Одинцовского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округа»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314434" y="2319722"/>
            <a:ext cx="935391" cy="7920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348747"/>
            <a:ext cx="2952327" cy="2685418"/>
          </a:xfrm>
          <a:prstGeom prst="roundRect">
            <a:avLst/>
          </a:prstGeom>
          <a:solidFill>
            <a:srgbClr val="D4F4F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Одинцовского городского округа в разрезе муниципальных программ с указанием целевых показателей на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843808" y="2319722"/>
            <a:ext cx="1007399" cy="7920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650081"/>
            <a:chOff x="278606" y="1"/>
            <a:chExt cx="7533754" cy="65008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137160"/>
              <a:ext cx="7093082" cy="465512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программ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2764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711733"/>
            <a:chOff x="278606" y="1"/>
            <a:chExt cx="7533754" cy="71173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1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92868"/>
              </p:ext>
            </p:extLst>
          </p:nvPr>
        </p:nvGraphicFramePr>
        <p:xfrm>
          <a:off x="278607" y="650081"/>
          <a:ext cx="8667624" cy="4359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118"/>
                <a:gridCol w="2294325"/>
                <a:gridCol w="1318732"/>
                <a:gridCol w="341202"/>
                <a:gridCol w="568787"/>
                <a:gridCol w="430605"/>
                <a:gridCol w="430605"/>
                <a:gridCol w="430605"/>
                <a:gridCol w="430605"/>
                <a:gridCol w="430605"/>
                <a:gridCol w="1796435"/>
              </a:tblGrid>
              <a:tr h="1184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№          п/п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 реализации мероприятий муниципальной программы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Тип показателя 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/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700" u="none" strike="noStrike">
                          <a:effectLst/>
                        </a:rPr>
                      </a:b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</a:tr>
              <a:tr h="468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2021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2022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2023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2024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1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2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effectLst/>
                        </a:rPr>
                        <a:t>3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4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effectLst/>
                        </a:rPr>
                        <a:t>5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6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7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8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9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10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11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</a:tr>
              <a:tr h="77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</a:t>
                      </a:r>
                      <a:endParaRPr lang="ru-RU" sz="750" b="1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Подпрограмма "Дошкольное образование"</a:t>
                      </a:r>
                      <a:endParaRPr lang="ru-RU" sz="7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1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</a:tr>
              <a:tr h="2458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1.1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Создание дополнительных мест для детей в возрасте от 2 месяцев до 3 лет в образовательных организациях, реализующих образовательные программы дошкольного образования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показатель к ежегодному обращению Губернатора Московской области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шт.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160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220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175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-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Основное мероприятие Р2. Федеральный проект «Содействие занятости женщин - создание условий дошкольного образования для детей в возрасте до трех лет» 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</a:tr>
              <a:tr h="1483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1.2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>
                          <a:effectLst/>
                        </a:rPr>
                        <a:t>Количество отремонтированных дошкольных образовательных организаций, штук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к ежегодному обращению Губернатора Московской области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шт.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0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-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-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Основное мероприятие 1 "Проведение капитального ремонта объектов дошкольного образования"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</a:tr>
              <a:tr h="3433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1.3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% 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100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100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100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100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100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Основное мероприятие 2 "Финансовое обеспечение реализации прав граждан на получение общедоступного и бесплатного дошкольного образования"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</a:tr>
              <a:tr h="2946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1.4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Доступность дошкольного образования для детей в возрасте от полутора до трех лет, %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к соглашению с ФОИВ по ФП "Содействие занятости женщин - создание условий дошкольного образования для детей в возрасте до трех лет"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100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100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Основное мероприятие Р2 Федеральный проект "Содействие занятости женщин - создание условий дошкольного образования для детей в возрасте до трех лет"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</a:tr>
              <a:tr h="2023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1.5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>
                          <a:effectLst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области,%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109,00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100,3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100,3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100,3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100,3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Основное мероприятие 2 "Финансовое обеспечение реализации прав граждан на получение общедоступного и бесплатного дошкольного образования"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3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711733"/>
            <a:chOff x="278606" y="1"/>
            <a:chExt cx="7533754" cy="71173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1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01701"/>
              </p:ext>
            </p:extLst>
          </p:nvPr>
        </p:nvGraphicFramePr>
        <p:xfrm>
          <a:off x="278606" y="915566"/>
          <a:ext cx="8667624" cy="3543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118"/>
                <a:gridCol w="2294325"/>
                <a:gridCol w="1318732"/>
                <a:gridCol w="341202"/>
                <a:gridCol w="568787"/>
                <a:gridCol w="430605"/>
                <a:gridCol w="430605"/>
                <a:gridCol w="430605"/>
                <a:gridCol w="430605"/>
                <a:gridCol w="430605"/>
                <a:gridCol w="1796435"/>
              </a:tblGrid>
              <a:tr h="1184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         п/п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мероприятий муниципальной 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/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</a:tr>
              <a:tr h="468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b"/>
                </a:tc>
              </a:tr>
              <a:tr h="5871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Создано не менее 90 тыс. дополнительных мест, в том числе с обеспечением необходимых условий пребывания детей с ОВЗ и детей-инвалидов, в организациях, осуществляющих образовательную деятельность по образовательным программам дошкольного образования, для детей в возрасте до трех лет за счет средств федерального бюджета, бюджетов субъектов Российской Федерации и местных бюджетов с учетом приоритетности региональных программ субъектов Российской Федерации, в том числе входящих в состав Дальневосточного и Северо- Кавказского федеральных округов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к соглашению с ФОИВ по ФП "Содействие занятости женщин - создание условий дошкольного образования для детей в возрасте до трех лет"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шт.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Р2. Федеральный проект «Содействие занятости женщин – создание условий дошкольного образования для детей в возрасте до трех лет»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</a:tr>
              <a:tr h="2458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Удельный вес численности воспитанников частных дошкольных образовательных организаций в Московской области в общей численности воспитанников дошкольных образовательных организаций Московской области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соглашению с ФОИВ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2 "Финансовое обеспечение реализации прав граждан на получение общедоступного и бесплатного дошкольного образования"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19" marR="2019" marT="201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4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711733"/>
            <a:chOff x="278606" y="1"/>
            <a:chExt cx="7533754" cy="71173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1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860125"/>
              </p:ext>
            </p:extLst>
          </p:nvPr>
        </p:nvGraphicFramePr>
        <p:xfrm>
          <a:off x="336781" y="835386"/>
          <a:ext cx="8667628" cy="4152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117"/>
                <a:gridCol w="2294323"/>
                <a:gridCol w="1318732"/>
                <a:gridCol w="430606"/>
                <a:gridCol w="479385"/>
                <a:gridCol w="430606"/>
                <a:gridCol w="430606"/>
                <a:gridCol w="430606"/>
                <a:gridCol w="430606"/>
                <a:gridCol w="430606"/>
                <a:gridCol w="1796435"/>
              </a:tblGrid>
              <a:tr h="740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         п/п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мероприятий муниципальной 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/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200" u="none" strike="noStrike">
                          <a:effectLst/>
                        </a:rPr>
                      </a:br>
                      <a:endParaRPr lang="ru-RU" sz="2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</a:tr>
              <a:tr h="310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4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</a:tr>
              <a:tr h="1497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Обеспечение услуг по охране объектов и имущества дошкольных образовательных учреждений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Основное мероприятие 2 "Финансовое обеспечение реализации прав граждан на получение общедоступного и бесплатного дошкольного образования"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</a:tr>
              <a:tr h="1433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дошкольных образовательных учреждений, обеспеченных инженерно-техническими средствами безопасности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Основное мероприятие 2 "Финансовое обеспечение реализации прав граждан на получение общедоступного и бесплатного дошкольного образования"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</a:tr>
              <a:tr h="3031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соглашению с ФОИВ по ФП "Содействие занятости женщин - создание условий дошкольного образования для детей в возрасте до трех лет"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мест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Р2 Федеральный проект "Содействие занятости женщин - создание условий дошкольного образования для детей в возрасте до трех лет"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8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60262"/>
            <a:ext cx="617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Нормативно - правовая база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245603" y="924140"/>
            <a:ext cx="8795885" cy="45838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12.01.1996 № 7-ФЗ «О некоммерческих организациях»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03.11.2006 № 174-ФЗ «Об автономных учреждениях»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Московской области от 19.09.2007 № 151/2007-ОЗ «О бюджетном процессе в Московской области»</a:t>
            </a:r>
            <a:endParaRPr lang="en-US" altLang="ru-RU" sz="1600" dirty="0" smtClean="0">
              <a:solidFill>
                <a:schemeClr val="accent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Устав Одинцовского городского округа Московской области </a:t>
            </a:r>
            <a:endParaRPr lang="en-US" altLang="ru-RU" sz="1600" dirty="0" smtClean="0">
              <a:solidFill>
                <a:schemeClr val="accent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Совета депутатов Одинцовского городского округа от 28.08.2019 № 8/8 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 утверждении Положения о бюджетном процессе в Одинцовском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городском округе Московской области»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Совета депутатов Одинцовского городского округа от</a:t>
            </a:r>
            <a:r>
              <a:rPr 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25.11.2020 №</a:t>
            </a:r>
            <a:r>
              <a:rPr 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2/20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  <a:defRPr/>
            </a:pPr>
            <a:r>
              <a:rPr 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бюджете Одинцовского городского округа Московской области на 2021 год и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  <a:defRPr/>
            </a:pPr>
            <a:r>
              <a:rPr lang="ru-RU" sz="1600" dirty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лановый период 2022-2023 год»</a:t>
            </a:r>
            <a:endParaRPr lang="ru-RU" sz="1600" dirty="0">
              <a:solidFill>
                <a:schemeClr val="accent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solidFill>
                <a:schemeClr val="accent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  <a:spcBef>
                <a:spcPct val="0"/>
              </a:spcBef>
              <a:defRPr/>
            </a:pPr>
            <a:endParaRPr lang="ru-RU" altLang="ru-RU" sz="1600" dirty="0" smtClean="0">
              <a:solidFill>
                <a:schemeClr val="accent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&quot;документы yjhvfnbdyj ghfdjdst png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66868"/>
            <a:ext cx="1862336" cy="186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320989" y="0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2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711733"/>
            <a:chOff x="278606" y="1"/>
            <a:chExt cx="7533754" cy="71173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1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871401"/>
              </p:ext>
            </p:extLst>
          </p:nvPr>
        </p:nvGraphicFramePr>
        <p:xfrm>
          <a:off x="335756" y="711734"/>
          <a:ext cx="8667628" cy="4152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117"/>
                <a:gridCol w="2294323"/>
                <a:gridCol w="1318732"/>
                <a:gridCol w="430606"/>
                <a:gridCol w="479385"/>
                <a:gridCol w="430606"/>
                <a:gridCol w="430606"/>
                <a:gridCol w="430606"/>
                <a:gridCol w="430606"/>
                <a:gridCol w="430606"/>
                <a:gridCol w="1796435"/>
              </a:tblGrid>
              <a:tr h="740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         п/п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мероприятий муниципальной 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/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200" u="none" strike="noStrike">
                          <a:effectLst/>
                        </a:rPr>
                      </a:br>
                      <a:endParaRPr lang="ru-RU" sz="2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</a:tr>
              <a:tr h="310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b"/>
                </a:tc>
              </a:tr>
              <a:tr h="3701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1.11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Созданы дополнительные места, в том числе с обеспечением необходимых условий пребывания детей с ОВЗ и детей-инвалидов, в организациях, осуществляющих образовательную деятельность по образовательным программам дошкольного образования, для детей в возрасте от полутора до трех лет за счет средств федерального бюджета, бюджетов субъектов Российской Федерации и местных бюджетов с учетом приоритетности региональных программ субъектов Российской Федерации, в том числе входящих в состав Дальневосточного и Северо-Кавказского федеральных округов (нарастающим итогом)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к соглашению с ФОИВ по ФП «Содействие занятости женщин - создание условий дошкольного образования для детей в возрасте до трех лет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мест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1 "Проведение капитального ремонта объектов дошкольного образования"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</a:tr>
              <a:tr h="59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Подпрограмма "Общее образование"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0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деятельности,%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135,74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105,00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114,20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114,20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114,20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114,20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1 "Финансовое обеспечение деятельности образовательных организаций"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1465" marR="1465" marT="14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711733"/>
            <a:chOff x="278606" y="1"/>
            <a:chExt cx="7533754" cy="71173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1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125936"/>
              </p:ext>
            </p:extLst>
          </p:nvPr>
        </p:nvGraphicFramePr>
        <p:xfrm>
          <a:off x="335756" y="854594"/>
          <a:ext cx="8484716" cy="4035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00"/>
                <a:gridCol w="2533076"/>
                <a:gridCol w="1003737"/>
                <a:gridCol w="421518"/>
                <a:gridCol w="662977"/>
                <a:gridCol w="504056"/>
                <a:gridCol w="360040"/>
                <a:gridCol w="504056"/>
                <a:gridCol w="648072"/>
                <a:gridCol w="504056"/>
                <a:gridCol w="1152128"/>
              </a:tblGrid>
              <a:tr h="1048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         п/п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мероприятий муниципальной 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</a:t>
                      </a:r>
                      <a:r>
                        <a:rPr lang="ru-RU" sz="800" u="none" strike="noStrike" dirty="0" smtClean="0">
                          <a:effectLst/>
                        </a:rPr>
                        <a:t>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/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</a:tr>
              <a:tr h="44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</a:tr>
              <a:tr h="4531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Обновлена материально-техническая база для формирования у обучающихся современных технологических и гуманитарных навыков. Создана материально-техническая база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 (нарастающим итогом)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соглашению с ФОИВ по федеральному проекту «Современная школа»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тыс.ед.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Основное мероприятие Е1 Федеральный проект "Современная школа"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</a:tr>
              <a:tr h="3574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соглашению с ФОИВ по федеральному проекту «Современная школа»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Основное мероприятие Е1 Федеральный проект "Современная школа"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</a:tr>
              <a:tr h="1024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отремонтированных общеобразовательных организаций, штук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шт.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Основное мероприятие Е1 Федеральный проект "Современная школа"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</a:tr>
              <a:tr h="1525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обучающихся  во вторую смену, 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ежегодному обращению Губернатора Московской области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3,23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Е1 Федеральный проект "Современная школа"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0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711733"/>
            <a:chOff x="278606" y="1"/>
            <a:chExt cx="7533754" cy="71173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1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486911"/>
              </p:ext>
            </p:extLst>
          </p:nvPr>
        </p:nvGraphicFramePr>
        <p:xfrm>
          <a:off x="335756" y="680706"/>
          <a:ext cx="8484716" cy="4243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00"/>
                <a:gridCol w="2245909"/>
                <a:gridCol w="1290904"/>
                <a:gridCol w="421518"/>
                <a:gridCol w="469268"/>
                <a:gridCol w="421518"/>
                <a:gridCol w="421518"/>
                <a:gridCol w="421518"/>
                <a:gridCol w="421518"/>
                <a:gridCol w="421518"/>
                <a:gridCol w="1758527"/>
              </a:tblGrid>
              <a:tr h="1048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№          п/п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 реализации мероприятий муниципальной программы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Тип показателя 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</a:t>
                      </a:r>
                      <a:r>
                        <a:rPr lang="ru-RU" sz="750" u="none" strike="noStrike" dirty="0" smtClean="0">
                          <a:effectLst/>
                        </a:rPr>
                        <a:t>программы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/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</a:tr>
              <a:tr h="44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2021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2022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2023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2024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1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effectLst/>
                        </a:rPr>
                        <a:t>2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effectLst/>
                        </a:rPr>
                        <a:t>3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4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5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effectLst/>
                        </a:rPr>
                        <a:t>6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7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8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9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10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11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b"/>
                </a:tc>
              </a:tr>
              <a:tr h="3529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2.6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>
                          <a:effectLst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сдававших ЕГЭ по 3 и более предметам, %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отраслевой показатель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%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30,8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35,8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28,8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29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29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29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Основное мероприятие 5 "Обеспечение и проведение государственной итоговой аттестации обучающихся, освоивших образовательные программы основного общего и среднего общего образования, в том числе в форме единого государственного экзамена"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</a:tr>
              <a:tr h="1618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2.7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Количество учреждений, обеспеченных инженерно-техническими средствами безопасности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ед.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45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53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-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-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 -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Основное мероприятие 1 "Финансовое обеспечение деятельности образовательных организаций"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</a:tr>
              <a:tr h="3529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2.8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>
                          <a:effectLst/>
                        </a:rPr>
                        <a:t>Обеспечение подвоза обучающихся с ограниченными возможностями здоровья к месту обучения и обратно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-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да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да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да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да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да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да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Основное мероприятие 3 "Реализация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образования"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</a:tr>
              <a:tr h="1525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2.9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>
                          <a:effectLst/>
                        </a:rPr>
                        <a:t>Обеспечение общеобразовательных учреждений услугой по охране объектов и имущества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Основное мероприятие 1 "Финансовое обеспечение деятельности образовательных организаций"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</a:tr>
              <a:tr h="1525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2.10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>
                          <a:effectLst/>
                        </a:rPr>
                        <a:t>Количество современных компьютеров (со сроком эксплуатации не более семи лет) на 100 обучающихся в общеобразовательных учреждениях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шт.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14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14,2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14,4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14,6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14,8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15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Основное мероприятие 1 "Финансовое обеспечение деятельности образовательных организаций"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081" marR="2081" marT="208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1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711733"/>
            <a:chOff x="278606" y="1"/>
            <a:chExt cx="7533754" cy="71173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1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47883"/>
              </p:ext>
            </p:extLst>
          </p:nvPr>
        </p:nvGraphicFramePr>
        <p:xfrm>
          <a:off x="335756" y="663328"/>
          <a:ext cx="8610476" cy="4284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983"/>
                <a:gridCol w="2280964"/>
                <a:gridCol w="1311053"/>
                <a:gridCol w="428099"/>
                <a:gridCol w="476595"/>
                <a:gridCol w="428099"/>
                <a:gridCol w="426427"/>
                <a:gridCol w="426427"/>
                <a:gridCol w="426427"/>
                <a:gridCol w="426427"/>
                <a:gridCol w="1785975"/>
              </a:tblGrid>
              <a:tr h="1548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         п/п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мероприятий муниципальной 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</a:t>
                      </a:r>
                      <a:r>
                        <a:rPr lang="ru-RU" sz="800" u="none" strike="noStrike" dirty="0" smtClean="0">
                          <a:effectLst/>
                        </a:rPr>
                        <a:t>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/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</a:tr>
              <a:tr h="649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</a:tr>
              <a:tr h="2827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2.11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обучающихся муниципальных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Основное мероприятие 1 "Финансовое обеспечение деятельности образовательных организаций"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</a:tr>
              <a:tr h="2804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2.12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Школьные спортивные соревнования - Организация спортивных соревнований внутри школы - определение лучших. Межшкольные соревнования  окружные/районные, областные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Основное мероприятие 1 "Финансовое обеспечение деятельности образовательных организаций"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</a:tr>
              <a:tr h="2120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2.13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Сокращение школ, находящихся в "красной зоне"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Основное мероприятие 1 "Финансовое обеспечение деятельности образовательных организаций"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</a:tr>
              <a:tr h="4882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2.14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общеобразовательных учреждений, оснащенных комплектом оборудования, в соответствии с требованиями, для проведения ГИА, в общей численности общеобразовательных учреждений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28,5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28,5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28,5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28,5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28,5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5 "Обеспечение и проведение государственной итоговой аттестации обучающихся, освоивших образовательные программы основного общего и среднего общего образования, в том числе в форме единого государственного экзамена"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4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711733"/>
            <a:chOff x="278606" y="1"/>
            <a:chExt cx="7533754" cy="71173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1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46161"/>
              </p:ext>
            </p:extLst>
          </p:nvPr>
        </p:nvGraphicFramePr>
        <p:xfrm>
          <a:off x="335756" y="609341"/>
          <a:ext cx="8610476" cy="4282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983"/>
                <a:gridCol w="2280964"/>
                <a:gridCol w="1311053"/>
                <a:gridCol w="428099"/>
                <a:gridCol w="476595"/>
                <a:gridCol w="428099"/>
                <a:gridCol w="426427"/>
                <a:gridCol w="426427"/>
                <a:gridCol w="426427"/>
                <a:gridCol w="426427"/>
                <a:gridCol w="1785975"/>
              </a:tblGrid>
              <a:tr h="1548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         п/п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мероприятий муниципальной 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</a:t>
                      </a:r>
                      <a:r>
                        <a:rPr lang="ru-RU" sz="800" u="none" strike="noStrike" dirty="0" smtClean="0">
                          <a:effectLst/>
                        </a:rPr>
                        <a:t>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</a:tr>
              <a:tr h="649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b"/>
                </a:tc>
              </a:tr>
              <a:tr h="3534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2.15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Удельный вес численности обучающихся в образовательных организациях общего образования в соответствии с федеральными государственными образовательными стандартами в общей численности обучающихся в образовательных организациях общего образования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96,8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1 "Финансовое обеспечение деятельности образовательных организаций"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</a:tr>
              <a:tr h="3534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2.16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общеобразовательных организаций, расположенных в сельской местности и малых городах, в которых помещения отремонтированы и оснащены мебелью для создания центров образования цифрового и гуманитарного профилей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соглашению с ФОИВ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шт.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Е1. Федеральный проект "Современная школа"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</a:tr>
              <a:tr h="4882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2.17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обучающихся общеобразовательных организаций, обеспеченных подвозом к месту обучения в муниципальные общеобразовательные организации в Московской области в общей численности обучающихся общеобразовательных организаций, нуждающихся в подвозе к месту обучения в муниципальные общеобразовательные организации в Московской области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соглашению с ФОИВ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3. "Реализация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963" marR="2963" marT="296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2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711733"/>
            <a:chOff x="278606" y="1"/>
            <a:chExt cx="7533754" cy="71173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1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966387"/>
              </p:ext>
            </p:extLst>
          </p:nvPr>
        </p:nvGraphicFramePr>
        <p:xfrm>
          <a:off x="335757" y="771552"/>
          <a:ext cx="8556725" cy="4297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771"/>
                <a:gridCol w="2266725"/>
                <a:gridCol w="1302868"/>
                <a:gridCol w="425428"/>
                <a:gridCol w="473619"/>
                <a:gridCol w="425428"/>
                <a:gridCol w="423765"/>
                <a:gridCol w="423765"/>
                <a:gridCol w="423765"/>
                <a:gridCol w="423765"/>
                <a:gridCol w="1774826"/>
              </a:tblGrid>
              <a:tr h="1788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         п/п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мероприятий муниципальной 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/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Прогнозные значения</a:t>
                      </a:r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</a:tr>
              <a:tr h="750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</a:tr>
              <a:tr h="443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2.18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Отношение средней заработной платы педагогических работников образовательных, медицинских организаций или организаций, оказывающих социальные услуги детям-сиротам и детям, оставшимся без попечения родителей к среднемесячному доходу от трудовой деятельности по Московской области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Основное мероприятие 2. "Финансовое обеспечение деятельности образовательных организаций для детей-сирот и детей, оставшихся без попечения родителей"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</a:tr>
              <a:tr h="3422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2.19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Для 935 тыс. детей в не менее чем в 7000 общеобразовательных организаций, расположенных в сельской местности, обновлена материально-техническая база для занятий физической культурой и спортом (нарастающим итогом)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соглашению с ФОИВ по ФП «Успех каждого ребенка»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шт.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Основное мероприятие Е2. Федеральный проект  "Успех каждого ребенка"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</a:tr>
              <a:tr h="136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Подпрограмма "Дополнительное образование, воспитание и психолого-социальное сопровождение детей"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области, 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108,95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3 "Финансовое обеспечение оказания услуг (выполнения работ) организациями дополнительного образования"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0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711733"/>
            <a:chOff x="278606" y="1"/>
            <a:chExt cx="7533754" cy="71173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1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65820"/>
              </p:ext>
            </p:extLst>
          </p:nvPr>
        </p:nvGraphicFramePr>
        <p:xfrm>
          <a:off x="335757" y="771552"/>
          <a:ext cx="8556725" cy="4137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771"/>
                <a:gridCol w="2266725"/>
                <a:gridCol w="1302868"/>
                <a:gridCol w="425428"/>
                <a:gridCol w="473619"/>
                <a:gridCol w="425428"/>
                <a:gridCol w="423765"/>
                <a:gridCol w="423765"/>
                <a:gridCol w="423765"/>
                <a:gridCol w="423765"/>
                <a:gridCol w="1774826"/>
              </a:tblGrid>
              <a:tr h="1788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№          п/п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 реализации мероприятий муниципальной программы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Тип показателя 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/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Прогнозные значения</a:t>
                      </a:r>
                      <a:r>
                        <a:rPr lang="ru-RU" sz="400" u="none" strike="noStrike" dirty="0">
                          <a:effectLst/>
                        </a:rPr>
                        <a:t/>
                      </a:r>
                      <a:br>
                        <a:rPr lang="ru-RU" sz="400" u="none" strike="noStrike" dirty="0">
                          <a:effectLst/>
                        </a:rPr>
                      </a:br>
                      <a:endParaRPr lang="ru-RU" sz="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</a:tr>
              <a:tr h="750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2021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2022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2023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2024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1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2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effectLst/>
                        </a:rPr>
                        <a:t>3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4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5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6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7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8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9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10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11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b"/>
                </a:tc>
              </a:tr>
              <a:tr h="2644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3.2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>
                          <a:effectLst/>
                        </a:rPr>
                        <a:t>Количество образовательных организаций в сфере культуры (детские школы по видам искусств), оснащенных музыкальными инструментами, оборудованием, материалами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ед.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-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-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Основное мероприятие А1 Федеральный проект "Культурная среда"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</a:tr>
              <a:tr h="163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3.3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>
                          <a:effectLst/>
                        </a:rPr>
                        <a:t>Доля детей, привлекаемых к участию в творческих мероприятиях сферы культуры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9,6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9,7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9,7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9,7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9,7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Основное мероприятие А2 Федеральный проект "Творческие люди"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</a:tr>
              <a:tr h="5794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3.4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Число детей, охваченных деятельностью детских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технопарков "</a:t>
                      </a:r>
                      <a:r>
                        <a:rPr lang="ru-RU" sz="750" u="none" strike="noStrike" dirty="0" err="1">
                          <a:effectLst/>
                        </a:rPr>
                        <a:t>Кванториум</a:t>
                      </a:r>
                      <a:r>
                        <a:rPr lang="ru-RU" sz="750" u="none" strike="noStrike" dirty="0">
                          <a:effectLst/>
                        </a:rPr>
                        <a:t>" (мобильных технопарков "</a:t>
                      </a:r>
                      <a:r>
                        <a:rPr lang="ru-RU" sz="750" u="none" strike="noStrike" dirty="0" err="1">
                          <a:effectLst/>
                        </a:rPr>
                        <a:t>Кванториум</a:t>
                      </a:r>
                      <a:r>
                        <a:rPr lang="ru-RU" sz="750" u="none" strike="noStrike" dirty="0">
                          <a:effectLst/>
                        </a:rPr>
                        <a:t>") и других проектов, направленных на обеспечение доступности дополнительных 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(нарастающим итогом)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показатель к соглашению с ФОИВ по ФП "Успех каждого ребенка"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чел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7372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776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958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1141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1141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1141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Основное мероприятие Е2 Федеральный проект "Успех каждого ребенка"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</a:tr>
              <a:tr h="1633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3.5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>
                          <a:effectLst/>
                        </a:rPr>
                        <a:t>Доля детей в возрасте от 5 до 18 лет, охваченных дополнительным образованием, %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к соглашению с ФОИВ по ФП "Успех каждого ребенка"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96,06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83,20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83,30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83,40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83,40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83,50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Основное мероприятие Е2 Федеральный проект "Успех каждого ребенка"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</a:tr>
              <a:tr h="2449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3.6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>
                          <a:effectLst/>
                        </a:rPr>
                        <a:t>Доля учреждений дополнительного образования, внедривших эффективный контракт с руководителем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100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Основное мероприятие 3 "Финансовое обеспечение оказания услуг (выполнения работ) организациями дополнительного образования"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204" marR="3204" marT="320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711733"/>
            <a:chOff x="278606" y="1"/>
            <a:chExt cx="7533754" cy="71173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1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849097"/>
              </p:ext>
            </p:extLst>
          </p:nvPr>
        </p:nvGraphicFramePr>
        <p:xfrm>
          <a:off x="335752" y="650081"/>
          <a:ext cx="8556727" cy="4292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772"/>
                <a:gridCol w="2266725"/>
                <a:gridCol w="1302867"/>
                <a:gridCol w="425427"/>
                <a:gridCol w="473619"/>
                <a:gridCol w="425427"/>
                <a:gridCol w="423766"/>
                <a:gridCol w="423766"/>
                <a:gridCol w="423766"/>
                <a:gridCol w="423766"/>
                <a:gridCol w="1774826"/>
              </a:tblGrid>
              <a:tr h="181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         п/п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мероприятий муниципальной 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</a:t>
                      </a:r>
                      <a:r>
                        <a:rPr lang="ru-RU" sz="800" u="none" strike="noStrike" dirty="0" smtClean="0">
                          <a:effectLst/>
                        </a:rPr>
                        <a:t>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/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</a:tr>
              <a:tr h="76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</a:tr>
              <a:tr h="3328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детей (от 5 до 18 лет), охваченных дополнительными общеразвивающими программами технической и естественнонаучной направленности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84,2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34,2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Основное мероприятие 3 "Финансовое обеспечение оказания услуг (выполнения работ) организациями дополнительного образования"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</a:tr>
              <a:tr h="3328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образовательных организаций, у которых есть широкополосный доступ к сети Интернет (не менее 100 Мбит/с), за исключением дошкольных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66,7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Основное мероприятие 3 "Финансовое обеспечение оказания услуг (выполнения работ) организациями дополнительного образования"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</a:tr>
              <a:tr h="3328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детей, привлекаемых к участию в творческих мероприятиях, от общего числа детей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32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3 "Финансовое обеспечение оказания услуг (выполнения работ) организациями дополнительного образования"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</a:tr>
              <a:tr h="3328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победителей и призеров творческих олимпиад, конкурсов и фестивалей межрегионального, федерального и международного уровня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1,7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3 "Финансовое обеспечение оказания услуг (выполнения работ) организациями дополнительного образования"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</a:tr>
              <a:tr h="3328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3.11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Обеспечение учреждений дополнительного образования услугой по охране объектов и имущества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3 "Финансовое обеспечение оказания услуг (выполнения работ) организациями дополнительного образования"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3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711733"/>
            <a:chOff x="278606" y="1"/>
            <a:chExt cx="7533754" cy="71173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1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12189"/>
              </p:ext>
            </p:extLst>
          </p:nvPr>
        </p:nvGraphicFramePr>
        <p:xfrm>
          <a:off x="335756" y="711734"/>
          <a:ext cx="8556727" cy="4289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772"/>
                <a:gridCol w="2266725"/>
                <a:gridCol w="1302867"/>
                <a:gridCol w="425427"/>
                <a:gridCol w="473619"/>
                <a:gridCol w="425427"/>
                <a:gridCol w="423766"/>
                <a:gridCol w="423766"/>
                <a:gridCol w="423766"/>
                <a:gridCol w="423766"/>
                <a:gridCol w="1774826"/>
              </a:tblGrid>
              <a:tr h="181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№          п/п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мероприятий муниципальной 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</a:t>
                      </a:r>
                      <a:r>
                        <a:rPr lang="ru-RU" sz="800" u="none" strike="noStrike" dirty="0" smtClean="0">
                          <a:effectLst/>
                        </a:rPr>
                        <a:t>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</a:tr>
              <a:tr h="760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2022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>
                          <a:effectLst/>
                        </a:rPr>
                        <a:t>1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b"/>
                </a:tc>
              </a:tr>
              <a:tr h="2506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3.12</a:t>
                      </a:r>
                      <a:endParaRPr lang="ru-RU" sz="7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Созданы детские технопарки "Кванториум" (нарастающим итогом)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соглашению с ФОИВ по федеральному проекту «Успех каждого ребенка»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Е2. Федеральный проект                 "Успех каждого ребенка"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</a:tr>
              <a:tr h="3328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3.13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Созданы центры цифрового образования детей "IT-куб" (нарастающим итогом)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соглашению с ФОИВ по федеральному проекту «Цифровая образовательная среда»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E4. Федеральный проект «Цифровая образовательная среда»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</a:tr>
              <a:tr h="3328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3.14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Созданы новые места в образовательных организациях различных типов для реализации дополнительных общеразвивающих программ всех направленностей (нарастающим итогом)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соглашению с ФОИВ по федеральному проекту «Успех каждого ребенка»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тыс.ед.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Е2. Федеральный проект                 "Успех каждого ребенка"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</a:tr>
              <a:tr h="5794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3.15</a:t>
                      </a:r>
                      <a:endParaRPr lang="ru-RU" sz="75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капитально отремонтированных детских школ искусств по видам искусств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Подпункт «з» пункта 4 Перечня поручений по реализации Послания Президента Российской Федерации Федеральному Собранию Российской Федерации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от 24.01.2020 № </a:t>
                      </a:r>
                      <a:r>
                        <a:rPr lang="ru-RU" sz="800" u="none" strike="noStrike" dirty="0" smtClean="0">
                          <a:effectLst/>
                        </a:rPr>
                        <a:t>Пр-113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05. Модернизация детских школ искусств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51" marR="3651" marT="365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4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711733"/>
            <a:chOff x="278606" y="1"/>
            <a:chExt cx="7533754" cy="71173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1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492944"/>
              </p:ext>
            </p:extLst>
          </p:nvPr>
        </p:nvGraphicFramePr>
        <p:xfrm>
          <a:off x="335756" y="711734"/>
          <a:ext cx="8610477" cy="4139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832"/>
                <a:gridCol w="2279195"/>
                <a:gridCol w="1310035"/>
                <a:gridCol w="427767"/>
                <a:gridCol w="476225"/>
                <a:gridCol w="427767"/>
                <a:gridCol w="427767"/>
                <a:gridCol w="427767"/>
                <a:gridCol w="427767"/>
                <a:gridCol w="427767"/>
                <a:gridCol w="1784588"/>
              </a:tblGrid>
              <a:tr h="2236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         п/п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мероприятий муниципальной 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Прогнозные значения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</a:tr>
              <a:tr h="938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2022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2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</a:tr>
              <a:tr h="170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Подпрограмма "Профессиональное образование"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2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4.1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педагогических работников, прошедших добровольную независимую оценку квалификации, 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соглашению с ФОИВ по ФП "Учитель будущего"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E5. Федеральный проект "Учитель будущего"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</a:tr>
              <a:tr h="170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Подпрограмма "Обеспечивающая подпрограмма"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6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5.1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педагогических и руководящих работников муниципальных дошкольных образовательных организаций, прошедших в течение последних 3-х лет повышение квалификации или профессиональную переподготовку, в общей численности педагогических и руководящих работников дошкольных образовательных учреждений до 100 процентов 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1 "Создание условий для реализации полномочий органов местного самоуправления"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</a:tr>
              <a:tr h="3063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5.2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Увеличение количества педагогических работников, принимающих участие в муниципальных конкурсах профессионального мастерства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1 "Создание условий для реализации полномочий органов местного самоуправления"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2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54858"/>
            <a:ext cx="617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Цели создания бюджета для граждан: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267432" y="928163"/>
            <a:ext cx="8675676" cy="3823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о ходе бюджетного процесса в Одинцовском городском округе;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прозрачности  формирования  и  расходования  бюджетных  средств  в Одинцовском городском округе;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ответственности  органов  местного самоуправления Одинцовского городского округа при  принятии решений в сфере бюджетной политики;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имиджа Одинцовского городского округа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650081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8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8606" y="1"/>
            <a:ext cx="7533754" cy="711733"/>
            <a:chOff x="278606" y="1"/>
            <a:chExt cx="7533754" cy="71173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1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301334"/>
              </p:ext>
            </p:extLst>
          </p:nvPr>
        </p:nvGraphicFramePr>
        <p:xfrm>
          <a:off x="335756" y="813946"/>
          <a:ext cx="8610477" cy="3803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832"/>
                <a:gridCol w="2279195"/>
                <a:gridCol w="1310035"/>
                <a:gridCol w="427767"/>
                <a:gridCol w="476225"/>
                <a:gridCol w="427767"/>
                <a:gridCol w="427767"/>
                <a:gridCol w="427767"/>
                <a:gridCol w="427767"/>
                <a:gridCol w="427767"/>
                <a:gridCol w="1784588"/>
              </a:tblGrid>
              <a:tr h="2236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         п/п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мероприятий муниципальной программы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</a:tr>
              <a:tr h="938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2022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2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b"/>
                </a:tc>
              </a:tr>
              <a:tr h="3451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5.3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одаренных детей - участников олимпиад, интеллектуальных конкурсов, научно-практических конференций 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55,5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55,5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55,5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55,5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55,5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55,5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1 "Создание условий для реализации полномочий органов местного самоуправления"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</a:tr>
              <a:tr h="4084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5.4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обучающихся 5-11 классов по дополнительным общеобразовательным программам углубленного уровня  в учреждениях, включенных в программу по создание условий для продуктивной самореализации одаренных обучающихся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1 "Создание условий для реализации полномочий органов местного самоуправления"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</a:tr>
              <a:tr h="3063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5.5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учителей, заместителей директоров и директоров школ, повысивших уровень квалификации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1 "Создание условий для реализации полномочий органов местного самоуправления"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</a:tr>
              <a:tr h="3208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5.6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Результативность участия муниципального образования во всероссийской олимпиаде школьников (ВсОШ)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97,56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97,56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97,56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97,56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97,56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97,56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1 "Создание условий для реализации полномочий органов местного самоуправления"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020" marR="4020" marT="40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6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6136" y="106679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Культура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86978"/>
              </p:ext>
            </p:extLst>
          </p:nvPr>
        </p:nvGraphicFramePr>
        <p:xfrm>
          <a:off x="482039" y="820953"/>
          <a:ext cx="8554456" cy="546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179"/>
                <a:gridCol w="1781024"/>
                <a:gridCol w="1321327"/>
                <a:gridCol w="542070"/>
                <a:gridCol w="728884"/>
                <a:gridCol w="687697"/>
                <a:gridCol w="511972"/>
                <a:gridCol w="576064"/>
                <a:gridCol w="504056"/>
                <a:gridCol w="504056"/>
                <a:gridCol w="1152127"/>
              </a:tblGrid>
              <a:tr h="63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Тип показателя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Единица измерения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Плановое значение показателя в 2020 году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Прогнозные значения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мероприятий программы (подпрограммы)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434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2021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2022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2023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2024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809911"/>
              </p:ext>
            </p:extLst>
          </p:nvPr>
        </p:nvGraphicFramePr>
        <p:xfrm>
          <a:off x="467544" y="1415821"/>
          <a:ext cx="8568951" cy="32483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8032"/>
                <a:gridCol w="1728192"/>
                <a:gridCol w="1368152"/>
                <a:gridCol w="504056"/>
                <a:gridCol w="720080"/>
                <a:gridCol w="720080"/>
                <a:gridCol w="504056"/>
                <a:gridCol w="576064"/>
                <a:gridCol w="504056"/>
                <a:gridCol w="437465"/>
                <a:gridCol w="1218718"/>
              </a:tblGrid>
              <a:tr h="276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Подпрограмма «Сохранение, использование, популяризация и государственная охрана объектов культурного наследия (памятников истории и культуры) народов Российской Федерации»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1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1.1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1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Увеличение доли объектов культурного наследия, находящихся в собственности муниципального образования, по которым проведены работы по сохранению, в общем количестве объектов культурного наследия, находящихся в собственности муниципальных образований, нуждающихся в указанных работах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02.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Сохранение, использование и популяризация объектов культурного наследия находящихся в собственности муниципального образования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</a:tr>
              <a:tr h="1043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1.2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2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объектов культурного наследия, находящихся в собственности муниципальных образований, по которым в текущем году разработана проектная документация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единица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02.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Сохранение, использование и популяризация объектов культурного наследия находящихся в собственности муниципального образования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</a:tr>
              <a:tr h="833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1.3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3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Увеличение доли объектов культурного наследия, находящихся в собственности муниципального образования на которые установлены информационные надписи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01.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Государственная охрана объектов культурного наследия (местного муниципального значения)</a:t>
                      </a:r>
                      <a:endParaRPr lang="ru-RU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174" marR="451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8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6136" y="72717"/>
            <a:ext cx="7533754" cy="714524"/>
            <a:chOff x="278606" y="-64442"/>
            <a:chExt cx="7533754" cy="71452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64442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Культура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683946"/>
              </p:ext>
            </p:extLst>
          </p:nvPr>
        </p:nvGraphicFramePr>
        <p:xfrm>
          <a:off x="391776" y="784450"/>
          <a:ext cx="8554456" cy="595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179"/>
                <a:gridCol w="1702797"/>
                <a:gridCol w="864096"/>
                <a:gridCol w="648072"/>
                <a:gridCol w="936104"/>
                <a:gridCol w="576064"/>
                <a:gridCol w="576064"/>
                <a:gridCol w="576064"/>
                <a:gridCol w="576064"/>
                <a:gridCol w="576064"/>
                <a:gridCol w="1277888"/>
              </a:tblGrid>
              <a:tr h="921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8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92027"/>
              </p:ext>
            </p:extLst>
          </p:nvPr>
        </p:nvGraphicFramePr>
        <p:xfrm>
          <a:off x="378941" y="1357817"/>
          <a:ext cx="8539081" cy="378568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4409"/>
                <a:gridCol w="1686507"/>
                <a:gridCol w="906322"/>
                <a:gridCol w="617531"/>
                <a:gridCol w="933852"/>
                <a:gridCol w="596479"/>
                <a:gridCol w="615371"/>
                <a:gridCol w="535481"/>
                <a:gridCol w="595399"/>
                <a:gridCol w="546816"/>
                <a:gridCol w="1300914"/>
              </a:tblGrid>
              <a:tr h="91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Подпрограмма «Развитие музейного дела и народных художественных промыслов»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Макропоказатель подпрограммы.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Увеличение общего количества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посещений музеев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Национальный проект «Культура»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104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106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108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01. Обеспечение выполнения функций муниципальных музеев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</a:tr>
              <a:tr h="277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2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Перевод в электронный вид музейных фондов 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процент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01. Обеспечение выполнения функций муниципальных музеев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</a:tr>
              <a:tr h="91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Подпрограмма «Развитие библиотечного дела»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Макропоказатель подпрограммы. Обеспечение роста числа пользователей муниципальных библиотек Московской области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человек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53 000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53500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54000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54500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55000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55500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Организация библиотечного обслуживания населения муниципальными библиотеками Московской области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</a:tr>
              <a:tr h="489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Увеличение количества библиотек, внедривших стандарты деятельности библиотеки нового формата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Обращение Губернатора Московской области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единица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19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26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Организация библиотечного обслуживания населения муниципальными библиотеками Московской области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</a:tr>
              <a:tr h="489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3.3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Доля муниципальных библиотек, соответствующих требованиям к условиям деятельности библиотек Московской области (стандарту)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01.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Организация библиотечного обслуживания населения муниципальными библиотеками Московской области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</a:tr>
              <a:tr h="560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3.4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Увеличение посещаемости общедоступных (публичных) библиотек, а также культурно-массовых мероприятий, проводимых в библиотеках Московской области к уровню 2017 года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107,5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112,5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115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01.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Организация библиотечного обслуживания населения муниципальными библиотеками Московской области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</a:tr>
              <a:tr h="631003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посещений организаций культуры по отношению к уровню 2010 года (подключение муниципальных общедоступных библиотек к информационно-телекоммуникационной сети «Интернет»)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к соглашению с ФОИВ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Организация библиотечного обслуживания населения муниципальными библиотеками Московской области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712" marR="297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8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6136" y="72717"/>
            <a:ext cx="7533754" cy="714524"/>
            <a:chOff x="278606" y="-64442"/>
            <a:chExt cx="7533754" cy="71452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64442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Культура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444637"/>
              </p:ext>
            </p:extLst>
          </p:nvPr>
        </p:nvGraphicFramePr>
        <p:xfrm>
          <a:off x="391776" y="784450"/>
          <a:ext cx="8554456" cy="595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179"/>
                <a:gridCol w="1702797"/>
                <a:gridCol w="864096"/>
                <a:gridCol w="648072"/>
                <a:gridCol w="936104"/>
                <a:gridCol w="576064"/>
                <a:gridCol w="576064"/>
                <a:gridCol w="576064"/>
                <a:gridCol w="576064"/>
                <a:gridCol w="576064"/>
                <a:gridCol w="1277888"/>
              </a:tblGrid>
              <a:tr h="921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8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36293"/>
              </p:ext>
            </p:extLst>
          </p:nvPr>
        </p:nvGraphicFramePr>
        <p:xfrm>
          <a:off x="395536" y="1419622"/>
          <a:ext cx="8550695" cy="340741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6024"/>
                <a:gridCol w="1746200"/>
                <a:gridCol w="898185"/>
                <a:gridCol w="611986"/>
                <a:gridCol w="925468"/>
                <a:gridCol w="591121"/>
                <a:gridCol w="609845"/>
                <a:gridCol w="530672"/>
                <a:gridCol w="590052"/>
                <a:gridCol w="541907"/>
                <a:gridCol w="1289235"/>
              </a:tblGrid>
              <a:tr h="570205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3.6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посещений библиотек (на 1 жителя в год) (комплектование книжных фондов муниципальных общедоступных библиотек)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Отраслевой показатель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посещений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01.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Организация библиотечного обслуживания населения муниципальными библиотеками Московской области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</a:tr>
              <a:tr h="217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Подпрограмма «Развитие профессионального искусства, гастрольно-концертной и культурно-досуговой деятельности, кинематографии»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Увеличение количества посетителей театрально-концертных и киномероприятий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человек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01.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Обеспечение функций театрально-концертных учреждений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</a:tr>
              <a:tr h="570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посещений организаций культуры (профессиональных театров) по отношению к уровню 2010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(приоритетный на 2020 год)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к соглашению с ФОИВ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01.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Обеспечение функций театрально-концертных учреждений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</a:tr>
              <a:tr h="407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4.3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посещений детских и кукольных театров по отношению к уровню 2010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(приоритетный на 2020 год)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к соглашению с ФОИВ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01.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Обеспечение функций театрально-концертных учреждений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</a:tr>
              <a:tr h="896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4.4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стипендий Главы муниципального образования  Московской области выдающимся деятелям культуры и искусства Московской области 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Указ Президента Российской Федерации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единица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02.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Государственная поддержка лучших сельских учреждений культуры и их лучших работников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03.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Реализация отдельных функций органа местного самоуправления в сфере культуры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</a:tr>
              <a:tr h="325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Увеличение количества посещений театров (мероприятий в России)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Обеспечение функций театрально-концертных учреждений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416" marR="35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9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6136" y="72717"/>
            <a:ext cx="7533754" cy="714524"/>
            <a:chOff x="278606" y="-64442"/>
            <a:chExt cx="7533754" cy="71452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64442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Культура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479860"/>
              </p:ext>
            </p:extLst>
          </p:nvPr>
        </p:nvGraphicFramePr>
        <p:xfrm>
          <a:off x="251522" y="784450"/>
          <a:ext cx="8694711" cy="595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0"/>
                <a:gridCol w="1618696"/>
                <a:gridCol w="951452"/>
                <a:gridCol w="658697"/>
                <a:gridCol w="951452"/>
                <a:gridCol w="585509"/>
                <a:gridCol w="585509"/>
                <a:gridCol w="585509"/>
                <a:gridCol w="585509"/>
                <a:gridCol w="585509"/>
                <a:gridCol w="1298839"/>
              </a:tblGrid>
              <a:tr h="921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8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56835"/>
              </p:ext>
            </p:extLst>
          </p:nvPr>
        </p:nvGraphicFramePr>
        <p:xfrm>
          <a:off x="251520" y="1419622"/>
          <a:ext cx="8694711" cy="34289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8032"/>
                <a:gridCol w="1625980"/>
                <a:gridCol w="931988"/>
                <a:gridCol w="629024"/>
                <a:gridCol w="951233"/>
                <a:gridCol w="607580"/>
                <a:gridCol w="626824"/>
                <a:gridCol w="545447"/>
                <a:gridCol w="606480"/>
                <a:gridCol w="556994"/>
                <a:gridCol w="1325129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4.6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 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Указ Президента Российской Федерации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05. Обеспечение функций культурно-досуговых учреждений.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</a:tr>
              <a:tr h="212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Подпрограмма «Укрепление материально-технической базы государственных и муниципальных учреждений культуры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 Московской области»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5.1.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Увеличение на 15 % числа посещений организаций культуры к уровню 2017 года,%  (приоритетный на 2020 год)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процент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101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104,9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107,28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109,71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112,14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115,00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А1. Федеральный проект «Культурная среда» 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</a:tr>
              <a:tr h="23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5.1.1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Прирост посещений общедоступных (публичных) библиотек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%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105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107,5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112,5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</a:tr>
              <a:tr h="23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5.1.1.1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посещений общедоступных (публичных) библиотек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тыс. чел.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373,648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392,330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401,672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411,013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420,354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429,995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</a:tr>
              <a:tr h="31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5.1.2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Прирост посещений платных культурно-массовых мероприятий клубов и домов культуры 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%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120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125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</a:tr>
              <a:tr h="318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5.1.2.1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посещений платных культурно-массовых мероприятий клубов и домов культуры 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тыс. чел.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3,486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3,838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4,012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4,187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4,361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4,996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</a:tr>
              <a:tr h="159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5.1.3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Прирост участников клубных формирований 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%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103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104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106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</a:tr>
              <a:tr h="159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5.1.3.1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участников клубных формирований 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тыс. чел.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12,801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13,057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13,185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13,313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13,57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13,695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</a:tr>
              <a:tr h="15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5.1.4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Прирост посещений концертных организаций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%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101,5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102,5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103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</a:tr>
              <a:tr h="15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5.1.4.1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посещений концертных организаций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тыс. чел.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7,700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7,777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7,816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7,854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7,893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8,351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586" marR="345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2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16136" y="72717"/>
            <a:ext cx="7533754" cy="714524"/>
            <a:chOff x="278606" y="-64442"/>
            <a:chExt cx="7533754" cy="71452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64442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Культура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991856"/>
              </p:ext>
            </p:extLst>
          </p:nvPr>
        </p:nvGraphicFramePr>
        <p:xfrm>
          <a:off x="251522" y="784450"/>
          <a:ext cx="8694711" cy="595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0"/>
                <a:gridCol w="1618696"/>
                <a:gridCol w="951452"/>
                <a:gridCol w="658697"/>
                <a:gridCol w="951452"/>
                <a:gridCol w="585509"/>
                <a:gridCol w="585509"/>
                <a:gridCol w="585509"/>
                <a:gridCol w="585509"/>
                <a:gridCol w="585509"/>
                <a:gridCol w="1298839"/>
              </a:tblGrid>
              <a:tr h="921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8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042317"/>
              </p:ext>
            </p:extLst>
          </p:nvPr>
        </p:nvGraphicFramePr>
        <p:xfrm>
          <a:off x="251520" y="1419622"/>
          <a:ext cx="8694711" cy="36194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8032"/>
                <a:gridCol w="1625981"/>
                <a:gridCol w="931989"/>
                <a:gridCol w="629023"/>
                <a:gridCol w="951234"/>
                <a:gridCol w="607579"/>
                <a:gridCol w="626825"/>
                <a:gridCol w="545447"/>
                <a:gridCol w="606480"/>
                <a:gridCol w="556993"/>
                <a:gridCol w="1325128"/>
              </a:tblGrid>
              <a:tr h="155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5.1.5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Прирост учащихся ДШИ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%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104,8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107,2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109,6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114,5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</a:tr>
              <a:tr h="155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5.1.5.1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учащихся ДШИ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тыс. чел.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3,180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3,333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3,409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3,485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3,562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3,641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</a:tr>
              <a:tr h="389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5.1.6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Прирост посещений государственных, муниципальных и негосударственных организаций музейного типа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Национальный проект «Культура»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%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104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106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108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</a:tr>
              <a:tr h="389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5.1.6.1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посещений государственных, муниципальных и негосударственных организаций музейного типа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тыс. чел.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6,300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6,552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6,678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6,804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6,930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7,496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</a:tr>
              <a:tr h="136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5.2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отремонтированных объектов организаций культуры (по которым проведен капитальный ремонт, техническое переоснащение современным непроизводственным оборудованием и благоустройство территории)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(приоритетный на 2020 год)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А1. Федеральный проект «Культурная среда» Предоставление субсидий бюджетам муниципальных образований Московской области на проведение капитального ремонта, технического переоснащения  и благоустройства территорий объектов культуры, находящихся в собственности муниципальных образований Московской области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</a:tr>
              <a:tr h="93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5.3.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организаций культуры, получивших современное оборудование,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 т.ч. кинооборудование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(приоритетный на 2020 год)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Национальный проект «Культура»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единица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А1. Федеральный проект «Культурная среда»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Предоставление субсидий из бюджета Московской области бюджетам муниципальных образований Московской области на оснащение муниципальных учреждений культуры кинооборудованием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81" marR="338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0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16136" y="72717"/>
            <a:ext cx="7533754" cy="714524"/>
            <a:chOff x="278606" y="-64442"/>
            <a:chExt cx="7533754" cy="71452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64442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Культура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505026"/>
              </p:ext>
            </p:extLst>
          </p:nvPr>
        </p:nvGraphicFramePr>
        <p:xfrm>
          <a:off x="251522" y="784450"/>
          <a:ext cx="8694711" cy="595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0"/>
                <a:gridCol w="1618696"/>
                <a:gridCol w="951452"/>
                <a:gridCol w="598204"/>
                <a:gridCol w="936104"/>
                <a:gridCol w="648072"/>
                <a:gridCol w="598787"/>
                <a:gridCol w="585509"/>
                <a:gridCol w="585509"/>
                <a:gridCol w="585509"/>
                <a:gridCol w="1298839"/>
              </a:tblGrid>
              <a:tr h="921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8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908541"/>
              </p:ext>
            </p:extLst>
          </p:nvPr>
        </p:nvGraphicFramePr>
        <p:xfrm>
          <a:off x="251519" y="1396754"/>
          <a:ext cx="8694713" cy="3690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8032"/>
                <a:gridCol w="1625980"/>
                <a:gridCol w="931988"/>
                <a:gridCol w="629023"/>
                <a:gridCol w="951234"/>
                <a:gridCol w="607580"/>
                <a:gridCol w="626825"/>
                <a:gridCol w="545447"/>
                <a:gridCol w="606481"/>
                <a:gridCol w="556995"/>
                <a:gridCol w="1325128"/>
              </a:tblGrid>
              <a:tr h="498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5.4</a:t>
                      </a:r>
                      <a:endParaRPr lang="ru-RU" sz="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Увеличение доли учреждений клубного типа, соответствующих Требованиям к условиям деятельности культурно-досуговых учреждений Московской области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Отраслевой показатель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процент</a:t>
                      </a:r>
                      <a:endParaRPr lang="ru-RU" sz="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16,5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17,2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18,1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19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19,5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20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Основное мероприятие 01. Проведение капитального ремонта, технического переоснащения и благоустройства территории муниципальных учреждений культуры</a:t>
                      </a:r>
                      <a:endParaRPr lang="ru-RU" sz="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</a:tr>
              <a:tr h="311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5.5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Увеличение числа посещений платных культурно-массовых мероприятий клубов и домов культуры к уровню 2017 года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Национальный проект «Культура»</a:t>
                      </a:r>
                      <a:endParaRPr lang="ru-RU" sz="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процент</a:t>
                      </a:r>
                      <a:endParaRPr lang="ru-RU" sz="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110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115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120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125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130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Основное мероприятие А1. Федеральный проект «Культурная среда»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</a:tr>
              <a:tr h="249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5.6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Увеличение числа участников клубных формирований к уровню 2017 года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Национальный проект «Культура»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процент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100</a:t>
                      </a:r>
                      <a:endParaRPr lang="ru-RU" sz="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102</a:t>
                      </a:r>
                      <a:endParaRPr lang="ru-RU" sz="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103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104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105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106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Основное мероприятие А1. Федеральный проект «Культурная среда»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</a:tr>
              <a:tr h="560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5.7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муниципальных учреждений культуры Московской области, по которым осуществлено развитие материально-технической базы (в части увеличения стоимости основных средств)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Обращение Губернатора Московской области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единица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-</a:t>
                      </a:r>
                      <a:endParaRPr lang="ru-RU" sz="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-</a:t>
                      </a:r>
                      <a:endParaRPr lang="ru-RU" sz="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-</a:t>
                      </a:r>
                      <a:endParaRPr lang="ru-RU" sz="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Основное мероприятие А1.. Федеральный проект «Культурная среда»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</a:tr>
              <a:tr h="816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5.8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переоснащенных муниципальных библиотек по модельному стандарту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(приоритетный на 2020 год)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Региональный проект «Культурная среда»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единица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-</a:t>
                      </a:r>
                      <a:endParaRPr lang="ru-RU" sz="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Основное мероприятие А1.. Федеральный проект «Культурная среда»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Иные межбюджетные трансферты, предоставляемые из бюджета Московской области бюджетам муниципальных образований Московской области на создание модельных муниципальных библиотек </a:t>
                      </a:r>
                      <a:endParaRPr lang="ru-RU" sz="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</a:tr>
              <a:tr h="86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Подпрограмма «Развитие архивного дела»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2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6.1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Отраслевой показатель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процент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100</a:t>
                      </a:r>
                      <a:endParaRPr lang="ru-RU" sz="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Основное мероприятие 01. Хранение, комплектование, учет и использование архивных документов в муниципальных архивах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Основное мероприятие 02. Временное хранение, комплектование, учет и использование архивных документов, относящихся к собственности Московской области и временно хранящихся в муниципальных архивах</a:t>
                      </a:r>
                      <a:endParaRPr lang="ru-RU" sz="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081" marR="2708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4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6136" y="72717"/>
            <a:ext cx="7533754" cy="714524"/>
            <a:chOff x="278606" y="-64442"/>
            <a:chExt cx="7533754" cy="71452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64442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Культура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95964"/>
              </p:ext>
            </p:extLst>
          </p:nvPr>
        </p:nvGraphicFramePr>
        <p:xfrm>
          <a:off x="251522" y="784450"/>
          <a:ext cx="8784972" cy="595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020"/>
                <a:gridCol w="1635500"/>
                <a:gridCol w="961329"/>
                <a:gridCol w="604414"/>
                <a:gridCol w="945822"/>
                <a:gridCol w="654800"/>
                <a:gridCol w="605003"/>
                <a:gridCol w="591587"/>
                <a:gridCol w="591587"/>
                <a:gridCol w="591587"/>
                <a:gridCol w="1312323"/>
              </a:tblGrid>
              <a:tr h="921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8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4834"/>
              </p:ext>
            </p:extLst>
          </p:nvPr>
        </p:nvGraphicFramePr>
        <p:xfrm>
          <a:off x="251520" y="1419622"/>
          <a:ext cx="8784975" cy="34701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1022"/>
                <a:gridCol w="1642861"/>
                <a:gridCol w="941663"/>
                <a:gridCol w="635554"/>
                <a:gridCol w="961109"/>
                <a:gridCol w="613888"/>
                <a:gridCol w="633332"/>
                <a:gridCol w="551109"/>
                <a:gridCol w="612776"/>
                <a:gridCol w="562776"/>
                <a:gridCol w="1338885"/>
              </a:tblGrid>
              <a:tr h="113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6.2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Отраслевой показатель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процент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01. Хранение, комплектование, учет и использование архивных документов в муниципальных архивах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02. Временное хранение, комплектование, учет и использование архивных документов, относящихся к собственности Московской области и временно хранящихся в муниципальных архивах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</a:tr>
              <a:tr h="113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6.3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4,3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5,1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5,6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6,1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6,6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7,1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01. Хранение, комплектование, учет и использование архивных документов в муниципальных архивах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02. Временное хранение, комплектование, учет и использование архивных документов, относящихся к собственности Московской области и временно хранящихся в муниципальных архивах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</a:tr>
              <a:tr h="1131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6.4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помещений, выделенных для хранения архивных документов, относящихся к собственности Московской области, на которых проведены работы по капитальному (текущему) ремонту и техническому переоснащению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Единица 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01. Хранение, комплектование, учет и использование архивных документов в муниципальных архивах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02. Временное хранение, комплектование, учет и использование архивных документов, относящихся к собственности Московской области и временно хранящихся в муниципальных архивах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135" marR="351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9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6136" y="72717"/>
            <a:ext cx="7533754" cy="714524"/>
            <a:chOff x="278606" y="-64442"/>
            <a:chExt cx="7533754" cy="714524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64442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Культура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74849"/>
              </p:ext>
            </p:extLst>
          </p:nvPr>
        </p:nvGraphicFramePr>
        <p:xfrm>
          <a:off x="251522" y="784450"/>
          <a:ext cx="8784972" cy="595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020"/>
                <a:gridCol w="1581186"/>
                <a:gridCol w="1015643"/>
                <a:gridCol w="604414"/>
                <a:gridCol w="945822"/>
                <a:gridCol w="654800"/>
                <a:gridCol w="605003"/>
                <a:gridCol w="591587"/>
                <a:gridCol w="591587"/>
                <a:gridCol w="591587"/>
                <a:gridCol w="1312323"/>
              </a:tblGrid>
              <a:tr h="921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8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513004"/>
              </p:ext>
            </p:extLst>
          </p:nvPr>
        </p:nvGraphicFramePr>
        <p:xfrm>
          <a:off x="269159" y="1419622"/>
          <a:ext cx="8767340" cy="13114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0393"/>
                <a:gridCol w="1584176"/>
                <a:gridCol w="1008112"/>
                <a:gridCol w="576064"/>
                <a:gridCol w="1008112"/>
                <a:gridCol w="648072"/>
                <a:gridCol w="576064"/>
                <a:gridCol w="576064"/>
                <a:gridCol w="603816"/>
                <a:gridCol w="558430"/>
                <a:gridCol w="1358037"/>
              </a:tblGrid>
              <a:tr h="178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7.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Обеспечивающая подпрограмма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Х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Х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Х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Х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Х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</a:tr>
              <a:tr h="178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Подпрограмма «Развитие парков культуры и отдыха» 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8.1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мероприятий, проведенных в соответствии с муниципальным заданием учреждениями культуры - парк культуры и отдыха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муниципальной программы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единиц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440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1339</a:t>
                      </a:r>
                      <a:endParaRPr lang="ru-RU" sz="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1405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1470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1500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1500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01.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Соответствие нормативу обеспеченности парками культуры и отдыха</a:t>
                      </a:r>
                      <a:endParaRPr lang="ru-RU" sz="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217" marR="562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2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Социальная защита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380120"/>
              </p:ext>
            </p:extLst>
          </p:nvPr>
        </p:nvGraphicFramePr>
        <p:xfrm>
          <a:off x="429961" y="915566"/>
          <a:ext cx="8451128" cy="3168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18"/>
                <a:gridCol w="1800200"/>
                <a:gridCol w="1264678"/>
                <a:gridCol w="535522"/>
                <a:gridCol w="720080"/>
                <a:gridCol w="864096"/>
                <a:gridCol w="576064"/>
                <a:gridCol w="576064"/>
                <a:gridCol w="648072"/>
                <a:gridCol w="485460"/>
                <a:gridCol w="738674"/>
              </a:tblGrid>
              <a:tr h="63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Тип показателя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Плановое значение показателя в 2020 году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Прогнозные значения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мероприятий программы (подпрограммы)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434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2022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2023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2024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11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61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Подпрограмма «Социальная поддержка граждан»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5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1.1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Целевой показатель 1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Уровень бедности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Указ Президента РФ от 25.04.2019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№ 193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процент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3,5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3,3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3,1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2,9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2,7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2,5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03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722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1.2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Целевой показатель 2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Активное долголетие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Приоритетный показатель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процент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800">
                          <a:effectLst/>
                        </a:rPr>
                        <a:t>1,5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800" dirty="0">
                          <a:effectLst/>
                        </a:rPr>
                        <a:t>12,5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800" dirty="0">
                          <a:effectLst/>
                        </a:rPr>
                        <a:t>15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800" dirty="0">
                          <a:effectLst/>
                        </a:rPr>
                        <a:t>17,5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0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2543" y="747586"/>
            <a:ext cx="87635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b="1" i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b="1" i="1" u="sng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i="1" u="sng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средства, за исключением источников финансирования дефицита бюджета. </a:t>
            </a: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b="1" i="1" u="sng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выплачиваемые из бюджета денежные средства, за исключением источников финансирования дефицита бюджета. </a:t>
            </a: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b="1" i="1" u="sng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бюджета над его доходами. </a:t>
            </a: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b="1" i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1" i="1" u="sng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b="1" i="1" u="sng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b="1" i="1" dirty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превышение доходов бюджета над его расходами</a:t>
            </a:r>
            <a:r>
              <a:rPr lang="ru-RU" b="1" i="1" dirty="0" smtClean="0">
                <a:ln w="1905"/>
                <a:solidFill>
                  <a:schemeClr val="accent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67544" y="-8573"/>
            <a:ext cx="6192688" cy="650081"/>
            <a:chOff x="467544" y="-8573"/>
            <a:chExt cx="6192688" cy="650081"/>
          </a:xfrm>
        </p:grpSpPr>
        <p:sp>
          <p:nvSpPr>
            <p:cNvPr id="11" name="TextBox 10"/>
            <p:cNvSpPr txBox="1"/>
            <p:nvPr/>
          </p:nvSpPr>
          <p:spPr>
            <a:xfrm>
              <a:off x="683568" y="54857"/>
              <a:ext cx="597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Основные понятия                     </a:t>
              </a:r>
              <a:endParaRPr lang="ru-RU" sz="28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467544" y="-8573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7925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Социальная защита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649487"/>
              </p:ext>
            </p:extLst>
          </p:nvPr>
        </p:nvGraphicFramePr>
        <p:xfrm>
          <a:off x="474510" y="987574"/>
          <a:ext cx="8451128" cy="2883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18"/>
                <a:gridCol w="1800200"/>
                <a:gridCol w="1264678"/>
                <a:gridCol w="535522"/>
                <a:gridCol w="720080"/>
                <a:gridCol w="864096"/>
                <a:gridCol w="576064"/>
                <a:gridCol w="576064"/>
                <a:gridCol w="648072"/>
                <a:gridCol w="485460"/>
                <a:gridCol w="738674"/>
              </a:tblGrid>
              <a:tr h="63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Тип показателя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Плановое значение показателя в 2020 году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Прогнозные значения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мероприятий программы (подпрограммы)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434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2022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2023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2024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11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61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Подпрограмма  «Доступная среда»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2.1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Целевой показатель 1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Доступная среда - Доступность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для инвалидов и других маломобильных групп населения муниципальных приоритетных объектов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Приоритетный показатель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процент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66,4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800" dirty="0">
                          <a:effectLst/>
                        </a:rPr>
                        <a:t>72,8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800" dirty="0">
                          <a:effectLst/>
                        </a:rPr>
                        <a:t>77,8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82,8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87,8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92,8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02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541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2.2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Целевой показатель 2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Доля детей-инвалидов в возрасте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от 1,5 года до 7 лет, охваченных дошкольным образованием, </a:t>
                      </a:r>
                      <a:br>
                        <a:rPr lang="ru-RU" sz="800" dirty="0">
                          <a:effectLst/>
                        </a:rPr>
                      </a:br>
                      <a:r>
                        <a:rPr lang="ru-RU" sz="800" dirty="0">
                          <a:effectLst/>
                        </a:rPr>
                        <a:t>в общей численности детей-инвалидов такого возраста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Соглашение с ФОИГВ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процент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97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02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9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Социальная защита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83149"/>
              </p:ext>
            </p:extLst>
          </p:nvPr>
        </p:nvGraphicFramePr>
        <p:xfrm>
          <a:off x="466067" y="1401254"/>
          <a:ext cx="8465629" cy="36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973"/>
                <a:gridCol w="1728192"/>
                <a:gridCol w="1296144"/>
                <a:gridCol w="576064"/>
                <a:gridCol w="720080"/>
                <a:gridCol w="648072"/>
                <a:gridCol w="792088"/>
                <a:gridCol w="576064"/>
                <a:gridCol w="503676"/>
                <a:gridCol w="648452"/>
                <a:gridCol w="701824"/>
              </a:tblGrid>
              <a:tr h="642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2.3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Целевой показатель 3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Доля детей-инвалидов в возрасте </a:t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600" dirty="0">
                          <a:effectLst/>
                        </a:rPr>
                        <a:t>от 5 до 18 лет, получающих дополнительное образование,</a:t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600" dirty="0">
                          <a:effectLst/>
                        </a:rPr>
                        <a:t>в общей численности детей-инвалидов такого возраста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Соглашение с ФОИГВ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процент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46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600" dirty="0">
                          <a:effectLst/>
                        </a:rPr>
                        <a:t>50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6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50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02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</a:tr>
              <a:tr h="6426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2.4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Целевой показатель 4</a:t>
                      </a:r>
                      <a:endParaRPr lang="ru-RU" sz="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 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Соглашение с ФОИГВ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99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51890" algn="l"/>
                        </a:tabLs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02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</a:tr>
              <a:tr h="205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Подпрограмма «Развитие системы отдыха и оздоровления детей»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3.1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Целевой показатель 1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Доля детей, охваченных отдыхом </a:t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600" dirty="0">
                          <a:effectLst/>
                        </a:rPr>
                        <a:t>и оздоровлением, в общей численности детей в возрасте </a:t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600" dirty="0">
                          <a:effectLst/>
                        </a:rPr>
                        <a:t>от 7 до 15 лет, подлежащих оздоровлению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Приоритетный показатель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процент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59,5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26,77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61,5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62,0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62,5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63,0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05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</a:tr>
              <a:tr h="1298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3.2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Целевой показатель 2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от 7 до 15 лет, находящихся в трудной жизненной ситуации, 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подлежащих оздоровлению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Приоритетный показатель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55,7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27,98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55,9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56,0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56,5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57,0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05</a:t>
                      </a: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</a:tr>
              <a:tr h="205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Подпрограмма «Развитие трудовых ресурсов и охраны труда»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8194" marR="28194" marT="46384" marB="4638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859074"/>
              </p:ext>
            </p:extLst>
          </p:nvPr>
        </p:nvGraphicFramePr>
        <p:xfrm>
          <a:off x="482039" y="820953"/>
          <a:ext cx="8464192" cy="546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92"/>
                <a:gridCol w="1762231"/>
                <a:gridCol w="1307385"/>
                <a:gridCol w="536350"/>
                <a:gridCol w="721193"/>
                <a:gridCol w="680441"/>
                <a:gridCol w="761945"/>
                <a:gridCol w="576955"/>
                <a:gridCol w="649074"/>
                <a:gridCol w="486210"/>
                <a:gridCol w="739816"/>
              </a:tblGrid>
              <a:tr h="63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Тип показателя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Единица измерения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Плановое значение показателя в 2020 году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Прогнозные значения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мероприятий программы (подпрограммы)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434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2021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2022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2023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2024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2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Социальная защита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102829"/>
              </p:ext>
            </p:extLst>
          </p:nvPr>
        </p:nvGraphicFramePr>
        <p:xfrm>
          <a:off x="441346" y="1275606"/>
          <a:ext cx="8451131" cy="3591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20"/>
                <a:gridCol w="1728192"/>
                <a:gridCol w="1296144"/>
                <a:gridCol w="576064"/>
                <a:gridCol w="697389"/>
                <a:gridCol w="670763"/>
                <a:gridCol w="792088"/>
                <a:gridCol w="586116"/>
                <a:gridCol w="638020"/>
                <a:gridCol w="504056"/>
                <a:gridCol w="720079"/>
              </a:tblGrid>
              <a:tr h="554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4.1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Целевой показатель 1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Число пострадавших в результате несчастных случаев на производстве со смертельным исходом в расчете на 1000 работающих (организаций, занятых в экономике муниципального образования), промилле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Приоритетный показатель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промилле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0,067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0,063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0,062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0,061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0,060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0,059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01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</a:tr>
              <a:tr h="92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5.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Подпрограмма «Развитие и поддержка социально ориентированных некоммерческих организаций»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5.1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Целевой показатель 1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Количество СО НКО, которым оказана поддержка органами местного самоуправления всего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Приоритетный показатель</a:t>
                      </a:r>
                      <a:endParaRPr lang="ru-RU" sz="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единиц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33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36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34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34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34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34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01,02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</a:tr>
              <a:tr h="554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5.1.1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Целевой показатель 1.1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Количество СО НКО в сфере социальной защиты населения, которым оказана поддержка органами местного самоуправления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Приоритетный показатель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единиц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19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22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20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20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20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20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01,02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</a:tr>
              <a:tr h="554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5.1.2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Целевой показатель 1.2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Количество СО НКО в сфере культуры, которым оказана поддержка органами местного самоуправления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Приоритетный показатель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единиц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01,02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</a:tr>
              <a:tr h="554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5.1.3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Целевой показатель 1.3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Количество СО НКО в сфере образования, которым оказана поддержка органами местного самоуправления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Приоритетный показатель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единиц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01,02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</a:tr>
              <a:tr h="554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5.1.4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Целевой показатель 1.4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Количество СО НКО в сфере физической культуры и спорта, которым оказана поддержка органами местного самоуправления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Приоритетный показатель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единиц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01,02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05" marR="12305" marT="20243" marB="20243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26980"/>
              </p:ext>
            </p:extLst>
          </p:nvPr>
        </p:nvGraphicFramePr>
        <p:xfrm>
          <a:off x="425492" y="828559"/>
          <a:ext cx="8464192" cy="46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92"/>
                <a:gridCol w="1762231"/>
                <a:gridCol w="1307385"/>
                <a:gridCol w="536350"/>
                <a:gridCol w="721193"/>
                <a:gridCol w="680441"/>
                <a:gridCol w="761945"/>
                <a:gridCol w="576955"/>
                <a:gridCol w="649074"/>
                <a:gridCol w="486210"/>
                <a:gridCol w="739816"/>
              </a:tblGrid>
              <a:tr h="915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Тип показателя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Единица измерения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Плановое значение показателя в 2020 году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Прогнозные значения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мероприятий программы (подпрограммы)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5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2021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2022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2023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2024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3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Социальная защита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30169"/>
              </p:ext>
            </p:extLst>
          </p:nvPr>
        </p:nvGraphicFramePr>
        <p:xfrm>
          <a:off x="425492" y="828559"/>
          <a:ext cx="8464192" cy="46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92"/>
                <a:gridCol w="2031708"/>
                <a:gridCol w="576064"/>
                <a:gridCol w="998194"/>
                <a:gridCol w="721193"/>
                <a:gridCol w="680441"/>
                <a:gridCol w="761945"/>
                <a:gridCol w="576955"/>
                <a:gridCol w="649074"/>
                <a:gridCol w="486210"/>
                <a:gridCol w="739816"/>
              </a:tblGrid>
              <a:tr h="915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Тип показателя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Единица измерения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Плановое значение показателя в 2020 году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Прогнозные значения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мероприятий программы (подпрограммы)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5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2021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2022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2023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2024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264463"/>
              </p:ext>
            </p:extLst>
          </p:nvPr>
        </p:nvGraphicFramePr>
        <p:xfrm>
          <a:off x="441346" y="1275606"/>
          <a:ext cx="8451133" cy="3611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22"/>
                <a:gridCol w="2016224"/>
                <a:gridCol w="548393"/>
                <a:gridCol w="1035783"/>
                <a:gridCol w="720080"/>
                <a:gridCol w="648072"/>
                <a:gridCol w="792088"/>
                <a:gridCol w="576064"/>
                <a:gridCol w="648072"/>
                <a:gridCol w="468985"/>
                <a:gridCol w="755150"/>
              </a:tblGrid>
              <a:tr h="530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5.2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Целевой показатель 2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Доля расходов, направляемых на предоставление субсидий СО НКО, </a:t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600" dirty="0">
                          <a:effectLst/>
                        </a:rPr>
                        <a:t>в общем объеме расходов бюджета муниципального образования Московской области на социальную сферу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Отраслевой показатель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процент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0,64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0,009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0,02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0,02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0,02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0,02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01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</a:tr>
              <a:tr h="665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5.2.1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Целевой показатель 2.1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Доля расходов, направляемых на предоставление субсидий СО НКО</a:t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600" dirty="0">
                          <a:effectLst/>
                        </a:rPr>
                        <a:t>в сфере социальной защиты населения, в общем объеме расходов бюджета муниципального образования Московской области </a:t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600" dirty="0">
                          <a:effectLst/>
                        </a:rPr>
                        <a:t>в сфере социальной защиты населения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процент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4,58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0,19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0,45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0,45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0,47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0,47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01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</a:tr>
              <a:tr h="530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5.2.2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Целевой показатель 2.2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Доля расходов, направляемых на предоставление субсидий СО НКО 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в сфере культуры, в общем объеме расходов бюджета муниципального образования Московской области 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в сфере культуры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0,13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0,002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0,023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0,023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0,016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0,016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01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</a:tr>
              <a:tr h="597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5.2.3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Целевой показатель 2.3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Доля расходов, направляемых на предоставление субсидий СО НКО 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в сфере образования, в общем объеме расходов бюджета муниципального образования Московской области в сфере образования 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0,8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0,19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0,19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0,19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0,19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0,19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01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</a:tr>
              <a:tr h="665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5.2.4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Целевой показатель 2.4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Доля расходов, направляемых на предоставление субсидий СО НКО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 в сфере физической культуры и спорта, в общем объеме расходов бюджета муниципального образования Московской области в сфере физической культуры и спорта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0,01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0,03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0,03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0,03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0,03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01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</a:tr>
              <a:tr h="328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5.4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Целевой показатель 4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Количество СО НКО, которым оказана финансовая поддержка органами местного самоуправления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единиц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25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24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30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30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30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>
                          <a:effectLst/>
                        </a:rPr>
                        <a:t>30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01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8471" marR="18471" marT="30388" marB="3038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7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Социальная защита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86732"/>
              </p:ext>
            </p:extLst>
          </p:nvPr>
        </p:nvGraphicFramePr>
        <p:xfrm>
          <a:off x="425492" y="828559"/>
          <a:ext cx="8464192" cy="46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92"/>
                <a:gridCol w="2031708"/>
                <a:gridCol w="576064"/>
                <a:gridCol w="998194"/>
                <a:gridCol w="721193"/>
                <a:gridCol w="680441"/>
                <a:gridCol w="761945"/>
                <a:gridCol w="576955"/>
                <a:gridCol w="649074"/>
                <a:gridCol w="486210"/>
                <a:gridCol w="739816"/>
              </a:tblGrid>
              <a:tr h="915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Тип показателя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Единица измерения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Плановое значение показателя в 2020 году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Прогнозные значения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мероприятий программы (подпрограммы)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5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2021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2022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2023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2024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79778"/>
              </p:ext>
            </p:extLst>
          </p:nvPr>
        </p:nvGraphicFramePr>
        <p:xfrm>
          <a:off x="412771" y="1275606"/>
          <a:ext cx="8479709" cy="3318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797"/>
                <a:gridCol w="2016224"/>
                <a:gridCol w="576064"/>
                <a:gridCol w="1008112"/>
                <a:gridCol w="720080"/>
                <a:gridCol w="648072"/>
                <a:gridCol w="792088"/>
                <a:gridCol w="576064"/>
                <a:gridCol w="648072"/>
                <a:gridCol w="466432"/>
                <a:gridCol w="757704"/>
              </a:tblGrid>
              <a:tr h="392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5.5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Целевой показатель 5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Количество СО НКО, которым оказана имущественная поддержка органами местного самоуправления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единиц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14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14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14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14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14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14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02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</a:tr>
              <a:tr h="553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5.5.1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Целевой показатель 5.1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Количество СО НКО в сфере социальной защиты населения, которым оказана имущественная поддержка органами местного самоуправления 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единиц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12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12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12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12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12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12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02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</a:tr>
              <a:tr h="553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5.5.4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Целевой показатель 5.4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Количество СО НКО в сфере физической культуры и спорта, которым оказана имущественная поддержка органами местного самоуправления 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единиц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02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</a:tr>
              <a:tr h="553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5.6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Целевой показатель 6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Общее количество предоставленной органами местного самоуправления площади на льготных условиях 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или в безвозмездное пользование 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СО НКО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кв. метров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723,9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723,9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723,9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723,9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723,9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723,9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02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</a:tr>
              <a:tr h="63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5.6.1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Целевой показатель 6.1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Общее количество предоставленной  органами местного самоуправления площади на льготных условиях 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или в безвозмездное пользование 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СО НКО в сфере социальной защиты населения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кв. метров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522,8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522,8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522,8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522,8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522,8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522,8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02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</a:tr>
              <a:tr h="63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5.6.4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Целевой показатель 6.4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Общее количество предоставленной органами местного самоуправления площади на льготных условиях 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или в безвозмездное пользование 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СО НКО в сфере физической культуры и спорта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Отраслевой показатель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кв. метров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201,1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201,1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201,1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201,1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201,1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>
                          <a:effectLst/>
                        </a:rPr>
                        <a:t>201,1</a:t>
                      </a:r>
                      <a:endParaRPr lang="ru-RU" sz="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02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2050" marR="22050" marT="36275" marB="362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5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Социальная защита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1142"/>
              </p:ext>
            </p:extLst>
          </p:nvPr>
        </p:nvGraphicFramePr>
        <p:xfrm>
          <a:off x="425492" y="828559"/>
          <a:ext cx="8464192" cy="709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92"/>
                <a:gridCol w="2031708"/>
                <a:gridCol w="576064"/>
                <a:gridCol w="998194"/>
                <a:gridCol w="721193"/>
                <a:gridCol w="680441"/>
                <a:gridCol w="761945"/>
                <a:gridCol w="576955"/>
                <a:gridCol w="649074"/>
                <a:gridCol w="486210"/>
                <a:gridCol w="739816"/>
              </a:tblGrid>
              <a:tr h="915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№ п/п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Тип показателя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Единица измерения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Плановое значение показателя в 2020 году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Прогнозные значения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мероприятий программы (подпрограммы)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5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2021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2022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2023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2024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294633"/>
              </p:ext>
            </p:extLst>
          </p:nvPr>
        </p:nvGraphicFramePr>
        <p:xfrm>
          <a:off x="441346" y="1275607"/>
          <a:ext cx="8451135" cy="2194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742"/>
                <a:gridCol w="2009704"/>
                <a:gridCol w="576064"/>
                <a:gridCol w="1008112"/>
                <a:gridCol w="720080"/>
                <a:gridCol w="648072"/>
                <a:gridCol w="792088"/>
                <a:gridCol w="576064"/>
                <a:gridCol w="648072"/>
                <a:gridCol w="504056"/>
                <a:gridCol w="720081"/>
              </a:tblGrid>
              <a:tr h="731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5.7</a:t>
                      </a:r>
                      <a:endParaRPr lang="ru-RU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Целевой показатель 7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СО НКО, которым оказана консультационная поддержка органами местного самоуправления</a:t>
                      </a:r>
                      <a:endParaRPr lang="ru-RU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Отраслевой показатель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единиц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33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34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02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</a:tr>
              <a:tr h="731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5.8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Целевой показатель 8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Численность граждан, принявших участие в просветительских мероприятиях по вопросам деятельности СО НКО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Отраслевой показатель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человек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57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60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60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65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65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02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</a:tr>
              <a:tr h="731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5.9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Целевой показатель 9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проведенных органами местного самоуправления просветительских мероприятий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по вопросам деятельности СО НКО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Отраслевой показатель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единиц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02</a:t>
                      </a:r>
                      <a:endParaRPr lang="ru-RU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2427" marR="32427" marT="53347" marB="53347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6031" y="13476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4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Спорт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935486"/>
              </p:ext>
            </p:extLst>
          </p:nvPr>
        </p:nvGraphicFramePr>
        <p:xfrm>
          <a:off x="179512" y="820952"/>
          <a:ext cx="8856984" cy="4229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987"/>
                <a:gridCol w="3066478"/>
                <a:gridCol w="570724"/>
                <a:gridCol w="861492"/>
                <a:gridCol w="863401"/>
                <a:gridCol w="449805"/>
                <a:gridCol w="419308"/>
                <a:gridCol w="404061"/>
                <a:gridCol w="405970"/>
                <a:gridCol w="792879"/>
                <a:gridCol w="792879"/>
              </a:tblGrid>
              <a:tr h="93269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№ п/п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Тип показателя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 err="1">
                          <a:effectLst/>
                        </a:rPr>
                        <a:t>Еденица</a:t>
                      </a:r>
                      <a:r>
                        <a:rPr lang="ru-RU" sz="600" u="none" strike="noStrike" dirty="0">
                          <a:effectLst/>
                        </a:rPr>
                        <a:t> 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измерения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</a:t>
                      </a:r>
                      <a:r>
                        <a:rPr lang="ru-RU" sz="600" u="none" strike="noStrike" dirty="0" smtClean="0">
                          <a:effectLst/>
                        </a:rPr>
                        <a:t>программы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3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300" u="none" strike="noStrike">
                          <a:effectLst/>
                        </a:rPr>
                      </a:br>
                      <a:endParaRPr lang="ru-RU" sz="3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Номер основного мероприятия в перечне мероприятий подпрограммы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</a:tr>
              <a:tr h="363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2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</a:tr>
              <a:tr h="932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b"/>
                </a:tc>
                <a:tc gridSpan="10"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Подпрограмма  "Развитие физической культуры и спорта"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281">
                <a:tc rowSpan="11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1.1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Макропоказатель – 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</a:t>
                      </a:r>
                      <a:r>
                        <a:rPr lang="ru-RU" sz="600" u="none" strike="noStrike" dirty="0" err="1">
                          <a:effectLst/>
                        </a:rPr>
                        <a:t>муниципальногообразования</a:t>
                      </a:r>
                      <a:r>
                        <a:rPr lang="ru-RU" sz="600" u="none" strike="noStrike" dirty="0">
                          <a:effectLst/>
                        </a:rPr>
                        <a:t> Московской области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Указ 204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40,5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43,6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45,1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48,5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51,7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Основное мероприятие 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</a:tr>
              <a:tr h="94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Доля детей и молодежи (возраст 3-29 лет), систематически занимающихся физической культурой и спортом, в общей численности детей и молодежи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Указ 204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процент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93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94,5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Основное мероприятие 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</a:tr>
              <a:tr h="303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граждан среднего возраста (женщины: 30-54 года; мужчины: 30-59 лет), систематически занимающихся физической культурой и спортом, в общей численности граждан среднего возраста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Указ 204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28,5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33,5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38,5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Основное мероприятие 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</a:tr>
              <a:tr h="303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Доля граждан старшего возраста (женщины: 55-79 лет; мужчины: 60-79 лет), систематически занимающихся физической культурой и спортом, в общей численности граждан старшего возраста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Указ 204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24,5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Основное мероприятие 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</a:tr>
              <a:tr h="547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Макропоказатель – 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Указ 204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Приоритетный показатель,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показатель Национального </a:t>
                      </a:r>
                      <a:r>
                        <a:rPr lang="ru-RU" sz="600" u="none" strike="noStrike" dirty="0" smtClean="0">
                          <a:effectLst/>
                        </a:rPr>
                        <a:t>проекта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13,89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14,25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14,75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15,25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Основное мероприятие 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</a:tr>
              <a:tr h="39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Доступные спортивные площадки. Доля спортивных площадок, управляемых в соответствии со стандартом их использования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Рейтинг-50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Приоритетный </a:t>
                      </a:r>
                      <a:r>
                        <a:rPr lang="ru-RU" sz="600" u="none" strike="noStrike" dirty="0" smtClean="0">
                          <a:effectLst/>
                        </a:rPr>
                        <a:t>показатель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Основное мероприятие 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</a:tr>
              <a:tr h="266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Макропоказатель – 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16,5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Основное мероприятие 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</a:tr>
              <a:tr h="61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Макропоказатель – 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Основное мероприятие 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</a:tr>
              <a:tr h="89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Макропоказатель – Доля жителей Одинцовского городского округа Московской области, занимающихся в спортивных организациях, в общей численности детей и молодежи в возрасте 6-15 лет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</a:tr>
              <a:tr h="303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Макропоказатель – Доля населения Московской области, занятого в экономике, занимающегося физической культурой и спортом, в общей численности населения, занятого в экономике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отраслевой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28,9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28,9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29,1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29,2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</a:tr>
              <a:tr h="547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Макропоказатель – 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показатель к ежегодному обращению Губернатора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99,5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99,6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99,7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99,8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99,9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99,9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7" marR="2447" marT="244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1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Спорт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877082"/>
              </p:ext>
            </p:extLst>
          </p:nvPr>
        </p:nvGraphicFramePr>
        <p:xfrm>
          <a:off x="441346" y="987574"/>
          <a:ext cx="8479709" cy="3695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789"/>
                <a:gridCol w="2131078"/>
                <a:gridCol w="702840"/>
                <a:gridCol w="978953"/>
                <a:gridCol w="1033721"/>
                <a:gridCol w="538539"/>
                <a:gridCol w="502029"/>
                <a:gridCol w="483772"/>
                <a:gridCol w="486055"/>
                <a:gridCol w="474645"/>
                <a:gridCol w="949288"/>
              </a:tblGrid>
              <a:tr h="159006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Тип показателя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Еденица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измерения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подпрограммы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</a:tr>
              <a:tr h="504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</a:tr>
              <a:tr h="210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проведенных массовых, официальных физкультурных и спортивных мероприятий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Основное мероприятие 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</a:tr>
              <a:tr h="417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Основное мероприятие </a:t>
                      </a:r>
                      <a:r>
                        <a:rPr lang="en-US" sz="800" u="none" strike="noStrike">
                          <a:effectLst/>
                        </a:rPr>
                        <a:t>P5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</a:tr>
              <a:tr h="692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Доля обучающихся и студентов 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</a:t>
                      </a:r>
                      <a:r>
                        <a:rPr lang="en-US" sz="800" u="none" strike="noStrike" dirty="0">
                          <a:effectLst/>
                        </a:rPr>
                        <a:t>P5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</a:tr>
              <a:tr h="486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объектов физической культуры и спорта, на которых произведена модернизация материально-технической базы путем проведения капитального ремонта и технического переоснащения в муниципальных образованиях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</a:t>
                      </a:r>
                      <a:r>
                        <a:rPr lang="en-US" sz="800" u="none" strike="noStrike" dirty="0">
                          <a:effectLst/>
                        </a:rPr>
                        <a:t>P5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0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Спорт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781964"/>
              </p:ext>
            </p:extLst>
          </p:nvPr>
        </p:nvGraphicFramePr>
        <p:xfrm>
          <a:off x="441346" y="1052529"/>
          <a:ext cx="8479709" cy="3326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789"/>
                <a:gridCol w="2131078"/>
                <a:gridCol w="702840"/>
                <a:gridCol w="978953"/>
                <a:gridCol w="1033721"/>
                <a:gridCol w="538539"/>
                <a:gridCol w="502029"/>
                <a:gridCol w="483772"/>
                <a:gridCol w="486055"/>
                <a:gridCol w="474645"/>
                <a:gridCol w="949288"/>
              </a:tblGrid>
              <a:tr h="159006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Тип показателя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Еденица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измерения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подпрограммы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</a:tr>
              <a:tr h="504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/>
                </a:tc>
              </a:tr>
              <a:tr h="348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Национального проекта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</a:t>
                      </a:r>
                      <a:r>
                        <a:rPr lang="en-US" sz="800" u="none" strike="noStrike" dirty="0">
                          <a:effectLst/>
                        </a:rPr>
                        <a:t>P5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</a:tr>
              <a:tr h="486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поставленных в Московскую область искусственных покрытий для футбольных полей, созданных при организациях спортивной подготовки (в рамках оснащения объектов спортивной инфраструктуры спортивно-технологическим оборудованием)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к соглашению, заключенному с федеральным органом исполнительной власти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</a:t>
                      </a:r>
                      <a:r>
                        <a:rPr lang="en-US" sz="800" u="none" strike="noStrike" dirty="0">
                          <a:effectLst/>
                        </a:rPr>
                        <a:t>P5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</a:tr>
              <a:tr h="624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муниципальных районов (образований), где для центров тестирования Всероссийского физкультурно-спортивного комплекса «Готов к труду и обороне» (ГТО) созданы малые спортивные площадки (в рамках оснащения объектов спортивной инфраструктуры спортивно-технологическим оборудованием)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к соглашению, заключенному с федеральным органом исполнительной власти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</a:t>
                      </a:r>
                      <a:r>
                        <a:rPr lang="en-US" sz="800" u="none" strike="noStrike" dirty="0">
                          <a:effectLst/>
                        </a:rPr>
                        <a:t>P5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71" marR="3571" marT="357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0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Спорт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249884"/>
              </p:ext>
            </p:extLst>
          </p:nvPr>
        </p:nvGraphicFramePr>
        <p:xfrm>
          <a:off x="384196" y="987574"/>
          <a:ext cx="8508283" cy="2819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64"/>
                <a:gridCol w="2110354"/>
                <a:gridCol w="705208"/>
                <a:gridCol w="982252"/>
                <a:gridCol w="1037206"/>
                <a:gridCol w="540354"/>
                <a:gridCol w="503720"/>
                <a:gridCol w="485403"/>
                <a:gridCol w="487691"/>
                <a:gridCol w="476243"/>
                <a:gridCol w="952488"/>
              </a:tblGrid>
              <a:tr h="113492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Тип показателя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err="1">
                          <a:effectLst/>
                        </a:rPr>
                        <a:t>Еденица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подпрограммы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</a:tr>
              <a:tr h="360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</a:tr>
              <a:tr h="604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Подпрограмма  «Подготовка к проведению в 2018 году чемпионата мира по футболу и эффективное использование тренировочных площадок после чемпионата мира по футболу»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Соответствие тренировочных площадок после завершения мероприятий требованиям, установленным национальными стандартами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к соглашению, заключенному с федеральным органом исполнительной власти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Основное мероприятие 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</a:tr>
              <a:tr h="604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b"/>
                </a:tc>
                <a:tc gridSpan="10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Подпрограмма   "Подготовка спортивного резерва"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Макропоказатель – 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Указ 204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01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9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3054" y="858567"/>
            <a:ext cx="87200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  <a:r>
              <a:rPr lang="ru-RU" sz="1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</a:t>
            </a:r>
            <a:r>
              <a:rPr lang="ru-RU" sz="1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целевые трансферты, представление на осуществление части полномочий по решению вопросов регионального (местного) значения в соответствии с заключенными соглашениями. </a:t>
            </a:r>
            <a:endParaRPr lang="ru-RU" sz="1600" b="1" i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межбюджетные трансферы, предоставляемые в целях софинансирования расходных обязательств, возникающих при выполнении </a:t>
            </a:r>
            <a:r>
              <a:rPr lang="ru-RU" sz="1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межбюджетные трансферы,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 субъектов Российской Федерации. Иные межбюджетные </a:t>
            </a:r>
            <a:r>
              <a:rPr lang="ru-RU" sz="1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600" b="1" i="1" u="sng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их использования.</a:t>
            </a:r>
            <a:endParaRPr lang="ru-RU" sz="1700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7544" y="-8573"/>
            <a:ext cx="6192688" cy="650081"/>
            <a:chOff x="467544" y="-8573"/>
            <a:chExt cx="6192688" cy="650081"/>
          </a:xfrm>
        </p:grpSpPr>
        <p:sp>
          <p:nvSpPr>
            <p:cNvPr id="13" name="TextBox 12"/>
            <p:cNvSpPr txBox="1"/>
            <p:nvPr/>
          </p:nvSpPr>
          <p:spPr>
            <a:xfrm>
              <a:off x="683568" y="54857"/>
              <a:ext cx="597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Основные понятия                     </a:t>
              </a:r>
              <a:endParaRPr lang="ru-RU" sz="28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467544" y="-8573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8565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Спорт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153216"/>
              </p:ext>
            </p:extLst>
          </p:nvPr>
        </p:nvGraphicFramePr>
        <p:xfrm>
          <a:off x="384196" y="987574"/>
          <a:ext cx="8508283" cy="2692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64"/>
                <a:gridCol w="2110354"/>
                <a:gridCol w="705208"/>
                <a:gridCol w="982252"/>
                <a:gridCol w="1037206"/>
                <a:gridCol w="540354"/>
                <a:gridCol w="503720"/>
                <a:gridCol w="485403"/>
                <a:gridCol w="487691"/>
                <a:gridCol w="476243"/>
                <a:gridCol w="952488"/>
              </a:tblGrid>
              <a:tr h="113492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Тип показателя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err="1">
                          <a:effectLst/>
                        </a:rPr>
                        <a:t>Еденица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подпрограммы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</a:tr>
              <a:tr h="360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</a:tr>
              <a:tr h="462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Доля организаций, оказывающих услуги по спортивной подготовке в соответствии с федеральными стандартами спортивной подготовки, в общем количестве организаций в сфере физической культуры и спорта Московской области, в том числе для лиц с ограниченными возможностями здоровья и инвалидов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к соглашению, заключенному с федеральным органом исполнительной власти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</a:tr>
              <a:tr h="462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занимающихся на этапе высшего спортивного мастерства в организациях, осуществляющих спортивную подготовку, в общем количестве занимающихся на этапе совершенствования спортивного мастерства в организациях, осуществляющих спортивную подготовку в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к соглашению, заключенному с федеральным органом исполнительной власти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</a:t>
                      </a:r>
                      <a:r>
                        <a:rPr lang="en-US" sz="800" u="none" strike="noStrike" dirty="0">
                          <a:effectLst/>
                        </a:rPr>
                        <a:t>P5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1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Спорт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802566"/>
              </p:ext>
            </p:extLst>
          </p:nvPr>
        </p:nvGraphicFramePr>
        <p:xfrm>
          <a:off x="384196" y="987574"/>
          <a:ext cx="8508283" cy="208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64"/>
                <a:gridCol w="2110354"/>
                <a:gridCol w="705208"/>
                <a:gridCol w="982252"/>
                <a:gridCol w="1037206"/>
                <a:gridCol w="540354"/>
                <a:gridCol w="503720"/>
                <a:gridCol w="485403"/>
                <a:gridCol w="487691"/>
                <a:gridCol w="476243"/>
                <a:gridCol w="952488"/>
              </a:tblGrid>
              <a:tr h="113492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Тип показателя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err="1">
                          <a:effectLst/>
                        </a:rPr>
                        <a:t>Еденица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подпрограммы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</a:tr>
              <a:tr h="360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</a:tr>
              <a:tr h="207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3.4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спортсменов-разрядников в общем количестве лиц, занимающихся в системе спортивных школ олимпийского резерва и училищ олимпийского резерва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Основное мероприятие </a:t>
                      </a:r>
                      <a:r>
                        <a:rPr lang="en-US" sz="800" u="none" strike="noStrike">
                          <a:effectLst/>
                        </a:rPr>
                        <a:t>P5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</a:tr>
              <a:tr h="360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спортсменов-разрядников, имеющих разряды и звания (от I разряда до спортивного звания «Заслуженный мастер спорта»), в общем количестве спортсменов-разрядников в системе спортивных школ олимпийского резерва и училищ олимпийского резерва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Основное мероприятие </a:t>
                      </a:r>
                      <a:r>
                        <a:rPr lang="en-US" sz="800" u="none" strike="noStrike" dirty="0">
                          <a:effectLst/>
                        </a:rPr>
                        <a:t>P5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9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Спорт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39007"/>
              </p:ext>
            </p:extLst>
          </p:nvPr>
        </p:nvGraphicFramePr>
        <p:xfrm>
          <a:off x="384196" y="987574"/>
          <a:ext cx="8508283" cy="3548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64"/>
                <a:gridCol w="2110354"/>
                <a:gridCol w="705208"/>
                <a:gridCol w="982252"/>
                <a:gridCol w="1037206"/>
                <a:gridCol w="540354"/>
                <a:gridCol w="503720"/>
                <a:gridCol w="485403"/>
                <a:gridCol w="487691"/>
                <a:gridCol w="476243"/>
                <a:gridCol w="952488"/>
              </a:tblGrid>
              <a:tr h="113492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Тип показателя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err="1">
                          <a:effectLst/>
                        </a:rPr>
                        <a:t>Еденица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подпрограммы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</a:tr>
              <a:tr h="360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</a:tr>
              <a:tr h="513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спортивных школ олимпийского резерва, в которые поставлены новое спортивное оборудование и инвентарь для приведения организаций спортивной подготовки в нормативное состояние (в рамках приобретения спортивного оборудования и инвентаря для приведения организаций спортивной подготовки в нормативное состояние)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к соглашению, заключенному с федеральным органом исполнительной власти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Р5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</a:tr>
              <a:tr h="360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организаций спортивной подготовки по виду спорта хоккей, в которые поставлены новое спортивное оборудование и инвентарь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к соглашению, заключенному с федеральным органом исполнительной власти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Р5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</a:tr>
              <a:tr h="309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Увеличение доли систематически занимающихся видом спорта «футбол» в общем количестве систематически занимающихся по всем видам спорта в Одинцовском городском округе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Р5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80" marR="2580" marT="258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Развитие сельского хозяйства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73328"/>
              </p:ext>
            </p:extLst>
          </p:nvPr>
        </p:nvGraphicFramePr>
        <p:xfrm>
          <a:off x="386964" y="925802"/>
          <a:ext cx="8464192" cy="6113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92"/>
                <a:gridCol w="1782204"/>
                <a:gridCol w="792088"/>
                <a:gridCol w="720080"/>
                <a:gridCol w="1008112"/>
                <a:gridCol w="648072"/>
                <a:gridCol w="720080"/>
                <a:gridCol w="675864"/>
                <a:gridCol w="649074"/>
                <a:gridCol w="486210"/>
                <a:gridCol w="739816"/>
              </a:tblGrid>
              <a:tr h="915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№ п/п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Тип показателя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Единица измерения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Плановое значение показателя в 2020 году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Прогнозные значения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мероприятий программы (подпрограммы)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5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2021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2022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2023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2024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83320"/>
              </p:ext>
            </p:extLst>
          </p:nvPr>
        </p:nvGraphicFramePr>
        <p:xfrm>
          <a:off x="378819" y="1419622"/>
          <a:ext cx="8441656" cy="33580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2741"/>
                <a:gridCol w="1800200"/>
                <a:gridCol w="792088"/>
                <a:gridCol w="720080"/>
                <a:gridCol w="1008112"/>
                <a:gridCol w="648072"/>
                <a:gridCol w="720080"/>
                <a:gridCol w="648072"/>
                <a:gridCol w="648072"/>
                <a:gridCol w="504056"/>
                <a:gridCol w="720083"/>
              </a:tblGrid>
              <a:tr h="649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1.1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Приоритетный,отраслевой показатель (показатель программы)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%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101,2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101,4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101,6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101,7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101,9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102,4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10.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</a:tr>
              <a:tr h="541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Производство скота и птицы на убой в хозяйствах всех категорий (в живом весе)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Приоритетный,соглашение с ФОИВ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тыс. тонн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24,5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25,8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25,9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26,0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26,0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26,0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10.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</a:tr>
              <a:tr h="324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Производство молока в хозяйствах всех категорий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effectLst/>
                        </a:rPr>
                        <a:t>Приоритетный.обращение</a:t>
                      </a:r>
                      <a:r>
                        <a:rPr lang="ru-RU" sz="600" dirty="0">
                          <a:effectLst/>
                        </a:rPr>
                        <a:t> Губернатора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тыс. тонн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30,6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33,0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33,0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33,5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33,7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33,9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10.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</a:tr>
              <a:tr h="1408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Объем инвестиций, привлеченных в текущем году по реализуемым инвестиционным проектам АПК, находящимся в единой автоматизированной системе мониторинга инвестиционных проектов Министерства инвестиций и инноваций МО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Приоритетный,отраслевой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млн. рублей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782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800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810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820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830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Основное мероприятие 10.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</a:tr>
              <a:tr h="433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Ввод мощностей животноводческих комплексов молочного направления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Приоритетный,обращение Губернатора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скотомест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10.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2" marR="357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1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Развитие сельского хозяйства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87492"/>
              </p:ext>
            </p:extLst>
          </p:nvPr>
        </p:nvGraphicFramePr>
        <p:xfrm>
          <a:off x="386965" y="915566"/>
          <a:ext cx="8505514" cy="621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776"/>
                <a:gridCol w="1790905"/>
                <a:gridCol w="795955"/>
                <a:gridCol w="723595"/>
                <a:gridCol w="1013034"/>
                <a:gridCol w="651236"/>
                <a:gridCol w="723595"/>
                <a:gridCol w="679164"/>
                <a:gridCol w="652243"/>
                <a:gridCol w="488583"/>
                <a:gridCol w="743428"/>
              </a:tblGrid>
              <a:tr h="1315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№ п/п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Тип показателя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Единица измерения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Плановое значение показателя в 2020 году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Прогнозные значения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мероприятий программы (подпрограммы)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490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2021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2022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2023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2024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688683"/>
              </p:ext>
            </p:extLst>
          </p:nvPr>
        </p:nvGraphicFramePr>
        <p:xfrm>
          <a:off x="384196" y="1563638"/>
          <a:ext cx="8508283" cy="3398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364"/>
                <a:gridCol w="1828587"/>
                <a:gridCol w="763701"/>
                <a:gridCol w="699066"/>
                <a:gridCol w="1101134"/>
                <a:gridCol w="576064"/>
                <a:gridCol w="792088"/>
                <a:gridCol w="648072"/>
                <a:gridCol w="576064"/>
                <a:gridCol w="504056"/>
                <a:gridCol w="792087"/>
              </a:tblGrid>
              <a:tr h="135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Подпрограмма  «Развитие мелиорации земель сельскохозяйственного назначения»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1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Вовлечение в оборот выбывших сельскохозяйственных угодий за счет проведения культуртехнических работ сельскохозяйственными товаропроизводителями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Приоритетный,соглашение с ФОИВ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га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0,86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0,1659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0,78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Основное мероприятие 1.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</a:tr>
              <a:tr h="1493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Площадь земельных участков, находящихся в муниципальной собственности и государственная собственность на которые не разграничена, предоставленных сельхозтоваропроизводителям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Приоритетный,отраслевой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Основное мероприятие 1.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</a:tr>
              <a:tr h="543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Площадь земель, обработанных от борщевика Сосновского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Приоритетный,рейтинг-50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149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40,0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Основное мероприятие 1.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1" marR="442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Развитие сельского хозяйства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61306"/>
              </p:ext>
            </p:extLst>
          </p:nvPr>
        </p:nvGraphicFramePr>
        <p:xfrm>
          <a:off x="386965" y="915566"/>
          <a:ext cx="8505514" cy="621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776"/>
                <a:gridCol w="1790905"/>
                <a:gridCol w="795955"/>
                <a:gridCol w="723595"/>
                <a:gridCol w="1013034"/>
                <a:gridCol w="651236"/>
                <a:gridCol w="723595"/>
                <a:gridCol w="679164"/>
                <a:gridCol w="652243"/>
                <a:gridCol w="488583"/>
                <a:gridCol w="743428"/>
              </a:tblGrid>
              <a:tr h="1315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№ п/п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Тип показателя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Единица измерения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Плановое значение показателя в 2020 году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Прогнозные значения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мероприятий программы (подпрограммы)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490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2021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2022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2023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2024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80531"/>
              </p:ext>
            </p:extLst>
          </p:nvPr>
        </p:nvGraphicFramePr>
        <p:xfrm>
          <a:off x="384196" y="1563638"/>
          <a:ext cx="8508284" cy="24822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364"/>
                <a:gridCol w="1828588"/>
                <a:gridCol w="970562"/>
                <a:gridCol w="492205"/>
                <a:gridCol w="998259"/>
                <a:gridCol w="678938"/>
                <a:gridCol w="720080"/>
                <a:gridCol w="627506"/>
                <a:gridCol w="740646"/>
                <a:gridCol w="504056"/>
                <a:gridCol w="720080"/>
              </a:tblGrid>
              <a:tr h="297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Подпрограмма  «Комплексное  развитие сельских территорий»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Объем ввода (приобретения) жилья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Соглашение с ФОИВ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кв. метр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0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1. </a:t>
                      </a:r>
                    </a:p>
                  </a:txBody>
                  <a:tcPr marL="52197" marR="52197" marT="0" marB="0"/>
                </a:tc>
              </a:tr>
              <a:tr h="338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Подпрограмма «Обеспечение эпизоотического и ветеринарно-санитарного благополучия»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 отловленных животных без владельцев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Приоритетный,отраслевой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ед.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1.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</a:tr>
              <a:tr h="317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Подпрограмма  «Экспорт продукции агропромышленного комплекса Московской области»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Объем экспорта продукции АПК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Приоритетный,Указ Президента 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№ 204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тыс. долл. США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40372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44052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58247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67576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78513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83876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Основное мероприятие </a:t>
                      </a:r>
                      <a:r>
                        <a:rPr lang="en-US" sz="600" dirty="0">
                          <a:effectLst/>
                        </a:rPr>
                        <a:t>T</a:t>
                      </a:r>
                      <a:r>
                        <a:rPr lang="ru-RU" sz="600" dirty="0">
                          <a:effectLst/>
                        </a:rPr>
                        <a:t>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7" marR="521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2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Экология и окружающая среда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694618"/>
              </p:ext>
            </p:extLst>
          </p:nvPr>
        </p:nvGraphicFramePr>
        <p:xfrm>
          <a:off x="441346" y="1635646"/>
          <a:ext cx="8451134" cy="2916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784"/>
                <a:gridCol w="1846646"/>
                <a:gridCol w="576064"/>
                <a:gridCol w="720080"/>
                <a:gridCol w="720080"/>
                <a:gridCol w="720080"/>
                <a:gridCol w="720080"/>
                <a:gridCol w="720080"/>
                <a:gridCol w="648072"/>
                <a:gridCol w="792088"/>
                <a:gridCol w="720080"/>
              </a:tblGrid>
              <a:tr h="555717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1.1.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проведенных экологических мероприятий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Показатель госпрограммы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единица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138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138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139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r>
                        <a:rPr lang="ru-RU" sz="700" dirty="0" smtClean="0">
                          <a:effectLst/>
                        </a:rPr>
                        <a:t>139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139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r>
                        <a:rPr lang="ru-RU" sz="700" dirty="0" smtClean="0">
                          <a:effectLst/>
                        </a:rPr>
                        <a:t>140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03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</a:tr>
              <a:tr h="2360607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1.2.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проведенных исследований состояния окружающей среды 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Показатель госпрограммы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единица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 (количество контрольных точек для оценки степени загрязнения окружающей среды: 1. атмосферного воздуха -15; 2. Поверхностных вод - 48; почв – 23; донных отложений – 15; родников – 12)  </a:t>
                      </a:r>
                      <a:endParaRPr lang="ru-RU" sz="7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3, (количество контрольных точек для оценки степени загрязнения окружающей среды: 1. атмосферного воздуха -15; 2. Поверхностных вод - 47; почв – 23; донных отложений – 15; 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3. родников – 13)  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3, (количество контрольных точек для оценки степени загрязнения окружающей среды: 1. атмосферного воздуха -15; 2. Поверхностных вод - 47; почв – 23; донных отложений – 15; 3.родников – 13)  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3, (количество контрольных точек для оценки степени загрязнения окружающей среды: 1. атмосферного воздуха -15; 2. Поверхностных вод - 47; почв – 23; донных отложений – 15; 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3.родников – 13)  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3, (количество контрольных точек для оценки степени загрязнения окружающей среды: 1. атмосферного воздуха -15; 2. Поверхностных вод - 47; почв – 23; донных отложений – 15; 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3.родников – 13)  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3, (количество контрольных точек для оценки степени загрязнения окружающей среды: 1. атмосферного воздуха -15; 2. Поверхностных вод - 47; почв – 23; донных отложений – 15; 3. родников – 13)  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01</a:t>
                      </a:r>
                      <a:endParaRPr lang="ru-RU" sz="7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8560" marR="28560" marT="46986" marB="46986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69117"/>
              </p:ext>
            </p:extLst>
          </p:nvPr>
        </p:nvGraphicFramePr>
        <p:xfrm>
          <a:off x="441347" y="916218"/>
          <a:ext cx="8449989" cy="709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21"/>
                <a:gridCol w="1872208"/>
                <a:gridCol w="576064"/>
                <a:gridCol w="720080"/>
                <a:gridCol w="704773"/>
                <a:gridCol w="734883"/>
                <a:gridCol w="734883"/>
                <a:gridCol w="734883"/>
                <a:gridCol w="661395"/>
                <a:gridCol w="749663"/>
                <a:gridCol w="718936"/>
              </a:tblGrid>
              <a:tr h="915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№ п/п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Тип показателя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Единица измерения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Плановое значение показателя в 2020 году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Прогнозные значения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>
                          <a:effectLst/>
                        </a:rPr>
                        <a:t>мероприятий программы (подпрограммы)</a:t>
                      </a:r>
                      <a:endParaRPr lang="ru-RU" sz="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5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2021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2022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2023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2024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6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Экология и окружающая среда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142185"/>
              </p:ext>
            </p:extLst>
          </p:nvPr>
        </p:nvGraphicFramePr>
        <p:xfrm>
          <a:off x="427144" y="916218"/>
          <a:ext cx="8464192" cy="524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92"/>
                <a:gridCol w="2031708"/>
                <a:gridCol w="576064"/>
                <a:gridCol w="646420"/>
                <a:gridCol w="720080"/>
                <a:gridCol w="720080"/>
                <a:gridCol w="720080"/>
                <a:gridCol w="720080"/>
                <a:gridCol w="648072"/>
                <a:gridCol w="699200"/>
                <a:gridCol w="73981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Тип показателя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2000" marR="72000" marT="144000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Единица измерения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Плановое значение показателя в 2020 году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Прогнозные значения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мероприятий программы (подпрограммы)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5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2021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2022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2023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2024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59598"/>
              </p:ext>
            </p:extLst>
          </p:nvPr>
        </p:nvGraphicFramePr>
        <p:xfrm>
          <a:off x="441346" y="1383618"/>
          <a:ext cx="8451133" cy="34192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632"/>
                <a:gridCol w="2002814"/>
                <a:gridCol w="576064"/>
                <a:gridCol w="648072"/>
                <a:gridCol w="720080"/>
                <a:gridCol w="720080"/>
                <a:gridCol w="720080"/>
                <a:gridCol w="720080"/>
                <a:gridCol w="648072"/>
                <a:gridCol w="720080"/>
                <a:gridCol w="720079"/>
              </a:tblGrid>
              <a:tr h="974271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1.3.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установленных информационных щитов и табличек для обустройства ООПТ местного значения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                          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программа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единица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30 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01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</a:tr>
              <a:tr h="1222493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1.4. 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ликвидированных несанкционированных свалок на территории ООПТ, в общем числе выявленных несанкционированных свалок 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Муниципальная программа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</a:tr>
              <a:tr h="1222493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1.5.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подлежащих оздоровлению деревьев категории ООПТ местного значения «Памятник живой природы»                              (ежегодно)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Муниципальная программа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01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1826" marR="31826" marT="52359" marB="5235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Экология и окружающая среда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741853"/>
              </p:ext>
            </p:extLst>
          </p:nvPr>
        </p:nvGraphicFramePr>
        <p:xfrm>
          <a:off x="427144" y="916218"/>
          <a:ext cx="8464192" cy="524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92"/>
                <a:gridCol w="2031708"/>
                <a:gridCol w="576064"/>
                <a:gridCol w="646420"/>
                <a:gridCol w="720080"/>
                <a:gridCol w="720080"/>
                <a:gridCol w="720080"/>
                <a:gridCol w="720080"/>
                <a:gridCol w="648072"/>
                <a:gridCol w="699200"/>
                <a:gridCol w="73981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Тип показателя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2000" marR="72000" marT="144000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Единица измерения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Плановое значение показателя в 2020 году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Прогнозные значения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мероприятий программы (подпрограммы)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5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2021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2022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2023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2024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5049"/>
              </p:ext>
            </p:extLst>
          </p:nvPr>
        </p:nvGraphicFramePr>
        <p:xfrm>
          <a:off x="412771" y="1491630"/>
          <a:ext cx="8459935" cy="3326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797"/>
                <a:gridCol w="1268122"/>
                <a:gridCol w="770274"/>
                <a:gridCol w="619262"/>
                <a:gridCol w="582702"/>
                <a:gridCol w="187029"/>
                <a:gridCol w="533051"/>
                <a:gridCol w="720080"/>
                <a:gridCol w="720080"/>
                <a:gridCol w="720080"/>
                <a:gridCol w="648072"/>
                <a:gridCol w="720080"/>
                <a:gridCol w="700306"/>
              </a:tblGrid>
              <a:tr h="623325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1.6.</a:t>
                      </a:r>
                      <a:endParaRPr lang="ru-RU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 gridSpan="2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ООПТ, сведения о которых внесены в государственный кадастр недвижимости 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 hMerge="1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Муниципальная программа</a:t>
                      </a:r>
                      <a:endParaRPr lang="ru-RU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единица</a:t>
                      </a:r>
                      <a:endParaRPr lang="ru-RU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 gridSpan="2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</a:t>
                      </a:r>
                      <a:endParaRPr lang="ru-RU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0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01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</a:tr>
              <a:tr h="27130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 gridSpan="10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Подпрограмма  «Развитие водохозяйственного комплекса»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</a:tr>
              <a:tr h="131842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2.1.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 gridSpan="2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гидротехнических сооружений с неудовлетворительным и опасным уровнем безопасности, приведенных в безопасное техническое </a:t>
                      </a:r>
                      <a:r>
                        <a:rPr lang="ru-RU" sz="600" dirty="0" smtClean="0">
                          <a:effectLst/>
                        </a:rPr>
                        <a:t>состояние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 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 hMerge="1"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Приоритетный показатель (показатель госпрограммы)  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штука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 gridSpan="2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 hMerge="1"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</a:t>
                      </a:r>
                      <a:endParaRPr lang="ru-RU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01</a:t>
                      </a:r>
                      <a:endParaRPr lang="ru-RU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</a:tr>
              <a:tr h="27130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 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 gridSpan="10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  <a:tabLst>
                          <a:tab pos="708660" algn="l"/>
                        </a:tabLst>
                      </a:pPr>
                      <a:r>
                        <a:rPr lang="ru-RU" sz="600">
                          <a:effectLst/>
                        </a:rPr>
                        <a:t>Подпрограмма «Региональная программа  в области  обращения с  отходами, в том числе с твердыми коммунальными отходами»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</a:tr>
              <a:tr h="842456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3.1.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Ликвидировано объектов накопленного вреда ( в том числе наиболее опасных объектов накопленного вреда)</a:t>
                      </a:r>
                    </a:p>
                    <a:p>
                      <a:pPr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Приоритетный показатель (национальный проект) (показатель госпрограммы)  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штука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 gridSpan="2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Основное мероприятие </a:t>
                      </a:r>
                      <a:r>
                        <a:rPr lang="en-US" sz="700" dirty="0">
                          <a:effectLst/>
                        </a:rPr>
                        <a:t>G</a:t>
                      </a:r>
                      <a:r>
                        <a:rPr lang="ru-RU" sz="700" dirty="0">
                          <a:effectLst/>
                        </a:rPr>
                        <a:t>1. Федеральный проект «Чистая страна»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874" marR="24874" marT="40921" marB="409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9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Безопасность и обеспечение безопасности жизнедеятельности населения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85133"/>
              </p:ext>
            </p:extLst>
          </p:nvPr>
        </p:nvGraphicFramePr>
        <p:xfrm>
          <a:off x="412027" y="1995686"/>
          <a:ext cx="8480453" cy="2597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792"/>
                <a:gridCol w="1967471"/>
                <a:gridCol w="652004"/>
                <a:gridCol w="654869"/>
                <a:gridCol w="727632"/>
                <a:gridCol w="727632"/>
                <a:gridCol w="727632"/>
                <a:gridCol w="727632"/>
                <a:gridCol w="654869"/>
                <a:gridCol w="727632"/>
                <a:gridCol w="671288"/>
              </a:tblGrid>
              <a:tr h="224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Подпрограмма «Профилактика преступлений и иных правонарушений»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Макропоказатель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Снижение общего количества преступлений, совершенных на территории муниципального образования, не менее 5% ежегодно (Макропоказатель)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Приоритетный целевой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Кол-во </a:t>
                      </a:r>
                      <a:r>
                        <a:rPr lang="ru-RU" sz="800" dirty="0" err="1">
                          <a:effectLst/>
                        </a:rPr>
                        <a:t>преступле-ний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4 237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4 025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3 824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3 632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3 450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3 277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Макропоказатель </a:t>
                      </a:r>
                      <a:r>
                        <a:rPr lang="ru-RU" sz="800" dirty="0">
                          <a:effectLst/>
                        </a:rPr>
                        <a:t>подпрограммы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</a:tr>
              <a:tr h="43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1.1.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  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Отраслевой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Проценты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</a:tr>
              <a:tr h="238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1.2.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Увеличение числа граждан принимающих участие в деятельности народных дружин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Отраслевой 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Проценты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</a:p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120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125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02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</a:tr>
              <a:tr h="367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1.3.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Снижение доли несовершеннолетних в общем числе лиц, совершивших преступления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Отраслевой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Проценты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99,9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99,8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99,7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99,6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99,5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03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588" marR="15588" marT="25645" marB="25645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032885"/>
              </p:ext>
            </p:extLst>
          </p:nvPr>
        </p:nvGraphicFramePr>
        <p:xfrm>
          <a:off x="427144" y="916218"/>
          <a:ext cx="8464192" cy="1061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92"/>
                <a:gridCol w="2031708"/>
                <a:gridCol w="576064"/>
                <a:gridCol w="646420"/>
                <a:gridCol w="720080"/>
                <a:gridCol w="720080"/>
                <a:gridCol w="720080"/>
                <a:gridCol w="720080"/>
                <a:gridCol w="648072"/>
                <a:gridCol w="699200"/>
                <a:gridCol w="73981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Тип показателя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2000" marR="72000" marT="144000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Плановое значение показателя в 2020 году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Прогнозные значения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мероприятий программы (подпрограммы)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5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2021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2022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2023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2024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6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7342" y="51470"/>
            <a:ext cx="789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Информация об основных показателях социально-экономического развития Одинцовского городского округа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7158"/>
              </p:ext>
            </p:extLst>
          </p:nvPr>
        </p:nvGraphicFramePr>
        <p:xfrm>
          <a:off x="467544" y="1131589"/>
          <a:ext cx="8319299" cy="346263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823672"/>
                <a:gridCol w="868761"/>
                <a:gridCol w="955919"/>
                <a:gridCol w="969975"/>
                <a:gridCol w="835022"/>
                <a:gridCol w="865950"/>
              </a:tblGrid>
              <a:tr h="867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</a:tr>
              <a:tr h="297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населения, чел.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1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332 439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330 205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329 942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330 053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330 412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</a:tr>
              <a:tr h="297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платы, млн. рублей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1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82 703,1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88 511,7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95 464,1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103 126,0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111 462,6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</a:tr>
              <a:tr h="437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дошкольных образовательных муниципальных организаций, единиц 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1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</a:tr>
              <a:tr h="429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мест в дошкольных муниципальных образовательных организациях, единиц 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1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17 681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17 741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19 031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19 431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</a:tr>
              <a:tr h="437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общеобразовательных муниципальных организаций, единиц 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1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</a:tr>
              <a:tr h="694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обучающихся в государственных (муниципальных) общеобразовательных организациях, тыс. чел.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41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0" marR="8100" marT="8100" marB="0" anchor="ctr">
                    <a:solidFill>
                      <a:srgbClr val="D4F4F2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767929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0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Безопасность и обеспечение безопасности жизнедеятельности населения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56371"/>
              </p:ext>
            </p:extLst>
          </p:nvPr>
        </p:nvGraphicFramePr>
        <p:xfrm>
          <a:off x="412771" y="756081"/>
          <a:ext cx="8492767" cy="1067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411"/>
                <a:gridCol w="2038567"/>
                <a:gridCol w="578009"/>
                <a:gridCol w="648602"/>
                <a:gridCol w="722511"/>
                <a:gridCol w="722511"/>
                <a:gridCol w="722511"/>
                <a:gridCol w="722511"/>
                <a:gridCol w="650260"/>
                <a:gridCol w="701560"/>
                <a:gridCol w="742314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Тип показателя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2000" marR="72000" marT="144000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Плановое значение показателя в 2020 году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Прогнозные значения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effectLst/>
                        </a:rPr>
                        <a:t>мероприятий программы (подпрограммы)</a:t>
                      </a:r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5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2022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2023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2024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01482"/>
              </p:ext>
            </p:extLst>
          </p:nvPr>
        </p:nvGraphicFramePr>
        <p:xfrm>
          <a:off x="419667" y="1844548"/>
          <a:ext cx="8451134" cy="3045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22"/>
                <a:gridCol w="1944216"/>
                <a:gridCol w="648072"/>
                <a:gridCol w="720080"/>
                <a:gridCol w="720080"/>
                <a:gridCol w="720080"/>
                <a:gridCol w="720080"/>
                <a:gridCol w="720080"/>
                <a:gridCol w="648072"/>
                <a:gridCol w="720080"/>
                <a:gridCol w="648072"/>
              </a:tblGrid>
              <a:tr h="21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1.4.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отремонтированных зданий (помещений) территориальных органов МВД </a:t>
                      </a: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Отраслевой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Единицы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</a:tr>
              <a:tr h="198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1.5.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отремонтированных зданий (помещений) территориальных подразделений </a:t>
                      </a:r>
                      <a:r>
                        <a:rPr lang="ru-RU" sz="800" dirty="0" smtClean="0">
                          <a:effectLst/>
                        </a:rPr>
                        <a:t>УФСБ</a:t>
                      </a:r>
                      <a:endParaRPr lang="ru-RU" sz="800" dirty="0">
                        <a:effectLst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Отраслевой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Единицы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</a:tr>
              <a:tr h="435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1.6.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отремонтированных зданий (помещений), находящихся в собственности муниципальных образований Московской области, в целях размещения подразделений Главного следственного управления Следственного комитета Российской Федерации по Московской </a:t>
                      </a:r>
                      <a:r>
                        <a:rPr lang="ru-RU" sz="800" dirty="0" smtClean="0">
                          <a:effectLst/>
                        </a:rPr>
                        <a:t>области</a:t>
                      </a:r>
                      <a:endParaRPr lang="ru-RU" sz="800" dirty="0">
                        <a:effectLst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Отраслевой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Единицы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03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</a:tr>
              <a:tr h="501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1.7.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отремонтированных зданий(помещений), находящихся в собственности муниципальных образований Московской области, в которых располагаются городские (районные) суды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Отраслевой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Единицы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03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856" marR="20856" marT="34312" marB="3431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9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Безопасность и обеспечение безопасности жизнедеятельности населения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358773"/>
              </p:ext>
            </p:extLst>
          </p:nvPr>
        </p:nvGraphicFramePr>
        <p:xfrm>
          <a:off x="427144" y="916218"/>
          <a:ext cx="8464192" cy="524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92"/>
                <a:gridCol w="2031708"/>
                <a:gridCol w="576064"/>
                <a:gridCol w="646420"/>
                <a:gridCol w="720080"/>
                <a:gridCol w="720080"/>
                <a:gridCol w="720080"/>
                <a:gridCol w="720080"/>
                <a:gridCol w="648072"/>
                <a:gridCol w="699200"/>
                <a:gridCol w="73981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Тип показателя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2000" marR="72000" marT="144000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Единица измерения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Плановое значение показателя в 2020 году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Прогнозные значения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мероприятий программы (подпрограммы)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5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2021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2022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2023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2024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615797"/>
              </p:ext>
            </p:extLst>
          </p:nvPr>
        </p:nvGraphicFramePr>
        <p:xfrm>
          <a:off x="412771" y="1491630"/>
          <a:ext cx="8479708" cy="2760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797"/>
                <a:gridCol w="2016224"/>
                <a:gridCol w="576064"/>
                <a:gridCol w="648072"/>
                <a:gridCol w="720080"/>
                <a:gridCol w="720080"/>
                <a:gridCol w="720080"/>
                <a:gridCol w="722171"/>
                <a:gridCol w="645981"/>
                <a:gridCol w="720080"/>
                <a:gridCol w="720079"/>
              </a:tblGrid>
              <a:tr h="547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1.8.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Доля коммерческих объектов,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Приоритетный показатель муниципальной программы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Проценты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24,8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74,5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04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</a:tr>
              <a:tr h="565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1.9.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Доля подъездов многоквартирных домов,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</a:t>
                      </a:r>
                      <a:r>
                        <a:rPr lang="ru-RU" sz="600" dirty="0" smtClean="0">
                          <a:effectLst/>
                        </a:rPr>
                        <a:t>Безопасный </a:t>
                      </a:r>
                      <a:r>
                        <a:rPr lang="ru-RU" sz="600" dirty="0">
                          <a:effectLst/>
                        </a:rPr>
                        <a:t>регион</a:t>
                      </a:r>
                      <a:r>
                        <a:rPr lang="ru-RU" sz="600" dirty="0" smtClean="0">
                          <a:effectLst/>
                        </a:rPr>
                        <a:t>»</a:t>
                      </a:r>
                      <a:endParaRPr lang="ru-RU" sz="600" dirty="0">
                        <a:effectLst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Приоритетный показатель муниципальной программы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Проценты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34,9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04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</a:tr>
              <a:tr h="556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1.10.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Доля социальных объектов и мест с массовым пребыванием людей,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</a:t>
                      </a:r>
                      <a:r>
                        <a:rPr lang="ru-RU" sz="600" dirty="0" smtClean="0">
                          <a:effectLst/>
                        </a:rPr>
                        <a:t>»</a:t>
                      </a:r>
                      <a:endParaRPr lang="ru-RU" sz="600" dirty="0">
                        <a:effectLst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Приоритетный показатель муниципальной программы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Проценты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04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</a:tr>
              <a:tr h="547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1.11.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5% </a:t>
                      </a:r>
                      <a:r>
                        <a:rPr lang="ru-RU" sz="600" dirty="0" smtClean="0">
                          <a:effectLst/>
                        </a:rPr>
                        <a:t>ежегодно</a:t>
                      </a:r>
                      <a:endParaRPr lang="ru-RU" sz="600" dirty="0">
                        <a:effectLst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Приоритетный показатель муниципальной программы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камер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4708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4943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5190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5449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5721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04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</a:tr>
              <a:tr h="446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1.12.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Рост числа лиц, состоящих на диспансерном наблюдении с диагнозом «Употребление наркотиков с вредными </a:t>
                      </a:r>
                      <a:r>
                        <a:rPr lang="ru-RU" sz="600" dirty="0" smtClean="0">
                          <a:effectLst/>
                        </a:rPr>
                        <a:t>последствиями»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Отраслевой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Проценты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106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108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110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112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114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116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05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73" marR="14373" marT="23646" marB="23646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48713"/>
              </p:ext>
            </p:extLst>
          </p:nvPr>
        </p:nvGraphicFramePr>
        <p:xfrm>
          <a:off x="415439" y="4227934"/>
          <a:ext cx="8477041" cy="773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191"/>
                <a:gridCol w="2008162"/>
                <a:gridCol w="576064"/>
                <a:gridCol w="648072"/>
                <a:gridCol w="720080"/>
                <a:gridCol w="720080"/>
                <a:gridCol w="720080"/>
                <a:gridCol w="722829"/>
                <a:gridCol w="645323"/>
                <a:gridCol w="720080"/>
                <a:gridCol w="720080"/>
              </a:tblGrid>
              <a:tr h="441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1.13.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Благоустроим кладбища «Доля кладбищ, соответствующих Региональному стандарту»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Рейтинг-50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Проценты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77,92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81,36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85,94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88,23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89,38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90,52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07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</a:tr>
              <a:tr h="331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1.14.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Инвентаризация мест захоронения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Проценты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07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802" marR="32802" marT="53965" marB="5396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3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Безопасность и обеспечение безопасности жизнедеятельности населения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3674"/>
              </p:ext>
            </p:extLst>
          </p:nvPr>
        </p:nvGraphicFramePr>
        <p:xfrm>
          <a:off x="427144" y="916218"/>
          <a:ext cx="8393328" cy="524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561"/>
                <a:gridCol w="1941655"/>
                <a:gridCol w="666496"/>
                <a:gridCol w="648072"/>
                <a:gridCol w="720080"/>
                <a:gridCol w="720080"/>
                <a:gridCol w="672718"/>
                <a:gridCol w="714051"/>
                <a:gridCol w="642646"/>
                <a:gridCol w="778897"/>
                <a:gridCol w="64807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Тип показателя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2000" marR="72000" marT="144000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Единица измерения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</a:rPr>
                        <a:t>Плановое значение показателя в 2020 году</a:t>
                      </a:r>
                      <a:endParaRPr lang="ru-RU" sz="500" dirty="0" smtClean="0">
                        <a:effectLst/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Прогнозные значения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мероприятий программы (подпрограммы)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5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2021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2022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2023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2024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803817"/>
              </p:ext>
            </p:extLst>
          </p:nvPr>
        </p:nvGraphicFramePr>
        <p:xfrm>
          <a:off x="441346" y="1484980"/>
          <a:ext cx="8364319" cy="3302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222"/>
                <a:gridCol w="1945593"/>
                <a:gridCol w="646695"/>
                <a:gridCol w="648072"/>
                <a:gridCol w="720080"/>
                <a:gridCol w="720080"/>
                <a:gridCol w="720080"/>
                <a:gridCol w="720080"/>
                <a:gridCol w="648072"/>
                <a:gridCol w="720080"/>
                <a:gridCol w="633265"/>
              </a:tblGrid>
              <a:tr h="14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1.15.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восстановленных (ремонт, реставрация, благоустройство) воинских захоронений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Соглашение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Единицы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07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</a:tr>
              <a:tr h="228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1.16.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Проценты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07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</a:tr>
              <a:tr h="18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Подпрограмма "Снижение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области"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</a:tr>
              <a:tr h="234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 готовности муниципального образования Московской области к действиям по предназначению при возникновении чрезвычайных ситуациях (происшествиях) природного и техногенного характера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80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83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86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89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01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</a:tr>
              <a:tr h="241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2.2.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 исполнения органом местного самоуправления муниципального образования полномочия по обеспечению безопасности людей на воде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64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66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68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70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72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74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02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</a:tr>
              <a:tr h="22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2.3.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82,5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77,5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75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72,5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01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</a:tr>
              <a:tr h="181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2.4.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 построения и развития систем аппаратно-программного комплекса «Безопасный город» на территории муниципального образования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Приоритетный показатель муниципальной программы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03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858" marR="15858" marT="26090" marB="260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0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Безопасность и обеспечение безопасности жизнедеятельности населения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600347"/>
              </p:ext>
            </p:extLst>
          </p:nvPr>
        </p:nvGraphicFramePr>
        <p:xfrm>
          <a:off x="427144" y="916218"/>
          <a:ext cx="8393328" cy="524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561"/>
                <a:gridCol w="1941655"/>
                <a:gridCol w="666496"/>
                <a:gridCol w="648072"/>
                <a:gridCol w="720080"/>
                <a:gridCol w="720080"/>
                <a:gridCol w="672718"/>
                <a:gridCol w="714051"/>
                <a:gridCol w="642646"/>
                <a:gridCol w="778897"/>
                <a:gridCol w="64807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Тип показателя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2000" marR="72000" marT="144000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Единица измерения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Плановое значение показателя в 2020 году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Прогнозные значения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>
                          <a:effectLst/>
                        </a:rPr>
                        <a:t>мероприятий программы (подпрограммы)</a:t>
                      </a:r>
                      <a:endParaRPr lang="ru-RU" sz="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355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2021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2022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2023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</a:rPr>
                        <a:t>2024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69073"/>
              </p:ext>
            </p:extLst>
          </p:nvPr>
        </p:nvGraphicFramePr>
        <p:xfrm>
          <a:off x="440763" y="1386677"/>
          <a:ext cx="8352105" cy="2955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268"/>
                <a:gridCol w="1760642"/>
                <a:gridCol w="660183"/>
                <a:gridCol w="648072"/>
                <a:gridCol w="720080"/>
                <a:gridCol w="720080"/>
                <a:gridCol w="648072"/>
                <a:gridCol w="720080"/>
                <a:gridCol w="648072"/>
                <a:gridCol w="792088"/>
                <a:gridCol w="620468"/>
              </a:tblGrid>
              <a:tr h="262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Подпрограмма «Развитие и совершенствование систем оповещения и информирования населения муниципального образования Московской области»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3.1.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Увеличение процента покрытия системой централизованного оповещения и информирования при чрезвычайных ситуациях или угрозе их возникновения населения на территории муниципального </a:t>
                      </a:r>
                      <a:r>
                        <a:rPr lang="ru-RU" sz="600" dirty="0" smtClean="0">
                          <a:effectLst/>
                        </a:rPr>
                        <a:t>образования</a:t>
                      </a:r>
                      <a:endParaRPr lang="ru-RU" sz="700" dirty="0">
                        <a:effectLst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Процент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97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98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99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Подпрограмма «Обеспечение пожарной безопасности на территории муниципального образования Московской области»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4.1.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Повышение степени пожарной защищенности муниципального образования Московской области, по отношению к базовому периоду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57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59</a:t>
                      </a:r>
                      <a:endParaRPr lang="ru-RU" sz="7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67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70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</a:tr>
              <a:tr h="11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Подпрограмма «Обеспечение мероприятий гражданской обороны на территории муниципального образования Московской области»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5.1.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Увеличение процента запасов материально-технических, продовольственных, медицинских и иных средств в целях гражданской обороны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Процент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35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40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46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48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</a:tr>
              <a:tr h="389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5.2.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Увеличение степени готовности к использованию по предназначению защитных сооружений и иных объектов гражданской обороны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63" marR="24263" marT="39916" marB="399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2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Жилище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803055"/>
              </p:ext>
            </p:extLst>
          </p:nvPr>
        </p:nvGraphicFramePr>
        <p:xfrm>
          <a:off x="441345" y="820953"/>
          <a:ext cx="8504887" cy="4095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373"/>
                <a:gridCol w="2453866"/>
                <a:gridCol w="1014326"/>
                <a:gridCol w="564159"/>
                <a:gridCol w="811462"/>
                <a:gridCol w="510061"/>
                <a:gridCol w="517790"/>
                <a:gridCol w="517790"/>
                <a:gridCol w="502333"/>
                <a:gridCol w="457896"/>
                <a:gridCol w="857831"/>
              </a:tblGrid>
              <a:tr h="2839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N </a:t>
                      </a:r>
                      <a:r>
                        <a:rPr lang="ru-RU" sz="600" u="none" strike="noStrike" dirty="0">
                          <a:effectLst/>
                        </a:rPr>
                        <a:t>п/п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Планируемые результаты реализации муниципальной программы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hlinkClick r:id="rId2" action="ppaction://hlinkfile"/>
                        </a:rPr>
                        <a:t>Тип показателя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Единица измерения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600" dirty="0" smtClean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6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442" marR="3442" marT="344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Прогнозные значения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</a:tr>
              <a:tr h="420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2021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2022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2023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2024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</a:tr>
              <a:tr h="126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Подпрограмма «Комплексное освоение земельных участков в целях жилищного строительства и развитие застроенных территорий»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1.1.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>
                          <a:effectLst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Приоритетный показатель, к Указу Президента Российской Федерации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 кв.м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480,17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310,41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341,4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375,4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412,94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454,2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</a:tr>
              <a:tr h="367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1.2.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>
                          <a:effectLst/>
                        </a:rPr>
                        <a:t>Количество семей, улучшивших жилищные условия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Приоритетный показатель, к Указу Президента Российской Федерации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</a:tr>
              <a:tr h="251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1.3.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>
                          <a:effectLst/>
                        </a:rPr>
                        <a:t>Количество земельных участков, вовлеченных в индивидуальное жилищное строительство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Приоритетный показатель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</a:tr>
              <a:tr h="255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1.4.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>
                          <a:effectLst/>
                        </a:rPr>
                        <a:t>Площадь земельных участков, вовлеченных в индивидуальное жилищное строительство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</a:tr>
              <a:tr h="259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1.5.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>
                          <a:effectLst/>
                        </a:rPr>
                        <a:t>Количество объектов, исключенных из перечня проблемных объектов в отчетном году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</a:tr>
              <a:tr h="255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1.6.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>
                          <a:effectLst/>
                        </a:rPr>
                        <a:t>Количество пострадавших граждан-соинвесторов, права которых обеспечены в отчетном году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человек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572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1492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4167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544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503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</a:tr>
              <a:tr h="28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1.7.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>
                          <a:effectLst/>
                        </a:rPr>
                        <a:t>Поиск и реализация решений по обеспечению прав пострадавших граждан - участников долевого строительства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Приоритетный показатель, Рейтинг-50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6,56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32,60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21,90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19,80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16,50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14,20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</a:tr>
              <a:tr h="201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1.8.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>
                          <a:effectLst/>
                        </a:rPr>
                        <a:t>Встречи с гражданами - участниками долевого строительства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Приоритетный показатель, Рейтинг-50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0,13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</a:tr>
              <a:tr h="91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1.9.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>
                          <a:effectLst/>
                        </a:rPr>
                        <a:t>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– ИЖС) или садового дома установленным параметрам и допустимости размещения объекта ИЖС или садового дома на земельном участке, уведомлений о соответствии (несоответствии) построенных или реконструированных объектов ИЖС или садового дома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Приоритетный показатель, Государственная программа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штук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5358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5400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5460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5520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5600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42" marR="3442" marT="344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3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Жилище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8887"/>
              </p:ext>
            </p:extLst>
          </p:nvPr>
        </p:nvGraphicFramePr>
        <p:xfrm>
          <a:off x="467544" y="789784"/>
          <a:ext cx="8424935" cy="4017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"/>
                <a:gridCol w="2509353"/>
                <a:gridCol w="1004791"/>
                <a:gridCol w="558856"/>
                <a:gridCol w="803833"/>
                <a:gridCol w="505266"/>
                <a:gridCol w="512922"/>
                <a:gridCol w="512922"/>
                <a:gridCol w="497609"/>
                <a:gridCol w="453591"/>
                <a:gridCol w="849768"/>
              </a:tblGrid>
              <a:tr h="1614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>
                          <a:effectLst/>
                        </a:rPr>
                        <a:t>N </a:t>
                      </a:r>
                      <a:r>
                        <a:rPr lang="ru-RU" sz="500" u="none" strike="noStrike" dirty="0">
                          <a:effectLst/>
                        </a:rPr>
                        <a:t>п/п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Планируемые результаты реализации муниципальной программы 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  <a:hlinkClick r:id="rId2" action="ppaction://hlinkfile"/>
                        </a:rPr>
                        <a:t>Тип показателя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Единица измерения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500" dirty="0" smtClean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5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2189" marR="2189" marT="218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500" u="none" strike="noStrike">
                          <a:effectLst/>
                        </a:rPr>
                      </a:b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500" u="none" strike="noStrike">
                          <a:effectLst/>
                        </a:rPr>
                      </a:b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</a:tr>
              <a:tr h="239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2021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</a:tr>
              <a:tr h="84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Подпрограмма «Обеспечение жильем молодых семей»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</a:tr>
              <a:tr h="46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2.1.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500" u="none" strike="noStrike">
                          <a:effectLst/>
                        </a:rPr>
                        <a:t>Количество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</a:t>
                      </a:r>
                      <a:br>
                        <a:rPr lang="ru-RU" sz="500" u="none" strike="noStrike">
                          <a:effectLst/>
                        </a:rPr>
                      </a:br>
                      <a:r>
                        <a:rPr lang="ru-RU" sz="500" u="none" strike="noStrike">
                          <a:effectLst/>
                        </a:rPr>
                        <a:t/>
                      </a:r>
                      <a:br>
                        <a:rPr lang="ru-RU" sz="500" u="none" strike="noStrike">
                          <a:effectLst/>
                        </a:rPr>
                      </a:b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Приоритетный показатель, к Соглашению, заключенному с государственным органом исполнительной власти Московской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семей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</a:tr>
              <a:tr h="75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Подпрограмма «Обеспечение жильем детей-сирот и детей, оставшихся без попечения родителей, лиц из числа детей-сирот и детей, оставшихся без попечения родителей»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3.1.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500" u="none" strike="noStrike">
                          <a:effectLst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 в отчетном году</a:t>
                      </a:r>
                      <a:br>
                        <a:rPr lang="ru-RU" sz="500" u="none" strike="noStrike">
                          <a:effectLst/>
                        </a:rPr>
                      </a:b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Приоритетный показатель, к Соглашению, заключенному с государственным органом исполнительной власти Московской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процент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</a:tr>
              <a:tr h="4434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3.2.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500" u="none" strike="noStrike">
                          <a:effectLst/>
                        </a:rPr>
                        <a:t>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Приоритетный показатель, к Соглашению, заключенному с государственным органом исполнительной власти Московской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человек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</a:tr>
              <a:tr h="79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Подпрограмма «Улучшение жилищных условий отдельных категорий многодетных семей»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4.1.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500" u="none" strike="noStrike">
                          <a:effectLst/>
                        </a:rPr>
                        <a:t>Количество свидетельств о праве на получение жилищной субсидии на приобретение жилого помещения или строительство индивидуального жилого дома, выданных многодетным семьям</a:t>
                      </a:r>
                      <a:br>
                        <a:rPr lang="ru-RU" sz="500" u="none" strike="noStrike">
                          <a:effectLst/>
                        </a:rPr>
                      </a:b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Приоритетный показатель, Государственная программа Московской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штук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</a:tr>
              <a:tr h="79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5.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Подпрограмма «Обеспечение жильем отдельных категорий граждан, установленных федеральным законодательством»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5.1.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500" u="none" strike="noStrike">
                          <a:effectLst/>
                        </a:rPr>
                        <a:t>Количество ветеранов и инвалидов Великой Отечественной войны, членов семей погибших (умерших) инвалидов и участников Великой Отечественной войны, получивших государственную поддержку по обеспечению жилыми помещениями за счет средств федерального бюджета</a:t>
                      </a:r>
                      <a:br>
                        <a:rPr lang="ru-RU" sz="500" u="none" strike="noStrike">
                          <a:effectLst/>
                        </a:rPr>
                      </a:b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Приоритетный показатель, Государственная программа Московской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человек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01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</a:tr>
              <a:tr h="345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5.2.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500" u="none" strike="noStrike">
                          <a:effectLst/>
                        </a:rPr>
                        <a:t>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помещениями за счет средств федерального бюджета</a:t>
                      </a:r>
                      <a:br>
                        <a:rPr lang="ru-RU" sz="500" u="none" strike="noStrike">
                          <a:effectLst/>
                        </a:rPr>
                      </a:b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Приоритетный показатель, Государственная программа Московской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человек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</a:tr>
              <a:tr h="2605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5.3.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500" u="none" strike="noStrike">
                          <a:effectLst/>
                        </a:rPr>
                        <a:t>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Приоритетный показатель, Государственная программа Московской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человек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</a:tr>
              <a:tr h="258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5.4.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500" u="none" strike="noStrike">
                          <a:effectLst/>
                        </a:rPr>
                        <a:t>Количество граждан, уволенных с военной службы, и приравненных к ним лиц,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Приоритетный показатель, Государственная программа Московской области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человек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03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9" marR="2189" marT="218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8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Развитие инженерной инфраструктуры и </a:t>
              </a:r>
              <a:r>
                <a:rPr lang="ru-RU" sz="1600" dirty="0" err="1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энергоэффективности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27706"/>
              </p:ext>
            </p:extLst>
          </p:nvPr>
        </p:nvGraphicFramePr>
        <p:xfrm>
          <a:off x="441347" y="820951"/>
          <a:ext cx="8379127" cy="2977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678"/>
                <a:gridCol w="1871617"/>
                <a:gridCol w="690499"/>
                <a:gridCol w="647343"/>
                <a:gridCol w="863124"/>
                <a:gridCol w="608731"/>
                <a:gridCol w="608731"/>
                <a:gridCol w="608731"/>
                <a:gridCol w="608731"/>
                <a:gridCol w="608731"/>
                <a:gridCol w="872211"/>
              </a:tblGrid>
              <a:tr h="1831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 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Прогнозные значения 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</a:tr>
              <a:tr h="48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</a:tr>
              <a:tr h="87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Подпрограмма "Чистая вода"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</a:tr>
              <a:tr h="104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Подпрограмма "Системы водоотведения"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ед./тыс.куб.м.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0/0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0/0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0/0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0/0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0/0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</a:tr>
              <a:tr h="39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построенных, реконструированных, отремонтированных коллекторов (участков), канализационных насосных станций (КНС)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</a:tr>
              <a:tr h="320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Прирост мощности очистных сооружений, обеспечивающих сокращение отведения в реку Волга загрязненных сточных вод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куб.км/год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1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Развитие инженерной инфраструктуры и </a:t>
              </a:r>
              <a:r>
                <a:rPr lang="ru-RU" sz="1600" dirty="0" err="1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энергоэффективности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208244"/>
              </p:ext>
            </p:extLst>
          </p:nvPr>
        </p:nvGraphicFramePr>
        <p:xfrm>
          <a:off x="441347" y="820951"/>
          <a:ext cx="8379127" cy="3438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678"/>
                <a:gridCol w="1871617"/>
                <a:gridCol w="690499"/>
                <a:gridCol w="647343"/>
                <a:gridCol w="863124"/>
                <a:gridCol w="608731"/>
                <a:gridCol w="608731"/>
                <a:gridCol w="608731"/>
                <a:gridCol w="608731"/>
                <a:gridCol w="608731"/>
                <a:gridCol w="872211"/>
              </a:tblGrid>
              <a:tr h="1831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 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Прогнозные значения 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</a:tr>
              <a:tr h="48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b"/>
                </a:tc>
              </a:tr>
              <a:tr h="104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Подпрограмма  "Создание условий для обеспечения качественными коммунальными услугами"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собственных инвестиций организаций в расходах от основного вида деятельности организаций сектора водоснабжения, водоотведения, очистки сточных вод и теплоснабжения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</a:tr>
              <a:tr h="590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РСО, утвердивших инвестиционные программы в сфере теплоснабжения, водоснабжения и водоотведения в общем количестве РСО, осуществляющих регулируемые виды деятельности на территории муниципального образования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</a:tr>
              <a:tr h="353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Удельный вес потерь теплоэнергии в общем количестве поданного в сеть тепла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</a:tr>
              <a:tr h="253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Удельный расход топлива на единицу произведенного тепла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кг у.т/Гкал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159,32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83" marR="3483" marT="34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4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Развитие инженерной инфраструктуры и </a:t>
              </a:r>
              <a:r>
                <a:rPr lang="ru-RU" sz="1600" dirty="0" err="1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энергоэффективности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711272"/>
              </p:ext>
            </p:extLst>
          </p:nvPr>
        </p:nvGraphicFramePr>
        <p:xfrm>
          <a:off x="437973" y="915566"/>
          <a:ext cx="8479708" cy="2886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367"/>
                <a:gridCol w="1894086"/>
                <a:gridCol w="698789"/>
                <a:gridCol w="655115"/>
                <a:gridCol w="873486"/>
                <a:gridCol w="616037"/>
                <a:gridCol w="616037"/>
                <a:gridCol w="616037"/>
                <a:gridCol w="616037"/>
                <a:gridCol w="616037"/>
                <a:gridCol w="882680"/>
              </a:tblGrid>
              <a:tr h="1821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 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Прогнозные значения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</a:tr>
              <a:tr h="477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</a:tr>
              <a:tr h="459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построенных и реконструированных (модернизированных), капитально отремонтированных котельных, в т.ч. переведенных на природный газ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</a:tr>
              <a:tr h="265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построенных станций очистки питьевой воды.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</a:tr>
              <a:tr h="339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Уровень готовности объектов жилищно-коммунального хозяйства к осенне-зимнему периоду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</a:tr>
              <a:tr h="430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Задолженность за потребленные топливно-энергетические ресурсы (газ и электроэнергия) на 1 тысячу населения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тыс.руб.   /тыс.чел.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955,12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1 250,00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1 250,00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1 250,00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9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7"/>
          <p:cNvSpPr/>
          <p:nvPr/>
        </p:nvSpPr>
        <p:spPr>
          <a:xfrm>
            <a:off x="8537082" y="137160"/>
            <a:ext cx="273162" cy="273162"/>
          </a:xfrm>
          <a:prstGeom prst="flowChartConnector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Развитие инженерной инфраструктуры и </a:t>
              </a:r>
              <a:r>
                <a:rPr lang="ru-RU" sz="1600" dirty="0" err="1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энергоэффективности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618730"/>
              </p:ext>
            </p:extLst>
          </p:nvPr>
        </p:nvGraphicFramePr>
        <p:xfrm>
          <a:off x="412771" y="915566"/>
          <a:ext cx="8479708" cy="2989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367"/>
                <a:gridCol w="1894086"/>
                <a:gridCol w="698789"/>
                <a:gridCol w="655115"/>
                <a:gridCol w="873486"/>
                <a:gridCol w="616037"/>
                <a:gridCol w="616037"/>
                <a:gridCol w="616037"/>
                <a:gridCol w="616037"/>
                <a:gridCol w="616037"/>
                <a:gridCol w="882680"/>
              </a:tblGrid>
              <a:tr h="1821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 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Прогнозные значения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</a:tr>
              <a:tr h="477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b"/>
                </a:tc>
              </a:tr>
              <a:tr h="302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3.9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канализационных коллекторов, приведенных в надлежащее состояние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</a:tr>
              <a:tr h="407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очистных сооружений, привиденных в надлежащие состояние и запущенных в работу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</a:tr>
              <a:tr h="339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разработанных единых схем теплоснабжения Одинцовского городского округа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</a:tr>
              <a:tr h="368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разработанных единых схем водоснабжения, водоотведения Одинцовско городского округа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</a:tr>
              <a:tr h="322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3.13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созданных и  восстановленных объектов коммунальной инфраструктуры  (котельные, ЦТП, сети)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28" marR="3528" marT="352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8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-8573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Основные задачи и приоритеты Одинцовского городского округа в сфере управления муниципальными финансами, налоговой и бюджетной политике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на 2021 год и плановый период 2022 – 2023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10244" y="4890440"/>
            <a:ext cx="265728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66344" y="1131590"/>
            <a:ext cx="401530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 сфере управления муниципальными финансами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устойчивого исполнения бюджета городского округа, в том числе для повышения бюджетной обеспеченности городского округа;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проектных принципов управления, реализация федеральных и национальный проектов;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программного метода планирования расходов местного бюджета с целью повышения эффективности расходов и их увязка с программными целями и задачами;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равных финансовых возможностей оказания гражданам муниципальных услуг на всей территории городского округа;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качества управления муниципальными финансами в общественном секторе;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мониторинга качества управления муниципальными финансами, обеспечение открытости и прозрачности бюджетного процесса;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эффективное управление муниципальным долгом. </a:t>
            </a:r>
          </a:p>
          <a:p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96118" y="1024585"/>
            <a:ext cx="4075881" cy="3707405"/>
          </a:xfrm>
          <a:prstGeom prst="roundRect">
            <a:avLst/>
          </a:prstGeom>
          <a:solidFill>
            <a:srgbClr val="D4F4F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ru-RU" sz="14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предсказуемой и ответственной бюджетной политики, обеспечение долгосрочной сбалансированности и устойчивости бюджетной системы Одинцовского городского округа обеспечат экономическую стабильность и необходимые условия для повышения эффективности деятельности органов местного самоуправления городском округе по обеспечению потребностей граждан и общества в муниципальных услугах на территории Одинцовского городского округа Московской области, увеличению их доступности и качества.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3"/>
            <a:ext cx="57150" cy="939773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5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Развитие инженерной инфраструктуры и </a:t>
              </a:r>
              <a:r>
                <a:rPr lang="ru-RU" sz="1600" dirty="0" err="1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энергоэффективности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23549"/>
              </p:ext>
            </p:extLst>
          </p:nvPr>
        </p:nvGraphicFramePr>
        <p:xfrm>
          <a:off x="323530" y="789784"/>
          <a:ext cx="8640957" cy="4216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47"/>
                <a:gridCol w="2312176"/>
                <a:gridCol w="659056"/>
                <a:gridCol w="732285"/>
                <a:gridCol w="878742"/>
                <a:gridCol w="732285"/>
                <a:gridCol w="585828"/>
                <a:gridCol w="512599"/>
                <a:gridCol w="659056"/>
                <a:gridCol w="585828"/>
                <a:gridCol w="659055"/>
              </a:tblGrid>
              <a:tr h="1874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№ п/п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Тип показателя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Единица измерения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</a:t>
                      </a:r>
                      <a:r>
                        <a:rPr lang="ru-RU" sz="600" u="none" strike="noStrike" dirty="0" smtClean="0">
                          <a:effectLst/>
                        </a:rPr>
                        <a:t>программы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Плановое значение показателя в 2020 году 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Прогнозные значения 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</a:tr>
              <a:tr h="367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2021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2022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2023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2024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b"/>
                </a:tc>
              </a:tr>
              <a:tr h="280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3.14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созданных и восстановленных объектов инженерной инфраструктуры на территории военных городков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</a:tr>
              <a:tr h="280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созданных и  отремонтированных объектов коммунальной инфраструктуры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</a:tr>
              <a:tr h="280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3.16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%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</a:tr>
              <a:tr h="1083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Погашение просроченной задолженности управляющих организаций, поставщиков ресурсов (</a:t>
                      </a:r>
                      <a:r>
                        <a:rPr lang="ru-RU" sz="600" u="none" strike="noStrike" dirty="0" err="1">
                          <a:effectLst/>
                        </a:rPr>
                        <a:t>ресурсоснабжающих</a:t>
                      </a:r>
                      <a:r>
                        <a:rPr lang="ru-RU" sz="600" u="none" strike="noStrike" dirty="0">
                          <a:effectLst/>
                        </a:rPr>
                        <a:t>, теплоснабжающих организаций, гарантирующих организаций) (далее – поставщики ресурсов) перед поставщиками энергоресурсов (газа, электроэнергии, тепловой энергии) путем возмещения части недополученных доходов управляющих организаций, поставщиков ресурсов, образовавшихся в связи с задолженностью населения по оплате за жилое помещение и коммунальные услуги и (или) ликвидированных в установленном законодательством порядке юридических лиц, оказывавших услуги в сфере жилищно-коммунального хозяйства за потребленные ресурсы (газ, электроэнергию, тепловую энергию и воду), признанной невозможной к взысканию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/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(Согласшение с ФОИВ)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Тыс.руб.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32 000,00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</a:tr>
              <a:tr h="94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</a:rPr>
                        <a:t>Подпрограмма "Энергосбережение и повышение энергетической эффективности"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%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62,11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</a:tr>
              <a:tr h="267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Бережливый учет - оснащенность многоквартирных домов общедомовыми приборами учета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%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67,92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73,60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80,20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86,8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93,40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</a:tr>
              <a:tr h="280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(A, B, C, D)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%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36,00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38,00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42,00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44,00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46,00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</a:tr>
              <a:tr h="202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Доля многоквартирных домов с присвоенными классами энергоэффективности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Приоритетный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%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37,64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40,40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45,00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49,80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57,00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</a:tr>
              <a:tr h="94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 dirty="0">
                          <a:effectLst/>
                        </a:rPr>
                        <a:t>Подпрограмма "Развитие газификации"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5.1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Протяженность газопровода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err="1">
                          <a:effectLst/>
                        </a:rPr>
                        <a:t>тыс.км</a:t>
                      </a:r>
                      <a:r>
                        <a:rPr lang="ru-RU" sz="600" u="none" strike="noStrike" dirty="0">
                          <a:effectLst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-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2,45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2,45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2,45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2,45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2,45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24" marR="2324" marT="23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1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Предпринимательство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389290"/>
              </p:ext>
            </p:extLst>
          </p:nvPr>
        </p:nvGraphicFramePr>
        <p:xfrm>
          <a:off x="441347" y="789785"/>
          <a:ext cx="8345495" cy="4034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485"/>
                <a:gridCol w="1989881"/>
                <a:gridCol w="994942"/>
                <a:gridCol w="500902"/>
                <a:gridCol w="590103"/>
                <a:gridCol w="550648"/>
                <a:gridCol w="528349"/>
                <a:gridCol w="528349"/>
                <a:gridCol w="596964"/>
                <a:gridCol w="596964"/>
                <a:gridCol w="946908"/>
              </a:tblGrid>
              <a:tr h="25512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N </a:t>
                      </a:r>
                      <a:r>
                        <a:rPr lang="ru-RU" sz="600" u="none" strike="noStrike" dirty="0">
                          <a:effectLst/>
                        </a:rPr>
                        <a:t>п/п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Планируемые результаты реализации муниципальной программы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hlinkClick r:id="rId2" action="ppaction://hlinkfile"/>
                        </a:rPr>
                        <a:t>Тип показателя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Единица измерения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/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Плановое значение показателя в 2020 году  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Прогнозные значения  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</a:tr>
              <a:tr h="472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2021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</a:tr>
              <a:tr h="9084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1. Подпрограмма «Инвестиции»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</a:tr>
              <a:tr h="244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1.1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 dirty="0">
                          <a:effectLst/>
                        </a:rPr>
                        <a:t/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Объем инвестиций, привлеченных в основной капитал (без учета бюджетных инвестиций), на душу </a:t>
                      </a:r>
                      <a:r>
                        <a:rPr lang="ru-RU" sz="600" u="none" strike="noStrike" dirty="0" smtClean="0">
                          <a:effectLst/>
                        </a:rPr>
                        <a:t>населения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Рейтинг-50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err="1">
                          <a:effectLst/>
                        </a:rPr>
                        <a:t>тыс.руб</a:t>
                      </a:r>
                      <a:r>
                        <a:rPr lang="ru-RU" sz="600" u="none" strike="noStrike" dirty="0">
                          <a:effectLst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72,45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82,55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84,09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85,65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87,23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88,84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02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</a:tr>
              <a:tr h="325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 dirty="0">
                          <a:effectLst/>
                        </a:rPr>
                        <a:t/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Процент заполняемости многофункциональных индустриальных парков, технологических парков, промышленных </a:t>
                      </a:r>
                      <a:r>
                        <a:rPr lang="ru-RU" sz="600" u="none" strike="noStrike" dirty="0" smtClean="0">
                          <a:effectLst/>
                        </a:rPr>
                        <a:t>площадок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Отраслевой показатель (показатель госпрограммы</a:t>
                      </a:r>
                      <a:r>
                        <a:rPr lang="ru-RU" sz="600" u="none" strike="noStrike" dirty="0" smtClean="0">
                          <a:effectLst/>
                        </a:rPr>
                        <a:t>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%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100,00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02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</a:tr>
              <a:tr h="244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1.3.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 dirty="0">
                          <a:effectLst/>
                        </a:rPr>
                        <a:t/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Количество многофункциональных индустриальных парков, технологических парков, промышленных </a:t>
                      </a:r>
                      <a:r>
                        <a:rPr lang="ru-RU" sz="600" u="none" strike="noStrike" dirty="0" smtClean="0">
                          <a:effectLst/>
                        </a:rPr>
                        <a:t>площадок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Обращение Губернатора Московской области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Основное мероприятие 02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</a:tr>
              <a:tr h="325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1.4.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>
                          <a:effectLst/>
                        </a:rPr>
                        <a:t>Количество привлеченных резидентов на территории многофункциональных индустриальных парков, технологических парков, промышленных площадок муниципальных образований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02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</a:tr>
              <a:tr h="261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1.5.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 dirty="0">
                          <a:effectLst/>
                        </a:rPr>
                        <a:t/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Площадь территории, на которую привлечены новые </a:t>
                      </a:r>
                      <a:r>
                        <a:rPr lang="ru-RU" sz="600" u="none" strike="noStrike" dirty="0" smtClean="0">
                          <a:effectLst/>
                        </a:rPr>
                        <a:t>резиденты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3,67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4,5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02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</a:tr>
              <a:tr h="325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1.6.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 dirty="0">
                          <a:effectLst/>
                        </a:rPr>
                        <a:t/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Увеличение среднемесячной заработной платы работников организаций, не относящихся к субъектам малого </a:t>
                      </a:r>
                      <a:r>
                        <a:rPr lang="ru-RU" sz="600" u="none" strike="noStrike" dirty="0" smtClean="0">
                          <a:effectLst/>
                        </a:rPr>
                        <a:t>предпринимательства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Указной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%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109,60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105,60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104,30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104,70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104,80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105,10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02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</a:tr>
              <a:tr h="288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1.7.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 dirty="0">
                          <a:effectLst/>
                        </a:rPr>
                        <a:t/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Производительность труда в базовых </a:t>
                      </a:r>
                      <a:r>
                        <a:rPr lang="ru-RU" sz="600" u="none" strike="noStrike" dirty="0" err="1">
                          <a:effectLst/>
                        </a:rPr>
                        <a:t>несырьевых</a:t>
                      </a:r>
                      <a:r>
                        <a:rPr lang="ru-RU" sz="600" u="none" strike="noStrike" dirty="0">
                          <a:effectLst/>
                        </a:rPr>
                        <a:t> отраслях </a:t>
                      </a:r>
                      <a:r>
                        <a:rPr lang="ru-RU" sz="600" u="none" strike="noStrike" dirty="0" smtClean="0">
                          <a:effectLst/>
                        </a:rPr>
                        <a:t>экономики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ВДЛ (Указ Президента РФ № 193)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%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3,90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3,90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02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</a:tr>
              <a:tr h="405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1.8.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/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Объем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ВДЛ (Указ Президента РФ № 193)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тыс.рублей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32271168,00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32788110,00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33312549,00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33845465,00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34387945,00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02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</a:tr>
              <a:tr h="33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1.9.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 dirty="0">
                          <a:effectLst/>
                        </a:rPr>
                        <a:t/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Количество созданных рабочих </a:t>
                      </a:r>
                      <a:r>
                        <a:rPr lang="ru-RU" sz="600" u="none" strike="noStrike" dirty="0" smtClean="0">
                          <a:effectLst/>
                        </a:rPr>
                        <a:t>мест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5717,00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2973,00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2835,00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2790,00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2680,00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2540,00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02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79" marR="2979" marT="297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1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Предпринимательство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42719"/>
              </p:ext>
            </p:extLst>
          </p:nvPr>
        </p:nvGraphicFramePr>
        <p:xfrm>
          <a:off x="441345" y="789784"/>
          <a:ext cx="8345497" cy="4252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486"/>
                <a:gridCol w="1989880"/>
                <a:gridCol w="994942"/>
                <a:gridCol w="500901"/>
                <a:gridCol w="590103"/>
                <a:gridCol w="550647"/>
                <a:gridCol w="528349"/>
                <a:gridCol w="528349"/>
                <a:gridCol w="596965"/>
                <a:gridCol w="596965"/>
                <a:gridCol w="946910"/>
              </a:tblGrid>
              <a:tr h="31224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N </a:t>
                      </a:r>
                      <a:r>
                        <a:rPr lang="ru-RU" sz="600" u="none" strike="noStrike" dirty="0">
                          <a:effectLst/>
                        </a:rPr>
                        <a:t>п/п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Планируемые результаты реализации муниципальной программы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hlinkClick r:id="rId2" action="ppaction://hlinkfile"/>
                        </a:rPr>
                        <a:t>Тип показателя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Единица измерения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/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Плановое значение показателя в 2020 году  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Прогнозные значения  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/>
                </a:tc>
              </a:tr>
              <a:tr h="427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</a:tr>
              <a:tr h="95510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2. Подпрограмма «Развитие конкуренции»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</a:tr>
              <a:tr h="481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9,56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3,6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3,6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Основное мероприятие 02.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</a:tr>
              <a:tr h="473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Доля несостоявшихся торгов от общего количества объявленных торгов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32,45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Основное мероприятие 02.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</a:tr>
              <a:tr h="528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Доля общей экономии денежных средств от общей суммы объявленных торгов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6,33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02.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</a:tr>
              <a:tr h="595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40,25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02.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</a:tr>
              <a:tr h="554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Среднее количество участников на торгах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3,31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02.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</a:tr>
              <a:tr h="554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1.6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03.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44" marR="3044" marT="30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Предпринимательство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855151"/>
              </p:ext>
            </p:extLst>
          </p:nvPr>
        </p:nvGraphicFramePr>
        <p:xfrm>
          <a:off x="441346" y="838003"/>
          <a:ext cx="8379124" cy="4112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588"/>
                <a:gridCol w="1997901"/>
                <a:gridCol w="998950"/>
                <a:gridCol w="502920"/>
                <a:gridCol w="592481"/>
                <a:gridCol w="552867"/>
                <a:gridCol w="530477"/>
                <a:gridCol w="530477"/>
                <a:gridCol w="599369"/>
                <a:gridCol w="599369"/>
                <a:gridCol w="950725"/>
              </a:tblGrid>
              <a:tr h="35283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N </a:t>
                      </a:r>
                      <a:r>
                        <a:rPr lang="ru-RU" sz="600" u="none" strike="noStrike" dirty="0">
                          <a:effectLst/>
                        </a:rPr>
                        <a:t>п/п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Планируемые результаты реализации муниципальной программы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hlinkClick r:id="rId2" action="ppaction://hlinkfile"/>
                        </a:rPr>
                        <a:t>Тип показателя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Единица измерения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</a:t>
                      </a:r>
                      <a:r>
                        <a:rPr lang="ru-RU" sz="600" u="none" strike="noStrike" dirty="0" smtClean="0">
                          <a:effectLst/>
                        </a:rPr>
                        <a:t>программы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/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Плановое значение показателя в 2020 году  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Прогнозные значения  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</a:tr>
              <a:tr h="4773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</a:tr>
              <a:tr h="161057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3. Подпрограмма «Развитие малого и среднего предпринимательства»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</a:tr>
              <a:tr h="606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3.1.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/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Указной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 (Указ 607)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/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37,65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38,50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39,71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40,92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41,05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41,90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Основное мероприятие 02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</a:tr>
              <a:tr h="427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3.2.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Число субъектов МСП в расчете на 10 тыс. человек населения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Указной</a:t>
                      </a:r>
                      <a:br>
                        <a:rPr lang="ru-RU" sz="600" u="none" strike="noStrike">
                          <a:effectLst/>
                        </a:rPr>
                      </a:br>
                      <a:r>
                        <a:rPr lang="ru-RU" sz="600" u="none" strike="noStrike">
                          <a:effectLst/>
                        </a:rPr>
                        <a:t> (Указ 607)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666,05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714,4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779,02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858,05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860,1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865,7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Основное мероприятие 02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</a:tr>
              <a:tr h="419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3.3.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Рейтинг-50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158,48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136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138,46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140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143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145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Основное мероприятие 02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</a:tr>
              <a:tr h="327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3.4.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Вновь созданные предприятия МСП в сфере производства или услуг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575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380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400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420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460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480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Основное мероприятие </a:t>
                      </a:r>
                      <a:r>
                        <a:rPr lang="en-US" sz="600" u="none" strike="noStrike" dirty="0">
                          <a:effectLst/>
                        </a:rPr>
                        <a:t>I8.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</a:tr>
              <a:tr h="340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3.5.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Количество вновь созданных субъектов МСП участниками проекта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Показатель Национального проекта (Регионального проекта)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тыс. единиц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0,013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0,019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0,019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0,014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0,013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0,010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Основное мероприятие </a:t>
                      </a:r>
                      <a:r>
                        <a:rPr lang="en-US" sz="600" u="none" strike="noStrike" dirty="0">
                          <a:effectLst/>
                        </a:rPr>
                        <a:t>I8.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</a:tr>
              <a:tr h="514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3.6.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600" u="none" strike="noStrike">
                          <a:effectLst/>
                        </a:rPr>
                        <a:t>Численность занятых в сфере малого и среднего предпринимательства, включая индивидуальных предпринимателей за отчетный период (прошедший год)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ВДЛ (Указ президента РФ № 193)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человек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62520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67850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70797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76042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80817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85002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Основное мероприятие </a:t>
                      </a:r>
                      <a:r>
                        <a:rPr lang="en-US" sz="600" u="none" strike="noStrike" dirty="0">
                          <a:effectLst/>
                        </a:rPr>
                        <a:t>I8.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</a:tr>
              <a:tr h="390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3.7.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Количество самозанятых граждан, зафиксировавших свой статус, с учетом введения налогового режима для самозанятых, нарастающим итогом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ВДЛ (Указ президента РФ № 193)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человек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3738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3815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3815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3815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3815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3815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Основное мероприятие </a:t>
                      </a:r>
                      <a:r>
                        <a:rPr lang="en-US" sz="600" u="none" strike="noStrike" dirty="0">
                          <a:effectLst/>
                        </a:rPr>
                        <a:t>I8.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433" marR="3433" marT="343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6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Предпринимательство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413082"/>
              </p:ext>
            </p:extLst>
          </p:nvPr>
        </p:nvGraphicFramePr>
        <p:xfrm>
          <a:off x="441346" y="849530"/>
          <a:ext cx="8307118" cy="3732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088"/>
                <a:gridCol w="1980732"/>
                <a:gridCol w="990365"/>
                <a:gridCol w="498598"/>
                <a:gridCol w="587389"/>
                <a:gridCol w="548116"/>
                <a:gridCol w="525919"/>
                <a:gridCol w="525919"/>
                <a:gridCol w="594219"/>
                <a:gridCol w="594219"/>
                <a:gridCol w="942554"/>
              </a:tblGrid>
              <a:tr h="51597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>
                          <a:effectLst/>
                        </a:rPr>
                        <a:t>N </a:t>
                      </a:r>
                      <a:r>
                        <a:rPr lang="ru-RU" sz="600" u="none" strike="noStrike" dirty="0">
                          <a:effectLst/>
                        </a:rPr>
                        <a:t>п/п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Планируемые результаты реализации муниципальной программы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  <a:hlinkClick r:id="rId2" action="ppaction://hlinkfile"/>
                        </a:rPr>
                        <a:t>Тип показателя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Единица измерения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/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Плановое значение показателя в 2020 году  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 dirty="0">
                          <a:effectLst/>
                        </a:rPr>
                        <a:t>Прогнозные значения  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</a:tr>
              <a:tr h="329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2024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</a:tr>
              <a:tr h="209626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4. Подпрограмма «Развитие потребительского рынка и услуг на территории муниципального образования Московской области»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</a:tr>
              <a:tr h="570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4.1.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>
                          <a:effectLst/>
                        </a:rPr>
                        <a:t>Обеспеченность населения площадью торговых объектов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Целевой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кв.м/1000 человек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3738,3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3844,0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3985,5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4113,7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4209,1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4310,2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Основное мероприятие 01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</a:tr>
              <a:tr h="321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4.2.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>
                          <a:effectLst/>
                        </a:rPr>
                        <a:t>Прирост площадей торговых объектов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Целевой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тыс.кв.м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24,3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41,9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32,3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01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</a:tr>
              <a:tr h="254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4.3.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>
                          <a:effectLst/>
                        </a:rPr>
                        <a:t>Цивилизованная торговля (Ликвидация незаконных нестационарных торговых объектов)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Рейтинг-50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баллы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</a:tr>
              <a:tr h="382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4.4.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>
                          <a:effectLst/>
                        </a:rPr>
                        <a:t>Прирост посадочных мест на объектах общественного питания</a:t>
                      </a:r>
                      <a:br>
                        <a:rPr lang="ru-RU" sz="600" u="none" strike="noStrike">
                          <a:effectLst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Целевой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посадочные места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1276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470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</a:tr>
              <a:tr h="254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4.5.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>
                          <a:effectLst/>
                        </a:rPr>
                        <a:t>Прирост рабочих мест на объектах бытового обслуживания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Целевой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рабочие места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</a:tr>
              <a:tr h="382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4.6.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>
                          <a:effectLst/>
                        </a:rPr>
                        <a:t>Количество введенных банных объектов по программе "100 бань Подмосковья"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Целевой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единица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</a:tr>
              <a:tr h="382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4.7.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600" u="none" strike="noStrike">
                          <a:effectLst/>
                        </a:rPr>
                        <a:t>Доля обращений по вопросу защиты прав потребителей от общего количества поступивших обращений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Целевой показатель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Основное мероприятие 05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24" marR="5024" marT="502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9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Управление имуществом и муниципальными финансами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167038"/>
              </p:ext>
            </p:extLst>
          </p:nvPr>
        </p:nvGraphicFramePr>
        <p:xfrm>
          <a:off x="305926" y="1118215"/>
          <a:ext cx="8496940" cy="2929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629"/>
                <a:gridCol w="2555717"/>
                <a:gridCol w="827143"/>
                <a:gridCol w="487549"/>
                <a:gridCol w="628187"/>
                <a:gridCol w="628187"/>
                <a:gridCol w="628187"/>
                <a:gridCol w="628187"/>
                <a:gridCol w="628187"/>
                <a:gridCol w="628187"/>
                <a:gridCol w="611780"/>
              </a:tblGrid>
              <a:tr h="1841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 </a:t>
                      </a:r>
                      <a:r>
                        <a:rPr lang="ru-RU" sz="800" u="none" strike="noStrike" dirty="0">
                          <a:effectLst/>
                        </a:rPr>
                        <a:t>п/п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64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99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Подпрограмма  «Развитие имущественного комплекса»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85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0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госпрограммы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1.4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7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Управление имуществом и муниципальными финансами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303100"/>
              </p:ext>
            </p:extLst>
          </p:nvPr>
        </p:nvGraphicFramePr>
        <p:xfrm>
          <a:off x="384196" y="930964"/>
          <a:ext cx="8496940" cy="3569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629"/>
                <a:gridCol w="2555717"/>
                <a:gridCol w="827143"/>
                <a:gridCol w="487549"/>
                <a:gridCol w="628187"/>
                <a:gridCol w="628187"/>
                <a:gridCol w="628187"/>
                <a:gridCol w="628187"/>
                <a:gridCol w="628187"/>
                <a:gridCol w="628187"/>
                <a:gridCol w="611780"/>
              </a:tblGrid>
              <a:tr h="1841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N </a:t>
                      </a:r>
                      <a:r>
                        <a:rPr lang="ru-RU" sz="700" u="none" strike="noStrike" dirty="0">
                          <a:effectLst/>
                        </a:rPr>
                        <a:t>п/п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Планируемые результаты реализации муниципальной программы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Тип показателя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 измерения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700" u="none" strike="noStrike">
                          <a:effectLst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700" u="none" strike="noStrike">
                          <a:effectLst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700" u="none" strike="noStrike">
                          <a:effectLst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644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7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1.5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Предоставление земельных участков многодетным семьям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80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1.6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Проверка использования земель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04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1.7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28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1.8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Исключение незаконных решений по земле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2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1.9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1.10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Прирост земельного налога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0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1.11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объектов недвижимости у которых адреса приведены структуре федеральной информационной адресной системе, внесены в федеральную информационную адресную систему и имеют географические координаты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0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1.12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Процент проведенных аукционов на право заключения договоров аренды земельных участков для субъектов малого и среднего предпринимательства от общего количества таких торгов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Показатель регионального проекта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Управление имуществом и муниципальными финансами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73688"/>
              </p:ext>
            </p:extLst>
          </p:nvPr>
        </p:nvGraphicFramePr>
        <p:xfrm>
          <a:off x="441346" y="1059582"/>
          <a:ext cx="8345493" cy="3535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228"/>
                <a:gridCol w="2761518"/>
                <a:gridCol w="488067"/>
                <a:gridCol w="478859"/>
                <a:gridCol w="616991"/>
                <a:gridCol w="616991"/>
                <a:gridCol w="616991"/>
                <a:gridCol w="616991"/>
                <a:gridCol w="616991"/>
                <a:gridCol w="616991"/>
                <a:gridCol w="600875"/>
              </a:tblGrid>
              <a:tr h="1718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 </a:t>
                      </a:r>
                      <a:r>
                        <a:rPr lang="ru-RU" sz="800" u="none" strike="noStrike" dirty="0">
                          <a:effectLst/>
                        </a:rPr>
                        <a:t>п/п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Тип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601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85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Подпрограмма  «Совершенствование муниципальной службы»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64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муниципальных правовых актов Администрации Одинцовского городского округа, разработанных и приведенных в соответствие с федеральным законодательством и законодательством Московской области по вопросам муниципальной службы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64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планом-заказом, от общего числа муниципальных служащих, подлежащих повышению квалификации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1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муниципальных служащих,  прошедших обязательную аттестацию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1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вакантных должностей муниципальной службы, замещаемых на основе назначения из кадрового резерва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18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2.5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муниципальных служащих из состава кадрового резерва, прошедших внутреннюю программу развития кадрового резерва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Управление имуществом и муниципальными финансами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89495"/>
              </p:ext>
            </p:extLst>
          </p:nvPr>
        </p:nvGraphicFramePr>
        <p:xfrm>
          <a:off x="436160" y="860607"/>
          <a:ext cx="8345493" cy="3205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228"/>
                <a:gridCol w="2761518"/>
                <a:gridCol w="488067"/>
                <a:gridCol w="478859"/>
                <a:gridCol w="616991"/>
                <a:gridCol w="616991"/>
                <a:gridCol w="616991"/>
                <a:gridCol w="616991"/>
                <a:gridCol w="616991"/>
                <a:gridCol w="616991"/>
                <a:gridCol w="600875"/>
              </a:tblGrid>
              <a:tr h="1718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N </a:t>
                      </a:r>
                      <a:r>
                        <a:rPr lang="ru-RU" sz="700" u="none" strike="noStrike" dirty="0">
                          <a:effectLst/>
                        </a:rPr>
                        <a:t>п/п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Планируемые результаты реализации муниципальной программы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Тип показателя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 измерения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700" u="none" strike="noStrike">
                          <a:effectLst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700" u="none" strike="noStrike">
                          <a:effectLst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700" u="none" strike="noStrike">
                          <a:effectLst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601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18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2.6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выполненных мероприятий  по противодействию коррупции от общего количества мероприятий, предусмотренных планом противодействия коррупции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Показатель МП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1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2.7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нарушений, выявленных по результатам прокурорского надзора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89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Подпрограмма  «Управление муниципальными финансами»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18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Исполнение бюджета Одинцовского городского округа по налоговым и неналоговым доходам к первоначально утвержденному уровню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113,6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не менее 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менее 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менее 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менее 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менее 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171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Исполнение плана налоговых и неналоговых доходов бюджета Одинцовского городского округа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104,1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менее 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менее 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менее 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менее 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менее 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91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Погашение задолженности в консолидированный бюджет Московской области по результатам рассмотрения недоимщиков на заседаниях Межведомственной комиссии по мобилизации доходов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74,8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менее  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менее 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не менее 15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менее 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не менее 15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18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Снижение доли налоговой задолженности к собственным налоговым поступлениям в консолидированный бюджет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коэффициент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более 0,15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более 0,15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более 0,15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более 0,10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более 0,10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43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3.5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Удельный вес расходов бюджета Одинцовского городского округа, формируемых в рамках муниципальных программ, в общем объеме расходов бюджета Одинцовского городского округа (за исключением расходов, осуществляемых за счет субвенций)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МП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менее 95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не менее 95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не менее 95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не менее 95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не менее 95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5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Управление имуществом и муниципальными финансами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24371"/>
              </p:ext>
            </p:extLst>
          </p:nvPr>
        </p:nvGraphicFramePr>
        <p:xfrm>
          <a:off x="436537" y="915566"/>
          <a:ext cx="8345493" cy="3877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039"/>
                <a:gridCol w="2756706"/>
                <a:gridCol w="488068"/>
                <a:gridCol w="478859"/>
                <a:gridCol w="616991"/>
                <a:gridCol w="616991"/>
                <a:gridCol w="616991"/>
                <a:gridCol w="616991"/>
                <a:gridCol w="616991"/>
                <a:gridCol w="616991"/>
                <a:gridCol w="600875"/>
              </a:tblGrid>
              <a:tr h="1669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N </a:t>
                      </a:r>
                      <a:r>
                        <a:rPr lang="ru-RU" sz="500" u="none" strike="noStrike">
                          <a:effectLst/>
                        </a:rPr>
                        <a:t>п/п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Планируемые результаты реализации муниципальной программы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Тип показателя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Единица измерения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br>
                        <a:rPr lang="ru-RU" sz="500" u="none" strike="noStrike">
                          <a:effectLst/>
                        </a:rPr>
                      </a:b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Плановое значение показателя в 2020 году</a:t>
                      </a:r>
                      <a:br>
                        <a:rPr lang="ru-RU" sz="500" u="none" strike="noStrike">
                          <a:effectLst/>
                        </a:rPr>
                      </a:b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Прогнозные значения</a:t>
                      </a:r>
                      <a:br>
                        <a:rPr lang="ru-RU" sz="500" u="none" strike="noStrike">
                          <a:effectLst/>
                        </a:rPr>
                      </a:b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584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03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Ежегодное снижение доли просроченной кредиторской задолженности в расходах бюджета Одинцовского городского округа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Показатель МП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процент-ные пункты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04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Отсутствие просроченной кредиторской задолженности по оплате труда (включая начисления на оплату труда) муниципальных учреждений Одинцовского городского округа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Показатель МП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да/нет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506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Отношение объема  муниципального долга к годовому объему доходов бюджета Одинцовского городского округа  Московской области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Показатель МП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9,98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более 45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более 45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более 45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более 45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более 45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506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Отношение объема  расходов на обслуживание муниципального долга к объему расходов бюджета Одинцовского городского округа   (за исключением расходов, которые осуществляются за счет субвенций из областного и федерального бюджета)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Показатель МП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0,74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более 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более 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более 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более 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более 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02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Процент исполнения  расходных обязательств бюджета Одинцовского городского округа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Показатель МП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96,84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менее 95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менее 95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менее 95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менее 95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менее 95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500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Отношение дефицита бюджета Одинцовского городского округа  к доходам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Показатель МП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процент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более 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более 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более 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более 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не более 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613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3.12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Наличие результатов оценки качества финансового менеджмента главных распорядителей средств бюджета Одинцовского городского округа   и формирование их ежегодного рейтинга на основе методик, утвержденных нормативными правовыми актами Одинцовского городского округа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Показатель МП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да/нет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да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5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7822" y="0"/>
            <a:ext cx="68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A08B88"/>
                </a:solidFill>
                <a:latin typeface="Franklin Gothic Demi Cond" panose="020B0706030402020204" pitchFamily="34" charset="0"/>
              </a:rPr>
              <a:t>Основные характеристики бюджета в 2018-2023 годах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04449" y="4890440"/>
            <a:ext cx="471524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16390"/>
              </p:ext>
            </p:extLst>
          </p:nvPr>
        </p:nvGraphicFramePr>
        <p:xfrm>
          <a:off x="285718" y="1131590"/>
          <a:ext cx="8554495" cy="296455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86845"/>
                <a:gridCol w="1179680"/>
                <a:gridCol w="1117594"/>
                <a:gridCol w="1117594"/>
                <a:gridCol w="1117594"/>
                <a:gridCol w="1117594"/>
                <a:gridCol w="1117594"/>
              </a:tblGrid>
              <a:tr h="130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2018 </a:t>
                      </a:r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</a:t>
                      </a:r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 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</a:t>
                      </a:r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</a:t>
                      </a:r>
                      <a:r>
                        <a:rPr lang="ru-RU" sz="1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года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</a:tr>
              <a:tr h="433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21 278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21 680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20 892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20 978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24 168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23 588</a:t>
                      </a:r>
                      <a:endParaRPr lang="ru-RU" sz="18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</a:tr>
              <a:tr h="641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21 360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21 640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23 092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22 220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24 369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23 142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</a:tr>
              <a:tr h="571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</a:t>
                      </a:r>
                    </a:p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+mn-lt"/>
                        </a:rPr>
                        <a:t>-82</a:t>
                      </a:r>
                      <a:endParaRPr lang="ru-RU" i="1" dirty="0"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-960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-2</a:t>
                      </a:r>
                      <a:r>
                        <a:rPr lang="ru-RU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200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-1</a:t>
                      </a:r>
                      <a:r>
                        <a:rPr lang="ru-RU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242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-201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446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71" marR="9171" marT="9171" marB="0" anchor="ctr">
                    <a:solidFill>
                      <a:srgbClr val="D4F4F2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5972974-CF79-4D18-A216-CD1164B3D40E}"/>
              </a:ext>
            </a:extLst>
          </p:cNvPr>
          <p:cNvSpPr/>
          <p:nvPr/>
        </p:nvSpPr>
        <p:spPr>
          <a:xfrm>
            <a:off x="467544" y="-8572"/>
            <a:ext cx="45719" cy="470238"/>
          </a:xfrm>
          <a:prstGeom prst="rect">
            <a:avLst/>
          </a:prstGeom>
          <a:solidFill>
            <a:srgbClr val="ACF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0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957955"/>
            <a:chOff x="278606" y="-30480"/>
            <a:chExt cx="7533754" cy="957955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957955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Развитие институтов гражданского общества, повышение эффективности местного самоуправления и реализация молодежной политики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863215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26612"/>
              </p:ext>
            </p:extLst>
          </p:nvPr>
        </p:nvGraphicFramePr>
        <p:xfrm>
          <a:off x="391776" y="1110384"/>
          <a:ext cx="8554456" cy="932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784"/>
                <a:gridCol w="1806419"/>
                <a:gridCol w="785869"/>
                <a:gridCol w="1077528"/>
                <a:gridCol w="728884"/>
                <a:gridCol w="687697"/>
                <a:gridCol w="511972"/>
                <a:gridCol w="576064"/>
                <a:gridCol w="504056"/>
                <a:gridCol w="504056"/>
                <a:gridCol w="1152127"/>
              </a:tblGrid>
              <a:tr h="63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Прогнозные значения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434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21567"/>
              </p:ext>
            </p:extLst>
          </p:nvPr>
        </p:nvGraphicFramePr>
        <p:xfrm>
          <a:off x="392735" y="1806871"/>
          <a:ext cx="8562035" cy="3055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66"/>
                <a:gridCol w="1800200"/>
                <a:gridCol w="792088"/>
                <a:gridCol w="1080120"/>
                <a:gridCol w="720080"/>
                <a:gridCol w="720080"/>
                <a:gridCol w="559755"/>
                <a:gridCol w="520365"/>
                <a:gridCol w="504056"/>
                <a:gridCol w="504056"/>
                <a:gridCol w="1133869"/>
              </a:tblGrid>
              <a:tr h="164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41" marR="20441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Подпрограмма «Развитие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          </a:r>
                      <a:r>
                        <a:rPr lang="ru-RU" sz="700" dirty="0" err="1">
                          <a:effectLst/>
                        </a:rPr>
                        <a:t>медиасреды</a:t>
                      </a:r>
                      <a:r>
                        <a:rPr lang="ru-RU" sz="700" dirty="0">
                          <a:effectLst/>
                        </a:rPr>
                        <a:t>»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0441" marR="2044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1.1.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Информирование населения через СМИ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Приоритетный показатель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%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154,68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155,85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156,19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157,08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158,12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</a:tr>
              <a:tr h="109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1.2.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Уровень информированности населения в социальных сетях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Приоритетный показатель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Балл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7,83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8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</a:tr>
              <a:tr h="261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1.3.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Приоритетный показатель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%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6945" algn="ctr"/>
                          <a:tab pos="4455160" algn="r"/>
                        </a:tabLst>
                      </a:pPr>
                      <a:r>
                        <a:rPr lang="ru-RU" sz="700">
                          <a:effectLst/>
                        </a:rPr>
                        <a:t>07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</a:tr>
              <a:tr h="331637">
                <a:tc>
                  <a:txBody>
                    <a:bodyPr/>
                    <a:lstStyle/>
                    <a:p>
                      <a:pPr marL="36830" indent="-36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1.4.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Приоритетный показатель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%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0,61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6945" algn="ctr"/>
                          <a:tab pos="4455160" algn="r"/>
                        </a:tabLs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6945" algn="ctr"/>
                          <a:tab pos="4455160" algn="r"/>
                        </a:tabLst>
                      </a:pPr>
                      <a:r>
                        <a:rPr lang="ru-RU" sz="700" dirty="0">
                          <a:effectLst/>
                        </a:rPr>
                        <a:t>0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6945" algn="ctr"/>
                          <a:tab pos="4455160" algn="r"/>
                        </a:tabLst>
                      </a:pPr>
                      <a:r>
                        <a:rPr lang="ru-RU" sz="700" dirty="0">
                          <a:effectLst/>
                        </a:rPr>
                        <a:t>0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6945" algn="ctr"/>
                          <a:tab pos="4455160" algn="r"/>
                        </a:tabLs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6945" algn="ctr"/>
                          <a:tab pos="4455160" algn="r"/>
                        </a:tabLs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6945" algn="ctr"/>
                          <a:tab pos="4455160" algn="r"/>
                        </a:tabLst>
                      </a:pPr>
                      <a:r>
                        <a:rPr lang="ru-RU" sz="700">
                          <a:effectLst/>
                        </a:rPr>
                        <a:t>07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 anchor="ctr"/>
                </a:tc>
              </a:tr>
              <a:tr h="118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Подпрограмма "Мир и согласие. Новые возможности"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Доля граждан, положительно оценивающих состояние межнациональных отношений на территории муниципального образования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Приоритетный показатель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%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</a:tr>
              <a:tr h="497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Количество участников мероприятий, направленных на укрепление общероссийского гражданского единства на территории муниципального образования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Приоритетный показатель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тыс. чел.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</a:tr>
              <a:tr h="497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Численность участников мероприятий, направленных на этнокультурное развитие народов России на территории муниципального образования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Приоритетный показатель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тыс. чел.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898" marR="16898" marT="15535" marB="1553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1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84196" y="109220"/>
            <a:ext cx="7533754" cy="957955"/>
            <a:chOff x="278606" y="-30480"/>
            <a:chExt cx="7533754" cy="957955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957955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Развитие институтов гражданского общества, повышение эффективности местного самоуправления и реализация молодежной политики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863215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86406"/>
              </p:ext>
            </p:extLst>
          </p:nvPr>
        </p:nvGraphicFramePr>
        <p:xfrm>
          <a:off x="384195" y="1923677"/>
          <a:ext cx="8562039" cy="3031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65"/>
                <a:gridCol w="1800200"/>
                <a:gridCol w="1008112"/>
                <a:gridCol w="864096"/>
                <a:gridCol w="720080"/>
                <a:gridCol w="648072"/>
                <a:gridCol w="576064"/>
                <a:gridCol w="576064"/>
                <a:gridCol w="504056"/>
                <a:gridCol w="504056"/>
                <a:gridCol w="1133874"/>
              </a:tblGrid>
              <a:tr h="185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Подпрограмма «Эффективное местное самоуправление Московской области»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3.1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Количество</a:t>
                      </a:r>
                      <a:r>
                        <a:rPr lang="ru-RU" sz="7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проектов</a:t>
                      </a:r>
                      <a:r>
                        <a:rPr lang="ru-RU" sz="800" dirty="0">
                          <a:effectLst/>
                        </a:rPr>
                        <a:t>,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реализованных </a:t>
                      </a:r>
                      <a:r>
                        <a:rPr lang="ru-RU" sz="800" dirty="0" smtClean="0">
                          <a:effectLst/>
                        </a:rPr>
                        <a:t>на</a:t>
                      </a:r>
                      <a:r>
                        <a:rPr lang="ru-RU" sz="7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основании </a:t>
                      </a:r>
                      <a:r>
                        <a:rPr lang="ru-RU" sz="800" dirty="0">
                          <a:effectLst/>
                        </a:rPr>
                        <a:t>заявок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жителей</a:t>
                      </a:r>
                      <a:r>
                        <a:rPr lang="ru-RU" sz="7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Московской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области в </a:t>
                      </a:r>
                      <a:r>
                        <a:rPr lang="ru-RU" sz="800" dirty="0" smtClean="0">
                          <a:effectLst/>
                        </a:rPr>
                        <a:t>рамках</a:t>
                      </a:r>
                      <a:r>
                        <a:rPr lang="ru-RU" sz="7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применения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практик</a:t>
                      </a:r>
                      <a:r>
                        <a:rPr lang="ru-RU" sz="700" baseline="0" dirty="0" smtClean="0">
                          <a:effectLst/>
                        </a:rPr>
                        <a:t> </a:t>
                      </a:r>
                      <a:r>
                        <a:rPr lang="ru-RU" sz="800" dirty="0" smtClean="0">
                          <a:effectLst/>
                        </a:rPr>
                        <a:t>инициативного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бюджетирования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Приоритетный показатель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</a:tr>
              <a:tr h="185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Подпрограмма «Молодежь Подмосковья»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6668">
                <a:tc>
                  <a:txBody>
                    <a:bodyPr/>
                    <a:lstStyle/>
                    <a:p>
                      <a:pPr marL="36830" indent="-368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4.1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 в добровольческую (волонтерскую) деятельность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Соглашение с ФОИВ (региональный проект)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млн. человек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0,000225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0,000250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0,000275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0,000300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0,000325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E8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</a:tr>
              <a:tr h="325836">
                <a:tc>
                  <a:txBody>
                    <a:bodyPr/>
                    <a:lstStyle/>
                    <a:p>
                      <a:pPr marL="36830" indent="-368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4.2.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молодежи, задействованной в мероприятиях по вовлечению в творческую деятельность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Соглашение с ФОИВ (региональный проект)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36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39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45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E8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702" marR="24702" marT="22710" marB="2271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11860"/>
              </p:ext>
            </p:extLst>
          </p:nvPr>
        </p:nvGraphicFramePr>
        <p:xfrm>
          <a:off x="384197" y="1002916"/>
          <a:ext cx="8562036" cy="937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79"/>
                <a:gridCol w="1807584"/>
                <a:gridCol w="1008112"/>
                <a:gridCol w="857372"/>
                <a:gridCol w="729530"/>
                <a:gridCol w="688307"/>
                <a:gridCol w="512426"/>
                <a:gridCol w="576574"/>
                <a:gridCol w="504502"/>
                <a:gridCol w="504502"/>
                <a:gridCol w="1153148"/>
              </a:tblGrid>
              <a:tr h="63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Прогнозные значения</a:t>
                      </a:r>
                      <a:endParaRPr lang="ru-RU" sz="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434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957955"/>
            <a:chOff x="278606" y="-30480"/>
            <a:chExt cx="7533754" cy="957955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957955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Развитие институтов гражданского общества, повышение эффективности местного самоуправления и реализация молодежной политики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863215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36490"/>
              </p:ext>
            </p:extLst>
          </p:nvPr>
        </p:nvGraphicFramePr>
        <p:xfrm>
          <a:off x="400880" y="1923677"/>
          <a:ext cx="8545354" cy="3000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1212"/>
                <a:gridCol w="1729668"/>
                <a:gridCol w="1008112"/>
                <a:gridCol w="864096"/>
                <a:gridCol w="720080"/>
                <a:gridCol w="720080"/>
                <a:gridCol w="576064"/>
                <a:gridCol w="504056"/>
                <a:gridCol w="428088"/>
                <a:gridCol w="580024"/>
                <a:gridCol w="1133874"/>
              </a:tblGrid>
              <a:tr h="120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Обеспечивающая подпрограмма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Подпрограмма «Развитие туризма в Одинцовском городском округе Московской области»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0654">
                <a:tc>
                  <a:txBody>
                    <a:bodyPr/>
                    <a:lstStyle/>
                    <a:p>
                      <a:pPr marL="36830" indent="-368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6.1.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Туристический поток в Одинцовский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городской округ 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Макропоказатель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млн. человек 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0,2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0,3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0,5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0,8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1,0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1,1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</a:tr>
              <a:tr h="780654">
                <a:tc>
                  <a:txBody>
                    <a:bodyPr/>
                    <a:lstStyle/>
                    <a:p>
                      <a:pPr marL="36830" indent="-368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6.2.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Численность лиц, размещённых в коллективных средствах размещения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Показатель государственной программы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тыс. человек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143,5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148,9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153,2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157,8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162,5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167,4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</a:tr>
              <a:tr h="530021">
                <a:tc>
                  <a:txBody>
                    <a:bodyPr/>
                    <a:lstStyle/>
                    <a:p>
                      <a:pPr marL="36830" indent="-368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6.3.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Объем платных туристских услуг, оказанных населению 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Показатель государственной программы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млн. руб.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1420,3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1468,9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1511,5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1555,3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1600,4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1646,8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</a:tr>
              <a:tr h="613564">
                <a:tc>
                  <a:txBody>
                    <a:bodyPr/>
                    <a:lstStyle/>
                    <a:p>
                      <a:pPr marL="36830" indent="-368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6.4.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Объем экспорта услуг категории «Поездки»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Указ Президента Российской Федерации от 07.05.2018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 204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млрд.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руб.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451" marR="17451" marT="16043" marB="16043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00288" y="1200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486706"/>
              </p:ext>
            </p:extLst>
          </p:nvPr>
        </p:nvGraphicFramePr>
        <p:xfrm>
          <a:off x="384197" y="1002916"/>
          <a:ext cx="8562036" cy="932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979"/>
                <a:gridCol w="1807584"/>
                <a:gridCol w="1008112"/>
                <a:gridCol w="857372"/>
                <a:gridCol w="729530"/>
                <a:gridCol w="688307"/>
                <a:gridCol w="605111"/>
                <a:gridCol w="483889"/>
                <a:gridCol w="504502"/>
                <a:gridCol w="504502"/>
                <a:gridCol w="1153148"/>
              </a:tblGrid>
              <a:tr h="63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434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10872" y="139701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Развитие и функционирование дорожно-транспортного комплекса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2"/>
              <a:ext cx="57150" cy="673376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67026"/>
              </p:ext>
            </p:extLst>
          </p:nvPr>
        </p:nvGraphicFramePr>
        <p:xfrm>
          <a:off x="384197" y="1002916"/>
          <a:ext cx="8562036" cy="581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63"/>
                <a:gridCol w="1800200"/>
                <a:gridCol w="576064"/>
                <a:gridCol w="720080"/>
                <a:gridCol w="1298870"/>
                <a:gridCol w="688307"/>
                <a:gridCol w="605111"/>
                <a:gridCol w="483889"/>
                <a:gridCol w="504502"/>
                <a:gridCol w="504502"/>
                <a:gridCol w="1153148"/>
              </a:tblGrid>
              <a:tr h="63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434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52443"/>
              </p:ext>
            </p:extLst>
          </p:nvPr>
        </p:nvGraphicFramePr>
        <p:xfrm>
          <a:off x="399530" y="1563638"/>
          <a:ext cx="8535361" cy="3211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030"/>
                <a:gridCol w="1800200"/>
                <a:gridCol w="576064"/>
                <a:gridCol w="720080"/>
                <a:gridCol w="1212781"/>
                <a:gridCol w="792101"/>
                <a:gridCol w="576064"/>
                <a:gridCol w="504056"/>
                <a:gridCol w="504056"/>
                <a:gridCol w="504056"/>
                <a:gridCol w="1133873"/>
              </a:tblGrid>
              <a:tr h="48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Подпрограмма «Пассажирский транспорт общего пользования»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1.1.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Доля поездок, оплаченных посредством безналичных расчетов, в общем количестве оплаченных пассажирами поездок на конец года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90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90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02. Организация транспортного обслуживания населения в соответствии с государственными и муниципальными контрактами и договорами на выполнение работ по перевозке пассажиров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</a:tr>
              <a:tr h="153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1.2.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Соблюдение расписания на автобусных маршрутах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Процент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83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02. Организация транспортного обслуживания населения в соответствии с государственными и муниципальными контрактами и договорами на выполнение работ по перевозке пассажиров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</a:tr>
              <a:tr h="48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Подпрограмма «Дороги Подмосковья»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Объемы ввода в эксплуатацию после строительства и реконструкции автомобильных дорог общего пользования местного значения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км/</a:t>
                      </a:r>
                      <a:r>
                        <a:rPr lang="ru-RU" sz="600" dirty="0" err="1">
                          <a:effectLst/>
                        </a:rPr>
                        <a:t>пог.м</a:t>
                      </a:r>
                      <a:r>
                        <a:rPr lang="ru-RU" sz="600" dirty="0">
                          <a:effectLst/>
                        </a:rPr>
                        <a:t>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-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02. Строительство и реконструкция автомобильных дорог местного значения.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</a:tr>
              <a:tr h="175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2.2.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Ремонт (капитальный ремонт) сети автомобильных дорог общего пользования местного значения (оценивается на конец года)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км/тыс.кв.м.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40,46/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216,809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19,42/126,822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05. Ремонт капитальный ремонт сети автомобильных дорог, мостов и путепроводов местного значения.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</a:tr>
              <a:tr h="419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2.3.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количество погибших на 100 тыс.населения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Чел./100 тыс.населения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10,62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11,76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9,5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9,5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9,5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9,5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05. Ремонт капитальный ремонт сети автомобильных дорог, мостов и путепроводов местного значения.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</a:tr>
              <a:tr h="315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2.4.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Создание парковочного пространства на улично-дорожной сети (оценивается на конец года)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м/места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2000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460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460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460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460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460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05. Ремонт капитальный ремонт сети автомобильных дорог, мостов и путепроводов местного значения.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649" marR="156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10872" y="139701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Цифровое муниципальное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2"/>
              <a:ext cx="57150" cy="673376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97832"/>
              </p:ext>
            </p:extLst>
          </p:nvPr>
        </p:nvGraphicFramePr>
        <p:xfrm>
          <a:off x="384197" y="1002916"/>
          <a:ext cx="8562036" cy="709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63"/>
                <a:gridCol w="1872208"/>
                <a:gridCol w="504056"/>
                <a:gridCol w="720080"/>
                <a:gridCol w="1152128"/>
                <a:gridCol w="720080"/>
                <a:gridCol w="576064"/>
                <a:gridCol w="504056"/>
                <a:gridCol w="792088"/>
                <a:gridCol w="648072"/>
                <a:gridCol w="845841"/>
              </a:tblGrid>
              <a:tr h="63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434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60596"/>
              </p:ext>
            </p:extLst>
          </p:nvPr>
        </p:nvGraphicFramePr>
        <p:xfrm>
          <a:off x="395536" y="1563639"/>
          <a:ext cx="8550695" cy="31949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6024"/>
                <a:gridCol w="1872191"/>
                <a:gridCol w="504073"/>
                <a:gridCol w="720080"/>
                <a:gridCol w="1146202"/>
                <a:gridCol w="708606"/>
                <a:gridCol w="593464"/>
                <a:gridCol w="115697"/>
                <a:gridCol w="460367"/>
                <a:gridCol w="90954"/>
                <a:gridCol w="613013"/>
                <a:gridCol w="664185"/>
                <a:gridCol w="845839"/>
              </a:tblGrid>
              <a:tr h="238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1.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Подпрограмма  «Снижение административных барьеров, повышение качества и доступности предоставления государственных и муниципальных услуг, в том числе на базе многофункциональных центров предоставления государственных и муниципальных услуг»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1.1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Указной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процент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</a:tr>
              <a:tr h="275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1.2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Указной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процент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96,5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94,6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96,6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 dirty="0">
                          <a:effectLst/>
                        </a:rPr>
                        <a:t>96,6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96,6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96,6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1,2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</a:tr>
              <a:tr h="183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Среднее время ожидания в очереди для получения государственных (муниципальных) услуг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Указной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минута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8,1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11,5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8,1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8,1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8,1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8,1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</a:tr>
              <a:tr h="183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1.4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Доля заявителей МФЦ, ожидающих в очереди более 11,5 минут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-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</a:tr>
              <a:tr h="183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Выполнение требований комфортности и доступности МФЦ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99,2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 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</a:tr>
              <a:tr h="1162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Подпрограмма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Доля рабочих мест, обеспеченных необходимым компьютерным оборудованием и услугами связи в соответствии с требованиями нормативных правовых актов Московской области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Отраслевой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процент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5415" algn="ctr"/>
                        </a:tabLs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</a:tr>
              <a:tr h="275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2.2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Стоимостная доля закупаемого и арендуемого ОМСУ муниципального образования Московской области иностранного ПО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</a:tr>
              <a:tr h="89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 соответствии с категорией обрабатываемой информации, а 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95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97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90" marR="2549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1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10872" y="139701"/>
            <a:ext cx="7533754" cy="711733"/>
            <a:chOff x="278606" y="-30480"/>
            <a:chExt cx="7533754" cy="71173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Цифровое муниципальное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2"/>
              <a:ext cx="57150" cy="673376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312648"/>
              </p:ext>
            </p:extLst>
          </p:nvPr>
        </p:nvGraphicFramePr>
        <p:xfrm>
          <a:off x="384197" y="1002916"/>
          <a:ext cx="8562036" cy="709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63"/>
                <a:gridCol w="1872208"/>
                <a:gridCol w="504056"/>
                <a:gridCol w="720080"/>
                <a:gridCol w="1152128"/>
                <a:gridCol w="720080"/>
                <a:gridCol w="576064"/>
                <a:gridCol w="648072"/>
                <a:gridCol w="648072"/>
                <a:gridCol w="648072"/>
                <a:gridCol w="845841"/>
              </a:tblGrid>
              <a:tr h="63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434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656817"/>
              </p:ext>
            </p:extLst>
          </p:nvPr>
        </p:nvGraphicFramePr>
        <p:xfrm>
          <a:off x="410874" y="1707655"/>
          <a:ext cx="8535358" cy="29172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0686"/>
                <a:gridCol w="1872208"/>
                <a:gridCol w="504056"/>
                <a:gridCol w="720080"/>
                <a:gridCol w="1152128"/>
                <a:gridCol w="720080"/>
                <a:gridCol w="576064"/>
                <a:gridCol w="648072"/>
                <a:gridCol w="648072"/>
                <a:gridCol w="648072"/>
                <a:gridCol w="845840"/>
              </a:tblGrid>
              <a:tr h="301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2.4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 установленными требованиями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Отраслевой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</a:tr>
              <a:tr h="274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 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 направляемых исключительно в электронном виде с использованием МСЭД и средств электронной подписи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Отраслевой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процент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</a:tr>
              <a:tr h="188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2.6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Увеличение доли граждан, использующих механизм получения государственных и муниципальных услуг в электронной форме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Указной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</a:t>
                      </a:r>
                      <a:r>
                        <a:rPr lang="en-US" sz="600" dirty="0">
                          <a:effectLst/>
                        </a:rPr>
                        <a:t>5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85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</a:tr>
              <a:tr h="1132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2.7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Увеличение доли граждан, зарегистрированных в ЕСИА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</a:tr>
              <a:tr h="188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2.8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Рейтинг-50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2,2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</a:tr>
              <a:tr h="301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2.9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 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90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</a:tr>
              <a:tr h="226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Повторные обращения – Доля обращений, поступивших на портал «Добродел», по которым поступили повторные обращения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Рейтинг-50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34,79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</a:tr>
              <a:tr h="226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2.11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Отложенные решения – Доля отложенных решений от числа ответов, предоставленных на портале «Добродел» (два и более раз)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Рейтинг-50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4,27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023" marR="230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10872" y="139701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Цифровое муниципальное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2"/>
              <a:ext cx="57150" cy="673376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649970"/>
              </p:ext>
            </p:extLst>
          </p:nvPr>
        </p:nvGraphicFramePr>
        <p:xfrm>
          <a:off x="410871" y="1002916"/>
          <a:ext cx="8535363" cy="709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697"/>
                <a:gridCol w="1820333"/>
                <a:gridCol w="555931"/>
                <a:gridCol w="792088"/>
                <a:gridCol w="1020843"/>
                <a:gridCol w="717837"/>
                <a:gridCol w="574269"/>
                <a:gridCol w="646053"/>
                <a:gridCol w="646053"/>
                <a:gridCol w="646053"/>
                <a:gridCol w="843206"/>
              </a:tblGrid>
              <a:tr h="63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434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170640"/>
              </p:ext>
            </p:extLst>
          </p:nvPr>
        </p:nvGraphicFramePr>
        <p:xfrm>
          <a:off x="410872" y="1707655"/>
          <a:ext cx="8535360" cy="32291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2696"/>
                <a:gridCol w="1800200"/>
                <a:gridCol w="576064"/>
                <a:gridCol w="776986"/>
                <a:gridCol w="1023214"/>
                <a:gridCol w="720080"/>
                <a:gridCol w="576064"/>
                <a:gridCol w="648072"/>
                <a:gridCol w="648072"/>
                <a:gridCol w="648072"/>
                <a:gridCol w="845840"/>
              </a:tblGrid>
              <a:tr h="138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2.12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Ответь вовремя – Доля жалоб, поступивших на портал «</a:t>
                      </a:r>
                      <a:r>
                        <a:rPr lang="ru-RU" sz="600" dirty="0" err="1">
                          <a:effectLst/>
                        </a:rPr>
                        <a:t>Добродел</a:t>
                      </a:r>
                      <a:r>
                        <a:rPr lang="ru-RU" sz="600" dirty="0">
                          <a:effectLst/>
                        </a:rPr>
                        <a:t>», по которым нарушен срок подготовки ответа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Рейтинг-50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2,7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</a:tr>
              <a:tr h="41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Доля ОМСУ муниципального образования Московской области и их подведомственных учреждений, использующих региональные межведомственные информационные системы поддержки обеспечивающих функций и контроля результативности деятельности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Отраслевой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96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98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</a:tr>
              <a:tr h="194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2.14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Доля используемых в деятельности ОМСУ муниципального образования Московской области информационно-аналитических сервисов ЕИАС ЖКХ МО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регионального проекта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шт.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90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</a:tr>
              <a:tr h="837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Доля муниципальных дошкольных образовательных организаций и муниципальных общеобразовательных организаций в муниципальном образовании Московской области, подключенных к сети Интернет на скорости: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для дошкольных образовательных организаций – не менее 2 Мбит/с;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для общеобразовательных организаций, расположенных в городских поселениях и городских округах, – не менее 100 Мбит/с;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для общеобразовательных организаций, расположенных в сельских населенных пунктах, – не менее 50 Мбит/с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регионального проекта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</a:tr>
              <a:tr h="473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2.16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Доля образовательных организаций, у которых есть широкополосный доступ к сети Интернет (не менее 100</a:t>
                      </a:r>
                      <a:r>
                        <a:rPr lang="en-US" sz="600">
                          <a:effectLst/>
                        </a:rPr>
                        <a:t> </a:t>
                      </a:r>
                      <a:r>
                        <a:rPr lang="ru-RU" sz="600">
                          <a:effectLst/>
                        </a:rPr>
                        <a:t>Мбит/с для образовательных организаций, расположенных в городах, и не менее 50 Мбит/с для образовательных организаций, расположенных в сельских населенных пунктах и поселках городского типа), за исключением дошкольных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Указной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94,8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97,2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782" marR="187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10872" y="139701"/>
            <a:ext cx="7533754" cy="711733"/>
            <a:chOff x="278606" y="-30480"/>
            <a:chExt cx="7533754" cy="71173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Цифровое муниципальное образование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2"/>
              <a:ext cx="57150" cy="673376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31274"/>
              </p:ext>
            </p:extLst>
          </p:nvPr>
        </p:nvGraphicFramePr>
        <p:xfrm>
          <a:off x="410871" y="1002916"/>
          <a:ext cx="8535363" cy="709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697"/>
                <a:gridCol w="1820333"/>
                <a:gridCol w="555931"/>
                <a:gridCol w="792088"/>
                <a:gridCol w="1020843"/>
                <a:gridCol w="717837"/>
                <a:gridCol w="574269"/>
                <a:gridCol w="646053"/>
                <a:gridCol w="646053"/>
                <a:gridCol w="646053"/>
                <a:gridCol w="843206"/>
              </a:tblGrid>
              <a:tr h="63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434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376"/>
              </p:ext>
            </p:extLst>
          </p:nvPr>
        </p:nvGraphicFramePr>
        <p:xfrm>
          <a:off x="410874" y="1707655"/>
          <a:ext cx="8535357" cy="31300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2694"/>
                <a:gridCol w="1800200"/>
                <a:gridCol w="576064"/>
                <a:gridCol w="776985"/>
                <a:gridCol w="1023215"/>
                <a:gridCol w="720080"/>
                <a:gridCol w="576064"/>
                <a:gridCol w="648072"/>
                <a:gridCol w="648072"/>
                <a:gridCol w="648072"/>
                <a:gridCol w="845839"/>
              </a:tblGrid>
              <a:tr h="539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2.17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Количество современных компьютеров (со сроком эксплуатации не более семи лет) на 100 обучающихся в общеобразовательных организациях муниципального образования Московской области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Показатель регионального проекта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шт.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13,8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13,8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13,8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13,8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13,8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13,8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</a:tr>
              <a:tr h="593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2.18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Доля муниципальных организаций в муниципальном образовании Московской области обеспеченных современными аппаратно-программными комплексами со средствами криптографической защиты информации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регионального проекта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</a:tr>
              <a:tr h="539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2.19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Внедрена целевая модель цифровой образовательной среды в общеобразовательных организациях и профессиональных образовательных организациях во всех субъектах Российской Федерации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Показатель регионального проекта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шт.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13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26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39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</a:tr>
              <a:tr h="647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2.20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Доля многоквартирных домов, имеющих возможность пользоваться услугами проводного и мобильного доступа в информационно-телекоммуникационную сеть Интернет на скорости не менее 1 Мбит/с, предоставляемыми не менее чем 2 операторами связи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Обращение Губернатора Московской области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77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78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79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</a:t>
                      </a:r>
                      <a:r>
                        <a:rPr lang="en-US" sz="600" dirty="0">
                          <a:effectLst/>
                        </a:rPr>
                        <a:t>1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</a:t>
                      </a:r>
                      <a:r>
                        <a:rPr lang="en-US" sz="600" dirty="0">
                          <a:effectLst/>
                        </a:rPr>
                        <a:t>1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</a:tr>
              <a:tr h="810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2.21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Доля муниципальных учреждений культуры, обеспеченных доступом в информационно-телекоммуникационную сеть Интернет на скорости: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для учреждений культуры, расположенных в городских населенных пунктах, – не менее 50 Мбит/с;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для учреждений культуры, расположенных в сельских населенных пунктах, – не менее 10 Мбит/с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Отраслевой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процент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100</a:t>
                      </a:r>
                      <a:endParaRPr lang="ru-RU" sz="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100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</a:t>
                      </a:r>
                      <a:endParaRPr lang="ru-RU" sz="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34" marR="264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2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Архитектура и градостроительство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38883"/>
              </p:ext>
            </p:extLst>
          </p:nvPr>
        </p:nvGraphicFramePr>
        <p:xfrm>
          <a:off x="427144" y="820954"/>
          <a:ext cx="8464192" cy="937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424"/>
                <a:gridCol w="1584176"/>
                <a:gridCol w="1009764"/>
                <a:gridCol w="646420"/>
                <a:gridCol w="720080"/>
                <a:gridCol w="576064"/>
                <a:gridCol w="504056"/>
                <a:gridCol w="792088"/>
                <a:gridCol w="576064"/>
                <a:gridCol w="504056"/>
                <a:gridCol w="1295000"/>
              </a:tblGrid>
              <a:tr h="1922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Показатели реализации муниципальной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Тип показателя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2000" marR="72000" marT="144000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Фактические значения в 2019 году/ Базовое   значение показателя на начало реализации программы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Плановое значение показателя в 2020 году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Прогнозные значения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Номер основного мероприятия в перечне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700" dirty="0">
                          <a:effectLst/>
                        </a:rPr>
                        <a:t>мероприятий программы (подпрограммы)</a:t>
                      </a:r>
                      <a:endParaRPr lang="ru-RU" sz="7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66" marR="7366" marT="12118" marB="12118"/>
                </a:tc>
              </a:tr>
              <a:tr h="607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2021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2022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2023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2024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66" marR="7366" marT="12118" marB="12118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28055"/>
              </p:ext>
            </p:extLst>
          </p:nvPr>
        </p:nvGraphicFramePr>
        <p:xfrm>
          <a:off x="419210" y="1779662"/>
          <a:ext cx="8453457" cy="3067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546"/>
                <a:gridCol w="1595593"/>
                <a:gridCol w="996695"/>
                <a:gridCol w="648072"/>
                <a:gridCol w="755069"/>
                <a:gridCol w="516403"/>
                <a:gridCol w="528728"/>
                <a:gridCol w="720080"/>
                <a:gridCol w="648072"/>
                <a:gridCol w="504056"/>
                <a:gridCol w="1296143"/>
              </a:tblGrid>
              <a:tr h="647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1.1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Отраслевой показатель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Да/нет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нет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02. Разработка и внесение изменений в документы территориального планирования муниципальных образований Московской области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</a:tr>
              <a:tr h="422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Отраслевой показатель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Да/нет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нет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03. Разработка и внесение изменений в документы градостроительного зонирования муниципальных образований Московской области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</a:tr>
              <a:tr h="361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Отраслевой показатель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Да/нет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04. Обеспечение разработки и внесение изменений в нормативы градостроительного проектирования городского округа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</a:tr>
              <a:tr h="140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Подпрограмма «Реализация политики пространственного развития городского округа»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0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Количество ликвидированных самовольных, недостроенных и аварийных объектов на территории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Приоритет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ный показатель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единица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04. Обеспечение мер по ликвидации самовольных, недостроенных и аварийных объектов на территории муниципального образования Московской области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307" marR="303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6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4929204"/>
            <a:ext cx="8786842" cy="158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748464" y="4890440"/>
            <a:ext cx="395536" cy="197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1383618"/>
            <a:ext cx="216024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84196" y="109220"/>
            <a:ext cx="7533754" cy="711733"/>
            <a:chOff x="278606" y="-30480"/>
            <a:chExt cx="7533754" cy="71173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AE544D9D-4730-402A-B3E2-A8ADE62B5F48}"/>
                </a:ext>
              </a:extLst>
            </p:cNvPr>
            <p:cNvSpPr/>
            <p:nvPr/>
          </p:nvSpPr>
          <p:spPr>
            <a:xfrm>
              <a:off x="719278" y="-30480"/>
              <a:ext cx="7093082" cy="711733"/>
            </a:xfrm>
            <a:prstGeom prst="rect">
              <a:avLst/>
            </a:prstGeom>
          </p:spPr>
          <p:txBody>
            <a:bodyPr wrap="square" lIns="0" tIns="0" rIns="68580" bIns="34290">
              <a:spAutoFit/>
            </a:bodyPr>
            <a:lstStyle/>
            <a:p>
              <a:r>
                <a:rPr lang="ru-RU" sz="2800" dirty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Целевые показатели муниципальных </a:t>
              </a:r>
              <a:r>
                <a:rPr lang="ru-RU" sz="28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программ</a:t>
              </a:r>
            </a:p>
            <a:p>
              <a:r>
                <a:rPr lang="ru-RU" sz="1600" dirty="0" smtClean="0">
                  <a:solidFill>
                    <a:srgbClr val="A08B88"/>
                  </a:solidFill>
                  <a:latin typeface="Franklin Gothic Demi Cond" panose="020B0706030402020204" pitchFamily="34" charset="0"/>
                </a:rPr>
                <a:t>МП Формирование современной комфортной городской среды</a:t>
              </a:r>
              <a:endParaRPr lang="ru-RU" sz="1600" dirty="0">
                <a:solidFill>
                  <a:srgbClr val="A08B88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65972974-CF79-4D18-A216-CD1164B3D40E}"/>
                </a:ext>
              </a:extLst>
            </p:cNvPr>
            <p:cNvSpPr/>
            <p:nvPr/>
          </p:nvSpPr>
          <p:spPr>
            <a:xfrm>
              <a:off x="278606" y="1"/>
              <a:ext cx="57150" cy="650081"/>
            </a:xfrm>
            <a:prstGeom prst="rect">
              <a:avLst/>
            </a:prstGeom>
            <a:solidFill>
              <a:srgbClr val="AC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313048"/>
              </p:ext>
            </p:extLst>
          </p:nvPr>
        </p:nvGraphicFramePr>
        <p:xfrm>
          <a:off x="412771" y="828558"/>
          <a:ext cx="8508284" cy="3320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137"/>
                <a:gridCol w="1859127"/>
                <a:gridCol w="728262"/>
                <a:gridCol w="465486"/>
                <a:gridCol w="713246"/>
                <a:gridCol w="735771"/>
                <a:gridCol w="735771"/>
                <a:gridCol w="735771"/>
                <a:gridCol w="735771"/>
                <a:gridCol w="735771"/>
                <a:gridCol w="760171"/>
              </a:tblGrid>
              <a:tr h="1817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Показатели реализации муниципальной программы (подпрограммы) (показатель реализации мероприятий)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Тип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Базовое значение показателя                      на начало реализации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Фактические значения в 2019 году/ Базовое   значение показателя на начало реализации программы 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Прогнозные значения   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Номер основного мероприятия в перечне мероприятий программы (подпрограммы)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</a:tr>
              <a:tr h="448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</a:tr>
              <a:tr h="91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«Комфортная городская среда»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50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реализованных мероприятий по благоустройству общественных территорий, в том числе: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Региональный проект «Формирование комфортной городской среды (Московская область)»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F2, 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</a:tr>
              <a:tr h="91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пешеходные зоны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набережные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скверы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зоны отдыха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площади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стелы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парки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разработанных концепций благоустройства общественных территорий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F2, 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</a:tr>
              <a:tr h="181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разработанных проектов благоустройства общественных территорий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F2, 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01" marR="2201" marT="220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7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12455</TotalTime>
  <Words>26463</Words>
  <Application>Microsoft Office PowerPoint</Application>
  <PresentationFormat>Экран (16:9)</PresentationFormat>
  <Paragraphs>8522</Paragraphs>
  <Slides>133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133</vt:i4>
      </vt:variant>
    </vt:vector>
  </HeadingPairs>
  <TitlesOfParts>
    <vt:vector size="1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Синдяшкина Елена Сергеевна</cp:lastModifiedBy>
  <cp:revision>535</cp:revision>
  <cp:lastPrinted>2021-04-09T12:35:53Z</cp:lastPrinted>
  <dcterms:created xsi:type="dcterms:W3CDTF">2019-05-10T09:42:21Z</dcterms:created>
  <dcterms:modified xsi:type="dcterms:W3CDTF">2021-04-23T13:10:39Z</dcterms:modified>
</cp:coreProperties>
</file>