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610" y="-46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8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1477" y="366714"/>
            <a:ext cx="4849813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477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7302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672B-9D55-4E36-8281-32889B638A1B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E75A7-631E-4F4B-B191-91E2654EDA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440832" y="1942574"/>
            <a:ext cx="3600401" cy="2036782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  <a:gd name="connsiteX0-11" fmla="*/ 0 w 3206452"/>
              <a:gd name="connsiteY0-12" fmla="*/ 144780 h 2031037"/>
              <a:gd name="connsiteX1-13" fmla="*/ 3206452 w 3206452"/>
              <a:gd name="connsiteY1-14" fmla="*/ 0 h 2031037"/>
              <a:gd name="connsiteX2-15" fmla="*/ 3168352 w 3206452"/>
              <a:gd name="connsiteY2-16" fmla="*/ 1560076 h 2031037"/>
              <a:gd name="connsiteX3-17" fmla="*/ 18747 w 3206452"/>
              <a:gd name="connsiteY3-18" fmla="*/ 2031037 h 2031037"/>
              <a:gd name="connsiteX4-19" fmla="*/ 0 w 3206452"/>
              <a:gd name="connsiteY4-20" fmla="*/ 144780 h 2031037"/>
              <a:gd name="connsiteX0-21" fmla="*/ 0 w 3206452"/>
              <a:gd name="connsiteY0-22" fmla="*/ 144780 h 2080612"/>
              <a:gd name="connsiteX1-23" fmla="*/ 3206452 w 3206452"/>
              <a:gd name="connsiteY1-24" fmla="*/ 0 h 2080612"/>
              <a:gd name="connsiteX2-25" fmla="*/ 3168352 w 3206452"/>
              <a:gd name="connsiteY2-26" fmla="*/ 1560076 h 2080612"/>
              <a:gd name="connsiteX3-27" fmla="*/ 6249 w 3206452"/>
              <a:gd name="connsiteY3-28" fmla="*/ 2080612 h 2080612"/>
              <a:gd name="connsiteX4-29" fmla="*/ 0 w 3206452"/>
              <a:gd name="connsiteY4-30" fmla="*/ 144780 h 2080612"/>
              <a:gd name="connsiteX0-31" fmla="*/ 0 w 3206452"/>
              <a:gd name="connsiteY0-32" fmla="*/ 144780 h 1987659"/>
              <a:gd name="connsiteX1-33" fmla="*/ 3206452 w 3206452"/>
              <a:gd name="connsiteY1-34" fmla="*/ 0 h 1987659"/>
              <a:gd name="connsiteX2-35" fmla="*/ 3168352 w 3206452"/>
              <a:gd name="connsiteY2-36" fmla="*/ 1560076 h 1987659"/>
              <a:gd name="connsiteX3-37" fmla="*/ 3125 w 3206452"/>
              <a:gd name="connsiteY3-38" fmla="*/ 1987659 h 1987659"/>
              <a:gd name="connsiteX4-39" fmla="*/ 0 w 3206452"/>
              <a:gd name="connsiteY4-40" fmla="*/ 144780 h 19876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987659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3125" y="1987659"/>
                </a:lnTo>
                <a:cubicBezTo>
                  <a:pt x="2083" y="1373366"/>
                  <a:pt x="1042" y="759073"/>
                  <a:pt x="0" y="14478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b="1" i="1" dirty="0" smtClean="0">
              <a:solidFill>
                <a:schemeClr val="bg1"/>
              </a:solidFill>
            </a:endParaRPr>
          </a:p>
          <a:p>
            <a:endParaRPr lang="ru-RU" sz="900" b="1" i="1" dirty="0">
              <a:solidFill>
                <a:schemeClr val="bg1"/>
              </a:solidFill>
            </a:endParaRPr>
          </a:p>
          <a:p>
            <a:endParaRPr lang="ru-RU" sz="900" b="1" i="1" dirty="0">
              <a:solidFill>
                <a:schemeClr val="bg1"/>
              </a:solidFill>
            </a:endParaRPr>
          </a:p>
          <a:p>
            <a:endParaRPr lang="ru-RU" sz="900" b="1" i="1" dirty="0" smtClean="0">
              <a:solidFill>
                <a:schemeClr val="bg1"/>
              </a:solidFill>
            </a:endParaRPr>
          </a:p>
          <a:p>
            <a:endParaRPr lang="ru-RU" sz="900" b="1" i="1" dirty="0">
              <a:solidFill>
                <a:schemeClr val="bg1"/>
              </a:solidFill>
            </a:endParaRPr>
          </a:p>
          <a:p>
            <a:endParaRPr lang="ru-RU" sz="900" b="1" i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ВЫБЕРИТЕ НУЖНЫЙ ДОКУМЕНТ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(ТУ, Договор или Акт ТП)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464" y="1988750"/>
            <a:ext cx="3244552" cy="1552456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44552"/>
              <a:gd name="connsiteY0-2" fmla="*/ 137160 h 1552456"/>
              <a:gd name="connsiteX1-3" fmla="*/ 3244552 w 3244552"/>
              <a:gd name="connsiteY1-4" fmla="*/ 0 h 1552456"/>
              <a:gd name="connsiteX2-5" fmla="*/ 3168352 w 3244552"/>
              <a:gd name="connsiteY2-6" fmla="*/ 1552456 h 1552456"/>
              <a:gd name="connsiteX3-7" fmla="*/ 0 w 3244552"/>
              <a:gd name="connsiteY3-8" fmla="*/ 1552456 h 1552456"/>
              <a:gd name="connsiteX4-9" fmla="*/ 0 w 3244552"/>
              <a:gd name="connsiteY4-10" fmla="*/ 137160 h 15524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44552" h="1552456">
                <a:moveTo>
                  <a:pt x="0" y="137160"/>
                </a:moveTo>
                <a:lnTo>
                  <a:pt x="3244552" y="0"/>
                </a:lnTo>
                <a:lnTo>
                  <a:pt x="3168352" y="1552456"/>
                </a:lnTo>
                <a:lnTo>
                  <a:pt x="0" y="1552456"/>
                </a:lnTo>
                <a:lnTo>
                  <a:pt x="0" y="13716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0"/>
          <a:stretch>
            <a:fillRect/>
          </a:stretch>
        </p:blipFill>
        <p:spPr bwMode="auto">
          <a:xfrm>
            <a:off x="2216695" y="2330042"/>
            <a:ext cx="942660" cy="95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5" y="113893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ПАМЯТКА ПОДАЧИ ЕДИНОЙ ЭЛЕКТРОННОЙ ЗАЯВКИ НА ВЫДАЧУ ТЕХНИЧЕСКИХ УСЛОВИЙ, ДОГОВОРОВ О ПОДКЛЮЧЕНИИ ОБЪЕКТОВ КАПИТАЛЬНОГО СТРОИТЕЛЬСТВА К СЕТЯМ ИНЖЕНЕРНО-ТЕХНИЧЕСКОГО ОБЕСПЕЧЕНИЯ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МОСКОВСКОЙ ОБЛАСТИ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620" y="2252320"/>
            <a:ext cx="1996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ШАГ 1. </a:t>
            </a:r>
          </a:p>
          <a:p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ЗАЙДИТЕ В ЛИЧНЫЙ КАБИНЕТ РПГУ </a:t>
            </a:r>
            <a:r>
              <a:rPr lang="ru-RU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WWW.USLUGI.MOSREG.R</a:t>
            </a:r>
            <a:r>
              <a:rPr lang="en-US" sz="1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U</a:t>
            </a:r>
            <a:endParaRPr 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0832" y="2074203"/>
            <a:ext cx="25840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ШАГ 2. </a:t>
            </a:r>
          </a:p>
          <a:p>
            <a:r>
              <a:rPr lang="ru-RU" sz="1700" b="1" dirty="0" smtClean="0">
                <a:solidFill>
                  <a:schemeClr val="bg1"/>
                </a:solidFill>
              </a:rPr>
              <a:t>ВЫБЕРИТЕ </a:t>
            </a:r>
            <a:br>
              <a:rPr lang="ru-RU" sz="1700" b="1" dirty="0" smtClean="0">
                <a:solidFill>
                  <a:schemeClr val="bg1"/>
                </a:solidFill>
              </a:rPr>
            </a:br>
            <a:r>
              <a:rPr lang="ru-RU" sz="1700" b="1" dirty="0" smtClean="0">
                <a:solidFill>
                  <a:schemeClr val="bg1"/>
                </a:solidFill>
              </a:rPr>
              <a:t>НУЖНЫЙ РЕСУРС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(или несколько)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s://www.iconbunny.com/icons/media/catalog/product/3/4/3402.9-magnifying-glass-icon-iconbunn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89" y="2228684"/>
            <a:ext cx="701196" cy="7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2"/>
          <p:cNvSpPr/>
          <p:nvPr/>
        </p:nvSpPr>
        <p:spPr>
          <a:xfrm>
            <a:off x="6825208" y="1916832"/>
            <a:ext cx="2880320" cy="1624374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560076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0" y="1560076"/>
                </a:lnTo>
                <a:lnTo>
                  <a:pt x="0" y="1447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7215" y="2141275"/>
            <a:ext cx="1800201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ШАГ 3. </a:t>
            </a:r>
            <a:r>
              <a:rPr lang="ru-RU" sz="1700" b="1" dirty="0" smtClean="0">
                <a:solidFill>
                  <a:schemeClr val="bg1"/>
                </a:solidFill>
              </a:rPr>
              <a:t>ЗАПОЛНИТЕ  ЭЛЕКТРОННУЮ ФОРМУ ЗАЯВКИ 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12"/>
          <p:cNvSpPr/>
          <p:nvPr/>
        </p:nvSpPr>
        <p:spPr>
          <a:xfrm>
            <a:off x="128464" y="4045262"/>
            <a:ext cx="3096344" cy="2075224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  <a:gd name="connsiteX0-11" fmla="*/ 0 w 3206452"/>
              <a:gd name="connsiteY0-12" fmla="*/ 144780 h 1993080"/>
              <a:gd name="connsiteX1-13" fmla="*/ 3206452 w 3206452"/>
              <a:gd name="connsiteY1-14" fmla="*/ 0 h 1993080"/>
              <a:gd name="connsiteX2-15" fmla="*/ 3168352 w 3206452"/>
              <a:gd name="connsiteY2-16" fmla="*/ 1560076 h 1993080"/>
              <a:gd name="connsiteX3-17" fmla="*/ 6418 w 3206452"/>
              <a:gd name="connsiteY3-18" fmla="*/ 1993080 h 1993080"/>
              <a:gd name="connsiteX4-19" fmla="*/ 0 w 3206452"/>
              <a:gd name="connsiteY4-20" fmla="*/ 144780 h 19930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993080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6418" y="1993080"/>
                </a:lnTo>
                <a:cubicBezTo>
                  <a:pt x="4279" y="1376980"/>
                  <a:pt x="2139" y="760880"/>
                  <a:pt x="0" y="14478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472" y="4221088"/>
            <a:ext cx="2264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ШАГ 4. 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ru-RU" sz="1700" b="1" dirty="0" smtClean="0">
                <a:solidFill>
                  <a:schemeClr val="bg1"/>
                </a:solidFill>
              </a:rPr>
              <a:t>ОТПРАВЬТЕ  ЗАЯВКУ НА ИСПОЛНЕНИЕ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472" y="5411390"/>
            <a:ext cx="27685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ЭТАПЫ И СРОКИ ПРОХОЖДЕНИЯ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БУДУТ В ЛИЧНОМ КАБИНЕТЕ</a:t>
            </a:r>
          </a:p>
        </p:txBody>
      </p:sp>
      <p:sp>
        <p:nvSpPr>
          <p:cNvPr id="14" name="AutoShape 12" descr="https://svgsilh.com/svg/2126884-03a9f4.sv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424" y="2116885"/>
            <a:ext cx="840488" cy="84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12"/>
          <p:cNvSpPr/>
          <p:nvPr/>
        </p:nvSpPr>
        <p:spPr>
          <a:xfrm>
            <a:off x="3440832" y="4005064"/>
            <a:ext cx="3312368" cy="1776499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560076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0" y="1560076"/>
                </a:lnTo>
                <a:lnTo>
                  <a:pt x="0" y="14478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2840" y="4250412"/>
            <a:ext cx="214235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ШАГ 5.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УЗНАЙТЕ О РЕЗУЛЬТАТЕ ОКАЗАНИЯ УСЛУГИ </a:t>
            </a:r>
          </a:p>
          <a:p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В «ЛИЧНОМ КАБИНЕТЕ» 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05329" y="5589240"/>
            <a:ext cx="17722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свободных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мощностей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8276" y="6237312"/>
            <a:ext cx="8529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СПРАВОЧНЫЕ ТЕЛЕФОНЫ ПО ВОПРОСАМ ТЕХНОЛОГИЧЕСКОГО ПРИСОЕДИНЕНИЯ:  ГКУ МО «АРКИ»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 (498) 602‑28-12, 8 (498) 602‑28-47, </a:t>
            </a:r>
          </a:p>
          <a:p>
            <a:pPr lvl="0" algn="just"/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АО «МОСОБЛГАЗ»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(800) 200-24-09, АО «МОСОБЛЭНЕРГО»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-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8 (495) 99-500-99, ПАО «РОССЕТИ МОСКОВСКИЙ РЕГИОН» </a:t>
            </a:r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(800) 700-40-70. 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Прямоугольник 12"/>
          <p:cNvSpPr/>
          <p:nvPr/>
        </p:nvSpPr>
        <p:spPr>
          <a:xfrm>
            <a:off x="6886514" y="3861048"/>
            <a:ext cx="2880320" cy="1768390"/>
          </a:xfrm>
          <a:custGeom>
            <a:avLst/>
            <a:gdLst>
              <a:gd name="connsiteX0" fmla="*/ 0 w 3168352"/>
              <a:gd name="connsiteY0" fmla="*/ 0 h 1415296"/>
              <a:gd name="connsiteX1" fmla="*/ 3168352 w 3168352"/>
              <a:gd name="connsiteY1" fmla="*/ 0 h 1415296"/>
              <a:gd name="connsiteX2" fmla="*/ 3168352 w 3168352"/>
              <a:gd name="connsiteY2" fmla="*/ 1415296 h 1415296"/>
              <a:gd name="connsiteX3" fmla="*/ 0 w 3168352"/>
              <a:gd name="connsiteY3" fmla="*/ 1415296 h 1415296"/>
              <a:gd name="connsiteX4" fmla="*/ 0 w 3168352"/>
              <a:gd name="connsiteY4" fmla="*/ 0 h 1415296"/>
              <a:gd name="connsiteX0-1" fmla="*/ 0 w 3206452"/>
              <a:gd name="connsiteY0-2" fmla="*/ 144780 h 1560076"/>
              <a:gd name="connsiteX1-3" fmla="*/ 3206452 w 3206452"/>
              <a:gd name="connsiteY1-4" fmla="*/ 0 h 1560076"/>
              <a:gd name="connsiteX2-5" fmla="*/ 3168352 w 3206452"/>
              <a:gd name="connsiteY2-6" fmla="*/ 1560076 h 1560076"/>
              <a:gd name="connsiteX3-7" fmla="*/ 0 w 3206452"/>
              <a:gd name="connsiteY3-8" fmla="*/ 1560076 h 1560076"/>
              <a:gd name="connsiteX4-9" fmla="*/ 0 w 3206452"/>
              <a:gd name="connsiteY4-10" fmla="*/ 144780 h 1560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06452" h="1560076">
                <a:moveTo>
                  <a:pt x="0" y="144780"/>
                </a:moveTo>
                <a:lnTo>
                  <a:pt x="3206452" y="0"/>
                </a:lnTo>
                <a:lnTo>
                  <a:pt x="3168352" y="1560076"/>
                </a:lnTo>
                <a:lnTo>
                  <a:pt x="0" y="1560076"/>
                </a:lnTo>
                <a:lnTo>
                  <a:pt x="0" y="14478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97216" y="4221088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ШАГ 6.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ПОДПИШИТЕ РЕЗУЛЬТАТ 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ОКАЗАНИЯ УСЛУГИ ЭЦП </a:t>
            </a:r>
            <a:br>
              <a:rPr lang="ru-RU" sz="160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(ПРИ НЕОБХОДИМОСТИ)</a:t>
            </a:r>
            <a:r>
              <a:rPr lang="ru-RU" sz="16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9" name="Picture 15" descr="https://image.flaticon.com/icons/png/512/341/341126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96" y="4058962"/>
            <a:ext cx="893596" cy="89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ketahananpangan.pesawarankab.go.id/assets/img/buku_tam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88" y="4339494"/>
            <a:ext cx="740981" cy="74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21" descr="https://cdn0.iconfinder.com/data/icons/office-supplies-desk-accessories/54/office-document-pencil-256.pn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5" name="AutoShape 24" descr="https://sbis.perm.ru/wp-content/uploads/2018/03/ico2.png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7" r="17606"/>
          <a:stretch>
            <a:fillRect/>
          </a:stretch>
        </p:blipFill>
        <p:spPr bwMode="auto">
          <a:xfrm rot="18815729">
            <a:off x="8846951" y="4206340"/>
            <a:ext cx="1141426" cy="90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007" y="5805264"/>
            <a:ext cx="816989" cy="87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0" y="0"/>
            <a:ext cx="9906000" cy="877069"/>
            <a:chOff x="4401" y="0"/>
            <a:chExt cx="9906000" cy="877069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482"/>
            <a:stretch>
              <a:fillRect/>
            </a:stretch>
          </p:blipFill>
          <p:spPr bwMode="auto">
            <a:xfrm>
              <a:off x="4401" y="0"/>
              <a:ext cx="5143663" cy="87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99" b="88626"/>
            <a:stretch>
              <a:fillRect/>
            </a:stretch>
          </p:blipFill>
          <p:spPr bwMode="auto">
            <a:xfrm>
              <a:off x="5148064" y="0"/>
              <a:ext cx="4762337" cy="87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4786654" y="116632"/>
            <a:ext cx="51193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  <a:cs typeface="Arial" panose="020B0604020202020204" pitchFamily="34" charset="0"/>
              </a:rPr>
              <a:t>КАК ПОЛУЧИТЬ ТЕХУСЛОВИЯ И ЗАКЛЮЧИТЬ ДОГОВОР ПОДКЛЮЧЕНИЯ К ИНЖЕНЕРНЫМ СЕТЯМ ?</a:t>
            </a:r>
            <a:endParaRPr lang="ru-RU" sz="1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051" name="Picture 27" descr="https://yt3.ggpht.com/a/AGF-l7-bq21uxFQ1P9_-wdbLHmKHSVmrmQUzQ_-4kA=s900-c-k-c0xffffffff-no-rj-m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014" y="732185"/>
            <a:ext cx="974174" cy="9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 rot="20234881">
            <a:off x="8741798" y="911036"/>
            <a:ext cx="1036374" cy="553998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ru-RU" sz="1500" b="1" dirty="0" smtClean="0"/>
              <a:t>ПОМОЩЬ</a:t>
            </a:r>
          </a:p>
          <a:p>
            <a:r>
              <a:rPr lang="ru-RU" sz="1500" b="1" dirty="0" smtClean="0"/>
              <a:t>БИЗНЕСУ! </a:t>
            </a:r>
          </a:p>
        </p:txBody>
      </p:sp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59"/>
          <a:stretch>
            <a:fillRect/>
          </a:stretch>
        </p:blipFill>
        <p:spPr bwMode="auto">
          <a:xfrm flipV="1">
            <a:off x="-28102" y="6713831"/>
            <a:ext cx="9934101" cy="14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Лист A4 (210x297 мм)</PresentationFormat>
  <Paragraphs>32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Кудасов Вадим Сергеевич</dc:creator>
  <cp:lastModifiedBy>Горбунова Надежда Витальевна</cp:lastModifiedBy>
  <cp:revision>17</cp:revision>
  <dcterms:created xsi:type="dcterms:W3CDTF">2021-08-17T07:29:00Z</dcterms:created>
  <dcterms:modified xsi:type="dcterms:W3CDTF">2021-08-23T12:35:42Z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753E2DBDB6CB4662834C545E7B3F3DAA</vt:lpwstr>
  </property>
  <property fmtid="{D5CDD505-2E9C-101B-9397-08002B2CF9AE}" pid="3" name="KSOProductBuildVer">
    <vt:lpwstr>1049-11.2.0.10258</vt:lpwstr>
  </property>
</Properties>
</file>