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drawings/drawing2.xml" ContentType="application/vnd.openxmlformats-officedocument.drawingml.chartshapes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drawings/drawing3.xml" ContentType="application/vnd.openxmlformats-officedocument.drawingml.chartshapes+xml"/>
  <Override PartName="/ppt/charts/chart16.xml" ContentType="application/vnd.openxmlformats-officedocument.drawingml.chart+xml"/>
  <Override PartName="/ppt/drawings/drawing4.xml" ContentType="application/vnd.openxmlformats-officedocument.drawingml.chartshapes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drawings/drawing5.xml" ContentType="application/vnd.openxmlformats-officedocument.drawingml.chartshapes+xml"/>
  <Override PartName="/ppt/charts/chart20.xml" ContentType="application/vnd.openxmlformats-officedocument.drawingml.chart+xml"/>
  <Override PartName="/ppt/drawings/drawing6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style3.xml" ContentType="application/vnd.ms-office.chartstyle+xml"/>
  <Override PartName="/ppt/charts/colors3.xml" ContentType="application/vnd.ms-office.chartcolorstyle+xml"/>
  <Override PartName="/ppt/charts/style4.xml" ContentType="application/vnd.ms-office.chartstyle+xml"/>
  <Override PartName="/ppt/charts/colors4.xml" ContentType="application/vnd.ms-office.chartcolorstyle+xml"/>
  <Override PartName="/ppt/charts/colors5.xml" ContentType="application/vnd.ms-office.chartcolorstyle+xml"/>
  <Override PartName="/ppt/charts/style5.xml" ContentType="application/vnd.ms-office.chartstyle+xml"/>
  <Override PartName="/ppt/charts/colors6.xml" ContentType="application/vnd.ms-office.chartcolorstyle+xml"/>
  <Override PartName="/ppt/charts/style6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90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6" r:id="rId23"/>
    <p:sldId id="287" r:id="rId24"/>
    <p:sldId id="288" r:id="rId25"/>
    <p:sldId id="289" r:id="rId26"/>
    <p:sldId id="291" r:id="rId27"/>
    <p:sldId id="266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F3EB"/>
    <a:srgbClr val="FCE3CF"/>
    <a:srgbClr val="F7C8AE"/>
    <a:srgbClr val="8EBAEA"/>
    <a:srgbClr val="A08B88"/>
    <a:srgbClr val="D3E1E4"/>
    <a:srgbClr val="43ADA1"/>
    <a:srgbClr val="ADB9CA"/>
    <a:srgbClr val="6D5A57"/>
    <a:srgbClr val="7985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>
        <p:scale>
          <a:sx n="122" d="100"/>
          <a:sy n="122" d="100"/>
        </p:scale>
        <p:origin x="-96" y="72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\\ODIN-S14V\DiscM\WORK\el_obesp\&#1055;&#1091;&#1073;&#1083;&#1057;&#1083;&#1091;&#1096;\&#1041;&#1102;&#1076;&#1078;&#1077;&#1090;2021\&#1076;&#1072;&#1085;&#1085;&#1099;&#1077;%20&#1076;&#1083;&#1103;%20&#1076;&#1080;&#1072;&#1075;&#1088;&#1072;&#1084;&#1084;%20-%20&#1082;&#1086;&#1087;&#1080;&#1103;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\\ODIN-S14V\DiscM\WORK\el_obesp\&#1055;&#1091;&#1073;&#1083;&#1057;&#1083;&#1091;&#1096;\&#1041;&#1102;&#1076;&#1078;&#1077;&#1090;2021\&#1076;&#1072;&#1085;&#1085;&#1099;&#1077;%20&#1076;&#1083;&#1103;%20&#1076;&#1080;&#1072;&#1075;&#1088;&#1072;&#1084;&#1084;.xlsx" TargetMode="Externa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4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15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6.xlsx"/><Relationship Id="rId4" Type="http://schemas.microsoft.com/office/2011/relationships/chartStyle" Target="style1.xml"/></Relationships>
</file>

<file path=ppt/charts/_rels/chart16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Excel7.xlsx"/><Relationship Id="rId4" Type="http://schemas.microsoft.com/office/2011/relationships/chartStyle" Target="style2.xml"/></Relationships>
</file>

<file path=ppt/charts/_rels/chart17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_____Microsoft_Excel8.xlsx"/></Relationships>
</file>

<file path=ppt/charts/_rels/chart18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_____Microsoft_Excel9.xlsx"/></Relationships>
</file>

<file path=ppt/charts/_rels/chart19.xml.rels><?xml version="1.0" encoding="UTF-8" standalone="yes"?>
<Relationships xmlns="http://schemas.openxmlformats.org/package/2006/relationships"><Relationship Id="rId3" Type="http://schemas.microsoft.com/office/2011/relationships/chartColorStyle" Target="colors5.xml"/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Excel10.xlsx"/><Relationship Id="rId4" Type="http://schemas.microsoft.com/office/2011/relationships/chartStyle" Target="style5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ODIN-S14V\DiscM\WORK\el_obesp\&#1055;&#1091;&#1073;&#1083;&#1057;&#1083;&#1091;&#1096;\&#1041;&#1102;&#1076;&#1078;&#1077;&#1090;2021\&#1076;&#1072;&#1085;&#1085;&#1099;&#1077;%20&#1076;&#1083;&#1103;%20&#1076;&#1080;&#1072;&#1075;&#1088;&#1072;&#1084;&#1084;.xlsx" TargetMode="External"/></Relationships>
</file>

<file path=ppt/charts/_rels/chart20.xml.rels><?xml version="1.0" encoding="UTF-8" standalone="yes"?>
<Relationships xmlns="http://schemas.openxmlformats.org/package/2006/relationships"><Relationship Id="rId3" Type="http://schemas.microsoft.com/office/2011/relationships/chartColorStyle" Target="colors6.xml"/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_____Microsoft_Excel11.xlsx"/><Relationship Id="rId4" Type="http://schemas.microsoft.com/office/2011/relationships/chartStyle" Target="style6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ODIN-S14V\DiscM\WORK\el_obesp\&#1055;&#1091;&#1073;&#1083;&#1057;&#1083;&#1091;&#1096;\&#1041;&#1102;&#1076;&#1078;&#1077;&#1090;2021\&#1076;&#1072;&#1085;&#1085;&#1099;&#1077;%20&#1076;&#1083;&#1103;%20&#1076;&#1080;&#1072;&#1075;&#1088;&#1072;&#1084;&#1084;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ODIN-S14V\DiscM\WORK\el_obesp\&#1055;&#1091;&#1073;&#1083;&#1057;&#1083;&#1091;&#1096;\&#1041;&#1102;&#1076;&#1078;&#1077;&#1090;2021\&#1076;&#1072;&#1085;&#1085;&#1099;&#1077;%20&#1076;&#1083;&#1103;%20&#1076;&#1080;&#1072;&#1075;&#1088;&#1072;&#1084;&#1084;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\\ODIN-S14V\DiscM\WORK\el_obesp\&#1055;&#1091;&#1073;&#1083;&#1057;&#1083;&#1091;&#1096;\&#1041;&#1102;&#1076;&#1078;&#1077;&#1090;2021\&#1087;&#1088;&#1086;&#1075;&#1088;&#1072;&#1084;&#1084;&#1085;&#1099;&#1077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ACF3EB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CB6-4904-B7D7-2C0E95889D52}"/>
              </c:ext>
            </c:extLst>
          </c:dPt>
          <c:dPt>
            <c:idx val="1"/>
            <c:invertIfNegative val="0"/>
            <c:bubble3D val="0"/>
            <c:spPr>
              <a:solidFill>
                <a:srgbClr val="FCE3CF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CB6-4904-B7D7-2C0E95889D52}"/>
              </c:ext>
            </c:extLst>
          </c:dPt>
          <c:dPt>
            <c:idx val="2"/>
            <c:invertIfNegative val="0"/>
            <c:bubble3D val="0"/>
            <c:spPr>
              <a:solidFill>
                <a:srgbClr val="FF7C8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CB6-4904-B7D7-2C0E95889D52}"/>
              </c:ext>
            </c:extLst>
          </c:dPt>
          <c:dPt>
            <c:idx val="4"/>
            <c:invertIfNegative val="0"/>
            <c:bubble3D val="0"/>
            <c:spPr>
              <a:solidFill>
                <a:srgbClr val="ACF3EB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ECB6-4904-B7D7-2C0E95889D52}"/>
              </c:ext>
            </c:extLst>
          </c:dPt>
          <c:dPt>
            <c:idx val="5"/>
            <c:invertIfNegative val="0"/>
            <c:bubble3D val="0"/>
            <c:spPr>
              <a:solidFill>
                <a:srgbClr val="FCE3CF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ECB6-4904-B7D7-2C0E95889D52}"/>
              </c:ext>
            </c:extLst>
          </c:dPt>
          <c:dPt>
            <c:idx val="6"/>
            <c:invertIfNegative val="0"/>
            <c:bubble3D val="0"/>
            <c:spPr>
              <a:solidFill>
                <a:srgbClr val="FF7C8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ECB6-4904-B7D7-2C0E95889D52}"/>
              </c:ext>
            </c:extLst>
          </c:dPt>
          <c:dPt>
            <c:idx val="8"/>
            <c:invertIfNegative val="0"/>
            <c:bubble3D val="0"/>
            <c:spPr>
              <a:solidFill>
                <a:srgbClr val="ACF3EB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ECB6-4904-B7D7-2C0E95889D52}"/>
              </c:ext>
            </c:extLst>
          </c:dPt>
          <c:dPt>
            <c:idx val="9"/>
            <c:invertIfNegative val="0"/>
            <c:bubble3D val="0"/>
            <c:spPr>
              <a:solidFill>
                <a:srgbClr val="FCE3CF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ECB6-4904-B7D7-2C0E95889D52}"/>
              </c:ext>
            </c:extLst>
          </c:dPt>
          <c:dPt>
            <c:idx val="10"/>
            <c:invertIfNegative val="0"/>
            <c:bubble3D val="0"/>
            <c:spPr>
              <a:solidFill>
                <a:srgbClr val="FF7C8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ECB6-4904-B7D7-2C0E95889D52}"/>
              </c:ext>
            </c:extLst>
          </c:dPt>
          <c:dLbls>
            <c:dLbl>
              <c:idx val="0"/>
              <c:layout>
                <c:manualLayout>
                  <c:x val="1.4861951776828251E-3"/>
                  <c:y val="-9.2592592592592587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/>
                      <a:t>9 256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ECB6-4904-B7D7-2C0E95889D52}"/>
                </c:ext>
              </c:extLst>
            </c:dLbl>
            <c:dLbl>
              <c:idx val="1"/>
              <c:layout>
                <c:manualLayout>
                  <c:x val="1.4861951776827978E-3"/>
                  <c:y val="-9.2592592592592587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/>
                      <a:t>9 256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ECB6-4904-B7D7-2C0E95889D52}"/>
                </c:ext>
              </c:extLst>
            </c:dLbl>
            <c:dLbl>
              <c:idx val="2"/>
              <c:layout>
                <c:manualLayout>
                  <c:x val="-1.4861951776828251E-3"/>
                  <c:y val="-6.9444444444444448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/>
                      <a:t> -1 168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ECB6-4904-B7D7-2C0E95889D52}"/>
                </c:ext>
              </c:extLst>
            </c:dLbl>
            <c:dLbl>
              <c:idx val="4"/>
              <c:layout>
                <c:manualLayout>
                  <c:x val="1.4861951776827707E-3"/>
                  <c:y val="-0.13425925925925936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11 799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ECB6-4904-B7D7-2C0E95889D52}"/>
                </c:ext>
              </c:extLst>
            </c:dLbl>
            <c:dLbl>
              <c:idx val="5"/>
              <c:layout>
                <c:manualLayout>
                  <c:x val="-1.4861951776828795E-3"/>
                  <c:y val="-0.1296296296296296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11 799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ECB6-4904-B7D7-2C0E95889D52}"/>
                </c:ext>
              </c:extLst>
            </c:dLbl>
            <c:dLbl>
              <c:idx val="6"/>
              <c:layout>
                <c:manualLayout>
                  <c:x val="0"/>
                  <c:y val="-5.555555555555555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- 449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ECB6-4904-B7D7-2C0E95889D52}"/>
                </c:ext>
              </c:extLst>
            </c:dLbl>
            <c:dLbl>
              <c:idx val="8"/>
              <c:layout>
                <c:manualLayout>
                  <c:x val="1.4861951776828251E-3"/>
                  <c:y val="-0.111111111111111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 10 574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ECB6-4904-B7D7-2C0E95889D52}"/>
                </c:ext>
              </c:extLst>
            </c:dLbl>
            <c:dLbl>
              <c:idx val="9"/>
              <c:layout>
                <c:manualLayout>
                  <c:x val="0"/>
                  <c:y val="-0.111111111111111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10 574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ECB6-4904-B7D7-2C0E95889D52}"/>
                </c:ext>
              </c:extLst>
            </c:dLbl>
            <c:dLbl>
              <c:idx val="10"/>
              <c:layout>
                <c:manualLayout>
                  <c:x val="1.4861951776826072E-3"/>
                  <c:y val="-5.0925925925925923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 - 138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1-ECB6-4904-B7D7-2C0E95889D5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Franklin Gothic Demi Cond" panose="020B07060304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Параметры!$A$1:$K$1</c:f>
              <c:numCache>
                <c:formatCode>General</c:formatCode>
                <c:ptCount val="11"/>
                <c:pt idx="0">
                  <c:v>9256</c:v>
                </c:pt>
                <c:pt idx="1">
                  <c:v>9256</c:v>
                </c:pt>
                <c:pt idx="2">
                  <c:v>1168</c:v>
                </c:pt>
                <c:pt idx="4">
                  <c:v>11799</c:v>
                </c:pt>
                <c:pt idx="5">
                  <c:v>11799</c:v>
                </c:pt>
                <c:pt idx="6">
                  <c:v>449</c:v>
                </c:pt>
                <c:pt idx="8">
                  <c:v>10574</c:v>
                </c:pt>
                <c:pt idx="9">
                  <c:v>10574</c:v>
                </c:pt>
                <c:pt idx="10">
                  <c:v>138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2-ECB6-4904-B7D7-2C0E95889D52}"/>
            </c:ext>
          </c:extLst>
        </c:ser>
        <c:ser>
          <c:idx val="1"/>
          <c:order val="1"/>
          <c:invertIfNegative val="0"/>
          <c:dPt>
            <c:idx val="0"/>
            <c:invertIfNegative val="0"/>
            <c:bubble3D val="0"/>
            <c:spPr>
              <a:solidFill>
                <a:srgbClr val="43ADA1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4-ECB6-4904-B7D7-2C0E95889D52}"/>
              </c:ext>
            </c:extLst>
          </c:dPt>
          <c:dPt>
            <c:idx val="1"/>
            <c:invertIfNegative val="0"/>
            <c:bubble3D val="0"/>
            <c:spPr>
              <a:solidFill>
                <a:srgbClr val="F7C8AE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6-ECB6-4904-B7D7-2C0E95889D52}"/>
              </c:ext>
            </c:extLst>
          </c:dPt>
          <c:dPt>
            <c:idx val="4"/>
            <c:invertIfNegative val="0"/>
            <c:bubble3D val="0"/>
            <c:spPr>
              <a:solidFill>
                <a:srgbClr val="43ADA1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8-ECB6-4904-B7D7-2C0E95889D52}"/>
              </c:ext>
            </c:extLst>
          </c:dPt>
          <c:dPt>
            <c:idx val="5"/>
            <c:invertIfNegative val="0"/>
            <c:bubble3D val="0"/>
            <c:spPr>
              <a:solidFill>
                <a:srgbClr val="F7C8AE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A-ECB6-4904-B7D7-2C0E95889D52}"/>
              </c:ext>
            </c:extLst>
          </c:dPt>
          <c:dPt>
            <c:idx val="8"/>
            <c:invertIfNegative val="0"/>
            <c:bubble3D val="0"/>
            <c:spPr>
              <a:solidFill>
                <a:srgbClr val="43ADA1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C-ECB6-4904-B7D7-2C0E95889D52}"/>
              </c:ext>
            </c:extLst>
          </c:dPt>
          <c:dPt>
            <c:idx val="9"/>
            <c:invertIfNegative val="0"/>
            <c:bubble3D val="0"/>
            <c:spPr>
              <a:solidFill>
                <a:srgbClr val="F7C8AE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E-ECB6-4904-B7D7-2C0E95889D52}"/>
              </c:ext>
            </c:extLst>
          </c:dPt>
          <c:dLbls>
            <c:dLbl>
              <c:idx val="0"/>
              <c:layout>
                <c:manualLayout>
                  <c:x val="0"/>
                  <c:y val="-0.12962962962962968"/>
                </c:manualLayout>
              </c:layout>
              <c:tx>
                <c:rich>
                  <a:bodyPr/>
                  <a:lstStyle/>
                  <a:p>
                    <a:r>
                      <a:rPr lang="en-US" b="1" dirty="0"/>
                      <a:t> 11 688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4-ECB6-4904-B7D7-2C0E95889D52}"/>
                </c:ext>
              </c:extLst>
            </c:dLbl>
            <c:dLbl>
              <c:idx val="1"/>
              <c:layout>
                <c:manualLayout>
                  <c:x val="-1.4861951776828388E-3"/>
                  <c:y val="-0.14351851851851857"/>
                </c:manualLayout>
              </c:layout>
              <c:tx>
                <c:rich>
                  <a:bodyPr/>
                  <a:lstStyle/>
                  <a:p>
                    <a:r>
                      <a:rPr lang="en-US" b="1" dirty="0"/>
                      <a:t> 12 856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6-ECB6-4904-B7D7-2C0E95889D52}"/>
                </c:ext>
              </c:extLst>
            </c:dLbl>
            <c:dLbl>
              <c:idx val="4"/>
              <c:layout>
                <c:manualLayout>
                  <c:x val="1.4861951776828251E-3"/>
                  <c:y val="-0.1296296296296296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12 334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8-ECB6-4904-B7D7-2C0E95889D52}"/>
                </c:ext>
              </c:extLst>
            </c:dLbl>
            <c:dLbl>
              <c:idx val="5"/>
              <c:layout>
                <c:manualLayout>
                  <c:x val="-1.4861951776828795E-3"/>
                  <c:y val="-0.1388888888888889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12 783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A-ECB6-4904-B7D7-2C0E95889D52}"/>
                </c:ext>
              </c:extLst>
            </c:dLbl>
            <c:dLbl>
              <c:idx val="8"/>
              <c:layout>
                <c:manualLayout>
                  <c:x val="0"/>
                  <c:y val="-0.1435185185185185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12 980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C-ECB6-4904-B7D7-2C0E95889D52}"/>
                </c:ext>
              </c:extLst>
            </c:dLbl>
            <c:dLbl>
              <c:idx val="9"/>
              <c:layout>
                <c:manualLayout>
                  <c:x val="0"/>
                  <c:y val="-0.148148148148148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13 118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E-ECB6-4904-B7D7-2C0E95889D5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Franklin Gothic Demi Cond" panose="020B07060304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Параметры!$A$2:$K$2</c:f>
              <c:numCache>
                <c:formatCode>General</c:formatCode>
                <c:ptCount val="11"/>
                <c:pt idx="0">
                  <c:v>11688</c:v>
                </c:pt>
                <c:pt idx="1">
                  <c:v>12857</c:v>
                </c:pt>
                <c:pt idx="4">
                  <c:v>12334</c:v>
                </c:pt>
                <c:pt idx="5">
                  <c:v>12783</c:v>
                </c:pt>
                <c:pt idx="8">
                  <c:v>12980</c:v>
                </c:pt>
                <c:pt idx="9">
                  <c:v>13118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F-ECB6-4904-B7D7-2C0E95889D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overlap val="100"/>
        <c:axId val="149718528"/>
        <c:axId val="149720064"/>
      </c:barChart>
      <c:catAx>
        <c:axId val="149718528"/>
        <c:scaling>
          <c:orientation val="minMax"/>
        </c:scaling>
        <c:delete val="1"/>
        <c:axPos val="b"/>
        <c:majorTickMark val="out"/>
        <c:minorTickMark val="none"/>
        <c:tickLblPos val="nextTo"/>
        <c:crossAx val="149720064"/>
        <c:crosses val="autoZero"/>
        <c:auto val="1"/>
        <c:lblAlgn val="ctr"/>
        <c:lblOffset val="100"/>
        <c:noMultiLvlLbl val="0"/>
      </c:catAx>
      <c:valAx>
        <c:axId val="149720064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14971852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ADB9CA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051-48F3-990C-3FF8BA012F72}"/>
              </c:ext>
            </c:extLst>
          </c:dPt>
          <c:dPt>
            <c:idx val="2"/>
            <c:invertIfNegative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051-48F3-990C-3FF8BA012F72}"/>
              </c:ext>
            </c:extLst>
          </c:dPt>
          <c:dPt>
            <c:idx val="3"/>
            <c:invertIfNegative val="0"/>
            <c:bubble3D val="0"/>
            <c:spPr>
              <a:solidFill>
                <a:srgbClr val="43ADA1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051-48F3-990C-3FF8BA012F72}"/>
              </c:ext>
            </c:extLst>
          </c:dPt>
          <c:dPt>
            <c:idx val="5"/>
            <c:invertIfNegative val="0"/>
            <c:bubble3D val="0"/>
            <c:spPr>
              <a:solidFill>
                <a:srgbClr val="ADB9CA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9051-48F3-990C-3FF8BA012F72}"/>
              </c:ext>
            </c:extLst>
          </c:dPt>
          <c:dPt>
            <c:idx val="6"/>
            <c:invertIfNegative val="0"/>
            <c:bubble3D val="0"/>
            <c:spPr>
              <a:solidFill>
                <a:srgbClr val="F7C8AE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9051-48F3-990C-3FF8BA012F72}"/>
              </c:ext>
            </c:extLst>
          </c:dPt>
          <c:dPt>
            <c:idx val="7"/>
            <c:invertIfNegative val="0"/>
            <c:bubble3D val="0"/>
            <c:spPr>
              <a:solidFill>
                <a:srgbClr val="43ADA1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9051-48F3-990C-3FF8BA012F72}"/>
              </c:ext>
            </c:extLst>
          </c:dPt>
          <c:dPt>
            <c:idx val="9"/>
            <c:invertIfNegative val="0"/>
            <c:bubble3D val="0"/>
            <c:spPr>
              <a:solidFill>
                <a:srgbClr val="F7C8AE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9051-48F3-990C-3FF8BA012F72}"/>
              </c:ext>
            </c:extLst>
          </c:dPt>
          <c:dPt>
            <c:idx val="10"/>
            <c:invertIfNegative val="0"/>
            <c:bubble3D val="0"/>
            <c:spPr>
              <a:solidFill>
                <a:srgbClr val="43ADA1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9051-48F3-990C-3FF8BA012F72}"/>
              </c:ext>
            </c:extLst>
          </c:dPt>
          <c:dPt>
            <c:idx val="12"/>
            <c:invertIfNegative val="0"/>
            <c:bubble3D val="0"/>
            <c:spPr>
              <a:solidFill>
                <a:srgbClr val="ADB9CA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9051-48F3-990C-3FF8BA012F72}"/>
              </c:ext>
            </c:extLst>
          </c:dPt>
          <c:dPt>
            <c:idx val="13"/>
            <c:invertIfNegative val="0"/>
            <c:bubble3D val="0"/>
            <c:spPr>
              <a:solidFill>
                <a:srgbClr val="F7C8AE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9051-48F3-990C-3FF8BA012F72}"/>
              </c:ext>
            </c:extLst>
          </c:dPt>
          <c:dPt>
            <c:idx val="14"/>
            <c:invertIfNegative val="0"/>
            <c:bubble3D val="0"/>
            <c:spPr>
              <a:solidFill>
                <a:srgbClr val="43ADA1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9051-48F3-990C-3FF8BA012F72}"/>
              </c:ext>
            </c:extLst>
          </c:dPt>
          <c:dLbls>
            <c:dLbl>
              <c:idx val="14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9051-48F3-990C-3FF8BA012F7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>
                    <a:latin typeface="Franklin Gothic Demi Cond" panose="020B07060304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Лист1!$A$5:$A$19</c:f>
              <c:numCache>
                <c:formatCode>General</c:formatCode>
                <c:ptCount val="15"/>
                <c:pt idx="0">
                  <c:v>1</c:v>
                </c:pt>
                <c:pt idx="2">
                  <c:v>10</c:v>
                </c:pt>
                <c:pt idx="3">
                  <c:v>14</c:v>
                </c:pt>
                <c:pt idx="5">
                  <c:v>1</c:v>
                </c:pt>
                <c:pt idx="6">
                  <c:v>5</c:v>
                </c:pt>
                <c:pt idx="7">
                  <c:v>7</c:v>
                </c:pt>
                <c:pt idx="9">
                  <c:v>10</c:v>
                </c:pt>
                <c:pt idx="10">
                  <c:v>32</c:v>
                </c:pt>
                <c:pt idx="12">
                  <c:v>3</c:v>
                </c:pt>
                <c:pt idx="13">
                  <c:v>14</c:v>
                </c:pt>
                <c:pt idx="14">
                  <c:v>80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6-9051-48F3-990C-3FF8BA012F7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8"/>
        <c:axId val="150729856"/>
        <c:axId val="150831488"/>
      </c:barChart>
      <c:catAx>
        <c:axId val="150729856"/>
        <c:scaling>
          <c:orientation val="minMax"/>
        </c:scaling>
        <c:delete val="1"/>
        <c:axPos val="l"/>
        <c:majorTickMark val="out"/>
        <c:minorTickMark val="none"/>
        <c:tickLblPos val="nextTo"/>
        <c:crossAx val="150831488"/>
        <c:crosses val="autoZero"/>
        <c:auto val="1"/>
        <c:lblAlgn val="ctr"/>
        <c:lblOffset val="100"/>
        <c:noMultiLvlLbl val="0"/>
      </c:catAx>
      <c:valAx>
        <c:axId val="1508314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5072985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25588833099649"/>
          <c:y val="5.8979357391242639E-2"/>
          <c:w val="0.71434029981513369"/>
          <c:h val="0.9244162482473981"/>
        </c:manualLayout>
      </c:layout>
      <c:pieChart>
        <c:varyColors val="1"/>
        <c:ser>
          <c:idx val="0"/>
          <c:order val="0"/>
          <c:spPr>
            <a:ln w="1905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bg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136-456B-965A-7B0E94E76779}"/>
              </c:ext>
            </c:extLst>
          </c:dPt>
          <c:dPt>
            <c:idx val="1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bg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136-456B-965A-7B0E94E76779}"/>
              </c:ext>
            </c:extLst>
          </c:dPt>
          <c:dPt>
            <c:idx val="4"/>
            <c:bubble3D val="0"/>
            <c:spPr>
              <a:solidFill>
                <a:srgbClr val="00B0F0"/>
              </a:solidFill>
              <a:ln w="19050">
                <a:solidFill>
                  <a:schemeClr val="bg1"/>
                </a:solidFill>
              </a:ln>
            </c:spPr>
          </c:dPt>
          <c:dPt>
            <c:idx val="6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solidFill>
                  <a:schemeClr val="bg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136-456B-965A-7B0E94E76779}"/>
              </c:ext>
            </c:extLst>
          </c:dPt>
          <c:dPt>
            <c:idx val="7"/>
            <c:bubble3D val="0"/>
            <c:spPr>
              <a:solidFill>
                <a:srgbClr val="FFFF00"/>
              </a:solidFill>
              <a:ln w="19050">
                <a:solidFill>
                  <a:schemeClr val="bg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136-456B-965A-7B0E94E76779}"/>
              </c:ext>
            </c:extLst>
          </c:dPt>
          <c:dPt>
            <c:idx val="8"/>
            <c:bubble3D val="0"/>
            <c:spPr>
              <a:solidFill>
                <a:schemeClr val="tx2">
                  <a:lumMod val="50000"/>
                </a:schemeClr>
              </a:solidFill>
              <a:ln w="19050">
                <a:solidFill>
                  <a:schemeClr val="bg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6136-456B-965A-7B0E94E76779}"/>
              </c:ext>
            </c:extLst>
          </c:dPt>
          <c:dLbls>
            <c:dLbl>
              <c:idx val="1"/>
              <c:layout>
                <c:manualLayout>
                  <c:x val="-0.11322002924641285"/>
                  <c:y val="-0.2149494000754122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136-456B-965A-7B0E94E76779}"/>
                </c:ext>
              </c:extLst>
            </c:dLbl>
            <c:dLbl>
              <c:idx val="9"/>
              <c:layout>
                <c:manualLayout>
                  <c:x val="-3.2866954685437391E-2"/>
                  <c:y val="-6.28470065417490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136-456B-965A-7B0E94E7677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образование!$A$4:$A$12</c:f>
              <c:strCache>
                <c:ptCount val="9"/>
                <c:pt idx="0">
                  <c:v>80 муниципальных учреждений дошкольного образования</c:v>
                </c:pt>
                <c:pt idx="1">
                  <c:v>53 муниципальных общеобразовательных учреждения</c:v>
                </c:pt>
                <c:pt idx="2">
                  <c:v>14 учреждений дополнительного образования</c:v>
                </c:pt>
                <c:pt idx="3">
                  <c:v>2 прочих учреждения</c:v>
                </c:pt>
                <c:pt idx="4">
                  <c:v>23 частных образовательных учреждений</c:v>
                </c:pt>
                <c:pt idx="5">
                  <c:v>Мероприятия в сфере образования</c:v>
                </c:pt>
                <c:pt idx="6">
                  <c:v>Обеспечение деятельности управления образования</c:v>
                </c:pt>
                <c:pt idx="7">
                  <c:v>Деятельность комиссии по делам несовершеннолетних</c:v>
                </c:pt>
                <c:pt idx="8">
                  <c:v>Деятельность МКУ ЦБ (расчет компенсации родительской платы)</c:v>
                </c:pt>
              </c:strCache>
            </c:strRef>
          </c:cat>
          <c:val>
            <c:numRef>
              <c:f>образование!$B$4:$B$12</c:f>
              <c:numCache>
                <c:formatCode>#,##0</c:formatCode>
                <c:ptCount val="9"/>
                <c:pt idx="0">
                  <c:v>3300</c:v>
                </c:pt>
                <c:pt idx="1">
                  <c:v>4893</c:v>
                </c:pt>
                <c:pt idx="2" formatCode="General">
                  <c:v>485</c:v>
                </c:pt>
                <c:pt idx="3" formatCode="General">
                  <c:v>42</c:v>
                </c:pt>
                <c:pt idx="4" formatCode="General">
                  <c:v>534</c:v>
                </c:pt>
                <c:pt idx="5" formatCode="General">
                  <c:v>33</c:v>
                </c:pt>
                <c:pt idx="6" formatCode="General">
                  <c:v>86</c:v>
                </c:pt>
                <c:pt idx="7" formatCode="General">
                  <c:v>20</c:v>
                </c:pt>
                <c:pt idx="8" formatCode="General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6136-456B-965A-7B0E94E767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19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doughnutChart>
        <c:varyColors val="1"/>
        <c:ser>
          <c:idx val="0"/>
          <c:order val="0"/>
          <c:spPr>
            <a:ln w="15875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B w="635000" h="635000"/>
            </a:sp3d>
          </c:spPr>
          <c:dPt>
            <c:idx val="0"/>
            <c:bubble3D val="0"/>
            <c:spPr>
              <a:solidFill>
                <a:srgbClr val="43ADA1"/>
              </a:solidFill>
              <a:ln w="15875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B w="635000" h="635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B1E-489F-8D58-1EE7E9E0D6F4}"/>
              </c:ext>
            </c:extLst>
          </c:dPt>
          <c:dPt>
            <c:idx val="1"/>
            <c:bubble3D val="0"/>
            <c:spPr>
              <a:solidFill>
                <a:srgbClr val="A08B88"/>
              </a:solidFill>
              <a:ln w="15875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B w="635000" h="635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B1E-489F-8D58-1EE7E9E0D6F4}"/>
              </c:ext>
            </c:extLst>
          </c:dPt>
          <c:dPt>
            <c:idx val="2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5875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B w="635000" h="635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B1E-489F-8D58-1EE7E9E0D6F4}"/>
              </c:ext>
            </c:extLst>
          </c:dPt>
          <c:dLbls>
            <c:dLbl>
              <c:idx val="0"/>
              <c:layout>
                <c:manualLayout>
                  <c:x val="5.5412971903628302E-3"/>
                  <c:y val="8.3610469236866269E-2"/>
                </c:manualLayout>
              </c:layout>
              <c:tx>
                <c:rich>
                  <a:bodyPr/>
                  <a:lstStyle/>
                  <a:p>
                    <a:r>
                      <a:rPr lang="en-US" sz="2000" dirty="0"/>
                      <a:t> 3 240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CB1E-489F-8D58-1EE7E9E0D6F4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2000" dirty="0"/>
                      <a:t>4 753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CB1E-489F-8D58-1EE7E9E0D6F4}"/>
                </c:ext>
              </c:extLst>
            </c:dLbl>
            <c:dLbl>
              <c:idx val="2"/>
              <c:layout>
                <c:manualLayout>
                  <c:x val="-5.413078429788898E-3"/>
                  <c:y val="-1.7575338928572996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485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CB1E-489F-8D58-1EE7E9E0D6F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0">
                    <a:latin typeface="Franklin Gothic Demi Cond" panose="020B07060304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val>
            <c:numRef>
              <c:f>'расходы на одного обучающ'!$A$1:$A$3</c:f>
              <c:numCache>
                <c:formatCode>General</c:formatCode>
                <c:ptCount val="3"/>
                <c:pt idx="0">
                  <c:v>3121</c:v>
                </c:pt>
                <c:pt idx="1">
                  <c:v>4777</c:v>
                </c:pt>
                <c:pt idx="2">
                  <c:v>500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CB1E-489F-8D58-1EE7E9E0D6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spPr>
    <a:scene3d>
      <a:camera prst="orthographicFront"/>
      <a:lightRig rig="threePt" dir="t"/>
    </a:scene3d>
    <a:sp3d>
      <a:bevelT w="63500"/>
    </a:sp3d>
  </c:sp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048895534235568"/>
          <c:y val="3.2988822993289667E-2"/>
          <c:w val="0.67693586568447273"/>
          <c:h val="0.90451133837490605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B3E-4453-BC59-C87903796C26}"/>
              </c:ext>
            </c:extLst>
          </c:dPt>
          <c:dPt>
            <c:idx val="1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B3E-4453-BC59-C87903796C26}"/>
              </c:ext>
            </c:extLst>
          </c:dPt>
          <c:dPt>
            <c:idx val="2"/>
            <c:bubble3D val="0"/>
            <c:spPr>
              <a:solidFill>
                <a:schemeClr val="accent6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B3E-4453-BC59-C87903796C26}"/>
              </c:ext>
            </c:extLst>
          </c:dPt>
          <c:dPt>
            <c:idx val="5"/>
            <c:bubble3D val="0"/>
            <c:spPr>
              <a:solidFill>
                <a:srgbClr val="99FFCC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3B3E-4453-BC59-C87903796C26}"/>
              </c:ext>
            </c:extLst>
          </c:dPt>
          <c:dPt>
            <c:idx val="6"/>
            <c:bubble3D val="0"/>
            <c:spPr>
              <a:solidFill>
                <a:schemeClr val="accent3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3B3E-4453-BC59-C87903796C26}"/>
              </c:ext>
            </c:extLst>
          </c:dPt>
          <c:dLbls>
            <c:dLbl>
              <c:idx val="0"/>
              <c:layout>
                <c:manualLayout>
                  <c:x val="-0.15193507827787706"/>
                  <c:y val="-0.127770562826447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B3E-4453-BC59-C87903796C2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0">
                    <a:latin typeface="Franklin Gothic Demi Cond" panose="020B07060304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Лист1!$A$4:$A$12</c:f>
              <c:strCache>
                <c:ptCount val="9"/>
                <c:pt idx="0">
                  <c:v>Культурно-досуговые учреждения</c:v>
                </c:pt>
                <c:pt idx="1">
                  <c:v>Музеи</c:v>
                </c:pt>
                <c:pt idx="2">
                  <c:v>Библиотечно-информационный и методический центр </c:v>
                </c:pt>
                <c:pt idx="3">
                  <c:v>Концертная организация</c:v>
                </c:pt>
                <c:pt idx="4">
                  <c:v>Парки</c:v>
                </c:pt>
                <c:pt idx="5">
                  <c:v>Приобретение музыкальных инструментов</c:v>
                </c:pt>
                <c:pt idx="6">
                  <c:v>Обеспечение деятельности Комитета по культуре</c:v>
                </c:pt>
                <c:pt idx="7">
                  <c:v>Мероприятия в сфере культуры</c:v>
                </c:pt>
                <c:pt idx="8">
                  <c:v>Муниципальный архив</c:v>
                </c:pt>
              </c:strCache>
            </c:strRef>
          </c:cat>
          <c:val>
            <c:numRef>
              <c:f>Лист1!$B$4:$B$12</c:f>
              <c:numCache>
                <c:formatCode>General</c:formatCode>
                <c:ptCount val="9"/>
                <c:pt idx="0">
                  <c:v>809</c:v>
                </c:pt>
                <c:pt idx="1">
                  <c:v>18</c:v>
                </c:pt>
                <c:pt idx="2">
                  <c:v>79</c:v>
                </c:pt>
                <c:pt idx="3">
                  <c:v>20</c:v>
                </c:pt>
                <c:pt idx="4">
                  <c:v>161</c:v>
                </c:pt>
                <c:pt idx="5">
                  <c:v>9</c:v>
                </c:pt>
                <c:pt idx="6">
                  <c:v>27</c:v>
                </c:pt>
                <c:pt idx="7">
                  <c:v>26</c:v>
                </c:pt>
                <c:pt idx="8">
                  <c:v>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3B3E-4453-BC59-C87903796C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20"/>
      </c:pieChart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110276544895869"/>
          <c:y val="5.8789748981144849E-2"/>
          <c:w val="0.67546050078030351"/>
          <c:h val="0.8847983236434831"/>
        </c:manualLayout>
      </c:layout>
      <c:doughnutChart>
        <c:varyColors val="1"/>
        <c:ser>
          <c:idx val="0"/>
          <c:order val="0"/>
          <c:spPr>
            <a:ln w="2540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25400">
                <a:solidFill>
                  <a:schemeClr val="bg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898-4F15-AC89-C40CBD434A0C}"/>
              </c:ext>
            </c:extLst>
          </c:dPt>
          <c:dPt>
            <c:idx val="1"/>
            <c:bubble3D val="0"/>
            <c:spPr>
              <a:solidFill>
                <a:srgbClr val="FFCCFF"/>
              </a:solidFill>
              <a:ln w="25400">
                <a:solidFill>
                  <a:schemeClr val="bg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898-4F15-AC89-C40CBD434A0C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25400">
                <a:solidFill>
                  <a:schemeClr val="bg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898-4F15-AC89-C40CBD434A0C}"/>
              </c:ext>
            </c:extLst>
          </c:dPt>
          <c:dPt>
            <c:idx val="3"/>
            <c:bubble3D val="0"/>
            <c:spPr>
              <a:solidFill>
                <a:schemeClr val="accent3">
                  <a:lumMod val="75000"/>
                </a:schemeClr>
              </a:solidFill>
              <a:ln w="25400">
                <a:solidFill>
                  <a:schemeClr val="bg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3898-4F15-AC89-C40CBD434A0C}"/>
              </c:ext>
            </c:extLst>
          </c:dPt>
          <c:dLbls>
            <c:dLbl>
              <c:idx val="0"/>
              <c:layout>
                <c:manualLayout>
                  <c:x val="3.5197586899932483E-3"/>
                  <c:y val="-5.39924437427621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898-4F15-AC89-C40CBD434A0C}"/>
                </c:ext>
              </c:extLst>
            </c:dLbl>
            <c:dLbl>
              <c:idx val="1"/>
              <c:layout>
                <c:manualLayout>
                  <c:x val="7.8611477970782478E-3"/>
                  <c:y val="-8.196360847673025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898-4F15-AC89-C40CBD434A0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latin typeface="Franklin Gothic Demi Cond" panose="020B07060304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Лист2!$A$4:$A$7</c:f>
              <c:strCache>
                <c:ptCount val="4"/>
                <c:pt idx="0">
                  <c:v>8 спортивных школ</c:v>
                </c:pt>
                <c:pt idx="1">
                  <c:v>5 учреждений в сфере физической культуры и массового спорта</c:v>
                </c:pt>
                <c:pt idx="2">
                  <c:v>Мероприятия в сфере физической культуры и спорта</c:v>
                </c:pt>
                <c:pt idx="3">
                  <c:v>Обеспечение деятельности Комитета физической культуры и спорта</c:v>
                </c:pt>
              </c:strCache>
            </c:strRef>
          </c:cat>
          <c:val>
            <c:numRef>
              <c:f>Лист2!$B$4:$B$7</c:f>
              <c:numCache>
                <c:formatCode>General</c:formatCode>
                <c:ptCount val="4"/>
                <c:pt idx="0">
                  <c:v>437</c:v>
                </c:pt>
                <c:pt idx="1">
                  <c:v>252</c:v>
                </c:pt>
                <c:pt idx="2">
                  <c:v>27</c:v>
                </c:pt>
                <c:pt idx="3">
                  <c:v>27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3898-4F15-AC89-C40CBD434A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7C8AE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rgbClr val="43ADA1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54E-4C62-A9F1-B44AF2E3ACB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Franklin Gothic Demi Cond" panose="020B07060304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3"/>
                <c:pt idx="0">
                  <c:v>Категория 1</c:v>
                </c:pt>
                <c:pt idx="1">
                  <c:v>Категория 3</c:v>
                </c:pt>
                <c:pt idx="2">
                  <c:v>Категория 4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88</c:v>
                </c:pt>
                <c:pt idx="1">
                  <c:v>34</c:v>
                </c:pt>
                <c:pt idx="2">
                  <c:v>2</c:v>
                </c:pt>
                <c:pt idx="3">
                  <c:v>31</c:v>
                </c:pt>
                <c:pt idx="4">
                  <c:v>3</c:v>
                </c:pt>
                <c:pt idx="5">
                  <c:v>156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192-4F40-AF05-A969353D38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01586176"/>
        <c:axId val="201587712"/>
      </c:barChart>
      <c:catAx>
        <c:axId val="20158617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01587712"/>
        <c:crosses val="autoZero"/>
        <c:auto val="1"/>
        <c:lblAlgn val="ctr"/>
        <c:lblOffset val="100"/>
        <c:noMultiLvlLbl val="0"/>
      </c:catAx>
      <c:valAx>
        <c:axId val="20158771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015861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7C8AE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bg1"/>
                      </a:solidFill>
                      <a:latin typeface="Franklin Gothic Demi Cond" panose="020B0706030402020204" pitchFamily="34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Franklin Gothic Demi Cond" panose="020B07060304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3"/>
                <c:pt idx="0">
                  <c:v>Категория 2</c:v>
                </c:pt>
                <c:pt idx="1">
                  <c:v>Категория 3</c:v>
                </c:pt>
                <c:pt idx="2">
                  <c:v>Категория 4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27</c:v>
                </c:pt>
                <c:pt idx="1">
                  <c:v>41</c:v>
                </c:pt>
                <c:pt idx="2">
                  <c:v>44</c:v>
                </c:pt>
                <c:pt idx="3">
                  <c:v>299</c:v>
                </c:pt>
                <c:pt idx="4">
                  <c:v>327</c:v>
                </c:pt>
                <c:pt idx="5">
                  <c:v>639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192-4F40-AF05-A969353D38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01712000"/>
        <c:axId val="201713536"/>
      </c:barChart>
      <c:catAx>
        <c:axId val="20171200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01713536"/>
        <c:crosses val="autoZero"/>
        <c:auto val="1"/>
        <c:lblAlgn val="ctr"/>
        <c:lblOffset val="100"/>
        <c:noMultiLvlLbl val="0"/>
      </c:catAx>
      <c:valAx>
        <c:axId val="20171353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01712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43ADA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309F-4F39-AADF-3D4A55E5A3CC}"/>
              </c:ext>
            </c:extLst>
          </c:dPt>
          <c:dPt>
            <c:idx val="1"/>
            <c:bubble3D val="0"/>
            <c:spPr>
              <a:solidFill>
                <a:srgbClr val="F7C8AE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09F-4F39-AADF-3D4A55E5A3C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F7AB-4AEA-A695-76F4BAE5FA6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F7AB-4AEA-A695-76F4BAE5FA6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Franklin Gothic Demi Cond" panose="020B07060304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82</c:v>
                </c:pt>
                <c:pt idx="1">
                  <c:v>6.7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09F-4F39-AADF-3D4A55E5A3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2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F7C8AE"/>
            </a:solidFill>
          </c:spPr>
          <c:dPt>
            <c:idx val="0"/>
            <c:bubble3D val="0"/>
            <c:spPr>
              <a:solidFill>
                <a:srgbClr val="F7C8AE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309F-4F39-AADF-3D4A55E5A3CC}"/>
              </c:ext>
            </c:extLst>
          </c:dPt>
          <c:dPt>
            <c:idx val="1"/>
            <c:bubble3D val="0"/>
            <c:spPr>
              <a:solidFill>
                <a:srgbClr val="43ADA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09F-4F39-AADF-3D4A55E5A3CC}"/>
              </c:ext>
            </c:extLst>
          </c:dPt>
          <c:dPt>
            <c:idx val="2"/>
            <c:bubble3D val="0"/>
            <c:spPr>
              <a:solidFill>
                <a:srgbClr val="F7C8AE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85C-4A31-B288-12860093FBAB}"/>
              </c:ext>
            </c:extLst>
          </c:dPt>
          <c:dPt>
            <c:idx val="3"/>
            <c:bubble3D val="0"/>
            <c:spPr>
              <a:solidFill>
                <a:srgbClr val="F7C8AE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485C-4A31-B288-12860093FBA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Franklin Gothic Demi Cond" panose="020B07060304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713.3</c:v>
                </c:pt>
                <c:pt idx="1">
                  <c:v>140.80000000000001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09F-4F39-AADF-3D4A55E5A3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2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7C8AE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E23B-4615-A0DB-82A2F3D6E966}"/>
              </c:ext>
            </c:extLst>
          </c:dPt>
          <c:dPt>
            <c:idx val="1"/>
            <c:invertIfNegative val="0"/>
            <c:bubble3D val="0"/>
            <c:spPr>
              <a:solidFill>
                <a:srgbClr val="43ADA1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E23B-4615-A0DB-82A2F3D6E966}"/>
              </c:ext>
            </c:extLst>
          </c:dPt>
          <c:dLbls>
            <c:dLbl>
              <c:idx val="0"/>
              <c:layout>
                <c:manualLayout>
                  <c:x val="0"/>
                  <c:y val="-2.750381642523686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23B-4615-A0DB-82A2F3D6E9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Franklin Gothic Demi Cond" panose="020B07060304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485</c:v>
                </c:pt>
                <c:pt idx="1">
                  <c:v>537.79999999999995</c:v>
                </c:pt>
                <c:pt idx="2">
                  <c:v>10</c:v>
                </c:pt>
                <c:pt idx="3">
                  <c:v>3.9</c:v>
                </c:pt>
                <c:pt idx="4">
                  <c:v>1.3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E23B-4615-A0DB-82A2F3D6E9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05480320"/>
        <c:axId val="205481856"/>
      </c:barChart>
      <c:catAx>
        <c:axId val="2054803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05481856"/>
        <c:crosses val="autoZero"/>
        <c:auto val="1"/>
        <c:lblAlgn val="ctr"/>
        <c:lblOffset val="100"/>
        <c:noMultiLvlLbl val="0"/>
      </c:catAx>
      <c:valAx>
        <c:axId val="20548185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054803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stack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FCE3CF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60D-4007-80B9-0A235EC00D33}"/>
              </c:ext>
            </c:extLst>
          </c:dPt>
          <c:dPt>
            <c:idx val="2"/>
            <c:invertIfNegative val="0"/>
            <c:bubble3D val="0"/>
            <c:spPr>
              <a:solidFill>
                <a:srgbClr val="ACF3EB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60D-4007-80B9-0A235EC00D33}"/>
              </c:ext>
            </c:extLst>
          </c:dPt>
          <c:dLbls>
            <c:dLbl>
              <c:idx val="0"/>
              <c:layout>
                <c:manualLayout>
                  <c:x val="0.21578178316064983"/>
                  <c:y val="-8.3873405166494405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60D-4007-80B9-0A235EC00D33}"/>
                </c:ext>
              </c:extLst>
            </c:dLbl>
            <c:dLbl>
              <c:idx val="2"/>
              <c:layout>
                <c:manualLayout>
                  <c:x val="0.18420396123470112"/>
                  <c:y val="-4.574965858866986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60D-4007-80B9-0A235EC00D3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latin typeface="Franklin Gothic Demi Cond" panose="020B07060304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Лист3!$A$1:$C$1</c:f>
              <c:numCache>
                <c:formatCode>General</c:formatCode>
                <c:ptCount val="3"/>
                <c:pt idx="0">
                  <c:v>38.700000000000003</c:v>
                </c:pt>
                <c:pt idx="2">
                  <c:v>35.200000000000003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60D-4007-80B9-0A235EC00D33}"/>
            </c:ext>
          </c:extLst>
        </c:ser>
        <c:ser>
          <c:idx val="1"/>
          <c:order val="1"/>
          <c:spPr>
            <a:pattFill prst="lgCheck">
              <a:fgClr>
                <a:schemeClr val="accent3">
                  <a:lumMod val="75000"/>
                </a:schemeClr>
              </a:fgClr>
              <a:bgClr>
                <a:schemeClr val="bg1"/>
              </a:bgClr>
            </a:pattFill>
          </c:spPr>
          <c:invertIfNegative val="0"/>
          <c:dPt>
            <c:idx val="0"/>
            <c:invertIfNegative val="0"/>
            <c:bubble3D val="0"/>
            <c:spPr>
              <a:solidFill>
                <a:srgbClr val="F7C8AE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060D-4007-80B9-0A235EC00D33}"/>
              </c:ext>
            </c:extLst>
          </c:dPt>
          <c:dPt>
            <c:idx val="2"/>
            <c:invertIfNegative val="0"/>
            <c:bubble3D val="0"/>
            <c:spPr>
              <a:solidFill>
                <a:srgbClr val="43ADA1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DA2B-45E6-BB38-024256DB8753}"/>
              </c:ext>
            </c:extLst>
          </c:dPt>
          <c:dLbls>
            <c:dLbl>
              <c:idx val="0"/>
              <c:layout>
                <c:manualLayout>
                  <c:x val="0.13859155178610846"/>
                  <c:y val="-4.574965858866986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60D-4007-80B9-0A235EC00D33}"/>
                </c:ext>
              </c:extLst>
            </c:dLbl>
            <c:dLbl>
              <c:idx val="2"/>
              <c:layout>
                <c:manualLayout>
                  <c:x val="0.13859155178610832"/>
                  <c:y val="-9.1499317177339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A2B-45E6-BB38-024256DB875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 b="1">
                    <a:latin typeface="Franklin Gothic Demi Cond" panose="020B07060304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Лист3!$A$2:$C$2</c:f>
              <c:numCache>
                <c:formatCode>General</c:formatCode>
                <c:ptCount val="3"/>
                <c:pt idx="0">
                  <c:v>27.8</c:v>
                </c:pt>
                <c:pt idx="2">
                  <c:v>27.8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060D-4007-80B9-0A235EC00D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overlap val="100"/>
        <c:axId val="149775872"/>
        <c:axId val="149777408"/>
      </c:barChart>
      <c:catAx>
        <c:axId val="149775872"/>
        <c:scaling>
          <c:orientation val="minMax"/>
        </c:scaling>
        <c:delete val="1"/>
        <c:axPos val="l"/>
        <c:majorTickMark val="out"/>
        <c:minorTickMark val="none"/>
        <c:tickLblPos val="nextTo"/>
        <c:crossAx val="149777408"/>
        <c:crosses val="autoZero"/>
        <c:auto val="1"/>
        <c:lblAlgn val="ctr"/>
        <c:lblOffset val="100"/>
        <c:noMultiLvlLbl val="0"/>
      </c:catAx>
      <c:valAx>
        <c:axId val="149777408"/>
        <c:scaling>
          <c:orientation val="minMax"/>
        </c:scaling>
        <c:delete val="1"/>
        <c:axPos val="b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14977587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720453513495117E-2"/>
          <c:y val="4.6756487922900956E-2"/>
          <c:w val="0.96384583522525891"/>
          <c:h val="0.9394916038644811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7C8AE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43ADA1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8C7-4F55-87EA-40426A3AAEF8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38C7-4F55-87EA-40426A3AAEF8}"/>
              </c:ext>
            </c:extLst>
          </c:dPt>
          <c:dLbls>
            <c:dLbl>
              <c:idx val="0"/>
              <c:layout>
                <c:manualLayout>
                  <c:x val="0"/>
                  <c:y val="-2.750381642523686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8C7-4F55-87EA-40426A3AAEF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Franklin Gothic Demi Cond" panose="020B07060304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96.3</c:v>
                </c:pt>
                <c:pt idx="1">
                  <c:v>2.5</c:v>
                </c:pt>
                <c:pt idx="2">
                  <c:v>18.600000000000001</c:v>
                </c:pt>
                <c:pt idx="3">
                  <c:v>2.2999999999999998</c:v>
                </c:pt>
                <c:pt idx="4">
                  <c:v>77.900000000000006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38C7-4F55-87EA-40426A3AAE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05615488"/>
        <c:axId val="205617024"/>
      </c:barChart>
      <c:catAx>
        <c:axId val="20561548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05617024"/>
        <c:crosses val="autoZero"/>
        <c:auto val="1"/>
        <c:lblAlgn val="ctr"/>
        <c:lblOffset val="100"/>
        <c:noMultiLvlLbl val="0"/>
      </c:catAx>
      <c:valAx>
        <c:axId val="20561702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056154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106530332139389E-2"/>
          <c:y val="3.7890169826091676E-2"/>
          <c:w val="0.94893469667860608"/>
          <c:h val="0.94160177292962277"/>
        </c:manualLayout>
      </c:layout>
      <c:pieChart>
        <c:varyColors val="1"/>
        <c:ser>
          <c:idx val="0"/>
          <c:order val="0"/>
          <c:spPr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/>
          </c:spPr>
          <c:dPt>
            <c:idx val="0"/>
            <c:bubble3D val="0"/>
            <c:spPr>
              <a:solidFill>
                <a:schemeClr val="bg2">
                  <a:lumMod val="50000"/>
                </a:schemeClr>
              </a:solidFill>
              <a:ln w="3810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AA1-41F8-B6AF-564F9F2236D2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3810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AA1-41F8-B6AF-564F9F2236D2}"/>
              </c:ext>
            </c:extLst>
          </c:dPt>
          <c:dPt>
            <c:idx val="2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3810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AA1-41F8-B6AF-564F9F2236D2}"/>
              </c:ext>
            </c:extLst>
          </c:dPt>
          <c:dPt>
            <c:idx val="3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 w="3810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AA1-41F8-B6AF-564F9F2236D2}"/>
              </c:ext>
            </c:extLst>
          </c:dPt>
          <c:dPt>
            <c:idx val="4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3810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BAA1-41F8-B6AF-564F9F2236D2}"/>
              </c:ext>
            </c:extLst>
          </c:dPt>
          <c:dLbls>
            <c:dLbl>
              <c:idx val="0"/>
              <c:layout>
                <c:manualLayout>
                  <c:x val="-7.271400325996534E-2"/>
                  <c:y val="0.1337942642004382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AA1-41F8-B6AF-564F9F2236D2}"/>
                </c:ext>
              </c:extLst>
            </c:dLbl>
            <c:dLbl>
              <c:idx val="1"/>
              <c:layout>
                <c:manualLayout>
                  <c:x val="-8.3253173403471409E-2"/>
                  <c:y val="8.74067867453082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AA1-41F8-B6AF-564F9F2236D2}"/>
                </c:ext>
              </c:extLst>
            </c:dLbl>
            <c:dLbl>
              <c:idx val="2"/>
              <c:layout>
                <c:manualLayout>
                  <c:x val="-0.1667399382943858"/>
                  <c:y val="-0.1463663231918642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AA1-41F8-B6AF-564F9F2236D2}"/>
                </c:ext>
              </c:extLst>
            </c:dLbl>
            <c:dLbl>
              <c:idx val="3"/>
              <c:layout>
                <c:manualLayout>
                  <c:x val="0.14892685681819076"/>
                  <c:y val="-0.23861960277210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AA1-41F8-B6AF-564F9F2236D2}"/>
                </c:ext>
              </c:extLst>
            </c:dLbl>
            <c:dLbl>
              <c:idx val="4"/>
              <c:layout>
                <c:manualLayout>
                  <c:x val="0.10546893185711476"/>
                  <c:y val="0.1745455545739825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AA1-41F8-B6AF-564F9F2236D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Franklin Gothic Demi Cond" panose="020B07060304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Лист1!$B$7:$B$11</c:f>
              <c:strCache>
                <c:ptCount val="5"/>
                <c:pt idx="0">
                  <c:v>Доходы от использования и продажи активов</c:v>
                </c:pt>
                <c:pt idx="1">
                  <c:v>Иные доходы (в том числе родительская плата)</c:v>
                </c:pt>
                <c:pt idx="2">
                  <c:v>Налог на доходы физических лиц</c:v>
                </c:pt>
                <c:pt idx="3">
                  <c:v>Имущественные налоги</c:v>
                </c:pt>
                <c:pt idx="4">
                  <c:v>Налоги на совокупный доход</c:v>
                </c:pt>
              </c:strCache>
            </c:strRef>
          </c:cat>
          <c:val>
            <c:numRef>
              <c:f>Лист1!$C$7:$C$11</c:f>
              <c:numCache>
                <c:formatCode>#,##0</c:formatCode>
                <c:ptCount val="5"/>
                <c:pt idx="0">
                  <c:v>1322</c:v>
                </c:pt>
                <c:pt idx="1">
                  <c:v>676</c:v>
                </c:pt>
                <c:pt idx="2">
                  <c:v>3295</c:v>
                </c:pt>
                <c:pt idx="3">
                  <c:v>4084</c:v>
                </c:pt>
                <c:pt idx="4">
                  <c:v>2311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BAA1-41F8-B6AF-564F9F2236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1"/>
          <c:order val="0"/>
          <c:spPr>
            <a:noFill/>
          </c:spPr>
          <c:invertIfNegative val="0"/>
          <c:cat>
            <c:strRef>
              <c:f>доходы!$I$7:$K$7</c:f>
              <c:strCache>
                <c:ptCount val="3"/>
                <c:pt idx="0">
                  <c:v>Уточненный план 2020</c:v>
                </c:pt>
                <c:pt idx="1">
                  <c:v>Прогноз на 2021</c:v>
                </c:pt>
                <c:pt idx="2">
                  <c:v>Рост/снижение доходов</c:v>
                </c:pt>
              </c:strCache>
            </c:strRef>
          </c:cat>
          <c:val>
            <c:numRef>
              <c:f>доходы!$I$9:$K$9</c:f>
              <c:numCache>
                <c:formatCode>General</c:formatCode>
                <c:ptCount val="3"/>
                <c:pt idx="2" formatCode="#,##0">
                  <c:v>8000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E05-4880-B636-A45A628EA925}"/>
            </c:ext>
          </c:extLst>
        </c:ser>
        <c:ser>
          <c:idx val="0"/>
          <c:order val="1"/>
          <c:spPr>
            <a:solidFill>
              <a:srgbClr val="F7C8AE"/>
            </a:solidFill>
          </c:spPr>
          <c:invertIfNegative val="0"/>
          <c:dLbls>
            <c:dLbl>
              <c:idx val="0"/>
              <c:layout>
                <c:manualLayout>
                  <c:x val="0"/>
                  <c:y val="-0.121483473434906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C54-43D7-95F4-BB198F70070B}"/>
                </c:ext>
              </c:extLst>
            </c:dLbl>
            <c:dLbl>
              <c:idx val="1"/>
              <c:layout>
                <c:manualLayout>
                  <c:x val="0"/>
                  <c:y val="-0.1138907563452247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C54-43D7-95F4-BB198F70070B}"/>
                </c:ext>
              </c:extLst>
            </c:dLbl>
            <c:dLbl>
              <c:idx val="2"/>
              <c:layout>
                <c:manualLayout>
                  <c:x val="0"/>
                  <c:y val="-5.694537817261235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-597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7E05-4880-B636-A45A628EA92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0">
                    <a:latin typeface="Franklin Gothic Demi Cond" panose="020B07060304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доходы!$I$7:$K$7</c:f>
              <c:strCache>
                <c:ptCount val="3"/>
                <c:pt idx="0">
                  <c:v>Уточненный план 2020</c:v>
                </c:pt>
                <c:pt idx="1">
                  <c:v>Прогноз на 2021</c:v>
                </c:pt>
                <c:pt idx="2">
                  <c:v>Рост/снижение доходов</c:v>
                </c:pt>
              </c:strCache>
            </c:strRef>
          </c:cat>
          <c:val>
            <c:numRef>
              <c:f>доходы!$I$8:$K$8</c:f>
              <c:numCache>
                <c:formatCode>#,##0</c:formatCode>
                <c:ptCount val="3"/>
                <c:pt idx="0">
                  <c:v>9853</c:v>
                </c:pt>
                <c:pt idx="1">
                  <c:v>9256</c:v>
                </c:pt>
                <c:pt idx="2">
                  <c:v>597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E05-4880-B636-A45A628EA925}"/>
            </c:ext>
          </c:extLst>
        </c:ser>
        <c:ser>
          <c:idx val="2"/>
          <c:order val="2"/>
          <c:invertIfNegative val="0"/>
          <c:dPt>
            <c:idx val="2"/>
            <c:invertIfNegative val="0"/>
            <c:bubble3D val="0"/>
            <c:spPr>
              <a:noFill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7E05-4880-B636-A45A628EA925}"/>
              </c:ext>
            </c:extLst>
          </c:dPt>
          <c:cat>
            <c:strRef>
              <c:f>доходы!$I$7:$K$7</c:f>
              <c:strCache>
                <c:ptCount val="3"/>
                <c:pt idx="0">
                  <c:v>Уточненный план 2020</c:v>
                </c:pt>
                <c:pt idx="1">
                  <c:v>Прогноз на 2021</c:v>
                </c:pt>
                <c:pt idx="2">
                  <c:v>Рост/снижение доходов</c:v>
                </c:pt>
              </c:strCache>
            </c:strRef>
          </c:cat>
          <c:val>
            <c:numRef>
              <c:f>доходы!$I$10:$K$10</c:f>
              <c:numCache>
                <c:formatCode>#,##0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8000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7E05-4880-B636-A45A628EA925}"/>
            </c:ext>
          </c:extLst>
        </c:ser>
        <c:ser>
          <c:idx val="3"/>
          <c:order val="3"/>
          <c:spPr>
            <a:solidFill>
              <a:srgbClr val="43ADA1"/>
            </a:solidFill>
          </c:spPr>
          <c:invertIfNegative val="0"/>
          <c:dLbls>
            <c:dLbl>
              <c:idx val="0"/>
              <c:layout>
                <c:manualLayout>
                  <c:x val="5.0418790354076924E-4"/>
                  <c:y val="-0.136668907614269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E05-4880-B636-A45A628EA925}"/>
                </c:ext>
              </c:extLst>
            </c:dLbl>
            <c:dLbl>
              <c:idx val="1"/>
              <c:layout>
                <c:manualLayout>
                  <c:x val="-5.3794187566001067E-3"/>
                  <c:y val="-0.148057983248792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E05-4880-B636-A45A628EA925}"/>
                </c:ext>
              </c:extLst>
            </c:dLbl>
            <c:dLbl>
              <c:idx val="2"/>
              <c:layout>
                <c:manualLayout>
                  <c:x val="2.4495739766518055E-3"/>
                  <c:y val="-5.694537817261235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+1 142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7E05-4880-B636-A45A628EA92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0">
                    <a:latin typeface="Franklin Gothic Demi Cond" panose="020B07060304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доходы!$I$7:$K$7</c:f>
              <c:strCache>
                <c:ptCount val="3"/>
                <c:pt idx="0">
                  <c:v>Уточненный план 2020</c:v>
                </c:pt>
                <c:pt idx="1">
                  <c:v>Прогноз на 2021</c:v>
                </c:pt>
                <c:pt idx="2">
                  <c:v>Рост/снижение доходов</c:v>
                </c:pt>
              </c:strCache>
            </c:strRef>
          </c:cat>
          <c:val>
            <c:numRef>
              <c:f>доходы!$I$11:$K$11</c:f>
              <c:numCache>
                <c:formatCode>#,##0</c:formatCode>
                <c:ptCount val="3"/>
                <c:pt idx="0">
                  <c:v>10546</c:v>
                </c:pt>
                <c:pt idx="1">
                  <c:v>11688</c:v>
                </c:pt>
                <c:pt idx="2">
                  <c:v>1142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7E05-4880-B636-A45A628EA9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2653824"/>
        <c:axId val="152655360"/>
      </c:barChart>
      <c:catAx>
        <c:axId val="1526538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152655360"/>
        <c:crosses val="autoZero"/>
        <c:auto val="1"/>
        <c:lblAlgn val="ctr"/>
        <c:lblOffset val="100"/>
        <c:noMultiLvlLbl val="0"/>
      </c:catAx>
      <c:valAx>
        <c:axId val="15265536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5265382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spPr>
            <a:ln w="60325">
              <a:solidFill>
                <a:srgbClr val="FF7C80"/>
              </a:solidFill>
            </a:ln>
          </c:spPr>
          <c:marker>
            <c:spPr>
              <a:solidFill>
                <a:srgbClr val="A08B88"/>
              </a:solidFill>
              <a:ln cap="rnd"/>
            </c:spPr>
          </c:marker>
          <c:dPt>
            <c:idx val="1"/>
            <c:bubble3D val="0"/>
            <c:spPr>
              <a:ln w="60325">
                <a:solidFill>
                  <a:srgbClr val="F7C8AE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684-4689-97D1-9925993BB2CA}"/>
              </c:ext>
            </c:extLst>
          </c:dPt>
          <c:dPt>
            <c:idx val="2"/>
            <c:bubble3D val="0"/>
            <c:spPr>
              <a:ln w="60325">
                <a:solidFill>
                  <a:srgbClr val="F7C8AE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5722-42EE-BE20-6027D6F13B58}"/>
              </c:ext>
            </c:extLst>
          </c:dPt>
          <c:dPt>
            <c:idx val="3"/>
            <c:bubble3D val="0"/>
            <c:spPr>
              <a:ln w="60325">
                <a:solidFill>
                  <a:srgbClr val="F7C8AE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722-42EE-BE20-6027D6F13B58}"/>
              </c:ext>
            </c:extLst>
          </c:dPt>
          <c:dPt>
            <c:idx val="4"/>
            <c:bubble3D val="0"/>
            <c:spPr>
              <a:ln w="60325">
                <a:solidFill>
                  <a:srgbClr val="F7C8AE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5722-42EE-BE20-6027D6F13B58}"/>
              </c:ext>
            </c:extLst>
          </c:dPt>
          <c:dLbls>
            <c:dLbl>
              <c:idx val="0"/>
              <c:layout>
                <c:manualLayout>
                  <c:x val="1.4114404472154615E-2"/>
                  <c:y val="-1.7137960582690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684-4689-97D1-9925993BB2CA}"/>
                </c:ext>
              </c:extLst>
            </c:dLbl>
            <c:dLbl>
              <c:idx val="1"/>
              <c:layout>
                <c:manualLayout>
                  <c:x val="1.7250938799300085E-2"/>
                  <c:y val="-2.74207369323050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684-4689-97D1-9925993BB2CA}"/>
                </c:ext>
              </c:extLst>
            </c:dLbl>
            <c:dLbl>
              <c:idx val="2"/>
              <c:layout>
                <c:manualLayout>
                  <c:x val="-3.0799779207741065E-3"/>
                  <c:y val="-9.30804472063100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722-42EE-BE20-6027D6F13B58}"/>
                </c:ext>
              </c:extLst>
            </c:dLbl>
            <c:dLbl>
              <c:idx val="3"/>
              <c:layout>
                <c:manualLayout>
                  <c:x val="-8.6748636410235612E-4"/>
                  <c:y val="-7.14914748766943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722-42EE-BE20-6027D6F13B58}"/>
                </c:ext>
              </c:extLst>
            </c:dLbl>
            <c:dLbl>
              <c:idx val="4"/>
              <c:layout>
                <c:manualLayout>
                  <c:x val="-1.4337666443157725E-2"/>
                  <c:y val="-5.76027096869961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722-42EE-BE20-6027D6F13B5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0">
                    <a:solidFill>
                      <a:srgbClr val="43ADA1"/>
                    </a:solidFill>
                    <a:latin typeface="Franklin Gothic Demi Cond" panose="020B07060304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'потери бюджета'!$B$1:$B$5</c:f>
              <c:numCache>
                <c:formatCode>General</c:formatCode>
                <c:ptCount val="5"/>
                <c:pt idx="0">
                  <c:v>252</c:v>
                </c:pt>
                <c:pt idx="1">
                  <c:v>148</c:v>
                </c:pt>
                <c:pt idx="2">
                  <c:v>50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5722-42EE-BE20-6027D6F13B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9924096"/>
        <c:axId val="149929984"/>
      </c:lineChart>
      <c:catAx>
        <c:axId val="149924096"/>
        <c:scaling>
          <c:orientation val="minMax"/>
        </c:scaling>
        <c:delete val="1"/>
        <c:axPos val="b"/>
        <c:majorTickMark val="out"/>
        <c:minorTickMark val="none"/>
        <c:tickLblPos val="nextTo"/>
        <c:crossAx val="149929984"/>
        <c:crosses val="autoZero"/>
        <c:auto val="1"/>
        <c:lblAlgn val="ctr"/>
        <c:lblOffset val="100"/>
        <c:noMultiLvlLbl val="0"/>
      </c:catAx>
      <c:valAx>
        <c:axId val="1499299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992409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4001177059502428E-2"/>
          <c:y val="4.369626752396908E-2"/>
          <c:w val="0.94599882294049753"/>
          <c:h val="0.9126074649520618"/>
        </c:manualLayout>
      </c:layout>
      <c:barChart>
        <c:barDir val="col"/>
        <c:grouping val="stacked"/>
        <c:varyColors val="0"/>
        <c:ser>
          <c:idx val="2"/>
          <c:order val="0"/>
          <c:tx>
            <c:strRef>
              <c:f>'расходы '!$E$5</c:f>
              <c:strCache>
                <c:ptCount val="1"/>
                <c:pt idx="0">
                  <c:v>Расходы за счет безвозмездных поступлений</c:v>
                </c:pt>
              </c:strCache>
            </c:strRef>
          </c:tx>
          <c:spPr>
            <a:solidFill>
              <a:srgbClr val="F7C8AE"/>
            </a:solidFill>
          </c:spPr>
          <c:invertIfNegative val="0"/>
          <c:dLbls>
            <c:dLbl>
              <c:idx val="0"/>
              <c:layout>
                <c:manualLayout>
                  <c:x val="-8.3350380822488164E-4"/>
                  <c:y val="-0.1373354817651442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636-446A-9E0F-054961C5C610}"/>
                </c:ext>
              </c:extLst>
            </c:dLbl>
            <c:dLbl>
              <c:idx val="1"/>
              <c:layout>
                <c:manualLayout>
                  <c:x val="2.0309254610095919E-3"/>
                  <c:y val="-0.1140912027270819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9 256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1636-446A-9E0F-054961C5C610}"/>
                </c:ext>
              </c:extLst>
            </c:dLbl>
            <c:dLbl>
              <c:idx val="2"/>
              <c:layout>
                <c:manualLayout>
                  <c:x val="7.9820591998578489E-4"/>
                  <c:y val="-5.0207479384773192E-2"/>
                </c:manualLayout>
              </c:layout>
              <c:tx>
                <c:rich>
                  <a:bodyPr/>
                  <a:lstStyle/>
                  <a:p>
                    <a:r>
                      <a:rPr lang="en-US" sz="2000" b="1" dirty="0"/>
                      <a:t>-597</a:t>
                    </a:r>
                    <a:endParaRPr lang="en-US" sz="20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1636-446A-9E0F-054961C5C61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0">
                    <a:latin typeface="Franklin Gothic Demi Cond" panose="020B07060304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'расходы '!$B$6:$B$8</c:f>
              <c:strCache>
                <c:ptCount val="2"/>
                <c:pt idx="0">
                  <c:v>Утвержденный план на 2020 год</c:v>
                </c:pt>
                <c:pt idx="1">
                  <c:v>Проект на 2021 год</c:v>
                </c:pt>
              </c:strCache>
            </c:strRef>
          </c:cat>
          <c:val>
            <c:numRef>
              <c:f>'расходы '!$E$6:$E$8</c:f>
              <c:numCache>
                <c:formatCode>#,##0</c:formatCode>
                <c:ptCount val="3"/>
                <c:pt idx="0">
                  <c:v>9853</c:v>
                </c:pt>
                <c:pt idx="1">
                  <c:v>9255</c:v>
                </c:pt>
                <c:pt idx="2">
                  <c:v>598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1636-446A-9E0F-054961C5C610}"/>
            </c:ext>
          </c:extLst>
        </c:ser>
        <c:ser>
          <c:idx val="1"/>
          <c:order val="1"/>
          <c:tx>
            <c:strRef>
              <c:f>'расходы '!$D$5</c:f>
              <c:strCache>
                <c:ptCount val="1"/>
              </c:strCache>
            </c:strRef>
          </c:tx>
          <c:invertIfNegative val="0"/>
          <c:dPt>
            <c:idx val="2"/>
            <c:invertIfNegative val="0"/>
            <c:bubble3D val="0"/>
            <c:spPr>
              <a:noFill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636-446A-9E0F-054961C5C610}"/>
              </c:ext>
            </c:extLst>
          </c:dPt>
          <c:cat>
            <c:strRef>
              <c:f>'расходы '!$B$6:$B$8</c:f>
              <c:strCache>
                <c:ptCount val="2"/>
                <c:pt idx="0">
                  <c:v>Утвержденный план на 2020 год</c:v>
                </c:pt>
                <c:pt idx="1">
                  <c:v>Проект на 2021 год</c:v>
                </c:pt>
              </c:strCache>
            </c:strRef>
          </c:cat>
          <c:val>
            <c:numRef>
              <c:f>'расходы '!$D$6:$D$8</c:f>
              <c:numCache>
                <c:formatCode>#,##0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3000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1636-446A-9E0F-054961C5C610}"/>
            </c:ext>
          </c:extLst>
        </c:ser>
        <c:ser>
          <c:idx val="0"/>
          <c:order val="2"/>
          <c:tx>
            <c:strRef>
              <c:f>'расходы '!$C$5</c:f>
              <c:strCache>
                <c:ptCount val="1"/>
                <c:pt idx="0">
                  <c:v>Собственные средства</c:v>
                </c:pt>
              </c:strCache>
            </c:strRef>
          </c:tx>
          <c:spPr>
            <a:solidFill>
              <a:srgbClr val="43ADA1"/>
            </a:solidFill>
          </c:spPr>
          <c:invertIfNegative val="0"/>
          <c:dLbls>
            <c:dLbl>
              <c:idx val="0"/>
              <c:layout>
                <c:manualLayout>
                  <c:x val="3.3256700452647487E-4"/>
                  <c:y val="-0.179780077024492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636-446A-9E0F-054961C5C610}"/>
                </c:ext>
              </c:extLst>
            </c:dLbl>
            <c:dLbl>
              <c:idx val="1"/>
              <c:layout>
                <c:manualLayout>
                  <c:x val="2.0309254610094869E-3"/>
                  <c:y val="-0.18275907972418839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12 856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1636-446A-9E0F-054961C5C610}"/>
                </c:ext>
              </c:extLst>
            </c:dLbl>
            <c:dLbl>
              <c:idx val="2"/>
              <c:layout>
                <c:manualLayout>
                  <c:x val="-9.6929354377941826E-3"/>
                  <c:y val="-5.2229596907695561E-2"/>
                </c:manualLayout>
              </c:layout>
              <c:tx>
                <c:rich>
                  <a:bodyPr/>
                  <a:lstStyle/>
                  <a:p>
                    <a:r>
                      <a:rPr lang="en-US" sz="2000" b="1" dirty="0"/>
                      <a:t>-211</a:t>
                    </a:r>
                    <a:endParaRPr lang="en-US" sz="20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1636-446A-9E0F-054961C5C61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0">
                    <a:latin typeface="Franklin Gothic Demi Cond" panose="020B07060304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'расходы '!$B$6:$B$8</c:f>
              <c:strCache>
                <c:ptCount val="2"/>
                <c:pt idx="0">
                  <c:v>Утвержденный план на 2020 год</c:v>
                </c:pt>
                <c:pt idx="1">
                  <c:v>Проект на 2021 год</c:v>
                </c:pt>
              </c:strCache>
            </c:strRef>
          </c:cat>
          <c:val>
            <c:numRef>
              <c:f>'расходы '!$C$6:$C$8</c:f>
              <c:numCache>
                <c:formatCode>#,##0</c:formatCode>
                <c:ptCount val="3"/>
                <c:pt idx="0">
                  <c:v>13067</c:v>
                </c:pt>
                <c:pt idx="1">
                  <c:v>12857</c:v>
                </c:pt>
                <c:pt idx="2">
                  <c:v>210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1636-446A-9E0F-054961C5C6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2890368"/>
        <c:axId val="152965888"/>
      </c:barChart>
      <c:catAx>
        <c:axId val="152890368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152965888"/>
        <c:crosses val="autoZero"/>
        <c:auto val="1"/>
        <c:lblAlgn val="ctr"/>
        <c:lblOffset val="100"/>
        <c:noMultiLvlLbl val="0"/>
      </c:catAx>
      <c:valAx>
        <c:axId val="152965888"/>
        <c:scaling>
          <c:orientation val="minMax"/>
        </c:scaling>
        <c:delete val="1"/>
        <c:axPos val="l"/>
        <c:majorGridlines/>
        <c:numFmt formatCode="#,##0" sourceLinked="1"/>
        <c:majorTickMark val="out"/>
        <c:minorTickMark val="none"/>
        <c:tickLblPos val="nextTo"/>
        <c:crossAx val="15289036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3"/>
    </mc:Choice>
    <mc:Fallback>
      <c:style val="23"/>
    </mc:Fallback>
  </mc:AlternateContent>
  <c:chart>
    <c:autoTitleDeleted val="0"/>
    <c:plotArea>
      <c:layout>
        <c:manualLayout>
          <c:layoutTarget val="inner"/>
          <c:xMode val="edge"/>
          <c:yMode val="edge"/>
          <c:x val="0"/>
          <c:y val="5.132374934495626E-2"/>
          <c:w val="0.89812607789204835"/>
          <c:h val="0.87603294512504459"/>
        </c:manualLayout>
      </c:layout>
      <c:pieChart>
        <c:varyColors val="1"/>
        <c:ser>
          <c:idx val="0"/>
          <c:order val="0"/>
          <c:spPr>
            <a:ln w="3810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ACF3EB"/>
              </a:solidFill>
              <a:ln w="38100">
                <a:solidFill>
                  <a:schemeClr val="bg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BD1-44C9-86B7-425CF6E27B49}"/>
              </c:ext>
            </c:extLst>
          </c:dPt>
          <c:dPt>
            <c:idx val="1"/>
            <c:bubble3D val="0"/>
            <c:explosion val="19"/>
            <c:spPr>
              <a:solidFill>
                <a:srgbClr val="FF7C80"/>
              </a:solidFill>
              <a:ln w="38100">
                <a:solidFill>
                  <a:schemeClr val="bg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BD1-44C9-86B7-425CF6E27B49}"/>
              </c:ext>
            </c:extLst>
          </c:dPt>
          <c:dLbls>
            <c:dLbl>
              <c:idx val="0"/>
              <c:layout>
                <c:manualLayout>
                  <c:x val="0.34646575421228726"/>
                  <c:y val="-6.0148304982204373E-2"/>
                </c:manualLayout>
              </c:layout>
              <c:tx>
                <c:rich>
                  <a:bodyPr/>
                  <a:lstStyle/>
                  <a:p>
                    <a:pPr>
                      <a:defRPr sz="1800">
                        <a:latin typeface="Franklin Gothic Demi Cond" panose="020B0706030402020204" pitchFamily="34" charset="0"/>
                      </a:defRPr>
                    </a:pPr>
                    <a:r>
                      <a:rPr lang="en-US" sz="1800">
                        <a:latin typeface="Franklin Gothic Demi Cond" panose="020B0706030402020204" pitchFamily="34" charset="0"/>
                      </a:rPr>
                      <a:t>21 638</a:t>
                    </a:r>
                    <a:endParaRPr lang="en-US" sz="1800" dirty="0">
                      <a:latin typeface="Franklin Gothic Demi Cond" panose="020B0706030402020204" pitchFamily="34" charset="0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1BD1-44C9-86B7-425CF6E27B49}"/>
                </c:ext>
              </c:extLst>
            </c:dLbl>
            <c:dLbl>
              <c:idx val="1"/>
              <c:layout>
                <c:manualLayout>
                  <c:x val="-9.9596591106064156E-2"/>
                  <c:y val="-3.19366546855812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BD1-44C9-86B7-425CF6E27B4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>
                    <a:latin typeface="Franklin Gothic Demi Cond" panose="020B07060304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val>
            <c:numRef>
              <c:f>'программный бюджет'!$A$1:$A$2</c:f>
              <c:numCache>
                <c:formatCode>General</c:formatCode>
                <c:ptCount val="2"/>
                <c:pt idx="0">
                  <c:v>21638</c:v>
                </c:pt>
                <c:pt idx="1">
                  <c:v>474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1BD1-44C9-86B7-425CF6E27B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7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doughnutChart>
        <c:varyColors val="1"/>
        <c:ser>
          <c:idx val="0"/>
          <c:order val="0"/>
          <c:spPr>
            <a:ln w="3175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F7C8AE"/>
              </a:solidFill>
              <a:ln w="31750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B w="635000" h="635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9B9-4818-BF9A-EACBFEA205D7}"/>
              </c:ext>
            </c:extLst>
          </c:dPt>
          <c:dPt>
            <c:idx val="1"/>
            <c:bubble3D val="0"/>
            <c:spPr>
              <a:solidFill>
                <a:srgbClr val="43ADA1"/>
              </a:solidFill>
              <a:ln w="31750">
                <a:solidFill>
                  <a:schemeClr val="bg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9B9-4818-BF9A-EACBFEA205D7}"/>
              </c:ext>
            </c:extLst>
          </c:dPt>
          <c:dLbls>
            <c:dLbl>
              <c:idx val="0"/>
              <c:layout>
                <c:manualLayout>
                  <c:x val="0.15074393611439593"/>
                  <c:y val="0.12715082733464705"/>
                </c:manualLayout>
              </c:layout>
              <c:tx>
                <c:rich>
                  <a:bodyPr/>
                  <a:lstStyle/>
                  <a:p>
                    <a:pPr>
                      <a:defRPr sz="2400" b="0">
                        <a:latin typeface="Franklin Gothic Demi Cond" panose="020B0706030402020204" pitchFamily="34" charset="0"/>
                      </a:defRPr>
                    </a:pPr>
                    <a:r>
                      <a:rPr lang="en-US" sz="2400" b="0" dirty="0">
                        <a:latin typeface="Franklin Gothic Demi Cond" panose="020B0706030402020204" pitchFamily="34" charset="0"/>
                      </a:rPr>
                      <a:t> 2 269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C9B9-4818-BF9A-EACBFEA205D7}"/>
                </c:ext>
              </c:extLst>
            </c:dLbl>
            <c:dLbl>
              <c:idx val="1"/>
              <c:layout>
                <c:manualLayout>
                  <c:x val="2.08619807168671E-3"/>
                  <c:y val="-2.5942349236768306E-2"/>
                </c:manualLayout>
              </c:layout>
              <c:spPr/>
              <c:txPr>
                <a:bodyPr/>
                <a:lstStyle/>
                <a:p>
                  <a:pPr>
                    <a:defRPr sz="2400" b="0">
                      <a:latin typeface="Franklin Gothic Demi Cond" panose="020B070603040202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9B9-4818-BF9A-EACBFEA205D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val>
            <c:numRef>
              <c:f>'[Диаграмма в Microsoft PowerPoint]нац про'!$C$8:$C$9</c:f>
              <c:numCache>
                <c:formatCode>General</c:formatCode>
                <c:ptCount val="2"/>
                <c:pt idx="0">
                  <c:v>2269</c:v>
                </c:pt>
                <c:pt idx="1">
                  <c:v>264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C9B9-4818-BF9A-EACBFEA205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77"/>
        <c:holeSize val="50"/>
      </c:doughnutChart>
    </c:plotArea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9502277524719472E-2"/>
          <c:y val="7.2169467052822317E-2"/>
          <c:w val="0.87763816840863829"/>
          <c:h val="0.85931129426216912"/>
        </c:manualLayout>
      </c:layout>
      <c:pieChart>
        <c:varyColors val="1"/>
        <c:ser>
          <c:idx val="0"/>
          <c:order val="0"/>
          <c:spPr>
            <a:ln w="19050" cap="rnd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B w="635000" h="635000"/>
            </a:sp3d>
          </c:spPr>
          <c:dPt>
            <c:idx val="0"/>
            <c:bubble3D val="0"/>
            <c:spPr>
              <a:solidFill>
                <a:srgbClr val="A08B88"/>
              </a:solidFill>
              <a:ln w="19050" cap="rnd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B w="635000" h="635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32F-42AD-8303-FEC6F58E956D}"/>
              </c:ext>
            </c:extLst>
          </c:dPt>
          <c:dPt>
            <c:idx val="1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 cap="rnd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B w="635000" h="635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32F-42AD-8303-FEC6F58E956D}"/>
              </c:ext>
            </c:extLst>
          </c:dPt>
          <c:dPt>
            <c:idx val="10"/>
            <c:bubble3D val="0"/>
            <c:spPr>
              <a:solidFill>
                <a:srgbClr val="8EBAEA"/>
              </a:solidFill>
              <a:ln w="19050" cap="rnd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B w="635000" h="635000"/>
              </a:sp3d>
            </c:spPr>
          </c:dPt>
          <c:dPt>
            <c:idx val="11"/>
            <c:bubble3D val="0"/>
            <c:spPr>
              <a:solidFill>
                <a:srgbClr val="FF0000"/>
              </a:solidFill>
              <a:ln w="19050" cap="rnd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B w="635000" h="635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32F-42AD-8303-FEC6F58E956D}"/>
              </c:ext>
            </c:extLst>
          </c:dPt>
          <c:dPt>
            <c:idx val="12"/>
            <c:bubble3D val="0"/>
            <c:spPr>
              <a:solidFill>
                <a:srgbClr val="FFFF99"/>
              </a:solidFill>
              <a:ln w="19050" cap="rnd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B w="635000" h="635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732F-42AD-8303-FEC6F58E956D}"/>
              </c:ext>
            </c:extLst>
          </c:dPt>
          <c:dPt>
            <c:idx val="13"/>
            <c:bubble3D val="0"/>
            <c:spPr>
              <a:solidFill>
                <a:srgbClr val="002060"/>
              </a:solidFill>
              <a:ln w="19050" cap="rnd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B w="635000" h="635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732F-42AD-8303-FEC6F58E956D}"/>
              </c:ext>
            </c:extLst>
          </c:dPt>
          <c:dPt>
            <c:idx val="15"/>
            <c:bubble3D val="0"/>
            <c:spPr>
              <a:solidFill>
                <a:srgbClr val="CCCC00"/>
              </a:solidFill>
              <a:ln w="19050" cap="rnd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B w="635000" h="635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732F-42AD-8303-FEC6F58E956D}"/>
              </c:ext>
            </c:extLst>
          </c:dPt>
          <c:dPt>
            <c:idx val="16"/>
            <c:bubble3D val="0"/>
            <c:spPr>
              <a:solidFill>
                <a:schemeClr val="accent5"/>
              </a:solidFill>
              <a:ln w="19050" cap="rnd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B w="635000" h="635000"/>
              </a:sp3d>
            </c:spPr>
          </c:dPt>
          <c:dPt>
            <c:idx val="17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 w="19050" cap="rnd"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B w="635000" h="6350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732F-42AD-8303-FEC6F58E956D}"/>
              </c:ext>
            </c:extLst>
          </c:dPt>
          <c:dLbls>
            <c:dLbl>
              <c:idx val="0"/>
              <c:layout>
                <c:manualLayout>
                  <c:x val="-0.23088332065667919"/>
                  <c:y val="-8.41573566159956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32F-42AD-8303-FEC6F58E956D}"/>
                </c:ext>
              </c:extLst>
            </c:dLbl>
            <c:dLbl>
              <c:idx val="4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732F-42AD-8303-FEC6F58E956D}"/>
                </c:ext>
              </c:extLst>
            </c:dLbl>
            <c:dLbl>
              <c:idx val="9"/>
              <c:layout>
                <c:manualLayout>
                  <c:x val="1.9503495338124822E-2"/>
                  <c:y val="-2.23628990136427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732F-42AD-8303-FEC6F58E956D}"/>
                </c:ext>
              </c:extLst>
            </c:dLbl>
            <c:dLbl>
              <c:idx val="10"/>
              <c:layout/>
              <c:tx>
                <c:rich>
                  <a:bodyPr/>
                  <a:lstStyle/>
                  <a:p>
                    <a:r>
                      <a:rPr lang="en-US"/>
                      <a:t>9,4%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0-732F-42AD-8303-FEC6F58E956D}"/>
                </c:ext>
              </c:extLst>
            </c:dLbl>
            <c:dLbl>
              <c:idx val="11"/>
              <c:layout>
                <c:manualLayout>
                  <c:x val="1.4215802621257571E-2"/>
                  <c:y val="-6.01448029931446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32F-42AD-8303-FEC6F58E956D}"/>
                </c:ext>
              </c:extLst>
            </c:dLbl>
            <c:dLbl>
              <c:idx val="13"/>
              <c:layout>
                <c:manualLayout>
                  <c:x val="2.9687513353217163E-2"/>
                  <c:y val="-1.18223519290569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32F-42AD-8303-FEC6F58E956D}"/>
                </c:ext>
              </c:extLst>
            </c:dLbl>
            <c:dLbl>
              <c:idx val="14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732F-42AD-8303-FEC6F58E956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>
                    <a:latin typeface="Franklin Gothic Demi Cond" panose="020B07060304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val>
            <c:numRef>
              <c:f>'[данные для диаграмм.xlsx]Структура программных расходов'!$D$3:$D$20</c:f>
              <c:numCache>
                <c:formatCode>0.0%</c:formatCode>
                <c:ptCount val="18"/>
                <c:pt idx="0">
                  <c:v>0.434</c:v>
                </c:pt>
                <c:pt idx="1">
                  <c:v>5.3999999999999999E-2</c:v>
                </c:pt>
                <c:pt idx="2">
                  <c:v>1.4999999999999999E-2</c:v>
                </c:pt>
                <c:pt idx="3">
                  <c:v>3.4000000000000002E-2</c:v>
                </c:pt>
                <c:pt idx="4">
                  <c:v>0</c:v>
                </c:pt>
                <c:pt idx="5">
                  <c:v>4.8000000000000001E-2</c:v>
                </c:pt>
                <c:pt idx="6">
                  <c:v>1.2E-2</c:v>
                </c:pt>
                <c:pt idx="7">
                  <c:v>4.0000000000000001E-3</c:v>
                </c:pt>
                <c:pt idx="8">
                  <c:v>3.6999999999999998E-2</c:v>
                </c:pt>
                <c:pt idx="9">
                  <c:v>3.0000000000000001E-3</c:v>
                </c:pt>
                <c:pt idx="10">
                  <c:v>0.1</c:v>
                </c:pt>
                <c:pt idx="11">
                  <c:v>7.0000000000000001E-3</c:v>
                </c:pt>
                <c:pt idx="12">
                  <c:v>4.1000000000000002E-2</c:v>
                </c:pt>
                <c:pt idx="13">
                  <c:v>0.02</c:v>
                </c:pt>
                <c:pt idx="14">
                  <c:v>0</c:v>
                </c:pt>
                <c:pt idx="15">
                  <c:v>0.13400000000000001</c:v>
                </c:pt>
                <c:pt idx="16">
                  <c:v>0.06</c:v>
                </c:pt>
                <c:pt idx="17">
                  <c:v>2E-3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2-732F-42AD-8303-FEC6F58E95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50"/>
      </c:pieChart>
    </c:plotArea>
    <c:plotVisOnly val="1"/>
    <c:dispBlanksAs val="gap"/>
    <c:showDLblsOverMax val="0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0.61064</cdr:x>
      <cdr:y>0.57821</cdr:y>
    </cdr:from>
    <cdr:to>
      <cdr:x>0.68853</cdr:x>
      <cdr:y>0.65961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4498954" y="2375220"/>
          <a:ext cx="573860" cy="3343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dirty="0">
              <a:latin typeface="Arial" panose="020B0604020202020204" pitchFamily="34" charset="0"/>
              <a:cs typeface="Arial" panose="020B0604020202020204" pitchFamily="34" charset="0"/>
            </a:rPr>
            <a:t>(28%)</a:t>
          </a:r>
        </a:p>
      </cdr:txBody>
    </cdr:sp>
  </cdr:relSizeAnchor>
  <cdr:relSizeAnchor xmlns:cdr="http://schemas.openxmlformats.org/drawingml/2006/chartDrawing">
    <cdr:from>
      <cdr:x>0.64814</cdr:x>
      <cdr:y>0.27678</cdr:y>
    </cdr:from>
    <cdr:to>
      <cdr:x>0.72603</cdr:x>
      <cdr:y>0.35818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xmlns="" id="{790B6EAB-8826-4E31-9A48-44875AE327E6}"/>
            </a:ext>
          </a:extLst>
        </cdr:cNvPr>
        <cdr:cNvSpPr txBox="1"/>
      </cdr:nvSpPr>
      <cdr:spPr>
        <a:xfrm xmlns:a="http://schemas.openxmlformats.org/drawingml/2006/main">
          <a:off x="4775179" y="1136970"/>
          <a:ext cx="573860" cy="3343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dirty="0">
              <a:latin typeface="Arial" panose="020B0604020202020204" pitchFamily="34" charset="0"/>
              <a:cs typeface="Arial" panose="020B0604020202020204" pitchFamily="34" charset="0"/>
            </a:rPr>
            <a:t>(6%)</a:t>
          </a:r>
        </a:p>
      </cdr:txBody>
    </cdr:sp>
  </cdr:relSizeAnchor>
  <cdr:relSizeAnchor xmlns:cdr="http://schemas.openxmlformats.org/drawingml/2006/chartDrawing">
    <cdr:from>
      <cdr:x>0.55117</cdr:x>
      <cdr:y>0.19562</cdr:y>
    </cdr:from>
    <cdr:to>
      <cdr:x>0.62906</cdr:x>
      <cdr:y>0.27702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xmlns="" id="{A6A2186B-B2FF-4656-8063-6102CAAE913E}"/>
            </a:ext>
          </a:extLst>
        </cdr:cNvPr>
        <cdr:cNvSpPr txBox="1"/>
      </cdr:nvSpPr>
      <cdr:spPr>
        <a:xfrm xmlns:a="http://schemas.openxmlformats.org/drawingml/2006/main">
          <a:off x="4060804" y="803595"/>
          <a:ext cx="573860" cy="3343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dirty="0">
              <a:latin typeface="Arial" panose="020B0604020202020204" pitchFamily="34" charset="0"/>
              <a:cs typeface="Arial" panose="020B0604020202020204" pitchFamily="34" charset="0"/>
            </a:rPr>
            <a:t>(11%)</a:t>
          </a:r>
        </a:p>
      </cdr:txBody>
    </cdr:sp>
  </cdr:relSizeAnchor>
  <cdr:relSizeAnchor xmlns:cdr="http://schemas.openxmlformats.org/drawingml/2006/chartDrawing">
    <cdr:from>
      <cdr:x>0.38957</cdr:x>
      <cdr:y>0.27446</cdr:y>
    </cdr:from>
    <cdr:to>
      <cdr:x>0.46746</cdr:x>
      <cdr:y>0.35586</cdr:y>
    </cdr:to>
    <cdr:sp macro="" textlink="">
      <cdr:nvSpPr>
        <cdr:cNvPr id="6" name="TextBox 1">
          <a:extLst xmlns:a="http://schemas.openxmlformats.org/drawingml/2006/main">
            <a:ext uri="{FF2B5EF4-FFF2-40B4-BE49-F238E27FC236}">
              <a16:creationId xmlns:a16="http://schemas.microsoft.com/office/drawing/2014/main" xmlns="" id="{9508A919-ECE7-4262-98FD-35065E674499}"/>
            </a:ext>
          </a:extLst>
        </cdr:cNvPr>
        <cdr:cNvSpPr txBox="1"/>
      </cdr:nvSpPr>
      <cdr:spPr>
        <a:xfrm xmlns:a="http://schemas.openxmlformats.org/drawingml/2006/main">
          <a:off x="2870179" y="1127445"/>
          <a:ext cx="573860" cy="3343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dirty="0">
              <a:latin typeface="Arial" panose="020B0604020202020204" pitchFamily="34" charset="0"/>
              <a:cs typeface="Arial" panose="020B0604020202020204" pitchFamily="34" charset="0"/>
            </a:rPr>
            <a:t>(20%)</a:t>
          </a:r>
        </a:p>
      </cdr:txBody>
    </cdr:sp>
  </cdr:relSizeAnchor>
  <cdr:relSizeAnchor xmlns:cdr="http://schemas.openxmlformats.org/drawingml/2006/chartDrawing">
    <cdr:from>
      <cdr:x>0.38828</cdr:x>
      <cdr:y>0.66632</cdr:y>
    </cdr:from>
    <cdr:to>
      <cdr:x>0.46617</cdr:x>
      <cdr:y>0.74772</cdr:y>
    </cdr:to>
    <cdr:sp macro="" textlink="">
      <cdr:nvSpPr>
        <cdr:cNvPr id="7" name="TextBox 1">
          <a:extLst xmlns:a="http://schemas.openxmlformats.org/drawingml/2006/main">
            <a:ext uri="{FF2B5EF4-FFF2-40B4-BE49-F238E27FC236}">
              <a16:creationId xmlns:a16="http://schemas.microsoft.com/office/drawing/2014/main" xmlns="" id="{941C8C1B-4CF9-405B-B58B-04B12FD72A80}"/>
            </a:ext>
          </a:extLst>
        </cdr:cNvPr>
        <cdr:cNvSpPr txBox="1"/>
      </cdr:nvSpPr>
      <cdr:spPr>
        <a:xfrm xmlns:a="http://schemas.openxmlformats.org/drawingml/2006/main">
          <a:off x="2860654" y="2737170"/>
          <a:ext cx="573860" cy="3343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dirty="0">
              <a:latin typeface="Arial" panose="020B0604020202020204" pitchFamily="34" charset="0"/>
              <a:cs typeface="Arial" panose="020B0604020202020204" pitchFamily="34" charset="0"/>
            </a:rPr>
            <a:t>(35%)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0.38778</cdr:x>
      <cdr:y>0.36078</cdr:y>
    </cdr:from>
    <cdr:to>
      <cdr:x>0.58258</cdr:x>
      <cdr:y>0.61775</cdr:y>
    </cdr:to>
    <cdr:sp macro="" textlink="">
      <cdr:nvSpPr>
        <cdr:cNvPr id="2" name="Овал 1"/>
        <cdr:cNvSpPr/>
      </cdr:nvSpPr>
      <cdr:spPr>
        <a:xfrm xmlns:a="http://schemas.openxmlformats.org/drawingml/2006/main">
          <a:off x="2006865" y="1397345"/>
          <a:ext cx="1008112" cy="995278"/>
        </a:xfrm>
        <a:prstGeom xmlns:a="http://schemas.openxmlformats.org/drawingml/2006/main" prst="ellipse">
          <a:avLst/>
        </a:prstGeom>
        <a:solidFill xmlns:a="http://schemas.openxmlformats.org/drawingml/2006/main">
          <a:schemeClr val="bg1"/>
        </a:solidFill>
        <a:ln xmlns:a="http://schemas.openxmlformats.org/drawingml/2006/main" w="19050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0.02143</cdr:x>
      <cdr:y>0.02084</cdr:y>
    </cdr:from>
    <cdr:to>
      <cdr:x>0.02143</cdr:x>
      <cdr:y>1</cdr:y>
    </cdr:to>
    <cdr:cxnSp macro="">
      <cdr:nvCxnSpPr>
        <cdr:cNvPr id="3" name="Прямая соединительная линия 2">
          <a:extLst xmlns:a="http://schemas.openxmlformats.org/drawingml/2006/main">
            <a:ext uri="{FF2B5EF4-FFF2-40B4-BE49-F238E27FC236}">
              <a16:creationId xmlns:a16="http://schemas.microsoft.com/office/drawing/2014/main" xmlns="" id="{CD456D84-CA96-481B-AC11-6EC71DD8A586}"/>
            </a:ext>
          </a:extLst>
        </cdr:cNvPr>
        <cdr:cNvCxnSpPr/>
      </cdr:nvCxnSpPr>
      <cdr:spPr>
        <a:xfrm xmlns:a="http://schemas.openxmlformats.org/drawingml/2006/main">
          <a:off x="143309" y="96252"/>
          <a:ext cx="0" cy="4521289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ADB9CA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0.01979</cdr:x>
      <cdr:y>0.02084</cdr:y>
    </cdr:from>
    <cdr:to>
      <cdr:x>0.01979</cdr:x>
      <cdr:y>1</cdr:y>
    </cdr:to>
    <cdr:cxnSp macro="">
      <cdr:nvCxnSpPr>
        <cdr:cNvPr id="3" name="Прямая соединительная линия 2">
          <a:extLst xmlns:a="http://schemas.openxmlformats.org/drawingml/2006/main">
            <a:ext uri="{FF2B5EF4-FFF2-40B4-BE49-F238E27FC236}">
              <a16:creationId xmlns:a16="http://schemas.microsoft.com/office/drawing/2014/main" xmlns="" id="{CD456D84-CA96-481B-AC11-6EC71DD8A586}"/>
            </a:ext>
          </a:extLst>
        </cdr:cNvPr>
        <cdr:cNvCxnSpPr/>
      </cdr:nvCxnSpPr>
      <cdr:spPr>
        <a:xfrm xmlns:a="http://schemas.openxmlformats.org/drawingml/2006/main">
          <a:off x="152936" y="96252"/>
          <a:ext cx="0" cy="4521289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ADB9CA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0.01979</cdr:x>
      <cdr:y>0.02084</cdr:y>
    </cdr:from>
    <cdr:to>
      <cdr:x>0.01979</cdr:x>
      <cdr:y>1</cdr:y>
    </cdr:to>
    <cdr:cxnSp macro="">
      <cdr:nvCxnSpPr>
        <cdr:cNvPr id="3" name="Прямая соединительная линия 2">
          <a:extLst xmlns:a="http://schemas.openxmlformats.org/drawingml/2006/main">
            <a:ext uri="{FF2B5EF4-FFF2-40B4-BE49-F238E27FC236}">
              <a16:creationId xmlns:a16="http://schemas.microsoft.com/office/drawing/2014/main" xmlns="" id="{CD456D84-CA96-481B-AC11-6EC71DD8A586}"/>
            </a:ext>
          </a:extLst>
        </cdr:cNvPr>
        <cdr:cNvCxnSpPr/>
      </cdr:nvCxnSpPr>
      <cdr:spPr>
        <a:xfrm xmlns:a="http://schemas.openxmlformats.org/drawingml/2006/main">
          <a:off x="152936" y="96252"/>
          <a:ext cx="0" cy="4521289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ADB9CA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0.01979</cdr:x>
      <cdr:y>0.02084</cdr:y>
    </cdr:from>
    <cdr:to>
      <cdr:x>0.01979</cdr:x>
      <cdr:y>1</cdr:y>
    </cdr:to>
    <cdr:cxnSp macro="">
      <cdr:nvCxnSpPr>
        <cdr:cNvPr id="3" name="Прямая соединительная линия 2">
          <a:extLst xmlns:a="http://schemas.openxmlformats.org/drawingml/2006/main">
            <a:ext uri="{FF2B5EF4-FFF2-40B4-BE49-F238E27FC236}">
              <a16:creationId xmlns:a16="http://schemas.microsoft.com/office/drawing/2014/main" xmlns="" id="{CD456D84-CA96-481B-AC11-6EC71DD8A586}"/>
            </a:ext>
          </a:extLst>
        </cdr:cNvPr>
        <cdr:cNvCxnSpPr/>
      </cdr:nvCxnSpPr>
      <cdr:spPr>
        <a:xfrm xmlns:a="http://schemas.openxmlformats.org/drawingml/2006/main">
          <a:off x="152936" y="96252"/>
          <a:ext cx="0" cy="4521289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ADB9CA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379A31-DB27-4B04-AE6B-5F31939A7CB4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53481B-3FA4-49A4-BA21-13C7F37F63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7290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D336AA6-D95C-40C3-9D61-AA04918CD5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2CC46299-36C9-4A62-8E94-AD8A961D74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E6E4138-60F9-4DFC-8A2D-598702C1C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9E75-A6BC-447E-85E2-383A9567F3F3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F090065-2CB5-4D41-8D8B-2864236D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EBD7DAD-BCFE-4DDC-9874-A18919C9F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4B9D9-A9BD-4B89-A1E1-D8A381087C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2413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9E13C2B-2716-43AA-8DE8-39CF7BF7D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0372CEE2-8C03-409A-8AAC-684E0522CE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42DD385-A199-4CF6-B950-D4C242170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9E75-A6BC-447E-85E2-383A9567F3F3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264E972-D008-48DC-908E-FC89CA2D6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CFA3D63-8950-427C-9B30-BC92BB267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4B9D9-A9BD-4B89-A1E1-D8A381087C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2378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E373B2C9-7770-418F-9EAE-FB17AC6AE7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C615219F-AFE1-40B0-BD59-FB95D36645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0963DDF-ECC3-4478-AEC8-08B56FFEF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9E75-A6BC-447E-85E2-383A9567F3F3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3B9E2C5-9827-4F70-97F7-3743F8EC2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2F439BD-B580-47A9-B323-AC6EB9DD1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4B9D9-A9BD-4B89-A1E1-D8A381087C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6625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2DFD66D-BCB5-490A-8BEA-C8F807B3B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645F653-50DC-4B84-9905-F2ECD14F2C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4E547AC-D0D9-4FF1-8020-B0F444822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9E75-A6BC-447E-85E2-383A9567F3F3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60C1D45-8079-4B99-95A8-367697D35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A3F1C54-C38B-49AE-B15E-C215BDC63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4B9D9-A9BD-4B89-A1E1-D8A381087C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018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7D665EF-E630-4B33-9084-E125D7A26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30C6CCB-6979-4E29-8B93-CBB21365A8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FCACC7E-0171-4542-955D-0AAAC0B9A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9E75-A6BC-447E-85E2-383A9567F3F3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CB89F48-7594-4DC3-9C97-A41E99BBB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EC46E56-1D86-43B8-AE76-4FA3BC196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4B9D9-A9BD-4B89-A1E1-D8A381087C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202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E208860-3AC6-430A-8F85-BF07BBA60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DAFDFE4-A098-473B-9556-24DAFA77C2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E1E1C47A-3706-4343-9581-012BFC1751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30707F4-E3DB-4A67-B86B-8B2900922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9E75-A6BC-447E-85E2-383A9567F3F3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8A4819DE-F71E-4204-A36F-C2CEE8889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FE7CD56-6C01-4845-A636-1B4FDA046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4B9D9-A9BD-4B89-A1E1-D8A381087C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1862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0B405DB-C4A4-4752-8C0A-496F3BC83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B89763E-3D2C-43CC-BB91-CD1DE78447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6BA73BFB-C206-4523-8D7E-8580FB3335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A73230E1-E00F-4404-9055-0B7138B14C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F8FB6456-0BCA-4E4A-9C29-F4B02F9D30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FEBB9831-CCEC-4C8C-AB89-D0F3DEA5C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9E75-A6BC-447E-85E2-383A9567F3F3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8CF55C7A-B590-41AF-A48E-5DD9CAF2F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8C3B7A56-BD84-4FCD-9E0F-0D58147D7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4B9D9-A9BD-4B89-A1E1-D8A381087C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3593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511545B-964E-4A9A-956F-8AA553B42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1CF3755F-D08A-4B05-9F9E-868A40371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9E75-A6BC-447E-85E2-383A9567F3F3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9B02EFBF-B4F9-4FFB-B2D6-E9FCDA5A6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C41730D-76C1-4DAB-9546-85CBD2207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4B9D9-A9BD-4B89-A1E1-D8A381087C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3077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AE9C5098-9465-4E15-88D1-D81558423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9E75-A6BC-447E-85E2-383A9567F3F3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E0084F3C-58DF-429B-9BEB-73E260977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C9A4790-EB67-4892-9304-ABFA18AC3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4B9D9-A9BD-4B89-A1E1-D8A381087C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8347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912A093-2E9B-42BD-9C0A-34B616726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29DDEB3-5C7B-489D-B99E-CFDABD9ED6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1C4626E0-2673-4138-8BEC-B3362BF07F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C4249FF-2055-4F87-A3B2-294927754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9E75-A6BC-447E-85E2-383A9567F3F3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2CA20DF-5D07-4900-9AD2-77E7A8D9F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ECBC687-0D37-41BB-A8B6-CDED45C54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4B9D9-A9BD-4B89-A1E1-D8A381087C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0844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A00AA67-CB24-43E5-9A18-3D8FB84A2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9EE56E96-F67E-463C-934D-23DB9761F9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CD575AF7-F169-4279-9147-014016B87D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81000E9-C305-409A-9D89-8B64AF635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9E75-A6BC-447E-85E2-383A9567F3F3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373A6D2-253A-4700-B245-D34D5CB0A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40338B6-D8DE-4E0D-8666-6AC620EA4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4B9D9-A9BD-4B89-A1E1-D8A381087C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231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wdUpDiag">
          <a:fgClr>
            <a:srgbClr val="ECF2F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51C4729-D090-4E6F-95B1-1A74BB4F3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AC6C250-4BAB-4257-AFF0-BE90E00C73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286B288-A7C9-4467-B6C4-CD53CBEC60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D69E75-A6BC-447E-85E2-383A9567F3F3}" type="datetimeFigureOut">
              <a:rPr lang="ru-RU" smtClean="0"/>
              <a:t>18.11.2020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8FB9D82-5524-418D-9137-A3095CFFFC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9D2177C-E108-4F40-A220-3120A7ABCF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B4B9D9-A9BD-4B89-A1E1-D8A381087C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7762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5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657CF1E-D39F-48A5-83A4-1C1DD64143E8}"/>
              </a:ext>
            </a:extLst>
          </p:cNvPr>
          <p:cNvSpPr txBox="1"/>
          <p:nvPr/>
        </p:nvSpPr>
        <p:spPr>
          <a:xfrm>
            <a:off x="2465824" y="240405"/>
            <a:ext cx="26862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АДМИНИСТРАЦИЯ</a:t>
            </a:r>
          </a:p>
          <a:p>
            <a:r>
              <a:rPr lang="ru-RU" sz="11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ОДИНЦОВСКОГО </a:t>
            </a:r>
          </a:p>
          <a:p>
            <a:r>
              <a:rPr lang="ru-RU" sz="11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ГОРОДСКОГО ОКРУГА</a:t>
            </a:r>
          </a:p>
          <a:p>
            <a:r>
              <a:rPr lang="ru-RU" sz="11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МОСКОВСКОЙ ОБЛАСТИ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5A4F56BF-DECD-4A6B-A328-2E95EB7F8B39}"/>
              </a:ext>
            </a:extLst>
          </p:cNvPr>
          <p:cNvGrpSpPr/>
          <p:nvPr/>
        </p:nvGrpSpPr>
        <p:grpSpPr>
          <a:xfrm>
            <a:off x="410878" y="277853"/>
            <a:ext cx="1956129" cy="713654"/>
            <a:chOff x="26466" y="253260"/>
            <a:chExt cx="2438401" cy="889596"/>
          </a:xfrm>
        </p:grpSpPr>
        <p:pic>
          <p:nvPicPr>
            <p:cNvPr id="10" name="Рисунок 9" descr="Изображение выглядит как фотография, фейерверк, вода, сидит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3817C395-55B3-4410-997C-EFF882DA8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254" y="253260"/>
              <a:ext cx="713820" cy="889596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xmlns="" id="{E47E64BA-38A5-4DF7-A075-CDE0EEB111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4480" y="273898"/>
              <a:ext cx="660387" cy="830961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темный, ночь, черный, звезда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D73B5083-D64C-4DCB-95C6-688331D0B1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66" y="268642"/>
              <a:ext cx="666799" cy="835013"/>
            </a:xfrm>
            <a:prstGeom prst="rect">
              <a:avLst/>
            </a:prstGeom>
          </p:spPr>
        </p:pic>
      </p:grp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F59CB18C-5A83-46F7-9CAB-65ECEB20724A}"/>
              </a:ext>
            </a:extLst>
          </p:cNvPr>
          <p:cNvSpPr/>
          <p:nvPr/>
        </p:nvSpPr>
        <p:spPr>
          <a:xfrm>
            <a:off x="2252707" y="1799105"/>
            <a:ext cx="6143668" cy="1154162"/>
          </a:xfrm>
          <a:prstGeom prst="rect">
            <a:avLst/>
          </a:prstGeom>
        </p:spPr>
        <p:txBody>
          <a:bodyPr wrap="square" lIns="0" tIns="0">
            <a:spAutoFit/>
          </a:bodyPr>
          <a:lstStyle/>
          <a:p>
            <a:r>
              <a:rPr lang="ru-RU" sz="2400" dirty="0">
                <a:solidFill>
                  <a:srgbClr val="A08B88"/>
                </a:solidFill>
                <a:latin typeface="Franklin Gothic Demi Cond" panose="020B0706030402020204" pitchFamily="34" charset="0"/>
              </a:rPr>
              <a:t>ПРОЕКТ БЮДЖЕТА ОДИНЦОВСКОГО ГОРОДСКОГО ОКРУГА МОСКОВСКОЙ ОБЛАСТИ НА 2021 ГОД И ПЛАНОВЫЙ ПЕРИОД 2022-2023 ГОДОВ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78981DD4-6B21-4119-A5D3-500B5F2D110C}"/>
              </a:ext>
            </a:extLst>
          </p:cNvPr>
          <p:cNvSpPr/>
          <p:nvPr/>
        </p:nvSpPr>
        <p:spPr>
          <a:xfrm>
            <a:off x="2085975" y="1900237"/>
            <a:ext cx="76200" cy="2197893"/>
          </a:xfrm>
          <a:prstGeom prst="rect">
            <a:avLst/>
          </a:prstGeom>
          <a:solidFill>
            <a:srgbClr val="ACF3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ACF3EB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784EF19-CF42-44EC-B630-9E7642BFF166}"/>
              </a:ext>
            </a:extLst>
          </p:cNvPr>
          <p:cNvSpPr txBox="1"/>
          <p:nvPr/>
        </p:nvSpPr>
        <p:spPr>
          <a:xfrm>
            <a:off x="2162174" y="3453662"/>
            <a:ext cx="60166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7985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ДОКЛАДЫВАЕТ </a:t>
            </a:r>
          </a:p>
          <a:p>
            <a:r>
              <a:rPr lang="ru-RU" sz="1400" dirty="0">
                <a:solidFill>
                  <a:srgbClr val="7985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ЗАМЕСТИТЕЛЬ ГЛАВЫ АДМИНИСТРАЦИИ – НАЧАЛЬНИК ФКУ</a:t>
            </a:r>
          </a:p>
          <a:p>
            <a:r>
              <a:rPr lang="ru-RU" sz="1400" dirty="0">
                <a:solidFill>
                  <a:srgbClr val="7985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ТАРАСОВА Л.В.</a:t>
            </a:r>
          </a:p>
        </p:txBody>
      </p:sp>
      <p:pic>
        <p:nvPicPr>
          <p:cNvPr id="4" name="Рисунок 3" descr="Изображение выглядит как вода, внешний, здание, лод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40EBF570-5082-433E-88AE-5AADDE633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91050"/>
            <a:ext cx="12192000" cy="2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531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AE544D9D-4730-402A-B3E2-A8ADE62B5F48}"/>
              </a:ext>
            </a:extLst>
          </p:cNvPr>
          <p:cNvSpPr/>
          <p:nvPr/>
        </p:nvSpPr>
        <p:spPr>
          <a:xfrm>
            <a:off x="562019" y="192182"/>
            <a:ext cx="7702413" cy="784830"/>
          </a:xfrm>
          <a:prstGeom prst="rect">
            <a:avLst/>
          </a:prstGeom>
        </p:spPr>
        <p:txBody>
          <a:bodyPr wrap="square" lIns="0" tIns="0">
            <a:spAutoFit/>
          </a:bodyPr>
          <a:lstStyle/>
          <a:p>
            <a:r>
              <a:rPr lang="ru-RU" sz="2400" dirty="0">
                <a:solidFill>
                  <a:srgbClr val="A08B88"/>
                </a:solidFill>
                <a:latin typeface="Franklin Gothic Demi Cond" panose="020B0706030402020204" pitchFamily="34" charset="0"/>
              </a:rPr>
              <a:t>ПЕРЕЧЕНЬ НАЦИОНАЛЬНЫХ ПРОЕКТОВ В БЮДЖЕТЕ</a:t>
            </a:r>
          </a:p>
          <a:p>
            <a:r>
              <a:rPr lang="ru-RU" sz="2400" dirty="0">
                <a:solidFill>
                  <a:srgbClr val="A08B88"/>
                </a:solidFill>
                <a:latin typeface="Franklin Gothic Demi Cond" panose="020B0706030402020204" pitchFamily="34" charset="0"/>
              </a:rPr>
              <a:t>ОДИНЦОВСКОГО ГОРОДСКОГО ОКРУГА НА 2021 ГОД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65972974-CF79-4D18-A216-CD1164B3D40E}"/>
              </a:ext>
            </a:extLst>
          </p:cNvPr>
          <p:cNvSpPr/>
          <p:nvPr/>
        </p:nvSpPr>
        <p:spPr>
          <a:xfrm>
            <a:off x="371475" y="0"/>
            <a:ext cx="76200" cy="866775"/>
          </a:xfrm>
          <a:prstGeom prst="rect">
            <a:avLst/>
          </a:prstGeom>
          <a:solidFill>
            <a:srgbClr val="ACF3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EDEBBC9-26C7-4693-89E9-10E04D98EE0E}"/>
              </a:ext>
            </a:extLst>
          </p:cNvPr>
          <p:cNvSpPr txBox="1"/>
          <p:nvPr/>
        </p:nvSpPr>
        <p:spPr>
          <a:xfrm>
            <a:off x="10070081" y="1324693"/>
            <a:ext cx="1173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млн. руб.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34CC89E5-B869-4E33-9393-71374CA3C9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9526961"/>
              </p:ext>
            </p:extLst>
          </p:nvPr>
        </p:nvGraphicFramePr>
        <p:xfrm>
          <a:off x="1648023" y="2002496"/>
          <a:ext cx="8210303" cy="36764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724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766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2794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7362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2885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7553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4042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20972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№ п/п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43ADA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 нацпроекта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43ADA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Буквенное обозначение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43ADA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43ADA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9411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Всего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43ADA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Собственные средства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43ADA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Средства федерального </a:t>
                      </a:r>
                    </a:p>
                    <a:p>
                      <a:pPr algn="ctr"/>
                      <a:r>
                        <a:rPr lang="ru-RU" sz="12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бюджета</a:t>
                      </a:r>
                    </a:p>
                  </a:txBody>
                  <a:tcPr marL="9525" marR="9525" marT="9525" marB="0" anchor="ctr">
                    <a:solidFill>
                      <a:srgbClr val="43ADA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Средства областного</a:t>
                      </a:r>
                    </a:p>
                    <a:p>
                      <a:pPr algn="ctr"/>
                      <a:r>
                        <a:rPr lang="ru-RU" sz="12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бюджетов</a:t>
                      </a:r>
                    </a:p>
                  </a:txBody>
                  <a:tcPr marL="9525" marR="9525" marT="9525" marB="0" anchor="ctr">
                    <a:solidFill>
                      <a:srgbClr val="43AD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746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ACF3EB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4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Культура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A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solidFill>
                      <a:srgbClr val="FC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9746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ACF3EB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4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Образование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968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72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880</a:t>
                      </a:r>
                    </a:p>
                  </a:txBody>
                  <a:tcPr marL="9525" marR="9525" marT="9525" marB="0" anchor="ctr">
                    <a:solidFill>
                      <a:srgbClr val="FC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9746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ACF3EB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4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Демография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P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62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39</a:t>
                      </a:r>
                    </a:p>
                  </a:txBody>
                  <a:tcPr marL="9525" marR="9525" marT="9525" marB="0" anchor="ctr">
                    <a:solidFill>
                      <a:srgbClr val="FC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9746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ACF3EB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4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Экология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G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1 068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68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270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730</a:t>
                      </a:r>
                    </a:p>
                  </a:txBody>
                  <a:tcPr marL="9525" marR="9525" marT="9525" marB="0" anchor="ctr">
                    <a:solidFill>
                      <a:srgbClr val="FC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9746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ACF3EB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4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Цифровая экономика РФ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D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solidFill>
                      <a:srgbClr val="FC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9746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ACF3EB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4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Жилье и городская среда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F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411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86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37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288</a:t>
                      </a:r>
                    </a:p>
                  </a:txBody>
                  <a:tcPr marL="9525" marR="9525" marT="9525" marB="0" anchor="ctr">
                    <a:solidFill>
                      <a:srgbClr val="FC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87773">
                <a:tc gridSpan="2">
                  <a:txBody>
                    <a:bodyPr/>
                    <a:lstStyle/>
                    <a:p>
                      <a:pPr algn="r" rtl="0" fontAlgn="ctr"/>
                      <a:r>
                        <a:rPr lang="ru-RU" sz="2000" b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Franklin Gothic Demi Cond" panose="020B0706030402020204" pitchFamily="34" charset="0"/>
                          <a:cs typeface="Arial" pitchFamily="34" charset="0"/>
                        </a:rPr>
                        <a:t>Итого</a:t>
                      </a:r>
                      <a:endParaRPr lang="ru-RU" sz="20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Franklin Gothic Demi Cond" panose="020B0706030402020204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7C8A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b="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Franklin Gothic Demi Cond" panose="020B0706030402020204" pitchFamily="34" charset="0"/>
                          <a:cs typeface="Arial" pitchFamily="34" charset="0"/>
                        </a:rPr>
                        <a:t>х</a:t>
                      </a:r>
                      <a:endParaRPr lang="ru-RU" sz="20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Franklin Gothic Demi Cond" panose="020B0706030402020204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7C8A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u="none" strike="noStrike" dirty="0">
                          <a:effectLst/>
                          <a:latin typeface="Franklin Gothic Demi Cond" panose="020B0706030402020204" pitchFamily="34" charset="0"/>
                          <a:cs typeface="Arial" pitchFamily="34" charset="0"/>
                        </a:rPr>
                        <a:t>2 533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Demi Cond" panose="020B0706030402020204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7C8A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u="none" strike="noStrike" dirty="0">
                          <a:effectLst/>
                          <a:latin typeface="Franklin Gothic Demi Cond" panose="020B0706030402020204" pitchFamily="34" charset="0"/>
                          <a:cs typeface="Arial" pitchFamily="34" charset="0"/>
                        </a:rPr>
                        <a:t>264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Demi Cond" panose="020B0706030402020204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7C8A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u="none" strike="noStrike" dirty="0">
                          <a:effectLst/>
                          <a:latin typeface="Franklin Gothic Demi Cond" panose="020B0706030402020204" pitchFamily="34" charset="0"/>
                          <a:cs typeface="Arial" pitchFamily="34" charset="0"/>
                        </a:rPr>
                        <a:t>327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Franklin Gothic Demi Cond" panose="020B0706030402020204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7C8A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Franklin Gothic Demi Cond" panose="020B0706030402020204" pitchFamily="34" charset="0"/>
                          <a:cs typeface="Arial" pitchFamily="34" charset="0"/>
                        </a:rPr>
                        <a:t>1942</a:t>
                      </a:r>
                    </a:p>
                  </a:txBody>
                  <a:tcPr marL="9525" marR="9525" marT="9525" marB="0" anchor="ctr">
                    <a:solidFill>
                      <a:srgbClr val="F7C8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A0B4EFED-DA60-4360-8871-3C0B40408255}"/>
              </a:ext>
            </a:extLst>
          </p:cNvPr>
          <p:cNvSpPr/>
          <p:nvPr/>
        </p:nvSpPr>
        <p:spPr>
          <a:xfrm>
            <a:off x="7641136" y="5870110"/>
            <a:ext cx="1416238" cy="4525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561" tIns="35780" rIns="71561" bIns="35780" rtlCol="0" anchor="ctr"/>
          <a:lstStyle/>
          <a:p>
            <a:r>
              <a:rPr lang="ru-RU" sz="3600" dirty="0">
                <a:solidFill>
                  <a:srgbClr val="43ADA1"/>
                </a:solidFill>
                <a:latin typeface="Franklin Gothic Demi Cond" panose="020B0706030402020204" pitchFamily="34" charset="0"/>
                <a:cs typeface="Times New Roman" panose="02020603050405020304" pitchFamily="18" charset="0"/>
              </a:rPr>
              <a:t>11,5 %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621FEC1-E7A7-4030-8A77-47117CD30DF4}"/>
              </a:ext>
            </a:extLst>
          </p:cNvPr>
          <p:cNvSpPr txBox="1"/>
          <p:nvPr/>
        </p:nvSpPr>
        <p:spPr>
          <a:xfrm>
            <a:off x="8902167" y="5818726"/>
            <a:ext cx="9561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от общих</a:t>
            </a:r>
          </a:p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расходов</a:t>
            </a:r>
          </a:p>
        </p:txBody>
      </p:sp>
    </p:spTree>
    <p:extLst>
      <p:ext uri="{BB962C8B-B14F-4D97-AF65-F5344CB8AC3E}">
        <p14:creationId xmlns:p14="http://schemas.microsoft.com/office/powerpoint/2010/main" val="2160689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AE544D9D-4730-402A-B3E2-A8ADE62B5F48}"/>
              </a:ext>
            </a:extLst>
          </p:cNvPr>
          <p:cNvSpPr/>
          <p:nvPr/>
        </p:nvSpPr>
        <p:spPr>
          <a:xfrm>
            <a:off x="562019" y="192182"/>
            <a:ext cx="7702413" cy="784830"/>
          </a:xfrm>
          <a:prstGeom prst="rect">
            <a:avLst/>
          </a:prstGeom>
        </p:spPr>
        <p:txBody>
          <a:bodyPr wrap="square" lIns="0" tIns="0">
            <a:spAutoFit/>
          </a:bodyPr>
          <a:lstStyle/>
          <a:p>
            <a:r>
              <a:rPr lang="ru-RU" sz="2400" dirty="0">
                <a:solidFill>
                  <a:srgbClr val="A08B88"/>
                </a:solidFill>
                <a:latin typeface="Franklin Gothic Demi Cond" panose="020B0706030402020204" pitchFamily="34" charset="0"/>
              </a:rPr>
              <a:t>СТРУКТУРА ПРОГРАММНЫХ РАСХОДОВ БЮДЖЕТА</a:t>
            </a:r>
          </a:p>
          <a:p>
            <a:r>
              <a:rPr lang="ru-RU" sz="2400" dirty="0">
                <a:solidFill>
                  <a:srgbClr val="A08B88"/>
                </a:solidFill>
                <a:latin typeface="Franklin Gothic Demi Cond" panose="020B0706030402020204" pitchFamily="34" charset="0"/>
              </a:rPr>
              <a:t>ОДИНЦОВСКОГО ГОРОДСКОГО ОКРУГА НА 2021 ГОД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65972974-CF79-4D18-A216-CD1164B3D40E}"/>
              </a:ext>
            </a:extLst>
          </p:cNvPr>
          <p:cNvSpPr/>
          <p:nvPr/>
        </p:nvSpPr>
        <p:spPr>
          <a:xfrm>
            <a:off x="371475" y="0"/>
            <a:ext cx="76200" cy="866775"/>
          </a:xfrm>
          <a:prstGeom prst="rect">
            <a:avLst/>
          </a:prstGeom>
          <a:solidFill>
            <a:srgbClr val="ACF3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xmlns="" id="{C3842104-4B72-412D-BE8A-43CA4786BE2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8293012"/>
              </p:ext>
            </p:extLst>
          </p:nvPr>
        </p:nvGraphicFramePr>
        <p:xfrm>
          <a:off x="656144" y="1502091"/>
          <a:ext cx="4752528" cy="42066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xmlns="" id="{00A9504D-9064-4EDB-AC8D-3AEF0F4771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1870692"/>
              </p:ext>
            </p:extLst>
          </p:nvPr>
        </p:nvGraphicFramePr>
        <p:xfrm>
          <a:off x="5447047" y="1193678"/>
          <a:ext cx="6093446" cy="54366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2892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398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2466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626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Наименование </a:t>
                      </a:r>
                      <a:endParaRPr lang="ru-RU" sz="10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0" marR="5430" marT="5119" marB="0" anchor="ctr">
                    <a:solidFill>
                      <a:srgbClr val="43ADA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Проект </a:t>
                      </a:r>
                    </a:p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на 2021 год, </a:t>
                      </a:r>
                    </a:p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млн. руб.</a:t>
                      </a:r>
                      <a:endParaRPr lang="ru-RU" sz="10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0" marR="5430" marT="5119" marB="0" anchor="ctr">
                    <a:solidFill>
                      <a:srgbClr val="43ADA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Удельный вес,</a:t>
                      </a:r>
                    </a:p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</a:rPr>
                        <a:t>%</a:t>
                      </a:r>
                      <a:endParaRPr lang="ru-RU" sz="10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430" marR="5430" marT="5119" marB="0" anchor="ctr">
                    <a:solidFill>
                      <a:srgbClr val="43AD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5801">
                <a:tc>
                  <a:txBody>
                    <a:bodyPr/>
                    <a:lstStyle/>
                    <a:p>
                      <a:pPr marL="182563" indent="0" algn="l" fontAlgn="ctr"/>
                      <a:r>
                        <a:rPr lang="en-US" sz="1000" b="1" u="none" strike="noStrike" dirty="0">
                          <a:effectLst/>
                        </a:rPr>
                        <a:t> </a:t>
                      </a:r>
                      <a:r>
                        <a:rPr lang="ru-RU" sz="1000" b="1" u="none" strike="noStrike" dirty="0">
                          <a:effectLst/>
                        </a:rPr>
                        <a:t>Образование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0" marR="5430" marT="5119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9 399</a:t>
                      </a:r>
                    </a:p>
                  </a:txBody>
                  <a:tcPr marL="9525" marR="9525" marT="9525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43,4%</a:t>
                      </a:r>
                    </a:p>
                  </a:txBody>
                  <a:tcPr marL="9525" marR="9525" marT="9525" marB="0" anchor="ctr">
                    <a:solidFill>
                      <a:srgbClr val="FC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5801">
                <a:tc>
                  <a:txBody>
                    <a:bodyPr/>
                    <a:lstStyle/>
                    <a:p>
                      <a:pPr marL="182563" indent="0" algn="l" fontAlgn="ctr"/>
                      <a:r>
                        <a:rPr lang="en-US" sz="1000" b="1" u="none" strike="noStrike" dirty="0">
                          <a:effectLst/>
                        </a:rPr>
                        <a:t> </a:t>
                      </a:r>
                      <a:r>
                        <a:rPr lang="ru-RU" sz="1000" b="1" u="none" strike="noStrike" dirty="0">
                          <a:effectLst/>
                        </a:rPr>
                        <a:t>Культура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0" marR="5430" marT="5119" marB="0" anchor="ctr">
                    <a:solidFill>
                      <a:srgbClr val="ACF3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1 170</a:t>
                      </a:r>
                    </a:p>
                  </a:txBody>
                  <a:tcPr marL="9525" marR="9525" marT="9525" marB="0" anchor="ctr">
                    <a:solidFill>
                      <a:srgbClr val="ACF3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5,4%</a:t>
                      </a:r>
                    </a:p>
                  </a:txBody>
                  <a:tcPr marL="9525" marR="9525" marT="9525" marB="0" anchor="ctr">
                    <a:solidFill>
                      <a:srgbClr val="ACF3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85801">
                <a:tc>
                  <a:txBody>
                    <a:bodyPr/>
                    <a:lstStyle/>
                    <a:p>
                      <a:pPr marL="182563" indent="0" algn="l" fontAlgn="ctr"/>
                      <a:r>
                        <a:rPr lang="ru-RU" sz="1000" b="1" u="none" strike="noStrike" dirty="0">
                          <a:effectLst/>
                        </a:rPr>
                        <a:t>Социальная защита населения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0" marR="5430" marT="5119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314</a:t>
                      </a:r>
                    </a:p>
                  </a:txBody>
                  <a:tcPr marL="9525" marR="9525" marT="9525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1,5%</a:t>
                      </a:r>
                    </a:p>
                  </a:txBody>
                  <a:tcPr marL="9525" marR="9525" marT="9525" marB="0" anchor="ctr">
                    <a:solidFill>
                      <a:srgbClr val="FC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81324">
                <a:tc>
                  <a:txBody>
                    <a:bodyPr/>
                    <a:lstStyle/>
                    <a:p>
                      <a:pPr marL="182563" indent="0" algn="l" fontAlgn="ctr"/>
                      <a:r>
                        <a:rPr lang="ru-RU" sz="1000" b="1" u="none" strike="noStrike" dirty="0">
                          <a:effectLst/>
                        </a:rPr>
                        <a:t>Спорт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0" marR="5430" marT="5119" marB="0" anchor="ctr">
                    <a:solidFill>
                      <a:srgbClr val="ACF3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743</a:t>
                      </a:r>
                    </a:p>
                  </a:txBody>
                  <a:tcPr marL="9525" marR="9525" marT="9525" marB="0" anchor="ctr">
                    <a:solidFill>
                      <a:srgbClr val="ACF3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3,4%</a:t>
                      </a:r>
                    </a:p>
                  </a:txBody>
                  <a:tcPr marL="9525" marR="9525" marT="9525" marB="0" anchor="ctr">
                    <a:solidFill>
                      <a:srgbClr val="ACF3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05213">
                <a:tc>
                  <a:txBody>
                    <a:bodyPr/>
                    <a:lstStyle/>
                    <a:p>
                      <a:pPr marL="182563" indent="0" algn="l" fontAlgn="ctr"/>
                      <a:r>
                        <a:rPr lang="ru-RU" sz="1000" b="1" u="none" strike="noStrike" dirty="0">
                          <a:effectLst/>
                        </a:rPr>
                        <a:t>Развитие</a:t>
                      </a:r>
                      <a:r>
                        <a:rPr lang="ru-RU" sz="1000" b="1" u="none" strike="noStrike" baseline="0" dirty="0">
                          <a:effectLst/>
                        </a:rPr>
                        <a:t> сельского хозяйства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0" marR="5430" marT="5119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9525" marR="9525" marT="9525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0,0%</a:t>
                      </a:r>
                    </a:p>
                  </a:txBody>
                  <a:tcPr marL="9525" marR="9525" marT="9525" marB="0" anchor="ctr">
                    <a:solidFill>
                      <a:srgbClr val="FC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81324">
                <a:tc>
                  <a:txBody>
                    <a:bodyPr/>
                    <a:lstStyle/>
                    <a:p>
                      <a:pPr marL="182563" indent="0" algn="l" fontAlgn="ctr"/>
                      <a:r>
                        <a:rPr lang="en-US" sz="1000" b="1" u="none" strike="noStrike" dirty="0">
                          <a:effectLst/>
                        </a:rPr>
                        <a:t> </a:t>
                      </a:r>
                      <a:r>
                        <a:rPr lang="ru-RU" sz="1000" b="1" u="none" strike="noStrike" dirty="0">
                          <a:effectLst/>
                        </a:rPr>
                        <a:t>Экология</a:t>
                      </a:r>
                      <a:r>
                        <a:rPr lang="ru-RU" sz="1000" b="1" u="none" strike="noStrike" baseline="0" dirty="0">
                          <a:effectLst/>
                        </a:rPr>
                        <a:t> и окружающая среда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0" marR="5430" marT="5119" marB="0" anchor="ctr">
                    <a:solidFill>
                      <a:srgbClr val="ACF3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1038</a:t>
                      </a:r>
                    </a:p>
                  </a:txBody>
                  <a:tcPr marL="9525" marR="9525" marT="9525" marB="0" anchor="ctr">
                    <a:solidFill>
                      <a:srgbClr val="ACF3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4,8%</a:t>
                      </a:r>
                    </a:p>
                  </a:txBody>
                  <a:tcPr marL="9525" marR="9525" marT="9525" marB="0" anchor="ctr">
                    <a:solidFill>
                      <a:srgbClr val="ACF3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18306">
                <a:tc>
                  <a:txBody>
                    <a:bodyPr/>
                    <a:lstStyle/>
                    <a:p>
                      <a:pPr marL="182563" indent="0" algn="l" fontAlgn="ctr"/>
                      <a:r>
                        <a:rPr lang="en-US" sz="1000" b="1" u="none" strike="noStrike" dirty="0">
                          <a:effectLst/>
                        </a:rPr>
                        <a:t> </a:t>
                      </a:r>
                      <a:r>
                        <a:rPr lang="ru-RU" sz="1000" b="1" u="none" strike="noStrike" dirty="0">
                          <a:effectLst/>
                        </a:rPr>
                        <a:t>Безопасность</a:t>
                      </a:r>
                      <a:r>
                        <a:rPr lang="ru-RU" sz="1000" b="1" u="none" strike="noStrike" baseline="0" dirty="0">
                          <a:effectLst/>
                        </a:rPr>
                        <a:t> и обеспечение безопасности  жизнедеятельности населения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0" marR="5430" marT="5119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269</a:t>
                      </a:r>
                    </a:p>
                  </a:txBody>
                  <a:tcPr marL="9525" marR="9525" marT="9525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1,2%</a:t>
                      </a:r>
                    </a:p>
                  </a:txBody>
                  <a:tcPr marL="9525" marR="9525" marT="9525" marB="0" anchor="ctr">
                    <a:solidFill>
                      <a:srgbClr val="FC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90176">
                <a:tc>
                  <a:txBody>
                    <a:bodyPr/>
                    <a:lstStyle/>
                    <a:p>
                      <a:pPr marL="182563" indent="0" algn="l" fontAlgn="ctr"/>
                      <a:r>
                        <a:rPr lang="en-US" sz="1000" b="1" u="none" strike="noStrike" dirty="0">
                          <a:effectLst/>
                        </a:rPr>
                        <a:t> </a:t>
                      </a:r>
                      <a:r>
                        <a:rPr lang="ru-RU" sz="1000" b="1" u="none" strike="noStrike" dirty="0">
                          <a:effectLst/>
                        </a:rPr>
                        <a:t>Жилище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0" marR="5430" marT="5119" marB="0" anchor="ctr">
                    <a:solidFill>
                      <a:srgbClr val="ACF3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93</a:t>
                      </a:r>
                    </a:p>
                  </a:txBody>
                  <a:tcPr marL="9525" marR="9525" marT="9525" marB="0" anchor="ctr">
                    <a:solidFill>
                      <a:srgbClr val="ACF3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0,4%</a:t>
                      </a:r>
                    </a:p>
                  </a:txBody>
                  <a:tcPr marL="9525" marR="9525" marT="9525" marB="0" anchor="ctr">
                    <a:solidFill>
                      <a:srgbClr val="ACF3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18306">
                <a:tc>
                  <a:txBody>
                    <a:bodyPr/>
                    <a:lstStyle/>
                    <a:p>
                      <a:pPr marL="182563" indent="0" algn="l" fontAlgn="ctr"/>
                      <a:r>
                        <a:rPr lang="en-US" sz="1000" b="1" u="none" strike="noStrike" dirty="0">
                          <a:effectLst/>
                        </a:rPr>
                        <a:t> </a:t>
                      </a:r>
                      <a:r>
                        <a:rPr lang="ru-RU" sz="1000" b="1" u="none" strike="noStrike" dirty="0">
                          <a:effectLst/>
                        </a:rPr>
                        <a:t>Развитие</a:t>
                      </a:r>
                      <a:r>
                        <a:rPr lang="ru-RU" sz="1000" b="1" u="none" strike="noStrike" baseline="0" dirty="0">
                          <a:effectLst/>
                        </a:rPr>
                        <a:t> инженерной инфраструктуры и энергоэффективности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0" marR="5430" marT="5119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790</a:t>
                      </a:r>
                    </a:p>
                  </a:txBody>
                  <a:tcPr marL="9525" marR="9525" marT="9525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3,7%</a:t>
                      </a:r>
                    </a:p>
                  </a:txBody>
                  <a:tcPr marL="9525" marR="9525" marT="9525" marB="0" anchor="ctr">
                    <a:solidFill>
                      <a:srgbClr val="FC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08125">
                <a:tc>
                  <a:txBody>
                    <a:bodyPr/>
                    <a:lstStyle/>
                    <a:p>
                      <a:pPr marL="182563" indent="0" algn="l" fontAlgn="ctr"/>
                      <a:r>
                        <a:rPr lang="en-US" sz="1000" b="1" u="none" strike="noStrike" dirty="0">
                          <a:effectLst/>
                        </a:rPr>
                        <a:t> </a:t>
                      </a:r>
                      <a:r>
                        <a:rPr lang="ru-RU" sz="1000" b="1" u="none" strike="noStrike" dirty="0">
                          <a:effectLst/>
                        </a:rPr>
                        <a:t>Предпринимательство 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0" marR="5430" marT="5119" marB="0" anchor="ctr">
                    <a:solidFill>
                      <a:srgbClr val="ACF3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66</a:t>
                      </a:r>
                    </a:p>
                  </a:txBody>
                  <a:tcPr marL="9525" marR="9525" marT="9525" marB="0" anchor="ctr">
                    <a:solidFill>
                      <a:srgbClr val="ACF3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0,3%</a:t>
                      </a:r>
                    </a:p>
                  </a:txBody>
                  <a:tcPr marL="9525" marR="9525" marT="9525" marB="0" anchor="ctr">
                    <a:solidFill>
                      <a:srgbClr val="ACF3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18306">
                <a:tc>
                  <a:txBody>
                    <a:bodyPr/>
                    <a:lstStyle/>
                    <a:p>
                      <a:pPr marL="182563" indent="0" algn="l" fontAlgn="ctr"/>
                      <a:r>
                        <a:rPr lang="en-US" sz="1000" b="1" u="none" strike="noStrike" dirty="0">
                          <a:effectLst/>
                        </a:rPr>
                        <a:t> </a:t>
                      </a:r>
                      <a:r>
                        <a:rPr lang="ru-RU" sz="1000" b="1" u="none" strike="noStrike" dirty="0">
                          <a:effectLst/>
                        </a:rPr>
                        <a:t>Управление имуществом и муниципальными финансами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0" marR="5430" marT="5119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2 024</a:t>
                      </a:r>
                    </a:p>
                  </a:txBody>
                  <a:tcPr marL="9525" marR="9525" marT="9525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9,4%</a:t>
                      </a:r>
                    </a:p>
                  </a:txBody>
                  <a:tcPr marL="9525" marR="9525" marT="9525" marB="0" anchor="ctr">
                    <a:solidFill>
                      <a:srgbClr val="FC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474375">
                <a:tc>
                  <a:txBody>
                    <a:bodyPr/>
                    <a:lstStyle/>
                    <a:p>
                      <a:pPr marL="182563" indent="0" algn="l" fontAlgn="ctr"/>
                      <a:r>
                        <a:rPr lang="en-US" sz="1000" b="1" u="none" strike="noStrike" dirty="0">
                          <a:effectLst/>
                        </a:rPr>
                        <a:t> </a:t>
                      </a:r>
                      <a:r>
                        <a:rPr lang="ru-RU" sz="1000" b="1" u="none" strike="noStrike" dirty="0">
                          <a:effectLst/>
                        </a:rPr>
                        <a:t>Развитие институтов гражданского общества, повышение эффективности</a:t>
                      </a:r>
                      <a:r>
                        <a:rPr lang="ru-RU" sz="1000" b="1" u="none" strike="noStrike" baseline="0" dirty="0">
                          <a:effectLst/>
                        </a:rPr>
                        <a:t> местного самоуправления и реализации молодежной политики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0" marR="5430" marT="5119" marB="0" anchor="ctr">
                    <a:solidFill>
                      <a:srgbClr val="ACF3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153</a:t>
                      </a:r>
                    </a:p>
                  </a:txBody>
                  <a:tcPr marL="9525" marR="9525" marT="9525" marB="0" anchor="ctr">
                    <a:solidFill>
                      <a:srgbClr val="ACF3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0,7%</a:t>
                      </a:r>
                    </a:p>
                  </a:txBody>
                  <a:tcPr marL="9525" marR="9525" marT="9525" marB="0" anchor="ctr">
                    <a:solidFill>
                      <a:srgbClr val="ACF3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18306">
                <a:tc>
                  <a:txBody>
                    <a:bodyPr/>
                    <a:lstStyle/>
                    <a:p>
                      <a:pPr marL="182563" indent="0" algn="l" fontAlgn="ctr"/>
                      <a:r>
                        <a:rPr lang="en-US" sz="1000" b="1" u="none" strike="noStrike" dirty="0">
                          <a:effectLst/>
                        </a:rPr>
                        <a:t> </a:t>
                      </a:r>
                      <a:r>
                        <a:rPr lang="ru-RU" sz="1000" b="1" u="none" strike="noStrike" dirty="0">
                          <a:effectLst/>
                        </a:rPr>
                        <a:t>Развитие</a:t>
                      </a:r>
                      <a:r>
                        <a:rPr lang="ru-RU" sz="1000" b="1" u="none" strike="noStrike" baseline="0" dirty="0">
                          <a:effectLst/>
                        </a:rPr>
                        <a:t> и функционирование дорожно-транспортного комплекса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0" marR="5430" marT="5119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892</a:t>
                      </a:r>
                    </a:p>
                  </a:txBody>
                  <a:tcPr marL="9525" marR="9525" marT="9525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4,1%</a:t>
                      </a:r>
                    </a:p>
                  </a:txBody>
                  <a:tcPr marL="9525" marR="9525" marT="9525" marB="0" anchor="ctr">
                    <a:solidFill>
                      <a:srgbClr val="FC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23721">
                <a:tc>
                  <a:txBody>
                    <a:bodyPr/>
                    <a:lstStyle/>
                    <a:p>
                      <a:pPr marL="182563" indent="0" algn="l" fontAlgn="ctr"/>
                      <a:r>
                        <a:rPr lang="ru-RU" sz="1000" b="1" u="none" strike="noStrike" dirty="0">
                          <a:effectLst/>
                        </a:rPr>
                        <a:t>Цифровое муниципальное образование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0" marR="5430" marT="5119" marB="0" anchor="ctr">
                    <a:solidFill>
                      <a:srgbClr val="ACF3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442</a:t>
                      </a:r>
                    </a:p>
                  </a:txBody>
                  <a:tcPr marL="9525" marR="9525" marT="9525" marB="0" anchor="ctr">
                    <a:solidFill>
                      <a:srgbClr val="ACF3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2,0%</a:t>
                      </a:r>
                    </a:p>
                  </a:txBody>
                  <a:tcPr marL="9525" marR="9525" marT="9525" marB="0" anchor="ctr">
                    <a:solidFill>
                      <a:srgbClr val="ACF3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223721">
                <a:tc>
                  <a:txBody>
                    <a:bodyPr/>
                    <a:lstStyle/>
                    <a:p>
                      <a:pPr marL="182563" indent="0" algn="l" fontAlgn="ctr"/>
                      <a:r>
                        <a:rPr lang="ru-RU" sz="1000" b="1" u="none" strike="noStrike" dirty="0">
                          <a:effectLst/>
                        </a:rPr>
                        <a:t>Архитектура</a:t>
                      </a:r>
                      <a:r>
                        <a:rPr lang="ru-RU" sz="1000" b="1" u="none" strike="noStrike" baseline="0" dirty="0">
                          <a:effectLst/>
                        </a:rPr>
                        <a:t> и градостроительство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0" marR="5430" marT="5119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9525" marR="9525" marT="9525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0,0%</a:t>
                      </a:r>
                    </a:p>
                  </a:txBody>
                  <a:tcPr marL="9525" marR="9525" marT="9525" marB="0" anchor="ctr">
                    <a:solidFill>
                      <a:srgbClr val="FC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318306">
                <a:tc>
                  <a:txBody>
                    <a:bodyPr/>
                    <a:lstStyle/>
                    <a:p>
                      <a:pPr marL="182563" indent="0" algn="l" fontAlgn="ctr"/>
                      <a:r>
                        <a:rPr lang="en-US" sz="1000" b="1" u="none" strike="noStrike" dirty="0">
                          <a:effectLst/>
                        </a:rPr>
                        <a:t> </a:t>
                      </a:r>
                      <a:r>
                        <a:rPr lang="ru-RU" sz="1000" b="1" u="none" strike="noStrike" dirty="0">
                          <a:effectLst/>
                        </a:rPr>
                        <a:t>Формирование современной комфортной городской среды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0" marR="5430" marT="5119" marB="0" anchor="ctr">
                    <a:solidFill>
                      <a:srgbClr val="ACF3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2 892</a:t>
                      </a:r>
                    </a:p>
                  </a:txBody>
                  <a:tcPr marL="9525" marR="9525" marT="9525" marB="0" anchor="ctr">
                    <a:solidFill>
                      <a:srgbClr val="ACF3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13,4%</a:t>
                      </a:r>
                    </a:p>
                  </a:txBody>
                  <a:tcPr marL="9525" marR="9525" marT="9525" marB="0" anchor="ctr">
                    <a:solidFill>
                      <a:srgbClr val="ACF3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58846">
                <a:tc>
                  <a:txBody>
                    <a:bodyPr/>
                    <a:lstStyle/>
                    <a:p>
                      <a:pPr marL="182563" indent="0" algn="l" fontAlgn="ctr"/>
                      <a:r>
                        <a:rPr lang="ru-RU" sz="1000" b="1" u="none" strike="noStrike" dirty="0">
                          <a:effectLst/>
                        </a:rPr>
                        <a:t>Строительство</a:t>
                      </a:r>
                      <a:r>
                        <a:rPr lang="ru-RU" sz="1000" b="1" u="none" strike="noStrike" baseline="0" dirty="0">
                          <a:effectLst/>
                        </a:rPr>
                        <a:t> объектов социальной инфраструктуры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0" marR="5430" marT="5119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1298</a:t>
                      </a:r>
                    </a:p>
                  </a:txBody>
                  <a:tcPr marL="9525" marR="9525" marT="9525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6,0%</a:t>
                      </a:r>
                    </a:p>
                  </a:txBody>
                  <a:tcPr marL="9525" marR="9525" marT="9525" marB="0" anchor="ctr">
                    <a:solidFill>
                      <a:srgbClr val="FC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323614">
                <a:tc>
                  <a:txBody>
                    <a:bodyPr/>
                    <a:lstStyle/>
                    <a:p>
                      <a:pPr marL="182563" indent="0" algn="l" fontAlgn="auto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Переселение граждан из аварийного жилищного фонда</a:t>
                      </a:r>
                    </a:p>
                  </a:txBody>
                  <a:tcPr marL="9525" marR="9525" marT="9525" marB="0" anchor="ctr">
                    <a:solidFill>
                      <a:srgbClr val="ACF3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44</a:t>
                      </a:r>
                    </a:p>
                  </a:txBody>
                  <a:tcPr marL="9525" marR="9525" marT="9525" marB="0" anchor="ctr">
                    <a:solidFill>
                      <a:srgbClr val="ACF3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0,2%</a:t>
                      </a:r>
                    </a:p>
                  </a:txBody>
                  <a:tcPr marL="9525" marR="9525" marT="9525" marB="0" anchor="ctr">
                    <a:solidFill>
                      <a:srgbClr val="ACF3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25456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0" u="none" strike="noStrike" dirty="0">
                          <a:effectLst/>
                          <a:latin typeface="Franklin Gothic Demi Cond" panose="020B0706030402020204" pitchFamily="34" charset="0"/>
                        </a:rPr>
                        <a:t>В С Е Г О ПРОГРАММНЫХ</a:t>
                      </a:r>
                      <a:r>
                        <a:rPr lang="ru-RU" sz="1100" b="0" u="none" strike="noStrike" baseline="0" dirty="0">
                          <a:effectLst/>
                          <a:latin typeface="Franklin Gothic Demi Cond" panose="020B0706030402020204" pitchFamily="34" charset="0"/>
                        </a:rPr>
                        <a:t> РАСХОДОВ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Franklin Gothic Demi Cond" panose="020B07060304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0" marR="5430" marT="5119" marB="0" anchor="ctr">
                    <a:solidFill>
                      <a:srgbClr val="F7C8A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dirty="0">
                          <a:effectLst/>
                          <a:latin typeface="Franklin Gothic Demi Cond" panose="020B0706030402020204" pitchFamily="34" charset="0"/>
                        </a:rPr>
                        <a:t>2</a:t>
                      </a:r>
                      <a:r>
                        <a:rPr lang="ru-RU" sz="1100" b="0" u="none" strike="noStrike" baseline="0" dirty="0">
                          <a:effectLst/>
                          <a:latin typeface="Franklin Gothic Demi Cond" panose="020B0706030402020204" pitchFamily="34" charset="0"/>
                        </a:rPr>
                        <a:t>1 638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Franklin Gothic Demi Cond" panose="020B07060304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0" marR="5430" marT="5119" marB="0" anchor="ctr">
                    <a:solidFill>
                      <a:srgbClr val="F7C8A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u="none" strike="noStrike" dirty="0">
                          <a:effectLst/>
                          <a:latin typeface="Franklin Gothic Demi Cond" panose="020B0706030402020204" pitchFamily="34" charset="0"/>
                        </a:rPr>
                        <a:t>100 %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Franklin Gothic Demi Cond" panose="020B07060304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30" marR="5430" marT="5119" marB="0" anchor="ctr">
                    <a:solidFill>
                      <a:srgbClr val="F7C8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</a:tbl>
          </a:graphicData>
        </a:graphic>
      </p:graphicFrame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769AC240-BDC1-4B81-BF33-360BB914E0A8}"/>
              </a:ext>
            </a:extLst>
          </p:cNvPr>
          <p:cNvGrpSpPr/>
          <p:nvPr/>
        </p:nvGrpSpPr>
        <p:grpSpPr>
          <a:xfrm>
            <a:off x="5181160" y="1748591"/>
            <a:ext cx="230697" cy="4598709"/>
            <a:chOff x="5181160" y="1748591"/>
            <a:chExt cx="230697" cy="4598709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xmlns="" id="{D97454FE-3AEE-46BE-BE3D-1764BEA67F0E}"/>
                </a:ext>
              </a:extLst>
            </p:cNvPr>
            <p:cNvSpPr/>
            <p:nvPr/>
          </p:nvSpPr>
          <p:spPr>
            <a:xfrm>
              <a:off x="5181160" y="1748591"/>
              <a:ext cx="230697" cy="173510"/>
            </a:xfrm>
            <a:prstGeom prst="rect">
              <a:avLst/>
            </a:prstGeom>
            <a:solidFill>
              <a:srgbClr val="A08B88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xmlns="" id="{B50A353E-5A39-49C5-80BF-C840CFBF2876}"/>
                </a:ext>
              </a:extLst>
            </p:cNvPr>
            <p:cNvSpPr/>
            <p:nvPr/>
          </p:nvSpPr>
          <p:spPr>
            <a:xfrm>
              <a:off x="5181160" y="1903207"/>
              <a:ext cx="230697" cy="17351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xmlns="" id="{BE507ECA-6C02-4FF1-A7C7-B73E799EB2C8}"/>
                </a:ext>
              </a:extLst>
            </p:cNvPr>
            <p:cNvSpPr/>
            <p:nvPr/>
          </p:nvSpPr>
          <p:spPr>
            <a:xfrm>
              <a:off x="5181160" y="2103886"/>
              <a:ext cx="230697" cy="17351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xmlns="" id="{143B8518-C84A-47E4-88DE-6A4F8E6F8E61}"/>
                </a:ext>
              </a:extLst>
            </p:cNvPr>
            <p:cNvSpPr/>
            <p:nvPr/>
          </p:nvSpPr>
          <p:spPr>
            <a:xfrm>
              <a:off x="5181160" y="2333321"/>
              <a:ext cx="230697" cy="17351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xmlns="" id="{82702482-836A-4C10-BC23-D86180B989FF}"/>
                </a:ext>
              </a:extLst>
            </p:cNvPr>
            <p:cNvSpPr/>
            <p:nvPr/>
          </p:nvSpPr>
          <p:spPr>
            <a:xfrm>
              <a:off x="5181160" y="3215978"/>
              <a:ext cx="230697" cy="173510"/>
            </a:xfrm>
            <a:prstGeom prst="rect">
              <a:avLst/>
            </a:prstGeom>
            <a:solidFill>
              <a:schemeClr val="accent2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xmlns="" id="{56CBE199-81FF-4CC6-9CE5-EC5B6ED77FEA}"/>
                </a:ext>
              </a:extLst>
            </p:cNvPr>
            <p:cNvSpPr/>
            <p:nvPr/>
          </p:nvSpPr>
          <p:spPr>
            <a:xfrm>
              <a:off x="5181160" y="2702511"/>
              <a:ext cx="230697" cy="173510"/>
            </a:xfrm>
            <a:prstGeom prst="rect">
              <a:avLst/>
            </a:prstGeom>
            <a:solidFill>
              <a:schemeClr val="accent6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xmlns="" id="{798AC5F6-972F-4905-9803-BDD85B0AC409}"/>
                </a:ext>
              </a:extLst>
            </p:cNvPr>
            <p:cNvSpPr/>
            <p:nvPr/>
          </p:nvSpPr>
          <p:spPr>
            <a:xfrm>
              <a:off x="5181160" y="2931820"/>
              <a:ext cx="230697" cy="173510"/>
            </a:xfrm>
            <a:prstGeom prst="rect">
              <a:avLst/>
            </a:prstGeom>
            <a:solidFill>
              <a:srgbClr val="0070C0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xmlns="" id="{52D598DA-322F-4A36-8215-FCD3140440A5}"/>
                </a:ext>
              </a:extLst>
            </p:cNvPr>
            <p:cNvSpPr/>
            <p:nvPr/>
          </p:nvSpPr>
          <p:spPr>
            <a:xfrm>
              <a:off x="5181160" y="4366493"/>
              <a:ext cx="230697" cy="173510"/>
            </a:xfrm>
            <a:prstGeom prst="rect">
              <a:avLst/>
            </a:prstGeom>
            <a:solidFill>
              <a:srgbClr val="FF0000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xmlns="" id="{8603CC59-A793-486B-88B8-77263CDCA7DA}"/>
                </a:ext>
              </a:extLst>
            </p:cNvPr>
            <p:cNvSpPr/>
            <p:nvPr/>
          </p:nvSpPr>
          <p:spPr>
            <a:xfrm>
              <a:off x="5181160" y="3475420"/>
              <a:ext cx="230697" cy="17351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xmlns="" id="{8879E8F2-9D2A-4D4C-94AF-2EF04EED72C9}"/>
                </a:ext>
              </a:extLst>
            </p:cNvPr>
            <p:cNvSpPr/>
            <p:nvPr/>
          </p:nvSpPr>
          <p:spPr>
            <a:xfrm>
              <a:off x="5181160" y="3734219"/>
              <a:ext cx="230697" cy="17351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3175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xmlns="" id="{41986387-C08D-4EA2-B462-7138ACF34EF1}"/>
                </a:ext>
              </a:extLst>
            </p:cNvPr>
            <p:cNvSpPr/>
            <p:nvPr/>
          </p:nvSpPr>
          <p:spPr>
            <a:xfrm>
              <a:off x="5181160" y="4013946"/>
              <a:ext cx="230697" cy="17351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xmlns="" id="{4540A96D-48AC-4E9B-8005-C625237B91F2}"/>
                </a:ext>
              </a:extLst>
            </p:cNvPr>
            <p:cNvSpPr/>
            <p:nvPr/>
          </p:nvSpPr>
          <p:spPr>
            <a:xfrm>
              <a:off x="5181160" y="5550513"/>
              <a:ext cx="230697" cy="173510"/>
            </a:xfrm>
            <a:prstGeom prst="rect">
              <a:avLst/>
            </a:prstGeom>
            <a:solidFill>
              <a:srgbClr val="CCCC00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xmlns="" id="{F8C2B41F-0799-4160-B6A5-4F003C6FD31A}"/>
                </a:ext>
              </a:extLst>
            </p:cNvPr>
            <p:cNvSpPr/>
            <p:nvPr/>
          </p:nvSpPr>
          <p:spPr>
            <a:xfrm>
              <a:off x="5181160" y="6173790"/>
              <a:ext cx="230697" cy="17351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xmlns="" id="{F5E7BAAF-986B-439C-8417-5587D4AB59C9}"/>
                </a:ext>
              </a:extLst>
            </p:cNvPr>
            <p:cNvSpPr/>
            <p:nvPr/>
          </p:nvSpPr>
          <p:spPr>
            <a:xfrm>
              <a:off x="5181160" y="5018928"/>
              <a:ext cx="230697" cy="17351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xmlns="" id="{D6B893AD-F47C-4F69-9DC2-5608F4CFBE0A}"/>
                </a:ext>
              </a:extLst>
            </p:cNvPr>
            <p:cNvSpPr/>
            <p:nvPr/>
          </p:nvSpPr>
          <p:spPr>
            <a:xfrm>
              <a:off x="5181160" y="4774141"/>
              <a:ext cx="230697" cy="173510"/>
            </a:xfrm>
            <a:prstGeom prst="rect">
              <a:avLst/>
            </a:prstGeom>
            <a:solidFill>
              <a:srgbClr val="FFFF99"/>
            </a:solidFill>
            <a:ln w="3175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xmlns="" id="{3D45E5DC-2124-4E13-B932-6C7B310BD9D1}"/>
                </a:ext>
              </a:extLst>
            </p:cNvPr>
            <p:cNvSpPr/>
            <p:nvPr/>
          </p:nvSpPr>
          <p:spPr>
            <a:xfrm>
              <a:off x="5181160" y="5857726"/>
              <a:ext cx="230697" cy="173510"/>
            </a:xfrm>
            <a:prstGeom prst="rect">
              <a:avLst/>
            </a:prstGeom>
            <a:solidFill>
              <a:schemeClr val="accent5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1440019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AE544D9D-4730-402A-B3E2-A8ADE62B5F48}"/>
              </a:ext>
            </a:extLst>
          </p:cNvPr>
          <p:cNvSpPr/>
          <p:nvPr/>
        </p:nvSpPr>
        <p:spPr>
          <a:xfrm>
            <a:off x="562019" y="192182"/>
            <a:ext cx="10632162" cy="784830"/>
          </a:xfrm>
          <a:prstGeom prst="rect">
            <a:avLst/>
          </a:prstGeom>
        </p:spPr>
        <p:txBody>
          <a:bodyPr wrap="square" lIns="0" tIns="0">
            <a:spAutoFit/>
          </a:bodyPr>
          <a:lstStyle/>
          <a:p>
            <a:r>
              <a:rPr lang="ru-RU" sz="2400" dirty="0">
                <a:solidFill>
                  <a:srgbClr val="A08B88"/>
                </a:solidFill>
                <a:latin typeface="Franklin Gothic Demi Cond" panose="020B0706030402020204" pitchFamily="34" charset="0"/>
              </a:rPr>
              <a:t>ПРОЕКТНО-ИЗЫСКАТЕЛЬСКИЕ РАБОТЫ И СТРОИТЕЛЬСТВО </a:t>
            </a:r>
          </a:p>
          <a:p>
            <a:r>
              <a:rPr lang="ru-RU" sz="2400" dirty="0">
                <a:solidFill>
                  <a:srgbClr val="A08B88"/>
                </a:solidFill>
                <a:latin typeface="Franklin Gothic Demi Cond" panose="020B0706030402020204" pitchFamily="34" charset="0"/>
              </a:rPr>
              <a:t>ОБЪЕКТОВ В 2021 ГОДУ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65972974-CF79-4D18-A216-CD1164B3D40E}"/>
              </a:ext>
            </a:extLst>
          </p:cNvPr>
          <p:cNvSpPr/>
          <p:nvPr/>
        </p:nvSpPr>
        <p:spPr>
          <a:xfrm>
            <a:off x="371475" y="0"/>
            <a:ext cx="76200" cy="866775"/>
          </a:xfrm>
          <a:prstGeom prst="rect">
            <a:avLst/>
          </a:prstGeom>
          <a:solidFill>
            <a:srgbClr val="ACF3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87DA346-1665-4F0E-AF48-45831F1D2E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70"/>
          <a:stretch/>
        </p:blipFill>
        <p:spPr>
          <a:xfrm>
            <a:off x="1829602" y="1136980"/>
            <a:ext cx="1086852" cy="89045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404DDAC-6597-4824-BA81-2B278855E9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33"/>
          <a:stretch/>
        </p:blipFill>
        <p:spPr>
          <a:xfrm>
            <a:off x="1935480" y="2097625"/>
            <a:ext cx="894347" cy="77510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AAD793C-74EC-43DB-840E-DC2F70DBA8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35"/>
          <a:stretch/>
        </p:blipFill>
        <p:spPr>
          <a:xfrm>
            <a:off x="1829602" y="2935888"/>
            <a:ext cx="990600" cy="85156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AF0571BA-00E7-4DBA-81F7-08BB2C3019F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88"/>
          <a:stretch/>
        </p:blipFill>
        <p:spPr>
          <a:xfrm>
            <a:off x="1865449" y="3875926"/>
            <a:ext cx="954754" cy="81070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7EF50A6-2C0A-47DB-996D-F4B618CFC995}"/>
              </a:ext>
            </a:extLst>
          </p:cNvPr>
          <p:cNvSpPr txBox="1"/>
          <p:nvPr/>
        </p:nvSpPr>
        <p:spPr>
          <a:xfrm>
            <a:off x="3038731" y="1197487"/>
            <a:ext cx="5389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>
                <a:solidFill>
                  <a:srgbClr val="43ADA1"/>
                </a:solidFill>
                <a:latin typeface="Franklin Gothic Demi Cond" panose="020B0706030402020204" pitchFamily="34" charset="0"/>
              </a:rPr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87B6CE80-8D00-47AC-9690-921B11496637}"/>
              </a:ext>
            </a:extLst>
          </p:cNvPr>
          <p:cNvSpPr txBox="1"/>
          <p:nvPr/>
        </p:nvSpPr>
        <p:spPr>
          <a:xfrm>
            <a:off x="3038731" y="1953968"/>
            <a:ext cx="5389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>
                <a:solidFill>
                  <a:srgbClr val="43ADA1"/>
                </a:solidFill>
                <a:latin typeface="Franklin Gothic Demi Cond" panose="020B0706030402020204" pitchFamily="34" charset="0"/>
              </a:rPr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604D9B75-DA3D-4A61-BC17-3ADE54E515DF}"/>
              </a:ext>
            </a:extLst>
          </p:cNvPr>
          <p:cNvSpPr txBox="1"/>
          <p:nvPr/>
        </p:nvSpPr>
        <p:spPr>
          <a:xfrm>
            <a:off x="3038731" y="2864126"/>
            <a:ext cx="5389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>
                <a:solidFill>
                  <a:srgbClr val="43ADA1"/>
                </a:solidFill>
                <a:latin typeface="Franklin Gothic Demi Cond" panose="020B0706030402020204" pitchFamily="34" charset="0"/>
              </a:rPr>
              <a:t>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636C370E-2EAF-4A04-8B17-02DEBD9AE940}"/>
              </a:ext>
            </a:extLst>
          </p:cNvPr>
          <p:cNvSpPr txBox="1"/>
          <p:nvPr/>
        </p:nvSpPr>
        <p:spPr>
          <a:xfrm>
            <a:off x="3038731" y="3776851"/>
            <a:ext cx="5389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>
                <a:solidFill>
                  <a:srgbClr val="43ADA1"/>
                </a:solidFill>
                <a:latin typeface="Franklin Gothic Demi Cond" panose="020B0706030402020204" pitchFamily="34" charset="0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FF3798A-DFB3-413E-8BE2-37D62B59E68B}"/>
              </a:ext>
            </a:extLst>
          </p:cNvPr>
          <p:cNvSpPr txBox="1"/>
          <p:nvPr/>
        </p:nvSpPr>
        <p:spPr>
          <a:xfrm>
            <a:off x="3577661" y="1401840"/>
            <a:ext cx="1780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ДЕТСКИХ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САДА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7ACAD996-34D2-4301-B296-744491877704}"/>
              </a:ext>
            </a:extLst>
          </p:cNvPr>
          <p:cNvSpPr txBox="1"/>
          <p:nvPr/>
        </p:nvSpPr>
        <p:spPr>
          <a:xfrm>
            <a:off x="3577661" y="2298401"/>
            <a:ext cx="17806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ШКОЛЫ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D4DCBA70-4E1F-4686-9B44-A51F997CB409}"/>
              </a:ext>
            </a:extLst>
          </p:cNvPr>
          <p:cNvSpPr txBox="1"/>
          <p:nvPr/>
        </p:nvSpPr>
        <p:spPr>
          <a:xfrm>
            <a:off x="3577661" y="3095014"/>
            <a:ext cx="1780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ОБЪЕКТА 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ЖКХ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C6A7D2D3-BCF0-4292-9127-7F2950276C6D}"/>
              </a:ext>
            </a:extLst>
          </p:cNvPr>
          <p:cNvSpPr txBox="1"/>
          <p:nvPr/>
        </p:nvSpPr>
        <p:spPr>
          <a:xfrm>
            <a:off x="3577661" y="3973779"/>
            <a:ext cx="1780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ДОМ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КУЛЬТУРЫ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8C1690E-7718-48DE-A444-3D1B3753D5F5}"/>
              </a:ext>
            </a:extLst>
          </p:cNvPr>
          <p:cNvSpPr txBox="1"/>
          <p:nvPr/>
        </p:nvSpPr>
        <p:spPr>
          <a:xfrm>
            <a:off x="5602291" y="1191560"/>
            <a:ext cx="27569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>
                <a:solidFill>
                  <a:srgbClr val="F7C8AE"/>
                </a:solidFill>
                <a:latin typeface="Franklin Gothic Demi Cond" panose="020B0706030402020204" pitchFamily="34" charset="0"/>
              </a:rPr>
              <a:t>71</a:t>
            </a:r>
            <a:r>
              <a:rPr lang="ru-RU" sz="5400" dirty="0">
                <a:solidFill>
                  <a:srgbClr val="43ADA1"/>
                </a:solidFill>
                <a:latin typeface="Franklin Gothic Demi Cond" panose="020B0706030402020204" pitchFamily="34" charset="0"/>
              </a:rPr>
              <a:t> </a:t>
            </a:r>
            <a:r>
              <a:rPr lang="ru-RU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руб.</a:t>
            </a:r>
            <a:endParaRPr lang="ru-RU" sz="5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E3B373C-2D3F-4520-9F8E-DC111F4480C3}"/>
              </a:ext>
            </a:extLst>
          </p:cNvPr>
          <p:cNvSpPr txBox="1"/>
          <p:nvPr/>
        </p:nvSpPr>
        <p:spPr>
          <a:xfrm>
            <a:off x="5637126" y="1956750"/>
            <a:ext cx="31440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>
                <a:solidFill>
                  <a:srgbClr val="F7C8AE"/>
                </a:solidFill>
                <a:latin typeface="Franklin Gothic Demi Cond" panose="020B0706030402020204" pitchFamily="34" charset="0"/>
              </a:rPr>
              <a:t>944</a:t>
            </a:r>
            <a:r>
              <a:rPr lang="ru-RU" sz="5400" dirty="0">
                <a:solidFill>
                  <a:srgbClr val="43ADA1"/>
                </a:solidFill>
                <a:latin typeface="Franklin Gothic Demi Cond" panose="020B0706030402020204" pitchFamily="34" charset="0"/>
              </a:rPr>
              <a:t> </a:t>
            </a:r>
            <a:r>
              <a:rPr lang="ru-RU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руб.</a:t>
            </a:r>
            <a:endParaRPr lang="ru-RU" sz="5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13F47D4-2865-465B-8C14-A01E444C5132}"/>
              </a:ext>
            </a:extLst>
          </p:cNvPr>
          <p:cNvSpPr txBox="1"/>
          <p:nvPr/>
        </p:nvSpPr>
        <p:spPr>
          <a:xfrm>
            <a:off x="5671961" y="2859213"/>
            <a:ext cx="31159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>
                <a:solidFill>
                  <a:srgbClr val="F7C8AE"/>
                </a:solidFill>
                <a:latin typeface="Franklin Gothic Demi Cond" panose="020B0706030402020204" pitchFamily="34" charset="0"/>
              </a:rPr>
              <a:t>777</a:t>
            </a:r>
            <a:r>
              <a:rPr lang="ru-RU" sz="5400" dirty="0">
                <a:solidFill>
                  <a:srgbClr val="43ADA1"/>
                </a:solidFill>
                <a:latin typeface="Franklin Gothic Demi Cond" panose="020B0706030402020204" pitchFamily="34" charset="0"/>
              </a:rPr>
              <a:t> </a:t>
            </a:r>
            <a:r>
              <a:rPr lang="ru-RU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руб.</a:t>
            </a:r>
            <a:endParaRPr lang="ru-RU" sz="5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372F2C3-6519-480F-A151-A43BF3B85A44}"/>
              </a:ext>
            </a:extLst>
          </p:cNvPr>
          <p:cNvSpPr txBox="1"/>
          <p:nvPr/>
        </p:nvSpPr>
        <p:spPr>
          <a:xfrm>
            <a:off x="5665147" y="3773724"/>
            <a:ext cx="31341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>
                <a:solidFill>
                  <a:srgbClr val="F7C8AE"/>
                </a:solidFill>
                <a:latin typeface="Franklin Gothic Demi Cond" panose="020B0706030402020204" pitchFamily="34" charset="0"/>
              </a:rPr>
              <a:t>283</a:t>
            </a:r>
            <a:r>
              <a:rPr lang="ru-RU" sz="5400" dirty="0">
                <a:solidFill>
                  <a:srgbClr val="43ADA1"/>
                </a:solidFill>
                <a:latin typeface="Franklin Gothic Demi Cond" panose="020B0706030402020204" pitchFamily="34" charset="0"/>
              </a:rPr>
              <a:t> </a:t>
            </a:r>
            <a:r>
              <a:rPr lang="ru-RU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руб.</a:t>
            </a:r>
            <a:endParaRPr lang="ru-RU" sz="5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трелка: шеврон 1">
            <a:extLst>
              <a:ext uri="{FF2B5EF4-FFF2-40B4-BE49-F238E27FC236}">
                <a16:creationId xmlns:a16="http://schemas.microsoft.com/office/drawing/2014/main" xmlns="" id="{A460509F-3FE3-4917-A1F8-47550FCFEC68}"/>
              </a:ext>
            </a:extLst>
          </p:cNvPr>
          <p:cNvSpPr/>
          <p:nvPr/>
        </p:nvSpPr>
        <p:spPr>
          <a:xfrm>
            <a:off x="4998720" y="1401840"/>
            <a:ext cx="287383" cy="591527"/>
          </a:xfrm>
          <a:prstGeom prst="chevron">
            <a:avLst/>
          </a:prstGeom>
          <a:solidFill>
            <a:srgbClr val="D3E1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Стрелка: шеврон 20">
            <a:extLst>
              <a:ext uri="{FF2B5EF4-FFF2-40B4-BE49-F238E27FC236}">
                <a16:creationId xmlns:a16="http://schemas.microsoft.com/office/drawing/2014/main" xmlns="" id="{7FF48324-2E72-4EFE-8A78-02905D4D336F}"/>
              </a:ext>
            </a:extLst>
          </p:cNvPr>
          <p:cNvSpPr/>
          <p:nvPr/>
        </p:nvSpPr>
        <p:spPr>
          <a:xfrm>
            <a:off x="4998720" y="2201139"/>
            <a:ext cx="287383" cy="591527"/>
          </a:xfrm>
          <a:prstGeom prst="chevron">
            <a:avLst/>
          </a:prstGeom>
          <a:solidFill>
            <a:srgbClr val="D3E1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Стрелка: шеврон 21">
            <a:extLst>
              <a:ext uri="{FF2B5EF4-FFF2-40B4-BE49-F238E27FC236}">
                <a16:creationId xmlns:a16="http://schemas.microsoft.com/office/drawing/2014/main" xmlns="" id="{25709549-C13E-4D60-8931-7B50E54CCF1E}"/>
              </a:ext>
            </a:extLst>
          </p:cNvPr>
          <p:cNvSpPr/>
          <p:nvPr/>
        </p:nvSpPr>
        <p:spPr>
          <a:xfrm>
            <a:off x="5027467" y="3060860"/>
            <a:ext cx="287383" cy="591527"/>
          </a:xfrm>
          <a:prstGeom prst="chevron">
            <a:avLst/>
          </a:prstGeom>
          <a:solidFill>
            <a:srgbClr val="D3E1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Стрелка: шеврон 22">
            <a:extLst>
              <a:ext uri="{FF2B5EF4-FFF2-40B4-BE49-F238E27FC236}">
                <a16:creationId xmlns:a16="http://schemas.microsoft.com/office/drawing/2014/main" xmlns="" id="{A14CAB61-68EB-4BAB-9785-CF930DA10347}"/>
              </a:ext>
            </a:extLst>
          </p:cNvPr>
          <p:cNvSpPr/>
          <p:nvPr/>
        </p:nvSpPr>
        <p:spPr>
          <a:xfrm>
            <a:off x="5033554" y="3966622"/>
            <a:ext cx="287383" cy="591527"/>
          </a:xfrm>
          <a:prstGeom prst="chevron">
            <a:avLst/>
          </a:prstGeom>
          <a:solidFill>
            <a:srgbClr val="D3E1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xmlns="" id="{3847FE65-F30A-435B-BECF-42F5384E3ED9}"/>
              </a:ext>
            </a:extLst>
          </p:cNvPr>
          <p:cNvCxnSpPr/>
          <p:nvPr/>
        </p:nvCxnSpPr>
        <p:spPr>
          <a:xfrm>
            <a:off x="304800" y="5843464"/>
            <a:ext cx="11512731" cy="0"/>
          </a:xfrm>
          <a:prstGeom prst="line">
            <a:avLst/>
          </a:prstGeom>
          <a:ln>
            <a:solidFill>
              <a:srgbClr val="798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653BF567-60F8-4677-AD56-7F30F5828FA0}"/>
              </a:ext>
            </a:extLst>
          </p:cNvPr>
          <p:cNvSpPr txBox="1"/>
          <p:nvPr/>
        </p:nvSpPr>
        <p:spPr>
          <a:xfrm>
            <a:off x="3869222" y="5872658"/>
            <a:ext cx="35989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>
                <a:solidFill>
                  <a:srgbClr val="F7C8AE"/>
                </a:solidFill>
                <a:latin typeface="Franklin Gothic Demi Cond" panose="020B0706030402020204" pitchFamily="34" charset="0"/>
              </a:rPr>
              <a:t>2 097</a:t>
            </a:r>
            <a:r>
              <a:rPr lang="ru-RU" sz="5400" dirty="0">
                <a:solidFill>
                  <a:srgbClr val="43ADA1"/>
                </a:solidFill>
                <a:latin typeface="Franklin Gothic Demi Cond" panose="020B0706030402020204" pitchFamily="34" charset="0"/>
              </a:rPr>
              <a:t> </a:t>
            </a:r>
            <a:r>
              <a:rPr lang="ru-RU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руб.</a:t>
            </a:r>
            <a:endParaRPr lang="ru-RU" sz="5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8BAD5FA-EC68-40D1-9122-49B2E84004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05"/>
          <a:stretch/>
        </p:blipFill>
        <p:spPr>
          <a:xfrm>
            <a:off x="1829602" y="4756144"/>
            <a:ext cx="954754" cy="69882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C7FD17BA-F507-41C8-8190-954878CA22A9}"/>
              </a:ext>
            </a:extLst>
          </p:cNvPr>
          <p:cNvSpPr txBox="1"/>
          <p:nvPr/>
        </p:nvSpPr>
        <p:spPr>
          <a:xfrm>
            <a:off x="3038731" y="4603238"/>
            <a:ext cx="5389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>
                <a:solidFill>
                  <a:srgbClr val="43ADA1"/>
                </a:solidFill>
                <a:latin typeface="Franklin Gothic Demi Cond" panose="020B0706030402020204" pitchFamily="34" charset="0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40E27FF6-4218-47E5-B31C-1776A3CB4CCA}"/>
              </a:ext>
            </a:extLst>
          </p:cNvPr>
          <p:cNvSpPr txBox="1"/>
          <p:nvPr/>
        </p:nvSpPr>
        <p:spPr>
          <a:xfrm>
            <a:off x="3577661" y="4933516"/>
            <a:ext cx="17806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ДОРОГА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3A7184D4-4D0A-4C33-A934-45E99F335AE2}"/>
              </a:ext>
            </a:extLst>
          </p:cNvPr>
          <p:cNvSpPr txBox="1"/>
          <p:nvPr/>
        </p:nvSpPr>
        <p:spPr>
          <a:xfrm>
            <a:off x="5665147" y="4600111"/>
            <a:ext cx="27680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>
                <a:solidFill>
                  <a:srgbClr val="F7C8AE"/>
                </a:solidFill>
                <a:latin typeface="Franklin Gothic Demi Cond" panose="020B0706030402020204" pitchFamily="34" charset="0"/>
              </a:rPr>
              <a:t>14</a:t>
            </a:r>
            <a:r>
              <a:rPr lang="ru-RU" sz="5400" dirty="0">
                <a:solidFill>
                  <a:srgbClr val="43ADA1"/>
                </a:solidFill>
                <a:latin typeface="Franklin Gothic Demi Cond" panose="020B0706030402020204" pitchFamily="34" charset="0"/>
              </a:rPr>
              <a:t> </a:t>
            </a:r>
            <a:r>
              <a:rPr lang="ru-RU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руб.</a:t>
            </a:r>
            <a:endParaRPr lang="ru-RU" sz="5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Стрелка: шеврон 35">
            <a:extLst>
              <a:ext uri="{FF2B5EF4-FFF2-40B4-BE49-F238E27FC236}">
                <a16:creationId xmlns:a16="http://schemas.microsoft.com/office/drawing/2014/main" xmlns="" id="{5929C338-39CB-4C94-AC2A-CE53F76C2F17}"/>
              </a:ext>
            </a:extLst>
          </p:cNvPr>
          <p:cNvSpPr/>
          <p:nvPr/>
        </p:nvSpPr>
        <p:spPr>
          <a:xfrm>
            <a:off x="5033554" y="4793009"/>
            <a:ext cx="287383" cy="591527"/>
          </a:xfrm>
          <a:prstGeom prst="chevron">
            <a:avLst/>
          </a:prstGeom>
          <a:solidFill>
            <a:srgbClr val="D3E1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3005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AE544D9D-4730-402A-B3E2-A8ADE62B5F48}"/>
              </a:ext>
            </a:extLst>
          </p:cNvPr>
          <p:cNvSpPr/>
          <p:nvPr/>
        </p:nvSpPr>
        <p:spPr>
          <a:xfrm>
            <a:off x="562019" y="192182"/>
            <a:ext cx="10706056" cy="1154162"/>
          </a:xfrm>
          <a:prstGeom prst="rect">
            <a:avLst/>
          </a:prstGeom>
        </p:spPr>
        <p:txBody>
          <a:bodyPr wrap="square" lIns="0" tIns="0">
            <a:spAutoFit/>
          </a:bodyPr>
          <a:lstStyle/>
          <a:p>
            <a:r>
              <a:rPr lang="ru-RU" sz="2400" dirty="0">
                <a:solidFill>
                  <a:srgbClr val="A08B88"/>
                </a:solidFill>
                <a:latin typeface="Franklin Gothic Demi Cond" panose="020B0706030402020204" pitchFamily="34" charset="0"/>
              </a:rPr>
              <a:t>РАСХОДЫ БЮДЖЕТА ОДИНЦОВСКОГО ГОРОДСКОГО ОКРУГА НА ОСУЩЕСТВЛЕНИЕ БЮДЖЕТНЫХ ИНВЕСТИЦИЙ В ОБЪЕКТЫ КАПИТАЛЬНОГО СТРОИТЕЛЬСТВА МУНИЦИПАЛЬНОЙ СОБСТВЕННОСТИ НА 2021-2023 ГОДЫ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65972974-CF79-4D18-A216-CD1164B3D40E}"/>
              </a:ext>
            </a:extLst>
          </p:cNvPr>
          <p:cNvSpPr/>
          <p:nvPr/>
        </p:nvSpPr>
        <p:spPr>
          <a:xfrm>
            <a:off x="371475" y="0"/>
            <a:ext cx="76200" cy="1221581"/>
          </a:xfrm>
          <a:prstGeom prst="rect">
            <a:avLst/>
          </a:prstGeom>
          <a:solidFill>
            <a:srgbClr val="ACF3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FC0FC1C8-1CD2-415C-B868-FA749BB346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7549850"/>
              </p:ext>
            </p:extLst>
          </p:nvPr>
        </p:nvGraphicFramePr>
        <p:xfrm>
          <a:off x="1130717" y="1704976"/>
          <a:ext cx="9718258" cy="38988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10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1000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3574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0683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27374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979138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27998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п/п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43ADA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объекта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43ADA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43ADA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736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43ADA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 счет средств федерального бюджета</a:t>
                      </a:r>
                    </a:p>
                  </a:txBody>
                  <a:tcPr marL="0" marR="0" marT="0" marB="0" anchor="ctr">
                    <a:solidFill>
                      <a:srgbClr val="43ADA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 счет средств из бюджета Московской области </a:t>
                      </a:r>
                    </a:p>
                  </a:txBody>
                  <a:tcPr marL="0" marR="0" marT="0" marB="0" anchor="ctr">
                    <a:solidFill>
                      <a:srgbClr val="43ADA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 счет средств бюджета городского округа</a:t>
                      </a:r>
                    </a:p>
                  </a:txBody>
                  <a:tcPr marL="0" marR="0" marT="0" marB="0" anchor="ctr">
                    <a:solidFill>
                      <a:srgbClr val="43AD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7959"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3E1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Детский сад на 330 мест по адресу: Московская область, Одинцовский городской округ, </a:t>
                      </a:r>
                      <a:r>
                        <a:rPr lang="ru-RU" sz="900" b="0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г.Кубинка</a:t>
                      </a:r>
                      <a:r>
                        <a:rPr lang="ru-RU" sz="9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(ПИР и строительство)</a:t>
                      </a:r>
                    </a:p>
                  </a:txBody>
                  <a:tcPr marL="0" marR="0" marT="0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solidFill>
                      <a:srgbClr val="D3E1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solidFill>
                      <a:srgbClr val="FC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31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3E1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Детский сад на 400 мест по адресу Московская область, Одинцовский городской округ, г. Одинцово, ул. Триумфальная (ПИР и строительство)</a:t>
                      </a:r>
                    </a:p>
                  </a:txBody>
                  <a:tcPr marL="0" marR="0" marT="0" marB="0" anchor="ctr">
                    <a:solidFill>
                      <a:srgbClr val="ACF3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solidFill>
                      <a:srgbClr val="D3E1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solidFill>
                      <a:srgbClr val="ACF3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solidFill>
                      <a:srgbClr val="ACF3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0" marR="0" marT="0" marB="0" anchor="ctr">
                    <a:solidFill>
                      <a:srgbClr val="ACF3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031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3E1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Дошкольное образовательное учреждение  на 400 мест по адресу: Московская обл.,  Одинцовский городской округ, г. Одинцово, ул. Кутузовская (ПИР и строительство)</a:t>
                      </a:r>
                    </a:p>
                  </a:txBody>
                  <a:tcPr marL="0" marR="0" marT="0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</a:t>
                      </a:r>
                    </a:p>
                  </a:txBody>
                  <a:tcPr marL="0" marR="0" marT="0" marB="0" anchor="ctr">
                    <a:solidFill>
                      <a:srgbClr val="D3E1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 marL="0" marR="0" marT="0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marL="0" marR="0" marT="0" marB="0" anchor="ctr">
                    <a:solidFill>
                      <a:srgbClr val="FC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47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3E1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Многофункциональный образовательный комплекс по адресу: Московская область, Одинцовский район, вблизи д. Раздоры, в том числе расходы по выносу существующих инженерных сетей из пятна застройки (ПИР и строительство)</a:t>
                      </a:r>
                    </a:p>
                  </a:txBody>
                  <a:tcPr marL="0" marR="0" marT="0" marB="0" anchor="ctr">
                    <a:solidFill>
                      <a:srgbClr val="ACF3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784</a:t>
                      </a:r>
                    </a:p>
                  </a:txBody>
                  <a:tcPr marL="0" marR="0" marT="0" marB="0" anchor="ctr">
                    <a:solidFill>
                      <a:srgbClr val="D3E1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solidFill>
                      <a:srgbClr val="ACF3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773</a:t>
                      </a:r>
                    </a:p>
                  </a:txBody>
                  <a:tcPr marL="0" marR="0" marT="0" marB="0" anchor="ctr">
                    <a:solidFill>
                      <a:srgbClr val="ACF3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solidFill>
                      <a:srgbClr val="ACF3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031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3E1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Школа  на 2200 мест по адресу:  Московская область Одинцовский городской округ, г. Одинцово, ул. Триумфальная (ПИР и строительство)</a:t>
                      </a:r>
                    </a:p>
                  </a:txBody>
                  <a:tcPr marL="0" marR="0" marT="0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</a:t>
                      </a:r>
                    </a:p>
                  </a:txBody>
                  <a:tcPr marL="0" marR="0" marT="0" marB="0" anchor="ctr">
                    <a:solidFill>
                      <a:srgbClr val="D3E1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</a:t>
                      </a:r>
                    </a:p>
                  </a:txBody>
                  <a:tcPr marL="0" marR="0" marT="0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</a:t>
                      </a:r>
                    </a:p>
                  </a:txBody>
                  <a:tcPr marL="0" marR="0" marT="0" marB="0" anchor="ctr">
                    <a:solidFill>
                      <a:srgbClr val="FC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031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3E1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СОШ на 550 мест по адресу: Московская область, Одинцовский городской округ, п. Горки-2 (ПИР и строительство)</a:t>
                      </a:r>
                    </a:p>
                  </a:txBody>
                  <a:tcPr marL="0" marR="0" marT="0" marB="0" anchor="ctr">
                    <a:solidFill>
                      <a:srgbClr val="ACF3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0" marR="0" marT="0" marB="0" anchor="ctr">
                    <a:solidFill>
                      <a:srgbClr val="D3E1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solidFill>
                      <a:srgbClr val="ACF3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0" marR="0" marT="0" marB="0" anchor="ctr">
                    <a:solidFill>
                      <a:srgbClr val="ACF3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solidFill>
                      <a:srgbClr val="ACF3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5471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D3E1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Пристройка на 500 мест к МБОУ Одинцовская гимназия № 14 по адресу: Московская область, Одинцовский городской округ, г. Одинцово, бульвар Маршала Крылова, д. 5 (ПИР и строительство)</a:t>
                      </a:r>
                    </a:p>
                  </a:txBody>
                  <a:tcPr marL="0" marR="0" marT="0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solidFill>
                      <a:srgbClr val="D3E1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0" marR="0" marT="0" marB="0" anchor="ctr">
                    <a:solidFill>
                      <a:srgbClr val="FC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5052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solidFill>
                      <a:srgbClr val="D3E1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 хозяйственно-бытовой канализации в дер. Раздоры Одинцовского городского округа Московской области</a:t>
                      </a:r>
                    </a:p>
                    <a:p>
                      <a:pPr algn="l" fontAlgn="ctr"/>
                      <a:r>
                        <a:rPr lang="ru-RU" sz="10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(в </a:t>
                      </a:r>
                      <a:r>
                        <a:rPr lang="ru-RU" sz="1000" b="0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т.ч</a:t>
                      </a:r>
                      <a:r>
                        <a:rPr lang="ru-RU" sz="10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ru-RU" sz="1000" b="0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техприсоединение</a:t>
                      </a:r>
                      <a:r>
                        <a:rPr lang="ru-RU" sz="10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0" marR="0" marT="0" marB="0" anchor="ctr">
                    <a:solidFill>
                      <a:srgbClr val="ACF3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288</a:t>
                      </a:r>
                    </a:p>
                  </a:txBody>
                  <a:tcPr marL="0" marR="0" marT="0" marB="0" anchor="ctr">
                    <a:solidFill>
                      <a:srgbClr val="D3E1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solidFill>
                      <a:srgbClr val="ACF3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</a:t>
                      </a:r>
                    </a:p>
                  </a:txBody>
                  <a:tcPr marL="0" marR="0" marT="0" marB="0" anchor="ctr">
                    <a:solidFill>
                      <a:srgbClr val="ACF3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108</a:t>
                      </a:r>
                    </a:p>
                  </a:txBody>
                  <a:tcPr marL="0" marR="0" marT="0" marB="0" anchor="ctr">
                    <a:solidFill>
                      <a:srgbClr val="ACF3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C397E04-B549-4E58-BB1E-3307802ACE0F}"/>
              </a:ext>
            </a:extLst>
          </p:cNvPr>
          <p:cNvSpPr txBox="1"/>
          <p:nvPr/>
        </p:nvSpPr>
        <p:spPr>
          <a:xfrm>
            <a:off x="9837181" y="1282050"/>
            <a:ext cx="1173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млн. руб.</a:t>
            </a:r>
          </a:p>
        </p:txBody>
      </p:sp>
    </p:spTree>
    <p:extLst>
      <p:ext uri="{BB962C8B-B14F-4D97-AF65-F5344CB8AC3E}">
        <p14:creationId xmlns:p14="http://schemas.microsoft.com/office/powerpoint/2010/main" val="23567268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AE544D9D-4730-402A-B3E2-A8ADE62B5F48}"/>
              </a:ext>
            </a:extLst>
          </p:cNvPr>
          <p:cNvSpPr/>
          <p:nvPr/>
        </p:nvSpPr>
        <p:spPr>
          <a:xfrm>
            <a:off x="562019" y="192182"/>
            <a:ext cx="10706056" cy="1154162"/>
          </a:xfrm>
          <a:prstGeom prst="rect">
            <a:avLst/>
          </a:prstGeom>
        </p:spPr>
        <p:txBody>
          <a:bodyPr wrap="square" lIns="0" tIns="0">
            <a:spAutoFit/>
          </a:bodyPr>
          <a:lstStyle/>
          <a:p>
            <a:r>
              <a:rPr lang="ru-RU" sz="2400" dirty="0">
                <a:solidFill>
                  <a:srgbClr val="A08B88"/>
                </a:solidFill>
                <a:latin typeface="Franklin Gothic Demi Cond" panose="020B0706030402020204" pitchFamily="34" charset="0"/>
              </a:rPr>
              <a:t>РАСХОДЫ БЮДЖЕТА ОДИНЦОВСКОГО ГОРОДСКОГО ОКРУГА НА ОСУЩЕСТВЛЕНИЕ БЮДЖЕТНЫХ ИНВЕСТИЦИЙ В ОБЪЕКТЫ КАПИТАЛЬНОГО СТРОИТЕЛЬСТВА МУНИЦИПАЛЬНОЙ СОБСТВЕННОСТИ НА 2021-2023 ГОДЫ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65972974-CF79-4D18-A216-CD1164B3D40E}"/>
              </a:ext>
            </a:extLst>
          </p:cNvPr>
          <p:cNvSpPr/>
          <p:nvPr/>
        </p:nvSpPr>
        <p:spPr>
          <a:xfrm>
            <a:off x="371475" y="0"/>
            <a:ext cx="76200" cy="1221581"/>
          </a:xfrm>
          <a:prstGeom prst="rect">
            <a:avLst/>
          </a:prstGeom>
          <a:solidFill>
            <a:srgbClr val="ACF3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C397E04-B549-4E58-BB1E-3307802ACE0F}"/>
              </a:ext>
            </a:extLst>
          </p:cNvPr>
          <p:cNvSpPr txBox="1"/>
          <p:nvPr/>
        </p:nvSpPr>
        <p:spPr>
          <a:xfrm>
            <a:off x="9837181" y="1282050"/>
            <a:ext cx="1173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млн. руб.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C2AD3AD8-D9BE-432C-9B47-370FF5CC5E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247362"/>
              </p:ext>
            </p:extLst>
          </p:nvPr>
        </p:nvGraphicFramePr>
        <p:xfrm>
          <a:off x="1123944" y="1784430"/>
          <a:ext cx="9810755" cy="39844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5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553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5145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9745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1659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794413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28344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п/п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43ADA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объекта</a:t>
                      </a:r>
                      <a:endParaRPr lang="ru-RU" sz="8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43ADA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43ADA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8197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</a:t>
                      </a:r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43ADA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 счет средств федерального бюджета</a:t>
                      </a:r>
                    </a:p>
                  </a:txBody>
                  <a:tcPr marL="0" marR="0" marT="0" marB="0" anchor="ctr">
                    <a:solidFill>
                      <a:srgbClr val="43ADA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 счет средств из бюджета Московской области </a:t>
                      </a:r>
                    </a:p>
                  </a:txBody>
                  <a:tcPr marL="0" marR="0" marT="0" marB="0" anchor="ctr">
                    <a:solidFill>
                      <a:srgbClr val="43ADA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 счет средств бюджета городского округа</a:t>
                      </a:r>
                    </a:p>
                  </a:txBody>
                  <a:tcPr marL="0" marR="0" marT="0" marB="0" anchor="ctr">
                    <a:solidFill>
                      <a:srgbClr val="43AD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09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solidFill>
                      <a:srgbClr val="D3E1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 дома культуры по адресу: Московская область Одинцовский район. п. Горки-10 (СМР)</a:t>
                      </a:r>
                    </a:p>
                  </a:txBody>
                  <a:tcPr marL="0" marR="0" marT="0" marB="0" anchor="ctr">
                    <a:solidFill>
                      <a:srgbClr val="ACF3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283</a:t>
                      </a:r>
                    </a:p>
                  </a:txBody>
                  <a:tcPr marL="0" marR="0" marT="0" marB="0" anchor="ctr">
                    <a:solidFill>
                      <a:srgbClr val="D3E1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solidFill>
                      <a:srgbClr val="ACF3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solidFill>
                      <a:srgbClr val="ACF3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283</a:t>
                      </a:r>
                    </a:p>
                  </a:txBody>
                  <a:tcPr marL="0" marR="0" marT="0" marB="0" anchor="ctr">
                    <a:solidFill>
                      <a:srgbClr val="ACF3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09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solidFill>
                      <a:srgbClr val="D3E1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 подъезда к </a:t>
                      </a:r>
                      <a:r>
                        <a:rPr lang="ru-RU" sz="1000" b="0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мкр</a:t>
                      </a:r>
                      <a:r>
                        <a:rPr lang="ru-RU" sz="10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№ 9 от ул. Сосновая в </a:t>
                      </a:r>
                      <a:r>
                        <a:rPr lang="ru-RU" sz="1000" b="0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г.Одинцово</a:t>
                      </a:r>
                      <a:r>
                        <a:rPr lang="ru-RU" sz="10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Московская область (Инженерные изыскания, ППТ и ПМТ)</a:t>
                      </a:r>
                    </a:p>
                  </a:txBody>
                  <a:tcPr marL="0" marR="0" marT="0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0" marR="0" marT="0" marB="0" anchor="ctr">
                    <a:solidFill>
                      <a:srgbClr val="D3E1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0" marR="0" marT="0" marB="0" anchor="ctr">
                    <a:solidFill>
                      <a:srgbClr val="FC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409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0" marR="0" marT="0" marB="0" anchor="ctr">
                    <a:solidFill>
                      <a:srgbClr val="D3E1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Реконструкция очистных сооружений в пос. Горки-10 Одинцовского городского округа</a:t>
                      </a:r>
                    </a:p>
                  </a:txBody>
                  <a:tcPr marL="0" marR="0" marT="0" marB="0" anchor="ctr">
                    <a:solidFill>
                      <a:srgbClr val="ACF3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 marL="0" marR="0" marT="0" marB="0" anchor="ctr">
                    <a:solidFill>
                      <a:srgbClr val="D3E1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solidFill>
                      <a:srgbClr val="ACF3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marL="0" marR="0" marT="0" marB="0" anchor="ctr">
                    <a:solidFill>
                      <a:srgbClr val="ACF3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0" marR="0" marT="0" marB="0" anchor="ctr">
                    <a:solidFill>
                      <a:srgbClr val="ACF3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1148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0" marR="0" marT="0" marB="0" anchor="ctr">
                    <a:solidFill>
                      <a:srgbClr val="D3E1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 напорного коллектора от пос. Успенское до очистных сооружений пос. Горки-10 с реконструкцией КНС Успенское и КНС Молоденово-4 Одинцовского городского округа</a:t>
                      </a:r>
                    </a:p>
                  </a:txBody>
                  <a:tcPr marL="0" marR="0" marT="0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409</a:t>
                      </a:r>
                    </a:p>
                  </a:txBody>
                  <a:tcPr marL="0" marR="0" marT="0" marB="0" anchor="ctr">
                    <a:solidFill>
                      <a:srgbClr val="D3E1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256</a:t>
                      </a:r>
                    </a:p>
                  </a:txBody>
                  <a:tcPr marL="0" marR="0" marT="0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153</a:t>
                      </a:r>
                    </a:p>
                  </a:txBody>
                  <a:tcPr marL="0" marR="0" marT="0" marB="0" anchor="ctr">
                    <a:solidFill>
                      <a:srgbClr val="FC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305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0" marR="0" marT="0" marB="0" anchor="ctr">
                    <a:solidFill>
                      <a:srgbClr val="D3E1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 хозяйственно-бытовой канализации в дер. Жуковка </a:t>
                      </a:r>
                    </a:p>
                  </a:txBody>
                  <a:tcPr marL="0" marR="0" marT="0" marB="0" anchor="ctr">
                    <a:solidFill>
                      <a:srgbClr val="ACF3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solidFill>
                      <a:srgbClr val="D3E1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solidFill>
                      <a:srgbClr val="ACF3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solidFill>
                      <a:srgbClr val="ACF3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0" marR="0" marT="0" marB="0" anchor="ctr">
                    <a:solidFill>
                      <a:srgbClr val="ACF3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875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0" marR="0" marT="0" marB="0" anchor="ctr">
                    <a:solidFill>
                      <a:srgbClr val="D3E1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Реконструкция ВЗУ-1 </a:t>
                      </a:r>
                      <a:r>
                        <a:rPr lang="ru-RU" sz="1000" b="0" i="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г.п</a:t>
                      </a:r>
                      <a:r>
                        <a:rPr lang="ru-RU" sz="10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Одинцово Одинцовский г.о.</a:t>
                      </a:r>
                    </a:p>
                  </a:txBody>
                  <a:tcPr marL="0" marR="0" marT="0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</a:p>
                  </a:txBody>
                  <a:tcPr marL="0" marR="0" marT="0" marB="0" anchor="ctr">
                    <a:solidFill>
                      <a:srgbClr val="D3E1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marL="0" marR="0" marT="0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0" marR="0" marT="0" marB="0" anchor="ctr">
                    <a:solidFill>
                      <a:srgbClr val="FC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8754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0" marR="0" marT="0" marB="0" anchor="ctr">
                    <a:solidFill>
                      <a:srgbClr val="D3E1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Переселение граждан из аварийного жилого фонда</a:t>
                      </a:r>
                    </a:p>
                  </a:txBody>
                  <a:tcPr marL="0" marR="0" marT="0" marB="0" anchor="ctr">
                    <a:solidFill>
                      <a:srgbClr val="ACF3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</a:p>
                  </a:txBody>
                  <a:tcPr marL="0" marR="0" marT="0" marB="0" anchor="ctr">
                    <a:solidFill>
                      <a:srgbClr val="D3E1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solidFill>
                      <a:srgbClr val="ACF3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solidFill>
                      <a:srgbClr val="ACF3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</a:p>
                  </a:txBody>
                  <a:tcPr marL="0" marR="0" marT="0" marB="0" anchor="ctr">
                    <a:solidFill>
                      <a:srgbClr val="ACF3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6819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solidFill>
                      <a:srgbClr val="D3E1E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Предоставление жилых помещений детям-сиротам и детям, оставшимся без попечения родителей, лицам из числа детей-сирот и детей, оставшихся без попечения родителей, по договорам найма специализированных жилых помещений </a:t>
                      </a:r>
                    </a:p>
                  </a:txBody>
                  <a:tcPr marL="0" marR="0" marT="0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</a:t>
                      </a:r>
                    </a:p>
                  </a:txBody>
                  <a:tcPr marL="0" marR="0" marT="0" marB="0" anchor="ctr">
                    <a:solidFill>
                      <a:srgbClr val="D3E1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</a:t>
                      </a:r>
                    </a:p>
                  </a:txBody>
                  <a:tcPr marL="0" marR="0" marT="0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solidFill>
                      <a:srgbClr val="FC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96911">
                <a:tc>
                  <a:txBody>
                    <a:bodyPr/>
                    <a:lstStyle/>
                    <a:p>
                      <a:pPr algn="ctr" fontAlgn="ctr"/>
                      <a:endParaRPr lang="ru-RU" sz="1050" b="0" i="0" u="none" strike="noStrike" dirty="0">
                        <a:effectLst/>
                        <a:latin typeface="Franklin Gothic Demi Cond" panose="020B07060304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7C8A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>
                          <a:effectLst/>
                          <a:latin typeface="Franklin Gothic Demi Cond" panose="020B0706030402020204" pitchFamily="34" charset="0"/>
                          <a:cs typeface="Arial" panose="020B0604020202020204" pitchFamily="34" charset="0"/>
                        </a:rPr>
                        <a:t>ВСЕГО</a:t>
                      </a:r>
                    </a:p>
                  </a:txBody>
                  <a:tcPr marL="0" marR="0" marT="0" marB="0" anchor="ctr">
                    <a:solidFill>
                      <a:srgbClr val="F7C8A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Franklin Gothic Demi Cond" panose="020B07060304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1200" b="0" i="0" u="none" strike="noStrike" baseline="0" dirty="0">
                          <a:effectLst/>
                          <a:latin typeface="Franklin Gothic Demi Cond" panose="020B0706030402020204" pitchFamily="34" charset="0"/>
                          <a:cs typeface="Arial" panose="020B0604020202020204" pitchFamily="34" charset="0"/>
                        </a:rPr>
                        <a:t> 223</a:t>
                      </a:r>
                      <a:endParaRPr lang="ru-RU" sz="1200" b="0" i="0" u="none" strike="noStrike" dirty="0">
                        <a:effectLst/>
                        <a:latin typeface="Franklin Gothic Demi Cond" panose="020B07060304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7C8A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Franklin Gothic Demi Cond" panose="020B07060304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marL="0" marR="0" marT="0" marB="0" anchor="ctr">
                    <a:solidFill>
                      <a:srgbClr val="F7C8A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Franklin Gothic Demi Cond" panose="020B0706030402020204" pitchFamily="34" charset="0"/>
                          <a:cs typeface="Arial" panose="020B0604020202020204" pitchFamily="34" charset="0"/>
                        </a:rPr>
                        <a:t>1 462</a:t>
                      </a:r>
                    </a:p>
                  </a:txBody>
                  <a:tcPr marL="0" marR="0" marT="0" marB="0" anchor="ctr">
                    <a:solidFill>
                      <a:srgbClr val="F7C8A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Franklin Gothic Demi Cond" panose="020B0706030402020204" pitchFamily="34" charset="0"/>
                          <a:cs typeface="Arial" panose="020B0604020202020204" pitchFamily="34" charset="0"/>
                        </a:rPr>
                        <a:t>740</a:t>
                      </a:r>
                    </a:p>
                  </a:txBody>
                  <a:tcPr marL="0" marR="0" marT="0" marB="0" anchor="ctr">
                    <a:solidFill>
                      <a:srgbClr val="F7C8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12555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AE544D9D-4730-402A-B3E2-A8ADE62B5F48}"/>
              </a:ext>
            </a:extLst>
          </p:cNvPr>
          <p:cNvSpPr/>
          <p:nvPr/>
        </p:nvSpPr>
        <p:spPr>
          <a:xfrm>
            <a:off x="562019" y="192182"/>
            <a:ext cx="7702413" cy="784830"/>
          </a:xfrm>
          <a:prstGeom prst="rect">
            <a:avLst/>
          </a:prstGeom>
        </p:spPr>
        <p:txBody>
          <a:bodyPr wrap="square" lIns="0" tIns="0">
            <a:spAutoFit/>
          </a:bodyPr>
          <a:lstStyle/>
          <a:p>
            <a:r>
              <a:rPr lang="ru-RU" sz="2400" dirty="0">
                <a:solidFill>
                  <a:srgbClr val="A08B88"/>
                </a:solidFill>
                <a:latin typeface="Franklin Gothic Demi Cond" panose="020B0706030402020204" pitchFamily="34" charset="0"/>
              </a:rPr>
              <a:t>ФИНАНСОВОЕ ОБЕСПЕЧЕНИЕ ДЕЯТЕЛЬНОСТИ МУНИЦИПАЛЬНЫХ УЧРЕЖДЕНИЙ НА 2021 ГОД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65972974-CF79-4D18-A216-CD1164B3D40E}"/>
              </a:ext>
            </a:extLst>
          </p:cNvPr>
          <p:cNvSpPr/>
          <p:nvPr/>
        </p:nvSpPr>
        <p:spPr>
          <a:xfrm>
            <a:off x="371475" y="0"/>
            <a:ext cx="76200" cy="866775"/>
          </a:xfrm>
          <a:prstGeom prst="rect">
            <a:avLst/>
          </a:prstGeom>
          <a:solidFill>
            <a:srgbClr val="ACF3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Диаграмма 2">
            <a:extLst>
              <a:ext uri="{FF2B5EF4-FFF2-40B4-BE49-F238E27FC236}">
                <a16:creationId xmlns:a16="http://schemas.microsoft.com/office/drawing/2014/main" xmlns="" id="{7D50ABE5-E75A-4D14-9112-85B3E88CD3F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9527253"/>
              </p:ext>
            </p:extLst>
          </p:nvPr>
        </p:nvGraphicFramePr>
        <p:xfrm>
          <a:off x="3084870" y="1925186"/>
          <a:ext cx="3887430" cy="36207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7050AA5-CC02-4EEF-AF65-1B53D41C413F}"/>
              </a:ext>
            </a:extLst>
          </p:cNvPr>
          <p:cNvSpPr txBox="1"/>
          <p:nvPr/>
        </p:nvSpPr>
        <p:spPr>
          <a:xfrm>
            <a:off x="6103620" y="2019300"/>
            <a:ext cx="4592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Franklin Gothic Demi Cond" panose="020B0706030402020204" pitchFamily="34" charset="0"/>
              </a:rPr>
              <a:t>122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435C4A33-1415-49BC-BC7C-C643024FED62}"/>
              </a:ext>
            </a:extLst>
          </p:cNvPr>
          <p:cNvCxnSpPr/>
          <p:nvPr/>
        </p:nvCxnSpPr>
        <p:spPr>
          <a:xfrm>
            <a:off x="3219450" y="1447800"/>
            <a:ext cx="0" cy="454342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99AF2968-E2CC-4776-9601-407CD78E66F8}"/>
              </a:ext>
            </a:extLst>
          </p:cNvPr>
          <p:cNvSpPr/>
          <p:nvPr/>
        </p:nvSpPr>
        <p:spPr>
          <a:xfrm>
            <a:off x="631291" y="2019300"/>
            <a:ext cx="1588222" cy="687369"/>
          </a:xfrm>
          <a:prstGeom prst="rect">
            <a:avLst/>
          </a:prstGeom>
          <a:noFill/>
          <a:ln w="31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Управление образования</a:t>
            </a:r>
          </a:p>
          <a:p>
            <a:pPr algn="r"/>
            <a:r>
              <a:rPr lang="ru-RU" sz="1100" b="1" dirty="0">
                <a:solidFill>
                  <a:srgbClr val="C0504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>
                <a:solidFill>
                  <a:srgbClr val="43AD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139  учреждений</a:t>
            </a:r>
          </a:p>
          <a:p>
            <a:pPr algn="r"/>
            <a:r>
              <a:rPr lang="ru-RU" sz="1100" b="1" dirty="0">
                <a:solidFill>
                  <a:srgbClr val="43AD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7 454 млн. руб</a:t>
            </a:r>
            <a:r>
              <a:rPr lang="ru-RU" sz="1100" dirty="0">
                <a:solidFill>
                  <a:srgbClr val="43AD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CE8DDF38-B097-4A96-9A3E-F4000F100E4F}"/>
              </a:ext>
            </a:extLst>
          </p:cNvPr>
          <p:cNvSpPr/>
          <p:nvPr/>
        </p:nvSpPr>
        <p:spPr>
          <a:xfrm>
            <a:off x="614641" y="2778677"/>
            <a:ext cx="1604872" cy="720080"/>
          </a:xfrm>
          <a:prstGeom prst="rect">
            <a:avLst/>
          </a:prstGeom>
          <a:noFill/>
          <a:ln w="31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Комитет по культуре </a:t>
            </a:r>
          </a:p>
          <a:p>
            <a:pPr algn="r"/>
            <a:r>
              <a:rPr lang="ru-RU" sz="1100" b="1" dirty="0">
                <a:solidFill>
                  <a:srgbClr val="43AD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 учреждения</a:t>
            </a:r>
          </a:p>
          <a:p>
            <a:pPr algn="r"/>
            <a:r>
              <a:rPr lang="ru-RU" sz="1100" b="1" dirty="0">
                <a:solidFill>
                  <a:srgbClr val="43AD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1 539 млн. руб</a:t>
            </a:r>
            <a:r>
              <a:rPr lang="ru-RU" sz="1100" b="1" dirty="0">
                <a:solidFill>
                  <a:srgbClr val="C0504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0CD3A52D-9D85-4C39-9049-8B1E7909DAB6}"/>
              </a:ext>
            </a:extLst>
          </p:cNvPr>
          <p:cNvSpPr/>
          <p:nvPr/>
        </p:nvSpPr>
        <p:spPr>
          <a:xfrm>
            <a:off x="599729" y="3570765"/>
            <a:ext cx="1619784" cy="720080"/>
          </a:xfrm>
          <a:prstGeom prst="rect">
            <a:avLst/>
          </a:prstGeom>
          <a:noFill/>
          <a:ln w="31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Комитет физической культуры и спорта </a:t>
            </a:r>
          </a:p>
          <a:p>
            <a:pPr algn="r"/>
            <a:r>
              <a:rPr lang="ru-RU" sz="1100" b="1" dirty="0">
                <a:solidFill>
                  <a:srgbClr val="43AD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учреждений</a:t>
            </a:r>
          </a:p>
          <a:p>
            <a:pPr algn="r"/>
            <a:r>
              <a:rPr lang="ru-RU" sz="1100" b="1" dirty="0">
                <a:solidFill>
                  <a:srgbClr val="43AD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689 млн.руб.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E0DB4125-BCD9-4037-A145-72B37FE03814}"/>
              </a:ext>
            </a:extLst>
          </p:cNvPr>
          <p:cNvSpPr/>
          <p:nvPr/>
        </p:nvSpPr>
        <p:spPr>
          <a:xfrm>
            <a:off x="599729" y="4385944"/>
            <a:ext cx="1619784" cy="574885"/>
          </a:xfrm>
          <a:prstGeom prst="rect">
            <a:avLst/>
          </a:prstGeom>
          <a:noFill/>
          <a:ln w="31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Администрация</a:t>
            </a:r>
          </a:p>
          <a:p>
            <a:pPr algn="r"/>
            <a:r>
              <a:rPr lang="ru-RU" sz="1100" b="1" dirty="0">
                <a:solidFill>
                  <a:srgbClr val="43AD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учреждения</a:t>
            </a:r>
          </a:p>
          <a:p>
            <a:pPr algn="r"/>
            <a:r>
              <a:rPr lang="ru-RU" sz="1100" b="1" dirty="0">
                <a:solidFill>
                  <a:srgbClr val="43AD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2 198 млн.руб.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xmlns="" id="{0B3555BD-7516-4D48-9391-6A1B8D4867C4}"/>
              </a:ext>
            </a:extLst>
          </p:cNvPr>
          <p:cNvSpPr/>
          <p:nvPr/>
        </p:nvSpPr>
        <p:spPr>
          <a:xfrm>
            <a:off x="591846" y="5035670"/>
            <a:ext cx="1627667" cy="576064"/>
          </a:xfrm>
          <a:prstGeom prst="rect">
            <a:avLst/>
          </a:prstGeom>
          <a:noFill/>
          <a:ln w="31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ФКУ </a:t>
            </a:r>
          </a:p>
          <a:p>
            <a:pPr algn="r"/>
            <a:r>
              <a:rPr lang="ru-RU" sz="1100" b="1" dirty="0">
                <a:solidFill>
                  <a:srgbClr val="43AD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учреждение</a:t>
            </a:r>
          </a:p>
          <a:p>
            <a:pPr algn="r"/>
            <a:r>
              <a:rPr lang="ru-RU" sz="1100" b="1" dirty="0">
                <a:solidFill>
                  <a:srgbClr val="43AD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248 млн.руб.</a:t>
            </a: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9B813407-6C40-4C51-900C-F141B21B16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47"/>
          <a:stretch/>
        </p:blipFill>
        <p:spPr>
          <a:xfrm>
            <a:off x="2333621" y="2173188"/>
            <a:ext cx="637141" cy="47625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B6D61C41-8730-443F-BEEA-3406484A72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05"/>
          <a:stretch/>
        </p:blipFill>
        <p:spPr>
          <a:xfrm>
            <a:off x="2312729" y="2873686"/>
            <a:ext cx="637135" cy="530061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xmlns="" id="{4A8A00A8-725C-4772-A85D-7227F517FEB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00"/>
          <a:stretch/>
        </p:blipFill>
        <p:spPr>
          <a:xfrm>
            <a:off x="2245002" y="3632498"/>
            <a:ext cx="677724" cy="576065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4C37B8E1-DA82-46A5-A36B-474DC46AB55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05"/>
          <a:stretch/>
        </p:blipFill>
        <p:spPr>
          <a:xfrm>
            <a:off x="2312729" y="4385944"/>
            <a:ext cx="587284" cy="488588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xmlns="" id="{49582F70-AD47-4D85-8509-2038F524AD6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778"/>
          <a:stretch/>
        </p:blipFill>
        <p:spPr>
          <a:xfrm>
            <a:off x="2199046" y="5074766"/>
            <a:ext cx="771716" cy="518764"/>
          </a:xfrm>
          <a:prstGeom prst="rect">
            <a:avLst/>
          </a:prstGeom>
        </p:spPr>
      </p:pic>
      <p:cxnSp>
        <p:nvCxnSpPr>
          <p:cNvPr id="57" name="Прямая соединительная линия 56">
            <a:extLst>
              <a:ext uri="{FF2B5EF4-FFF2-40B4-BE49-F238E27FC236}">
                <a16:creationId xmlns:a16="http://schemas.microsoft.com/office/drawing/2014/main" xmlns="" id="{F81789F6-0600-4628-B6E4-8509D6E1A576}"/>
              </a:ext>
            </a:extLst>
          </p:cNvPr>
          <p:cNvCxnSpPr>
            <a:cxnSpLocks/>
          </p:cNvCxnSpPr>
          <p:nvPr/>
        </p:nvCxnSpPr>
        <p:spPr>
          <a:xfrm>
            <a:off x="0" y="2797486"/>
            <a:ext cx="11266170" cy="0"/>
          </a:xfrm>
          <a:prstGeom prst="line">
            <a:avLst/>
          </a:prstGeom>
          <a:ln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>
            <a:extLst>
              <a:ext uri="{FF2B5EF4-FFF2-40B4-BE49-F238E27FC236}">
                <a16:creationId xmlns:a16="http://schemas.microsoft.com/office/drawing/2014/main" xmlns="" id="{9724DD86-9010-4ACB-B1C0-E0D61EF4C80C}"/>
              </a:ext>
            </a:extLst>
          </p:cNvPr>
          <p:cNvCxnSpPr>
            <a:cxnSpLocks/>
          </p:cNvCxnSpPr>
          <p:nvPr/>
        </p:nvCxnSpPr>
        <p:spPr>
          <a:xfrm>
            <a:off x="-8428" y="3498757"/>
            <a:ext cx="11274598" cy="0"/>
          </a:xfrm>
          <a:prstGeom prst="line">
            <a:avLst/>
          </a:prstGeom>
          <a:ln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>
            <a:extLst>
              <a:ext uri="{FF2B5EF4-FFF2-40B4-BE49-F238E27FC236}">
                <a16:creationId xmlns:a16="http://schemas.microsoft.com/office/drawing/2014/main" xmlns="" id="{6D739D1F-B2A2-47A4-802C-3ACE0DB0A911}"/>
              </a:ext>
            </a:extLst>
          </p:cNvPr>
          <p:cNvCxnSpPr>
            <a:cxnSpLocks/>
          </p:cNvCxnSpPr>
          <p:nvPr/>
        </p:nvCxnSpPr>
        <p:spPr>
          <a:xfrm>
            <a:off x="0" y="4319973"/>
            <a:ext cx="11266170" cy="0"/>
          </a:xfrm>
          <a:prstGeom prst="line">
            <a:avLst/>
          </a:prstGeom>
          <a:ln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>
            <a:extLst>
              <a:ext uri="{FF2B5EF4-FFF2-40B4-BE49-F238E27FC236}">
                <a16:creationId xmlns:a16="http://schemas.microsoft.com/office/drawing/2014/main" xmlns="" id="{B46FAC0E-A791-44B0-BACC-B5046B8B669C}"/>
              </a:ext>
            </a:extLst>
          </p:cNvPr>
          <p:cNvCxnSpPr>
            <a:cxnSpLocks/>
          </p:cNvCxnSpPr>
          <p:nvPr/>
        </p:nvCxnSpPr>
        <p:spPr>
          <a:xfrm>
            <a:off x="0" y="4989404"/>
            <a:ext cx="11266170" cy="0"/>
          </a:xfrm>
          <a:prstGeom prst="line">
            <a:avLst/>
          </a:prstGeom>
          <a:ln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>
            <a:extLst>
              <a:ext uri="{FF2B5EF4-FFF2-40B4-BE49-F238E27FC236}">
                <a16:creationId xmlns:a16="http://schemas.microsoft.com/office/drawing/2014/main" xmlns="" id="{DF7EDFAF-8CBE-496F-80FC-6BD7FDF56942}"/>
              </a:ext>
            </a:extLst>
          </p:cNvPr>
          <p:cNvCxnSpPr>
            <a:cxnSpLocks/>
          </p:cNvCxnSpPr>
          <p:nvPr/>
        </p:nvCxnSpPr>
        <p:spPr>
          <a:xfrm>
            <a:off x="-3531" y="1893747"/>
            <a:ext cx="11269701" cy="0"/>
          </a:xfrm>
          <a:prstGeom prst="line">
            <a:avLst/>
          </a:prstGeom>
          <a:ln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xmlns="" id="{0FD6417B-D51E-418F-A09B-01358B06F53A}"/>
              </a:ext>
            </a:extLst>
          </p:cNvPr>
          <p:cNvCxnSpPr>
            <a:cxnSpLocks/>
          </p:cNvCxnSpPr>
          <p:nvPr/>
        </p:nvCxnSpPr>
        <p:spPr>
          <a:xfrm>
            <a:off x="0" y="5732354"/>
            <a:ext cx="11266170" cy="0"/>
          </a:xfrm>
          <a:prstGeom prst="line">
            <a:avLst/>
          </a:prstGeom>
          <a:ln>
            <a:solidFill>
              <a:srgbClr val="ADB9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xmlns="" id="{5A63710F-E587-40B7-9073-8B96BA1E01A2}"/>
              </a:ext>
            </a:extLst>
          </p:cNvPr>
          <p:cNvGrpSpPr/>
          <p:nvPr/>
        </p:nvGrpSpPr>
        <p:grpSpPr>
          <a:xfrm>
            <a:off x="4413225" y="4367101"/>
            <a:ext cx="2242932" cy="2151462"/>
            <a:chOff x="6670991" y="4151451"/>
            <a:chExt cx="2242932" cy="2151462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1C984FBE-E9A6-46A2-BC25-4C0E2CCD4285}"/>
                </a:ext>
              </a:extLst>
            </p:cNvPr>
            <p:cNvSpPr txBox="1"/>
            <p:nvPr/>
          </p:nvSpPr>
          <p:spPr>
            <a:xfrm>
              <a:off x="6670991" y="4151451"/>
              <a:ext cx="8717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600" dirty="0">
                  <a:solidFill>
                    <a:srgbClr val="798591"/>
                  </a:solidFill>
                  <a:latin typeface="Franklin Gothic Demi Cond" panose="020B0706030402020204" pitchFamily="34" charset="0"/>
                </a:rPr>
                <a:t>219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84B61799-9E95-40E9-84AD-509C0131C643}"/>
                </a:ext>
              </a:extLst>
            </p:cNvPr>
            <p:cNvSpPr txBox="1"/>
            <p:nvPr/>
          </p:nvSpPr>
          <p:spPr>
            <a:xfrm>
              <a:off x="7458075" y="4213007"/>
              <a:ext cx="145584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УЧРЕЖДЕНИЙ</a:t>
              </a:r>
            </a:p>
            <a:p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ВСЕГО</a:t>
              </a:r>
            </a:p>
          </p:txBody>
        </p:sp>
        <p:sp>
          <p:nvSpPr>
            <p:cNvPr id="49" name="Прямоугольник 48">
              <a:extLst>
                <a:ext uri="{FF2B5EF4-FFF2-40B4-BE49-F238E27FC236}">
                  <a16:creationId xmlns:a16="http://schemas.microsoft.com/office/drawing/2014/main" xmlns="" id="{9325AA5D-FFC5-4725-955D-36C26B0CA590}"/>
                </a:ext>
              </a:extLst>
            </p:cNvPr>
            <p:cNvSpPr/>
            <p:nvPr/>
          </p:nvSpPr>
          <p:spPr>
            <a:xfrm>
              <a:off x="6788130" y="4797782"/>
              <a:ext cx="666739" cy="415831"/>
            </a:xfrm>
            <a:prstGeom prst="rect">
              <a:avLst/>
            </a:prstGeom>
            <a:solidFill>
              <a:srgbClr val="43AD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dirty="0">
                  <a:latin typeface="Franklin Gothic Demi Cond" panose="020B0706030402020204" pitchFamily="34" charset="0"/>
                </a:rPr>
                <a:t>175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041B8340-508F-4CC3-8AE3-8C61CCB0B779}"/>
                </a:ext>
              </a:extLst>
            </p:cNvPr>
            <p:cNvSpPr txBox="1"/>
            <p:nvPr/>
          </p:nvSpPr>
          <p:spPr>
            <a:xfrm>
              <a:off x="7458075" y="4734740"/>
              <a:ext cx="118615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бюджетные</a:t>
              </a:r>
            </a:p>
            <a:p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учреждения</a:t>
              </a:r>
            </a:p>
          </p:txBody>
        </p:sp>
        <p:sp>
          <p:nvSpPr>
            <p:cNvPr id="51" name="Прямоугольник 50">
              <a:extLst>
                <a:ext uri="{FF2B5EF4-FFF2-40B4-BE49-F238E27FC236}">
                  <a16:creationId xmlns:a16="http://schemas.microsoft.com/office/drawing/2014/main" xmlns="" id="{2D003F5C-7024-4C3A-B87B-F07848F54584}"/>
                </a:ext>
              </a:extLst>
            </p:cNvPr>
            <p:cNvSpPr/>
            <p:nvPr/>
          </p:nvSpPr>
          <p:spPr>
            <a:xfrm>
              <a:off x="6788130" y="5324940"/>
              <a:ext cx="666739" cy="415831"/>
            </a:xfrm>
            <a:prstGeom prst="rect">
              <a:avLst/>
            </a:prstGeom>
            <a:solidFill>
              <a:srgbClr val="F7C8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dirty="0">
                  <a:latin typeface="Franklin Gothic Demi Cond" panose="020B0706030402020204" pitchFamily="34" charset="0"/>
                </a:rPr>
                <a:t>29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1C78F46A-A257-4FEB-8B1D-D766024038FF}"/>
                </a:ext>
              </a:extLst>
            </p:cNvPr>
            <p:cNvSpPr txBox="1"/>
            <p:nvPr/>
          </p:nvSpPr>
          <p:spPr>
            <a:xfrm>
              <a:off x="7459677" y="5249178"/>
              <a:ext cx="12062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автономные</a:t>
              </a:r>
            </a:p>
            <a:p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учреждения</a:t>
              </a:r>
            </a:p>
          </p:txBody>
        </p:sp>
        <p:sp>
          <p:nvSpPr>
            <p:cNvPr id="53" name="Прямоугольник 52">
              <a:extLst>
                <a:ext uri="{FF2B5EF4-FFF2-40B4-BE49-F238E27FC236}">
                  <a16:creationId xmlns:a16="http://schemas.microsoft.com/office/drawing/2014/main" xmlns="" id="{523B977B-A141-4B88-A68A-891FF1A9268C}"/>
                </a:ext>
              </a:extLst>
            </p:cNvPr>
            <p:cNvSpPr/>
            <p:nvPr/>
          </p:nvSpPr>
          <p:spPr>
            <a:xfrm>
              <a:off x="6788130" y="5851016"/>
              <a:ext cx="666739" cy="415831"/>
            </a:xfrm>
            <a:prstGeom prst="rect">
              <a:avLst/>
            </a:prstGeom>
            <a:solidFill>
              <a:srgbClr val="ADB9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dirty="0">
                  <a:latin typeface="Franklin Gothic Demi Cond" panose="020B0706030402020204" pitchFamily="34" charset="0"/>
                </a:rPr>
                <a:t>15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75147631-50A9-4F5E-BE43-F3C5A099E4E6}"/>
                </a:ext>
              </a:extLst>
            </p:cNvPr>
            <p:cNvSpPr txBox="1"/>
            <p:nvPr/>
          </p:nvSpPr>
          <p:spPr>
            <a:xfrm>
              <a:off x="7454869" y="5779693"/>
              <a:ext cx="12062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казенные</a:t>
              </a:r>
            </a:p>
            <a:p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учреждения</a:t>
              </a:r>
            </a:p>
          </p:txBody>
        </p:sp>
      </p:grp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xmlns="" id="{ED9627A5-F2F7-4EC3-AA2E-E208CE90811C}"/>
              </a:ext>
            </a:extLst>
          </p:cNvPr>
          <p:cNvCxnSpPr>
            <a:cxnSpLocks/>
          </p:cNvCxnSpPr>
          <p:nvPr/>
        </p:nvCxnSpPr>
        <p:spPr>
          <a:xfrm>
            <a:off x="8264432" y="1870572"/>
            <a:ext cx="0" cy="386178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xmlns="" id="{B7A0DA5B-E08C-4208-8589-675D81E4A6CB}"/>
              </a:ext>
            </a:extLst>
          </p:cNvPr>
          <p:cNvCxnSpPr>
            <a:cxnSpLocks/>
          </p:cNvCxnSpPr>
          <p:nvPr/>
        </p:nvCxnSpPr>
        <p:spPr>
          <a:xfrm>
            <a:off x="9803127" y="1897944"/>
            <a:ext cx="0" cy="383441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xmlns="" id="{FD3E7EFE-C81B-4A5A-BD38-6EB1413465BD}"/>
              </a:ext>
            </a:extLst>
          </p:cNvPr>
          <p:cNvCxnSpPr>
            <a:cxnSpLocks/>
          </p:cNvCxnSpPr>
          <p:nvPr/>
        </p:nvCxnSpPr>
        <p:spPr>
          <a:xfrm>
            <a:off x="11266170" y="1870572"/>
            <a:ext cx="0" cy="386178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96208FA3-20D9-4953-A48F-2CED57269974}"/>
              </a:ext>
            </a:extLst>
          </p:cNvPr>
          <p:cNvSpPr/>
          <p:nvPr/>
        </p:nvSpPr>
        <p:spPr>
          <a:xfrm>
            <a:off x="8307976" y="1202389"/>
            <a:ext cx="1397803" cy="687369"/>
          </a:xfrm>
          <a:prstGeom prst="rect">
            <a:avLst/>
          </a:prstGeom>
          <a:noFill/>
          <a:ln w="31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СОБСТВЕННЫЕ СРЕДСТВА</a:t>
            </a: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xmlns="" id="{57CAD6FC-F11C-4CEF-A1AF-445B208C661E}"/>
              </a:ext>
            </a:extLst>
          </p:cNvPr>
          <p:cNvSpPr/>
          <p:nvPr/>
        </p:nvSpPr>
        <p:spPr>
          <a:xfrm>
            <a:off x="9835748" y="1194790"/>
            <a:ext cx="1397803" cy="687369"/>
          </a:xfrm>
          <a:prstGeom prst="rect">
            <a:avLst/>
          </a:prstGeom>
          <a:noFill/>
          <a:ln w="31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МБТ</a:t>
            </a:r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xmlns="" id="{C52C8F4C-84DC-4871-8B59-65E5165A79F3}"/>
              </a:ext>
            </a:extLst>
          </p:cNvPr>
          <p:cNvSpPr/>
          <p:nvPr/>
        </p:nvSpPr>
        <p:spPr>
          <a:xfrm>
            <a:off x="8297052" y="2004893"/>
            <a:ext cx="1397803" cy="687369"/>
          </a:xfrm>
          <a:prstGeom prst="rect">
            <a:avLst/>
          </a:prstGeom>
          <a:noFill/>
          <a:ln w="31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43ADA1"/>
                </a:solidFill>
                <a:latin typeface="Franklin Gothic Demi Cond" panose="020B0706030402020204" pitchFamily="34" charset="0"/>
                <a:cs typeface="Arial" panose="020B0604020202020204" pitchFamily="34" charset="0"/>
              </a:rPr>
              <a:t>1 939</a:t>
            </a: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xmlns="" id="{C25A5868-FD78-4919-A827-56407A7CC46C}"/>
              </a:ext>
            </a:extLst>
          </p:cNvPr>
          <p:cNvSpPr/>
          <p:nvPr/>
        </p:nvSpPr>
        <p:spPr>
          <a:xfrm>
            <a:off x="9842739" y="2004031"/>
            <a:ext cx="1397803" cy="687369"/>
          </a:xfrm>
          <a:prstGeom prst="rect">
            <a:avLst/>
          </a:prstGeom>
          <a:noFill/>
          <a:ln w="31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F7C8AE"/>
                </a:solidFill>
                <a:latin typeface="Franklin Gothic Demi Cond" panose="020B0706030402020204" pitchFamily="34" charset="0"/>
                <a:cs typeface="Arial" panose="020B0604020202020204" pitchFamily="34" charset="0"/>
              </a:rPr>
              <a:t>5 515</a:t>
            </a:r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xmlns="" id="{0F6C9F6E-EC1F-4FA2-9D5E-988848B91330}"/>
              </a:ext>
            </a:extLst>
          </p:cNvPr>
          <p:cNvSpPr/>
          <p:nvPr/>
        </p:nvSpPr>
        <p:spPr>
          <a:xfrm>
            <a:off x="8334878" y="2816296"/>
            <a:ext cx="1397803" cy="687369"/>
          </a:xfrm>
          <a:prstGeom prst="rect">
            <a:avLst/>
          </a:prstGeom>
          <a:noFill/>
          <a:ln w="31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43ADA1"/>
                </a:solidFill>
                <a:latin typeface="Franklin Gothic Demi Cond" panose="020B0706030402020204" pitchFamily="34" charset="0"/>
                <a:cs typeface="Arial" panose="020B0604020202020204" pitchFamily="34" charset="0"/>
              </a:rPr>
              <a:t>1 539</a:t>
            </a:r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xmlns="" id="{D82CB9F0-9B1E-4EE7-AC5D-6EB156ADDF63}"/>
              </a:ext>
            </a:extLst>
          </p:cNvPr>
          <p:cNvSpPr/>
          <p:nvPr/>
        </p:nvSpPr>
        <p:spPr>
          <a:xfrm>
            <a:off x="8307976" y="3608514"/>
            <a:ext cx="1397803" cy="687369"/>
          </a:xfrm>
          <a:prstGeom prst="rect">
            <a:avLst/>
          </a:prstGeom>
          <a:noFill/>
          <a:ln w="31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43ADA1"/>
                </a:solidFill>
                <a:latin typeface="Franklin Gothic Demi Cond" panose="020B0706030402020204" pitchFamily="34" charset="0"/>
                <a:cs typeface="Arial" panose="020B0604020202020204" pitchFamily="34" charset="0"/>
              </a:rPr>
              <a:t>689</a:t>
            </a:r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xmlns="" id="{DB4BE966-51B7-47D9-9979-5DC403D79A52}"/>
              </a:ext>
            </a:extLst>
          </p:cNvPr>
          <p:cNvSpPr/>
          <p:nvPr/>
        </p:nvSpPr>
        <p:spPr>
          <a:xfrm>
            <a:off x="8334877" y="4303426"/>
            <a:ext cx="1397803" cy="687369"/>
          </a:xfrm>
          <a:prstGeom prst="rect">
            <a:avLst/>
          </a:prstGeom>
          <a:noFill/>
          <a:ln w="31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43ADA1"/>
                </a:solidFill>
                <a:latin typeface="Franklin Gothic Demi Cond" panose="020B0706030402020204" pitchFamily="34" charset="0"/>
                <a:cs typeface="Arial" panose="020B0604020202020204" pitchFamily="34" charset="0"/>
              </a:rPr>
              <a:t>2 198</a:t>
            </a:r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xmlns="" id="{7D173DB4-214F-421E-9444-67A915F5E2BB}"/>
              </a:ext>
            </a:extLst>
          </p:cNvPr>
          <p:cNvSpPr/>
          <p:nvPr/>
        </p:nvSpPr>
        <p:spPr>
          <a:xfrm>
            <a:off x="8326170" y="5039069"/>
            <a:ext cx="1397803" cy="687369"/>
          </a:xfrm>
          <a:prstGeom prst="rect">
            <a:avLst/>
          </a:prstGeom>
          <a:noFill/>
          <a:ln w="31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43ADA1"/>
                </a:solidFill>
                <a:latin typeface="Franklin Gothic Demi Cond" panose="020B0706030402020204" pitchFamily="34" charset="0"/>
                <a:cs typeface="Arial" panose="020B0604020202020204" pitchFamily="34" charset="0"/>
              </a:rPr>
              <a:t>248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73D28C7-1DB3-4B61-915F-758A2BF21385}"/>
              </a:ext>
            </a:extLst>
          </p:cNvPr>
          <p:cNvSpPr txBox="1"/>
          <p:nvPr/>
        </p:nvSpPr>
        <p:spPr>
          <a:xfrm>
            <a:off x="10092451" y="819664"/>
            <a:ext cx="1173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млн. руб.</a:t>
            </a:r>
          </a:p>
        </p:txBody>
      </p:sp>
    </p:spTree>
    <p:extLst>
      <p:ext uri="{BB962C8B-B14F-4D97-AF65-F5344CB8AC3E}">
        <p14:creationId xmlns:p14="http://schemas.microsoft.com/office/powerpoint/2010/main" val="81062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AE544D9D-4730-402A-B3E2-A8ADE62B5F48}"/>
              </a:ext>
            </a:extLst>
          </p:cNvPr>
          <p:cNvSpPr/>
          <p:nvPr/>
        </p:nvSpPr>
        <p:spPr>
          <a:xfrm>
            <a:off x="562019" y="192182"/>
            <a:ext cx="7702413" cy="784830"/>
          </a:xfrm>
          <a:prstGeom prst="rect">
            <a:avLst/>
          </a:prstGeom>
        </p:spPr>
        <p:txBody>
          <a:bodyPr wrap="square" lIns="0" tIns="0">
            <a:spAutoFit/>
          </a:bodyPr>
          <a:lstStyle/>
          <a:p>
            <a:r>
              <a:rPr lang="ru-RU" sz="2400" dirty="0">
                <a:solidFill>
                  <a:srgbClr val="A08B88"/>
                </a:solidFill>
                <a:latin typeface="Franklin Gothic Demi Cond" panose="020B0706030402020204" pitchFamily="34" charset="0"/>
              </a:rPr>
              <a:t>СТРУКТУРА РАСХОДОВ НА РЕАЛИЗАЦИЮ МУНИЦИПАЛЬНОЙ</a:t>
            </a:r>
          </a:p>
          <a:p>
            <a:r>
              <a:rPr lang="ru-RU" sz="2400" dirty="0">
                <a:solidFill>
                  <a:srgbClr val="A08B88"/>
                </a:solidFill>
                <a:latin typeface="Franklin Gothic Demi Cond" panose="020B0706030402020204" pitchFamily="34" charset="0"/>
              </a:rPr>
              <a:t>ПРОГРАММЫ «ОБРАЗОВАНИЕ» НА 2021 ГОД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65972974-CF79-4D18-A216-CD1164B3D40E}"/>
              </a:ext>
            </a:extLst>
          </p:cNvPr>
          <p:cNvSpPr/>
          <p:nvPr/>
        </p:nvSpPr>
        <p:spPr>
          <a:xfrm>
            <a:off x="371475" y="0"/>
            <a:ext cx="76200" cy="866775"/>
          </a:xfrm>
          <a:prstGeom prst="rect">
            <a:avLst/>
          </a:prstGeom>
          <a:solidFill>
            <a:srgbClr val="ACF3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xmlns="" id="{C35D4972-03BF-41EC-A483-5B6745A96AC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5286308"/>
              </p:ext>
            </p:extLst>
          </p:nvPr>
        </p:nvGraphicFramePr>
        <p:xfrm>
          <a:off x="1711850" y="1332641"/>
          <a:ext cx="4948983" cy="38243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5" name="Таблица 44">
            <a:extLst>
              <a:ext uri="{FF2B5EF4-FFF2-40B4-BE49-F238E27FC236}">
                <a16:creationId xmlns:a16="http://schemas.microsoft.com/office/drawing/2014/main" xmlns="" id="{19F1CB7E-4D66-49E7-B4F3-C91DD77D1D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8512350"/>
              </p:ext>
            </p:extLst>
          </p:nvPr>
        </p:nvGraphicFramePr>
        <p:xfrm>
          <a:off x="7093340" y="1721210"/>
          <a:ext cx="4115252" cy="38342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379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7624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4521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0070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направлений расходов</a:t>
                      </a:r>
                    </a:p>
                    <a:p>
                      <a:pPr algn="ctr" fontAlgn="b"/>
                      <a:endParaRPr lang="ru-RU" sz="10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43ADA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Проект </a:t>
                      </a:r>
                    </a:p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2021 год, </a:t>
                      </a:r>
                    </a:p>
                    <a:p>
                      <a:pPr algn="ctr" fontAlgn="ctr"/>
                      <a:r>
                        <a:rPr lang="ru-RU" sz="8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 руб.</a:t>
                      </a:r>
                      <a:endParaRPr lang="ru-RU" sz="8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43ADA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Удельный вес, % </a:t>
                      </a:r>
                      <a:endParaRPr lang="ru-RU" sz="8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43AD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0709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 муниципальных учреждений дошкольного образования,</a:t>
                      </a:r>
                      <a:r>
                        <a:rPr lang="ru-RU" sz="1000" u="none" strike="noStrike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 том числе: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3 300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C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48488">
                <a:tc>
                  <a:txBody>
                    <a:bodyPr/>
                    <a:lstStyle/>
                    <a:p>
                      <a:pPr algn="l" fontAlgn="b"/>
                      <a:r>
                        <a:rPr lang="ru-RU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расходы на питание воспитанников ДОУ за счет средств родительской платы</a:t>
                      </a: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ACF3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ACF3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ACF3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83155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ремонт учреждений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ACF3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ACF3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ACF3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0709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 муниципальных общеобразовательных учреждения, в том числе: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4 893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C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17723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ремонт учреждений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ACF3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ACF3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ACF3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66211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учреждений дополнительного образования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C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67910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прочих учреждения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C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55233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 частных образовательных учреждений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C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42556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Мероприятия в сфере образования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C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43188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Обеспечение</a:t>
                      </a:r>
                      <a:r>
                        <a:rPr lang="ru-RU" sz="1000" u="none" strike="noStrike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д</a:t>
                      </a:r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еятельности управления образования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C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00709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Деятельность комиссии по делам несовершеннолетних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C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00709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Деятельность МКУ ЦБ (расчет компенсации родительской платы)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C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46724"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</a:t>
                      </a:r>
                    </a:p>
                  </a:txBody>
                  <a:tcPr marL="9525" marR="9525" marT="9525" marB="0" anchor="ctr">
                    <a:solidFill>
                      <a:srgbClr val="43ADA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9 399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43ADA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43AD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  <p:grpSp>
        <p:nvGrpSpPr>
          <p:cNvPr id="70" name="Группа 69">
            <a:extLst>
              <a:ext uri="{FF2B5EF4-FFF2-40B4-BE49-F238E27FC236}">
                <a16:creationId xmlns:a16="http://schemas.microsoft.com/office/drawing/2014/main" xmlns="" id="{8348F793-3960-4E03-8BBE-70275972102E}"/>
              </a:ext>
            </a:extLst>
          </p:cNvPr>
          <p:cNvGrpSpPr/>
          <p:nvPr/>
        </p:nvGrpSpPr>
        <p:grpSpPr>
          <a:xfrm>
            <a:off x="6862976" y="2186394"/>
            <a:ext cx="203050" cy="3114577"/>
            <a:chOff x="4999662" y="1088961"/>
            <a:chExt cx="203050" cy="3114577"/>
          </a:xfrm>
        </p:grpSpPr>
        <p:sp>
          <p:nvSpPr>
            <p:cNvPr id="71" name="Прямоугольник 70">
              <a:extLst>
                <a:ext uri="{FF2B5EF4-FFF2-40B4-BE49-F238E27FC236}">
                  <a16:creationId xmlns:a16="http://schemas.microsoft.com/office/drawing/2014/main" xmlns="" id="{CA035E83-D0C0-4964-85FA-ED496C5A771B}"/>
                </a:ext>
              </a:extLst>
            </p:cNvPr>
            <p:cNvSpPr/>
            <p:nvPr/>
          </p:nvSpPr>
          <p:spPr>
            <a:xfrm>
              <a:off x="4999662" y="1088961"/>
              <a:ext cx="143724" cy="144016"/>
            </a:xfrm>
            <a:prstGeom prst="rect">
              <a:avLst/>
            </a:prstGeom>
            <a:solidFill>
              <a:srgbClr val="0070C0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" name="Прямоугольник 71">
              <a:extLst>
                <a:ext uri="{FF2B5EF4-FFF2-40B4-BE49-F238E27FC236}">
                  <a16:creationId xmlns:a16="http://schemas.microsoft.com/office/drawing/2014/main" xmlns="" id="{AD7ECDF1-77AB-454E-AA96-262AA58B0BA4}"/>
                </a:ext>
              </a:extLst>
            </p:cNvPr>
            <p:cNvSpPr/>
            <p:nvPr/>
          </p:nvSpPr>
          <p:spPr>
            <a:xfrm>
              <a:off x="5033795" y="2913024"/>
              <a:ext cx="143724" cy="144016"/>
            </a:xfrm>
            <a:prstGeom prst="rect">
              <a:avLst/>
            </a:prstGeom>
            <a:solidFill>
              <a:srgbClr val="00B0F0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" name="Прямоугольник 72">
              <a:extLst>
                <a:ext uri="{FF2B5EF4-FFF2-40B4-BE49-F238E27FC236}">
                  <a16:creationId xmlns:a16="http://schemas.microsoft.com/office/drawing/2014/main" xmlns="" id="{7B79022F-26D8-4A9C-B988-39045EC7B699}"/>
                </a:ext>
              </a:extLst>
            </p:cNvPr>
            <p:cNvSpPr/>
            <p:nvPr/>
          </p:nvSpPr>
          <p:spPr>
            <a:xfrm>
              <a:off x="5032575" y="3135996"/>
              <a:ext cx="143724" cy="144016"/>
            </a:xfrm>
            <a:prstGeom prst="rect">
              <a:avLst/>
            </a:prstGeom>
            <a:solidFill>
              <a:schemeClr val="accent2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" name="Прямоугольник 73">
              <a:extLst>
                <a:ext uri="{FF2B5EF4-FFF2-40B4-BE49-F238E27FC236}">
                  <a16:creationId xmlns:a16="http://schemas.microsoft.com/office/drawing/2014/main" xmlns="" id="{3781C291-B6A4-4BF3-A242-06973ECECD8D}"/>
                </a:ext>
              </a:extLst>
            </p:cNvPr>
            <p:cNvSpPr/>
            <p:nvPr/>
          </p:nvSpPr>
          <p:spPr>
            <a:xfrm>
              <a:off x="5033795" y="3380949"/>
              <a:ext cx="143724" cy="14401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5" name="Прямоугольник 74">
              <a:extLst>
                <a:ext uri="{FF2B5EF4-FFF2-40B4-BE49-F238E27FC236}">
                  <a16:creationId xmlns:a16="http://schemas.microsoft.com/office/drawing/2014/main" xmlns="" id="{923C7853-E72C-41B2-B78B-479B3C838DFA}"/>
                </a:ext>
              </a:extLst>
            </p:cNvPr>
            <p:cNvSpPr/>
            <p:nvPr/>
          </p:nvSpPr>
          <p:spPr>
            <a:xfrm>
              <a:off x="5037061" y="3705620"/>
              <a:ext cx="143724" cy="144016"/>
            </a:xfrm>
            <a:prstGeom prst="rect">
              <a:avLst/>
            </a:prstGeom>
            <a:solidFill>
              <a:srgbClr val="FFFF00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6" name="Прямоугольник 75">
              <a:extLst>
                <a:ext uri="{FF2B5EF4-FFF2-40B4-BE49-F238E27FC236}">
                  <a16:creationId xmlns:a16="http://schemas.microsoft.com/office/drawing/2014/main" xmlns="" id="{47A4A868-EA67-4E3E-82FF-CECA45C8D286}"/>
                </a:ext>
              </a:extLst>
            </p:cNvPr>
            <p:cNvSpPr/>
            <p:nvPr/>
          </p:nvSpPr>
          <p:spPr>
            <a:xfrm>
              <a:off x="5058988" y="4059522"/>
              <a:ext cx="143724" cy="144016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xmlns="" id="{BA3F8D11-A162-4C3A-823B-54B313C66D88}"/>
              </a:ext>
            </a:extLst>
          </p:cNvPr>
          <p:cNvGrpSpPr/>
          <p:nvPr/>
        </p:nvGrpSpPr>
        <p:grpSpPr>
          <a:xfrm>
            <a:off x="6884437" y="3025048"/>
            <a:ext cx="145841" cy="938002"/>
            <a:chOff x="5433219" y="2276319"/>
            <a:chExt cx="145841" cy="938002"/>
          </a:xfrm>
        </p:grpSpPr>
        <p:sp>
          <p:nvSpPr>
            <p:cNvPr id="78" name="Прямоугольник 77">
              <a:extLst>
                <a:ext uri="{FF2B5EF4-FFF2-40B4-BE49-F238E27FC236}">
                  <a16:creationId xmlns:a16="http://schemas.microsoft.com/office/drawing/2014/main" xmlns="" id="{9212FA06-93E5-4C8F-97F3-5E66DC2348A7}"/>
                </a:ext>
              </a:extLst>
            </p:cNvPr>
            <p:cNvSpPr/>
            <p:nvPr/>
          </p:nvSpPr>
          <p:spPr>
            <a:xfrm>
              <a:off x="5435336" y="2276319"/>
              <a:ext cx="143724" cy="14401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9" name="Прямоугольник 78">
              <a:extLst>
                <a:ext uri="{FF2B5EF4-FFF2-40B4-BE49-F238E27FC236}">
                  <a16:creationId xmlns:a16="http://schemas.microsoft.com/office/drawing/2014/main" xmlns="" id="{A658F744-B634-4DA2-90C0-B1BAFE6421E9}"/>
                </a:ext>
              </a:extLst>
            </p:cNvPr>
            <p:cNvSpPr/>
            <p:nvPr/>
          </p:nvSpPr>
          <p:spPr>
            <a:xfrm>
              <a:off x="5433219" y="2582311"/>
              <a:ext cx="143724" cy="144016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0" name="Прямоугольник 79">
              <a:extLst>
                <a:ext uri="{FF2B5EF4-FFF2-40B4-BE49-F238E27FC236}">
                  <a16:creationId xmlns:a16="http://schemas.microsoft.com/office/drawing/2014/main" xmlns="" id="{16C5F4AD-2AFF-400A-964A-24710BCCF7AB}"/>
                </a:ext>
              </a:extLst>
            </p:cNvPr>
            <p:cNvSpPr/>
            <p:nvPr/>
          </p:nvSpPr>
          <p:spPr>
            <a:xfrm>
              <a:off x="5433219" y="2861450"/>
              <a:ext cx="143724" cy="14401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2" name="Прямоугольник 81">
              <a:extLst>
                <a:ext uri="{FF2B5EF4-FFF2-40B4-BE49-F238E27FC236}">
                  <a16:creationId xmlns:a16="http://schemas.microsoft.com/office/drawing/2014/main" xmlns="" id="{BEBD1C5D-9146-4A45-805D-577449B04084}"/>
                </a:ext>
              </a:extLst>
            </p:cNvPr>
            <p:cNvSpPr/>
            <p:nvPr/>
          </p:nvSpPr>
          <p:spPr>
            <a:xfrm>
              <a:off x="5433219" y="3070305"/>
              <a:ext cx="143724" cy="144016"/>
            </a:xfrm>
            <a:prstGeom prst="rect">
              <a:avLst/>
            </a:prstGeom>
            <a:solidFill>
              <a:srgbClr val="6D5A57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6" name="Рисунок 5" descr="Изображение выглядит как человек, держит, стоит, женщи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D2BD8753-8CFD-4D9A-A5FB-CD8AEED488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7987" y="3399038"/>
            <a:ext cx="4215308" cy="34589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6B292F8-A2BF-48DE-83C1-5CCC634158DC}"/>
              </a:ext>
            </a:extLst>
          </p:cNvPr>
          <p:cNvSpPr txBox="1"/>
          <p:nvPr/>
        </p:nvSpPr>
        <p:spPr>
          <a:xfrm>
            <a:off x="10092451" y="819664"/>
            <a:ext cx="1173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млн. руб.</a:t>
            </a:r>
          </a:p>
        </p:txBody>
      </p:sp>
    </p:spTree>
    <p:extLst>
      <p:ext uri="{BB962C8B-B14F-4D97-AF65-F5344CB8AC3E}">
        <p14:creationId xmlns:p14="http://schemas.microsoft.com/office/powerpoint/2010/main" val="12865532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AE544D9D-4730-402A-B3E2-A8ADE62B5F48}"/>
              </a:ext>
            </a:extLst>
          </p:cNvPr>
          <p:cNvSpPr/>
          <p:nvPr/>
        </p:nvSpPr>
        <p:spPr>
          <a:xfrm>
            <a:off x="562019" y="192182"/>
            <a:ext cx="8755236" cy="784830"/>
          </a:xfrm>
          <a:prstGeom prst="rect">
            <a:avLst/>
          </a:prstGeom>
        </p:spPr>
        <p:txBody>
          <a:bodyPr wrap="square" lIns="0" tIns="0">
            <a:spAutoFit/>
          </a:bodyPr>
          <a:lstStyle/>
          <a:p>
            <a:r>
              <a:rPr lang="ru-RU" sz="2400" dirty="0">
                <a:solidFill>
                  <a:srgbClr val="A08B88"/>
                </a:solidFill>
                <a:latin typeface="Franklin Gothic Demi Cond" panose="020B0706030402020204" pitchFamily="34" charset="0"/>
              </a:rPr>
              <a:t>РАСХОДЫ БЮДЖЕТА ОДИНЦОВСКОГО ГОРОДСКОГО ОКРУГА НА 1 ОБУЧАЮЩЕГОСЯ В ОБРАЗОВАТЕЛЬНЫХ ОРГАНИЗАЦИЯХ НА 2021 ГОД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65972974-CF79-4D18-A216-CD1164B3D40E}"/>
              </a:ext>
            </a:extLst>
          </p:cNvPr>
          <p:cNvSpPr/>
          <p:nvPr/>
        </p:nvSpPr>
        <p:spPr>
          <a:xfrm>
            <a:off x="371475" y="0"/>
            <a:ext cx="76200" cy="866775"/>
          </a:xfrm>
          <a:prstGeom prst="rect">
            <a:avLst/>
          </a:prstGeom>
          <a:solidFill>
            <a:srgbClr val="ACF3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2A9EFA5-984A-403C-B996-AF3BB2329605}"/>
              </a:ext>
            </a:extLst>
          </p:cNvPr>
          <p:cNvSpPr txBox="1"/>
          <p:nvPr/>
        </p:nvSpPr>
        <p:spPr>
          <a:xfrm>
            <a:off x="447675" y="977012"/>
            <a:ext cx="8256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43AD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 расходов капитального характера, строек и обеспечивающих расходов</a:t>
            </a:r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xmlns="" id="{F985284B-7B3B-44CB-93FF-7401CA0AEFB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4613806"/>
              </p:ext>
            </p:extLst>
          </p:nvPr>
        </p:nvGraphicFramePr>
        <p:xfrm>
          <a:off x="371475" y="2379092"/>
          <a:ext cx="5163051" cy="33383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422BF65-FB65-4B43-B6D4-EEFE2082C9E5}"/>
              </a:ext>
            </a:extLst>
          </p:cNvPr>
          <p:cNvSpPr txBox="1"/>
          <p:nvPr/>
        </p:nvSpPr>
        <p:spPr>
          <a:xfrm>
            <a:off x="2355336" y="3725083"/>
            <a:ext cx="11953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rgbClr val="43ADA1"/>
                </a:solidFill>
                <a:latin typeface="Franklin Gothic Demi Cond" panose="020B0706030402020204" pitchFamily="34" charset="0"/>
              </a:rPr>
              <a:t>8 478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8A88465-2829-42F8-9EFC-E9093BE04E72}"/>
              </a:ext>
            </a:extLst>
          </p:cNvPr>
          <p:cNvSpPr txBox="1"/>
          <p:nvPr/>
        </p:nvSpPr>
        <p:spPr>
          <a:xfrm>
            <a:off x="4390340" y="3457278"/>
            <a:ext cx="170566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дошкольное 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образование</a:t>
            </a:r>
          </a:p>
          <a:p>
            <a:r>
              <a:rPr lang="ru-RU" dirty="0">
                <a:solidFill>
                  <a:srgbClr val="43ADA1"/>
                </a:solidFill>
                <a:latin typeface="Franklin Gothic Demi Cond" panose="020B0706030402020204" pitchFamily="34" charset="0"/>
                <a:cs typeface="Arial" panose="020B0604020202020204" pitchFamily="34" charset="0"/>
              </a:rPr>
              <a:t>(80 учреждений)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88BCC41-4029-4E8C-BFDA-F7D5A37E394D}"/>
              </a:ext>
            </a:extLst>
          </p:cNvPr>
          <p:cNvSpPr txBox="1"/>
          <p:nvPr/>
        </p:nvSpPr>
        <p:spPr>
          <a:xfrm>
            <a:off x="412812" y="5142324"/>
            <a:ext cx="170245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общее</a:t>
            </a:r>
          </a:p>
          <a:p>
            <a:pPr algn="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образование</a:t>
            </a:r>
          </a:p>
          <a:p>
            <a:pPr algn="r"/>
            <a:r>
              <a:rPr lang="ru-RU" dirty="0">
                <a:solidFill>
                  <a:srgbClr val="A08B88"/>
                </a:solidFill>
                <a:latin typeface="Franklin Gothic Demi Cond" panose="020B0706030402020204" pitchFamily="34" charset="0"/>
                <a:cs typeface="Arial" panose="020B0604020202020204" pitchFamily="34" charset="0"/>
              </a:rPr>
              <a:t>(53 учреждения)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8BFD405C-067D-4919-9D07-B5EBA4BC7808}"/>
              </a:ext>
            </a:extLst>
          </p:cNvPr>
          <p:cNvSpPr txBox="1"/>
          <p:nvPr/>
        </p:nvSpPr>
        <p:spPr>
          <a:xfrm>
            <a:off x="999904" y="2009760"/>
            <a:ext cx="170168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дополнительное</a:t>
            </a:r>
          </a:p>
          <a:p>
            <a:pPr algn="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образование</a:t>
            </a:r>
          </a:p>
          <a:p>
            <a:pPr algn="r"/>
            <a:r>
              <a:rPr lang="ru-RU" dirty="0">
                <a:solidFill>
                  <a:srgbClr val="F7C8AE"/>
                </a:solidFill>
                <a:latin typeface="Franklin Gothic Demi Cond" panose="020B0706030402020204" pitchFamily="34" charset="0"/>
                <a:cs typeface="Arial" panose="020B0604020202020204" pitchFamily="34" charset="0"/>
              </a:rPr>
              <a:t>(14 учреждений)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0860601C-D5E2-4BDE-8073-C3E2F0A144D4}"/>
              </a:ext>
            </a:extLst>
          </p:cNvPr>
          <p:cNvSpPr/>
          <p:nvPr/>
        </p:nvSpPr>
        <p:spPr>
          <a:xfrm>
            <a:off x="6458551" y="3110612"/>
            <a:ext cx="4880009" cy="691367"/>
          </a:xfrm>
          <a:prstGeom prst="rect">
            <a:avLst/>
          </a:prstGeom>
          <a:solidFill>
            <a:srgbClr val="43ADA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D4CA716E-227B-4389-96E0-FA44CFF3B837}"/>
              </a:ext>
            </a:extLst>
          </p:cNvPr>
          <p:cNvSpPr/>
          <p:nvPr/>
        </p:nvSpPr>
        <p:spPr>
          <a:xfrm>
            <a:off x="6468177" y="3924772"/>
            <a:ext cx="4880009" cy="691367"/>
          </a:xfrm>
          <a:prstGeom prst="rect">
            <a:avLst/>
          </a:prstGeom>
          <a:solidFill>
            <a:srgbClr val="A08B88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1C20A2FC-AE94-4E16-A182-6FC40C59F022}"/>
              </a:ext>
            </a:extLst>
          </p:cNvPr>
          <p:cNvSpPr/>
          <p:nvPr/>
        </p:nvSpPr>
        <p:spPr>
          <a:xfrm>
            <a:off x="6458551" y="4748386"/>
            <a:ext cx="4880009" cy="691367"/>
          </a:xfrm>
          <a:prstGeom prst="rect">
            <a:avLst/>
          </a:prstGeom>
          <a:solidFill>
            <a:srgbClr val="F7C8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448E96D-6E55-46AF-87B5-ED2967382C1F}"/>
              </a:ext>
            </a:extLst>
          </p:cNvPr>
          <p:cNvSpPr txBox="1"/>
          <p:nvPr/>
        </p:nvSpPr>
        <p:spPr>
          <a:xfrm>
            <a:off x="6585996" y="3225462"/>
            <a:ext cx="868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3 240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231C4E85-9B5C-4697-B196-FFA2E1282E8D}"/>
              </a:ext>
            </a:extLst>
          </p:cNvPr>
          <p:cNvSpPr txBox="1"/>
          <p:nvPr/>
        </p:nvSpPr>
        <p:spPr>
          <a:xfrm>
            <a:off x="8184501" y="3050611"/>
            <a:ext cx="100796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19 976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детей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565ACCDA-96F7-4747-B345-F5AC853F4EA9}"/>
              </a:ext>
            </a:extLst>
          </p:cNvPr>
          <p:cNvSpPr txBox="1"/>
          <p:nvPr/>
        </p:nvSpPr>
        <p:spPr>
          <a:xfrm>
            <a:off x="9818536" y="3091362"/>
            <a:ext cx="139749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162,2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на 1 ребенка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ECCCB1B0-67E1-4603-AC28-8200E557995B}"/>
              </a:ext>
            </a:extLst>
          </p:cNvPr>
          <p:cNvSpPr txBox="1"/>
          <p:nvPr/>
        </p:nvSpPr>
        <p:spPr>
          <a:xfrm>
            <a:off x="6595622" y="4044350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4 753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BA4AFF3F-06EB-4D0D-B518-106F95C118B1}"/>
              </a:ext>
            </a:extLst>
          </p:cNvPr>
          <p:cNvSpPr txBox="1"/>
          <p:nvPr/>
        </p:nvSpPr>
        <p:spPr>
          <a:xfrm>
            <a:off x="8177676" y="3914549"/>
            <a:ext cx="105323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49 823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учащихся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3F14C16F-30A6-4C73-9DF7-05C82486DE90}"/>
              </a:ext>
            </a:extLst>
          </p:cNvPr>
          <p:cNvSpPr txBox="1"/>
          <p:nvPr/>
        </p:nvSpPr>
        <p:spPr>
          <a:xfrm>
            <a:off x="9749333" y="3924772"/>
            <a:ext cx="157216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95,4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на 1 учащегося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5A7EBE67-77E6-44D1-B934-957390BD1A22}"/>
              </a:ext>
            </a:extLst>
          </p:cNvPr>
          <p:cNvSpPr txBox="1"/>
          <p:nvPr/>
        </p:nvSpPr>
        <p:spPr>
          <a:xfrm>
            <a:off x="6640978" y="4846439"/>
            <a:ext cx="655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485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6394B1FB-4CA2-4335-ABFF-E61D380EC59D}"/>
              </a:ext>
            </a:extLst>
          </p:cNvPr>
          <p:cNvSpPr txBox="1"/>
          <p:nvPr/>
        </p:nvSpPr>
        <p:spPr>
          <a:xfrm>
            <a:off x="8161866" y="4724737"/>
            <a:ext cx="105323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6 468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учащихся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BDBBF3D2-70A8-4951-9420-ECBDB76BCA9B}"/>
              </a:ext>
            </a:extLst>
          </p:cNvPr>
          <p:cNvSpPr txBox="1"/>
          <p:nvPr/>
        </p:nvSpPr>
        <p:spPr>
          <a:xfrm>
            <a:off x="9731204" y="4748386"/>
            <a:ext cx="157216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75,0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на 1 учащегося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5DDC6972-D8B4-4CFA-8277-2F2FC0979549}"/>
              </a:ext>
            </a:extLst>
          </p:cNvPr>
          <p:cNvSpPr txBox="1"/>
          <p:nvPr/>
        </p:nvSpPr>
        <p:spPr>
          <a:xfrm>
            <a:off x="7656656" y="3249111"/>
            <a:ext cx="346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/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EC9B319C-DAF1-4333-85E7-8831CFC0CB23}"/>
              </a:ext>
            </a:extLst>
          </p:cNvPr>
          <p:cNvSpPr txBox="1"/>
          <p:nvPr/>
        </p:nvSpPr>
        <p:spPr>
          <a:xfrm>
            <a:off x="7610698" y="4044350"/>
            <a:ext cx="346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/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46E6532E-C764-41C5-99BB-1E6DDE9984A7}"/>
              </a:ext>
            </a:extLst>
          </p:cNvPr>
          <p:cNvSpPr txBox="1"/>
          <p:nvPr/>
        </p:nvSpPr>
        <p:spPr>
          <a:xfrm>
            <a:off x="7620476" y="4884940"/>
            <a:ext cx="346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/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419B4806-FF99-4198-A8C1-353E22D88D4B}"/>
              </a:ext>
            </a:extLst>
          </p:cNvPr>
          <p:cNvSpPr txBox="1"/>
          <p:nvPr/>
        </p:nvSpPr>
        <p:spPr>
          <a:xfrm>
            <a:off x="9438067" y="3220450"/>
            <a:ext cx="346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=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43746586-90F6-41AE-A89E-4AE307C099FF}"/>
              </a:ext>
            </a:extLst>
          </p:cNvPr>
          <p:cNvSpPr txBox="1"/>
          <p:nvPr/>
        </p:nvSpPr>
        <p:spPr>
          <a:xfrm>
            <a:off x="9429806" y="4023111"/>
            <a:ext cx="346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=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E9841D9B-2B9F-438B-ADF0-4AE268E27704}"/>
              </a:ext>
            </a:extLst>
          </p:cNvPr>
          <p:cNvSpPr txBox="1"/>
          <p:nvPr/>
        </p:nvSpPr>
        <p:spPr>
          <a:xfrm>
            <a:off x="9421819" y="4863236"/>
            <a:ext cx="346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=</a:t>
            </a: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xmlns="" id="{56E83746-ED87-4157-AA43-6F9A5BF2E915}"/>
              </a:ext>
            </a:extLst>
          </p:cNvPr>
          <p:cNvSpPr/>
          <p:nvPr/>
        </p:nvSpPr>
        <p:spPr>
          <a:xfrm>
            <a:off x="6544999" y="1773530"/>
            <a:ext cx="4707111" cy="323165"/>
          </a:xfrm>
          <a:prstGeom prst="rect">
            <a:avLst/>
          </a:prstGeom>
        </p:spPr>
        <p:txBody>
          <a:bodyPr wrap="square" lIns="0" tIns="0">
            <a:spAutoFit/>
          </a:bodyPr>
          <a:lstStyle/>
          <a:p>
            <a:pPr algn="ctr"/>
            <a:r>
              <a:rPr lang="ru-RU" dirty="0">
                <a:solidFill>
                  <a:srgbClr val="A08B88"/>
                </a:solidFill>
                <a:latin typeface="Franklin Gothic Demi Cond" panose="020B0706030402020204" pitchFamily="34" charset="0"/>
              </a:rPr>
              <a:t>РАСХОДЫ НА 1 РЕБЕНКА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F103224-4330-4750-B61D-BD77506130E5}"/>
              </a:ext>
            </a:extLst>
          </p:cNvPr>
          <p:cNvSpPr txBox="1"/>
          <p:nvPr/>
        </p:nvSpPr>
        <p:spPr>
          <a:xfrm>
            <a:off x="6572281" y="2379526"/>
            <a:ext cx="91743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solidFill>
                  <a:schemeClr val="bg1">
                    <a:lumMod val="50000"/>
                  </a:schemeClr>
                </a:solidFill>
              </a:rPr>
              <a:t>расходы </a:t>
            </a:r>
          </a:p>
          <a:p>
            <a:pPr algn="ctr"/>
            <a:r>
              <a:rPr lang="ru-RU" sz="1400" dirty="0">
                <a:solidFill>
                  <a:schemeClr val="bg1">
                    <a:lumMod val="50000"/>
                  </a:schemeClr>
                </a:solidFill>
              </a:rPr>
              <a:t>бюджета,</a:t>
            </a:r>
          </a:p>
          <a:p>
            <a:pPr algn="ctr"/>
            <a:r>
              <a:rPr lang="ru-RU" sz="1400" dirty="0">
                <a:solidFill>
                  <a:schemeClr val="bg1">
                    <a:lumMod val="50000"/>
                  </a:schemeClr>
                </a:solidFill>
              </a:rPr>
              <a:t>млн. руб.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DF897267-F113-4858-891D-2C362DCA2CCA}"/>
              </a:ext>
            </a:extLst>
          </p:cNvPr>
          <p:cNvSpPr txBox="1"/>
          <p:nvPr/>
        </p:nvSpPr>
        <p:spPr>
          <a:xfrm>
            <a:off x="8171165" y="2522526"/>
            <a:ext cx="10346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solidFill>
                  <a:schemeClr val="bg1">
                    <a:lumMod val="50000"/>
                  </a:schemeClr>
                </a:solidFill>
              </a:rPr>
              <a:t>плановый</a:t>
            </a:r>
          </a:p>
          <a:p>
            <a:pPr algn="ctr"/>
            <a:r>
              <a:rPr lang="ru-RU" sz="1400" dirty="0">
                <a:solidFill>
                  <a:schemeClr val="bg1">
                    <a:lumMod val="50000"/>
                  </a:schemeClr>
                </a:solidFill>
              </a:rPr>
              <a:t>контингент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F5FC69E7-D940-4885-9899-45FCB96A899A}"/>
              </a:ext>
            </a:extLst>
          </p:cNvPr>
          <p:cNvSpPr txBox="1"/>
          <p:nvPr/>
        </p:nvSpPr>
        <p:spPr>
          <a:xfrm>
            <a:off x="9779747" y="2381172"/>
            <a:ext cx="14931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>
                    <a:lumMod val="50000"/>
                  </a:schemeClr>
                </a:solidFill>
              </a:rPr>
              <a:t>расходы на </a:t>
            </a:r>
          </a:p>
          <a:p>
            <a:pPr algn="ctr"/>
            <a:r>
              <a:rPr lang="ru-RU" sz="1400" dirty="0">
                <a:solidFill>
                  <a:schemeClr val="bg1">
                    <a:lumMod val="50000"/>
                  </a:schemeClr>
                </a:solidFill>
              </a:rPr>
              <a:t>1 ребенка в год,</a:t>
            </a:r>
          </a:p>
          <a:p>
            <a:pPr algn="ctr"/>
            <a:r>
              <a:rPr lang="ru-RU" sz="1400" dirty="0">
                <a:solidFill>
                  <a:schemeClr val="bg1">
                    <a:lumMod val="50000"/>
                  </a:schemeClr>
                </a:solidFill>
              </a:rPr>
              <a:t>тыс. руб.</a:t>
            </a:r>
          </a:p>
        </p:txBody>
      </p:sp>
    </p:spTree>
    <p:extLst>
      <p:ext uri="{BB962C8B-B14F-4D97-AF65-F5344CB8AC3E}">
        <p14:creationId xmlns:p14="http://schemas.microsoft.com/office/powerpoint/2010/main" val="21989998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AE544D9D-4730-402A-B3E2-A8ADE62B5F48}"/>
              </a:ext>
            </a:extLst>
          </p:cNvPr>
          <p:cNvSpPr/>
          <p:nvPr/>
        </p:nvSpPr>
        <p:spPr>
          <a:xfrm>
            <a:off x="562019" y="192182"/>
            <a:ext cx="8755236" cy="784830"/>
          </a:xfrm>
          <a:prstGeom prst="rect">
            <a:avLst/>
          </a:prstGeom>
        </p:spPr>
        <p:txBody>
          <a:bodyPr wrap="square" lIns="0" tIns="0">
            <a:spAutoFit/>
          </a:bodyPr>
          <a:lstStyle/>
          <a:p>
            <a:r>
              <a:rPr lang="ru-RU" sz="2400" dirty="0">
                <a:solidFill>
                  <a:srgbClr val="A08B88"/>
                </a:solidFill>
                <a:latin typeface="Franklin Gothic Demi Cond" panose="020B0706030402020204" pitchFamily="34" charset="0"/>
              </a:rPr>
              <a:t>СТРУКТУРА РАСХОДОВ НА РЕАЛИЗАЦИЮ МУНИЦИПАЛЬНОЙ ПРОГРАММЫ «КУЛЬТУРА» НА 2021 ГОД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65972974-CF79-4D18-A216-CD1164B3D40E}"/>
              </a:ext>
            </a:extLst>
          </p:cNvPr>
          <p:cNvSpPr/>
          <p:nvPr/>
        </p:nvSpPr>
        <p:spPr>
          <a:xfrm>
            <a:off x="371475" y="0"/>
            <a:ext cx="76200" cy="866775"/>
          </a:xfrm>
          <a:prstGeom prst="rect">
            <a:avLst/>
          </a:prstGeom>
          <a:solidFill>
            <a:srgbClr val="ACF3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xmlns="" id="{D76C100B-1CC8-43BA-9F01-B1E6EE24877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6474892"/>
              </p:ext>
            </p:extLst>
          </p:nvPr>
        </p:nvGraphicFramePr>
        <p:xfrm>
          <a:off x="447675" y="1615869"/>
          <a:ext cx="5175217" cy="38731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48" name="Группа 47">
            <a:extLst>
              <a:ext uri="{FF2B5EF4-FFF2-40B4-BE49-F238E27FC236}">
                <a16:creationId xmlns:a16="http://schemas.microsoft.com/office/drawing/2014/main" xmlns="" id="{E4445A26-608F-4050-A1F0-E9DDBCBFD3AE}"/>
              </a:ext>
            </a:extLst>
          </p:cNvPr>
          <p:cNvGrpSpPr/>
          <p:nvPr/>
        </p:nvGrpSpPr>
        <p:grpSpPr>
          <a:xfrm>
            <a:off x="6729280" y="2473638"/>
            <a:ext cx="241943" cy="2907562"/>
            <a:chOff x="5853782" y="1354196"/>
            <a:chExt cx="207743" cy="2496563"/>
          </a:xfrm>
        </p:grpSpPr>
        <p:sp>
          <p:nvSpPr>
            <p:cNvPr id="49" name="Прямоугольник 48">
              <a:extLst>
                <a:ext uri="{FF2B5EF4-FFF2-40B4-BE49-F238E27FC236}">
                  <a16:creationId xmlns:a16="http://schemas.microsoft.com/office/drawing/2014/main" xmlns="" id="{F99086E6-A4BD-4EC0-A8D5-EC51860651FE}"/>
                </a:ext>
              </a:extLst>
            </p:cNvPr>
            <p:cNvSpPr/>
            <p:nvPr/>
          </p:nvSpPr>
          <p:spPr>
            <a:xfrm>
              <a:off x="5853782" y="1354196"/>
              <a:ext cx="191099" cy="18002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92" tIns="45696" rIns="91392" bIns="45696" rtlCol="0" anchor="ctr"/>
            <a:lstStyle/>
            <a:p>
              <a:pPr algn="ctr"/>
              <a:endParaRPr lang="ru-RU" dirty="0"/>
            </a:p>
          </p:txBody>
        </p:sp>
        <p:sp>
          <p:nvSpPr>
            <p:cNvPr id="50" name="Прямоугольник 49">
              <a:extLst>
                <a:ext uri="{FF2B5EF4-FFF2-40B4-BE49-F238E27FC236}">
                  <a16:creationId xmlns:a16="http://schemas.microsoft.com/office/drawing/2014/main" xmlns="" id="{33C3A366-B10F-47C9-9B37-86EE72222343}"/>
                </a:ext>
              </a:extLst>
            </p:cNvPr>
            <p:cNvSpPr/>
            <p:nvPr/>
          </p:nvSpPr>
          <p:spPr>
            <a:xfrm>
              <a:off x="5856497" y="1713509"/>
              <a:ext cx="191099" cy="180020"/>
            </a:xfrm>
            <a:prstGeom prst="rect">
              <a:avLst/>
            </a:prstGeom>
            <a:solidFill>
              <a:srgbClr val="D97B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92" tIns="45696" rIns="91392" bIns="45696" rtlCol="0" anchor="ctr"/>
            <a:lstStyle/>
            <a:p>
              <a:pPr algn="ctr"/>
              <a:endParaRPr lang="ru-RU" dirty="0"/>
            </a:p>
          </p:txBody>
        </p:sp>
        <p:sp>
          <p:nvSpPr>
            <p:cNvPr id="51" name="Прямоугольник 50">
              <a:extLst>
                <a:ext uri="{FF2B5EF4-FFF2-40B4-BE49-F238E27FC236}">
                  <a16:creationId xmlns:a16="http://schemas.microsoft.com/office/drawing/2014/main" xmlns="" id="{134CE63C-F8CE-430C-BFB5-444400F09340}"/>
                </a:ext>
              </a:extLst>
            </p:cNvPr>
            <p:cNvSpPr/>
            <p:nvPr/>
          </p:nvSpPr>
          <p:spPr>
            <a:xfrm>
              <a:off x="5869285" y="3146052"/>
              <a:ext cx="191099" cy="18002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92" tIns="45696" rIns="91392" bIns="45696" rtlCol="0" anchor="ctr"/>
            <a:lstStyle/>
            <a:p>
              <a:pPr algn="ctr"/>
              <a:endParaRPr lang="ru-RU" dirty="0"/>
            </a:p>
          </p:txBody>
        </p:sp>
        <p:sp>
          <p:nvSpPr>
            <p:cNvPr id="52" name="Прямоугольник 51">
              <a:extLst>
                <a:ext uri="{FF2B5EF4-FFF2-40B4-BE49-F238E27FC236}">
                  <a16:creationId xmlns:a16="http://schemas.microsoft.com/office/drawing/2014/main" xmlns="" id="{81878CF3-2498-4088-96FB-C82CD5503B38}"/>
                </a:ext>
              </a:extLst>
            </p:cNvPr>
            <p:cNvSpPr/>
            <p:nvPr/>
          </p:nvSpPr>
          <p:spPr>
            <a:xfrm>
              <a:off x="5870426" y="2650124"/>
              <a:ext cx="191099" cy="180020"/>
            </a:xfrm>
            <a:prstGeom prst="rect">
              <a:avLst/>
            </a:prstGeom>
            <a:solidFill>
              <a:srgbClr val="99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92" tIns="45696" rIns="91392" bIns="45696" rtlCol="0" anchor="ctr"/>
            <a:lstStyle/>
            <a:p>
              <a:pPr algn="ctr"/>
              <a:endParaRPr lang="ru-RU" dirty="0"/>
            </a:p>
          </p:txBody>
        </p:sp>
        <p:sp>
          <p:nvSpPr>
            <p:cNvPr id="53" name="Прямоугольник 52">
              <a:extLst>
                <a:ext uri="{FF2B5EF4-FFF2-40B4-BE49-F238E27FC236}">
                  <a16:creationId xmlns:a16="http://schemas.microsoft.com/office/drawing/2014/main" xmlns="" id="{6C81FCE2-FF1E-493D-8BC1-5D83F2C4C3EF}"/>
                </a:ext>
              </a:extLst>
            </p:cNvPr>
            <p:cNvSpPr/>
            <p:nvPr/>
          </p:nvSpPr>
          <p:spPr>
            <a:xfrm>
              <a:off x="5863043" y="3670739"/>
              <a:ext cx="191099" cy="18002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92" tIns="45696" rIns="91392" bIns="45696" rtlCol="0" anchor="ctr"/>
            <a:lstStyle/>
            <a:p>
              <a:pPr algn="ctr"/>
              <a:endParaRPr lang="ru-RU" dirty="0"/>
            </a:p>
          </p:txBody>
        </p:sp>
      </p:grpSp>
      <p:graphicFrame>
        <p:nvGraphicFramePr>
          <p:cNvPr id="54" name="Таблица 53">
            <a:extLst>
              <a:ext uri="{FF2B5EF4-FFF2-40B4-BE49-F238E27FC236}">
                <a16:creationId xmlns:a16="http://schemas.microsoft.com/office/drawing/2014/main" xmlns="" id="{DB9BBB32-B2CE-45EB-8978-9FE5D897BA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0162478"/>
              </p:ext>
            </p:extLst>
          </p:nvPr>
        </p:nvGraphicFramePr>
        <p:xfrm>
          <a:off x="6976471" y="1246163"/>
          <a:ext cx="4159958" cy="47324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46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7583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3947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9204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направлений показателей</a:t>
                      </a:r>
                      <a:endParaRPr lang="ru-RU" sz="13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093" marR="11093" marT="11093" marB="0" anchor="ctr">
                    <a:solidFill>
                      <a:srgbClr val="43ADA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Проект </a:t>
                      </a:r>
                    </a:p>
                    <a:p>
                      <a:pPr algn="ctr" fontAlgn="ctr"/>
                      <a:r>
                        <a:rPr lang="ru-RU" sz="13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2021 год, </a:t>
                      </a:r>
                    </a:p>
                    <a:p>
                      <a:pPr algn="ctr" fontAlgn="ctr"/>
                      <a:r>
                        <a:rPr lang="ru-RU" sz="13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 руб.</a:t>
                      </a:r>
                      <a:endParaRPr lang="ru-RU" sz="13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093" marR="11093" marT="11093" marB="0" anchor="ctr">
                    <a:solidFill>
                      <a:srgbClr val="43ADA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Удельный вес,%</a:t>
                      </a:r>
                    </a:p>
                    <a:p>
                      <a:pPr algn="ctr" fontAlgn="b"/>
                      <a:r>
                        <a:rPr lang="ru-RU" sz="13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3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093" marR="11093" marT="11093" marB="0" anchor="ctr">
                    <a:solidFill>
                      <a:srgbClr val="43AD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01569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Культурно-досуговые учреждения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093" marR="11093" marT="11093" marB="0" anchor="b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093" marR="11093" marT="11093" marB="0" anchor="b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093" marR="11093" marT="11093" marB="0" anchor="b">
                    <a:solidFill>
                      <a:srgbClr val="FC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9578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Музеи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093" marR="11093" marT="11093" marB="0" anchor="b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093" marR="11093" marT="11093" marB="0" anchor="b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093" marR="11093" marT="11093" marB="0" anchor="b">
                    <a:solidFill>
                      <a:srgbClr val="FC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6807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Библиотечно-информационный и методический центр 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093" marR="11093" marT="11093" marB="0" anchor="b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093" marR="11093" marT="11093" marB="0" anchor="b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093" marR="11093" marT="11093" marB="0" anchor="b">
                    <a:solidFill>
                      <a:srgbClr val="FC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9578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Концертная организация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093" marR="11093" marT="11093" marB="0" anchor="b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093" marR="11093" marT="11093" marB="0" anchor="b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093" marR="11093" marT="11093" marB="0" anchor="b">
                    <a:solidFill>
                      <a:srgbClr val="FC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59578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Парки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093" marR="11093" marT="11093" marB="0" anchor="b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093" marR="11093" marT="11093" marB="0" anchor="b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093" marR="11093" marT="11093" marB="0" anchor="b">
                    <a:solidFill>
                      <a:srgbClr val="FC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96807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Приобретение</a:t>
                      </a:r>
                      <a:r>
                        <a:rPr lang="ru-RU" sz="13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музыкальных инструментов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093" marR="11093" marT="11093" marB="0" anchor="b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093" marR="11093" marT="11093" marB="0" anchor="b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093" marR="11093" marT="11093" marB="0" anchor="b">
                    <a:solidFill>
                      <a:srgbClr val="FC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96807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Обеспечение деятельности</a:t>
                      </a:r>
                      <a:r>
                        <a:rPr lang="ru-RU" sz="1300" u="none" strike="noStrike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3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Комитета по культуре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093" marR="11093" marT="11093" marB="0" anchor="b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093" marR="11093" marT="11093" marB="0" anchor="b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093" marR="11093" marT="11093" marB="0" anchor="b">
                    <a:solidFill>
                      <a:srgbClr val="FC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01569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Мероприятия в сфере культуры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093" marR="11093" marT="11093" marB="0" anchor="b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093" marR="11093" marT="11093" marB="0" anchor="b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093" marR="11093" marT="11093" marB="0" anchor="b">
                    <a:solidFill>
                      <a:srgbClr val="FC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59578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Муниципальный архив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093" marR="11093" marT="11093" marB="0" anchor="b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093" marR="11093" marT="11093" marB="0" anchor="b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093" marR="11093" marT="11093" marB="0" anchor="b">
                    <a:solidFill>
                      <a:srgbClr val="FC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59578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</a:t>
                      </a:r>
                      <a:endParaRPr lang="ru-RU" sz="13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093" marR="11093" marT="11093" marB="0" anchor="b">
                    <a:solidFill>
                      <a:srgbClr val="43ADA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1 170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093" marR="11093" marT="11093" marB="0" anchor="b">
                    <a:solidFill>
                      <a:srgbClr val="43ADA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093" marR="11093" marT="11093" marB="0" anchor="b">
                    <a:solidFill>
                      <a:srgbClr val="43AD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D48A7D75-BFC6-4E46-9969-563DBC35DF2F}"/>
              </a:ext>
            </a:extLst>
          </p:cNvPr>
          <p:cNvSpPr/>
          <p:nvPr/>
        </p:nvSpPr>
        <p:spPr>
          <a:xfrm>
            <a:off x="6731994" y="2125360"/>
            <a:ext cx="222559" cy="20965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6" rIns="91392" bIns="45696" rtlCol="0" anchor="ctr"/>
          <a:lstStyle/>
          <a:p>
            <a:pPr algn="ctr"/>
            <a:endParaRPr lang="ru-RU" dirty="0"/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DD7AEF40-DDBF-41C4-BD73-7C1F97761EAE}"/>
              </a:ext>
            </a:extLst>
          </p:cNvPr>
          <p:cNvSpPr/>
          <p:nvPr/>
        </p:nvSpPr>
        <p:spPr>
          <a:xfrm>
            <a:off x="6733926" y="3607928"/>
            <a:ext cx="222559" cy="20965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6" rIns="91392" bIns="45696" rtlCol="0" anchor="ctr"/>
          <a:lstStyle/>
          <a:p>
            <a:pPr algn="ctr"/>
            <a:endParaRPr lang="ru-RU" dirty="0"/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xmlns="" id="{D32FE85F-94E6-456A-BE49-7622CC2D6CA2}"/>
              </a:ext>
            </a:extLst>
          </p:cNvPr>
          <p:cNvSpPr/>
          <p:nvPr/>
        </p:nvSpPr>
        <p:spPr>
          <a:xfrm>
            <a:off x="6737096" y="3339674"/>
            <a:ext cx="222559" cy="209656"/>
          </a:xfrm>
          <a:prstGeom prst="rect">
            <a:avLst/>
          </a:prstGeom>
          <a:solidFill>
            <a:srgbClr val="9A88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6" rIns="91392" bIns="45696" rtlCol="0" anchor="ctr"/>
          <a:lstStyle/>
          <a:p>
            <a:pPr algn="ctr"/>
            <a:endParaRPr lang="ru-RU" dirty="0"/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xmlns="" id="{4A6B11E2-5C85-4D23-9231-FBCFEB16C914}"/>
              </a:ext>
            </a:extLst>
          </p:cNvPr>
          <p:cNvSpPr/>
          <p:nvPr/>
        </p:nvSpPr>
        <p:spPr>
          <a:xfrm>
            <a:off x="6738540" y="5504900"/>
            <a:ext cx="222559" cy="20965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2" tIns="45696" rIns="91392" bIns="45696" rtlCol="0" anchor="ctr"/>
          <a:lstStyle/>
          <a:p>
            <a:pPr algn="ctr"/>
            <a:endParaRPr lang="ru-RU" dirty="0"/>
          </a:p>
        </p:txBody>
      </p:sp>
      <p:pic>
        <p:nvPicPr>
          <p:cNvPr id="13" name="Рисунок 12" descr="Изображение выглядит как маска, одежда&#10;&#10;Автоматически созданное описание">
            <a:extLst>
              <a:ext uri="{FF2B5EF4-FFF2-40B4-BE49-F238E27FC236}">
                <a16:creationId xmlns:a16="http://schemas.microsoft.com/office/drawing/2014/main" xmlns="" id="{6E0498E9-C202-4162-9D1D-615D9D303B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593" y="4521228"/>
            <a:ext cx="3434005" cy="22678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AF8F214-9F0D-4908-82E1-08315C136744}"/>
              </a:ext>
            </a:extLst>
          </p:cNvPr>
          <p:cNvSpPr txBox="1"/>
          <p:nvPr/>
        </p:nvSpPr>
        <p:spPr>
          <a:xfrm>
            <a:off x="2457293" y="3244175"/>
            <a:ext cx="9698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43ADA1"/>
                </a:solidFill>
                <a:latin typeface="Franklin Gothic Demi Cond" panose="020B0706030402020204" pitchFamily="34" charset="0"/>
              </a:rPr>
              <a:t>1 170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DBD05AF-64A5-433E-AF96-12F02F67283E}"/>
              </a:ext>
            </a:extLst>
          </p:cNvPr>
          <p:cNvSpPr txBox="1"/>
          <p:nvPr/>
        </p:nvSpPr>
        <p:spPr>
          <a:xfrm>
            <a:off x="10092451" y="819664"/>
            <a:ext cx="1173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млн. руб.</a:t>
            </a:r>
          </a:p>
        </p:txBody>
      </p:sp>
    </p:spTree>
    <p:extLst>
      <p:ext uri="{BB962C8B-B14F-4D97-AF65-F5344CB8AC3E}">
        <p14:creationId xmlns:p14="http://schemas.microsoft.com/office/powerpoint/2010/main" val="19794322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AE544D9D-4730-402A-B3E2-A8ADE62B5F48}"/>
              </a:ext>
            </a:extLst>
          </p:cNvPr>
          <p:cNvSpPr/>
          <p:nvPr/>
        </p:nvSpPr>
        <p:spPr>
          <a:xfrm>
            <a:off x="562019" y="192182"/>
            <a:ext cx="8755236" cy="784830"/>
          </a:xfrm>
          <a:prstGeom prst="rect">
            <a:avLst/>
          </a:prstGeom>
        </p:spPr>
        <p:txBody>
          <a:bodyPr wrap="square" lIns="0" tIns="0">
            <a:spAutoFit/>
          </a:bodyPr>
          <a:lstStyle/>
          <a:p>
            <a:r>
              <a:rPr lang="ru-RU" sz="2400" dirty="0">
                <a:solidFill>
                  <a:srgbClr val="A08B88"/>
                </a:solidFill>
                <a:latin typeface="Franklin Gothic Demi Cond" panose="020B0706030402020204" pitchFamily="34" charset="0"/>
              </a:rPr>
              <a:t>СТРУКТУРА РАСХОДОВ НА РЕАЛИЗАЦИЮ МУНИЦИПАЛЬНОЙ ПРОГРАММЫ «СПОРТ» НА 2021 ГОД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65972974-CF79-4D18-A216-CD1164B3D40E}"/>
              </a:ext>
            </a:extLst>
          </p:cNvPr>
          <p:cNvSpPr/>
          <p:nvPr/>
        </p:nvSpPr>
        <p:spPr>
          <a:xfrm>
            <a:off x="371475" y="0"/>
            <a:ext cx="76200" cy="866775"/>
          </a:xfrm>
          <a:prstGeom prst="rect">
            <a:avLst/>
          </a:prstGeom>
          <a:solidFill>
            <a:srgbClr val="ACF3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xmlns="" id="{8E69BFB9-43E7-4F8C-B022-4EB1819A06F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7016445"/>
              </p:ext>
            </p:extLst>
          </p:nvPr>
        </p:nvGraphicFramePr>
        <p:xfrm>
          <a:off x="781782" y="1838434"/>
          <a:ext cx="5093531" cy="38884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66AC8C4-7204-4F78-8D27-5EA71AB8A987}"/>
              </a:ext>
            </a:extLst>
          </p:cNvPr>
          <p:cNvSpPr txBox="1"/>
          <p:nvPr/>
        </p:nvSpPr>
        <p:spPr>
          <a:xfrm>
            <a:off x="2730720" y="3459484"/>
            <a:ext cx="864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rgbClr val="43ADA1"/>
                </a:solidFill>
                <a:latin typeface="Franklin Gothic Demi Cond" panose="020B0706030402020204" pitchFamily="34" charset="0"/>
              </a:rPr>
              <a:t>743</a:t>
            </a:r>
          </a:p>
        </p:txBody>
      </p:sp>
      <p:graphicFrame>
        <p:nvGraphicFramePr>
          <p:cNvPr id="22" name="Таблица 21">
            <a:extLst>
              <a:ext uri="{FF2B5EF4-FFF2-40B4-BE49-F238E27FC236}">
                <a16:creationId xmlns:a16="http://schemas.microsoft.com/office/drawing/2014/main" xmlns="" id="{9092E939-2933-41DA-BB3E-89EE90C202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0267973"/>
              </p:ext>
            </p:extLst>
          </p:nvPr>
        </p:nvGraphicFramePr>
        <p:xfrm>
          <a:off x="6466457" y="1589725"/>
          <a:ext cx="4549934" cy="37395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01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6275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070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46752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направлений показателей</a:t>
                      </a:r>
                      <a:endParaRPr lang="ru-RU" sz="11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43ADA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Проект </a:t>
                      </a:r>
                    </a:p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2021 год, </a:t>
                      </a:r>
                    </a:p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 руб.</a:t>
                      </a:r>
                      <a:endParaRPr lang="ru-RU" sz="11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43ADA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Удельный вес, %</a:t>
                      </a:r>
                      <a:endParaRPr lang="ru-RU" sz="1100" b="0" i="0" u="none" strike="noStrik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43AD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4350">
                <a:tc>
                  <a:txBody>
                    <a:bodyPr/>
                    <a:lstStyle/>
                    <a:p>
                      <a:pPr algn="l" fontAlgn="b"/>
                      <a:r>
                        <a:rPr lang="arn-CL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</a:t>
                      </a:r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спортивных школ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437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59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C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46752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учреждений в сфере физической культуры и массового спорта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252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33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C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5326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Мероприятия в сфере физической культуры и спорта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27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C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84053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Обеспечение деятельности Комитета физической культуры и спорта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27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C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5435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ВСЕГО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ACF3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743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ACF3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ACF3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pSp>
        <p:nvGrpSpPr>
          <p:cNvPr id="23" name="Группа 22">
            <a:extLst>
              <a:ext uri="{FF2B5EF4-FFF2-40B4-BE49-F238E27FC236}">
                <a16:creationId xmlns:a16="http://schemas.microsoft.com/office/drawing/2014/main" xmlns="" id="{D357B6B6-3864-4089-BB77-62D01EC22BB6}"/>
              </a:ext>
            </a:extLst>
          </p:cNvPr>
          <p:cNvGrpSpPr/>
          <p:nvPr/>
        </p:nvGrpSpPr>
        <p:grpSpPr>
          <a:xfrm>
            <a:off x="6079266" y="2569546"/>
            <a:ext cx="306928" cy="2256654"/>
            <a:chOff x="5484013" y="1559516"/>
            <a:chExt cx="205199" cy="1612275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xmlns="" id="{A0691E39-C302-47E0-AED1-B90BC6C7FBB7}"/>
                </a:ext>
              </a:extLst>
            </p:cNvPr>
            <p:cNvSpPr/>
            <p:nvPr/>
          </p:nvSpPr>
          <p:spPr>
            <a:xfrm>
              <a:off x="5498113" y="1559516"/>
              <a:ext cx="191099" cy="18002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92" tIns="45696" rIns="91392" bIns="45696" rtlCol="0" anchor="ctr"/>
            <a:lstStyle/>
            <a:p>
              <a:pPr algn="ctr"/>
              <a:endParaRPr lang="ru-RU" dirty="0"/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xmlns="" id="{3D33041F-4BE4-450A-BEDB-20EDCB8F9CC1}"/>
                </a:ext>
              </a:extLst>
            </p:cNvPr>
            <p:cNvSpPr/>
            <p:nvPr/>
          </p:nvSpPr>
          <p:spPr>
            <a:xfrm>
              <a:off x="5484013" y="1935905"/>
              <a:ext cx="191099" cy="180020"/>
            </a:xfrm>
            <a:prstGeom prst="rect">
              <a:avLst/>
            </a:prstGeom>
            <a:solidFill>
              <a:srgbClr val="FF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92" tIns="45696" rIns="91392" bIns="45696" rtlCol="0" anchor="ctr"/>
            <a:lstStyle/>
            <a:p>
              <a:pPr algn="ctr"/>
              <a:endParaRPr lang="ru-RU" dirty="0"/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xmlns="" id="{0D2F9EB3-5756-494B-8C50-FC16AC961DFA}"/>
                </a:ext>
              </a:extLst>
            </p:cNvPr>
            <p:cNvSpPr/>
            <p:nvPr/>
          </p:nvSpPr>
          <p:spPr>
            <a:xfrm>
              <a:off x="5484697" y="2991771"/>
              <a:ext cx="191099" cy="18002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92" tIns="45696" rIns="91392" bIns="45696" rtlCol="0" anchor="ctr"/>
            <a:lstStyle/>
            <a:p>
              <a:pPr algn="ctr"/>
              <a:endParaRPr lang="ru-RU" dirty="0"/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xmlns="" id="{C79C3493-536B-4183-8B7F-353348F3E06C}"/>
                </a:ext>
              </a:extLst>
            </p:cNvPr>
            <p:cNvSpPr/>
            <p:nvPr/>
          </p:nvSpPr>
          <p:spPr>
            <a:xfrm>
              <a:off x="5484697" y="2445736"/>
              <a:ext cx="191099" cy="18002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92" tIns="45696" rIns="91392" bIns="45696"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488D829-6861-4500-B87D-395801CE7312}"/>
              </a:ext>
            </a:extLst>
          </p:cNvPr>
          <p:cNvSpPr txBox="1"/>
          <p:nvPr/>
        </p:nvSpPr>
        <p:spPr>
          <a:xfrm>
            <a:off x="9919196" y="896152"/>
            <a:ext cx="1173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млн. руб.</a:t>
            </a:r>
          </a:p>
        </p:txBody>
      </p:sp>
      <p:pic>
        <p:nvPicPr>
          <p:cNvPr id="8" name="Рисунок 7" descr="Изображение выглядит как человек, держит, игра, мужчи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28C3813F-8BEF-4A4B-ABC2-D03213709A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428" y="2821515"/>
            <a:ext cx="2994795" cy="399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2246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AE544D9D-4730-402A-B3E2-A8ADE62B5F48}"/>
              </a:ext>
            </a:extLst>
          </p:cNvPr>
          <p:cNvSpPr/>
          <p:nvPr/>
        </p:nvSpPr>
        <p:spPr>
          <a:xfrm>
            <a:off x="562019" y="192182"/>
            <a:ext cx="7702413" cy="784830"/>
          </a:xfrm>
          <a:prstGeom prst="rect">
            <a:avLst/>
          </a:prstGeom>
        </p:spPr>
        <p:txBody>
          <a:bodyPr wrap="square" lIns="0" tIns="0">
            <a:spAutoFit/>
          </a:bodyPr>
          <a:lstStyle/>
          <a:p>
            <a:r>
              <a:rPr lang="ru-RU" sz="2400" dirty="0">
                <a:solidFill>
                  <a:srgbClr val="A08B88"/>
                </a:solidFill>
                <a:latin typeface="Franklin Gothic Demi Cond" panose="020B0706030402020204" pitchFamily="34" charset="0"/>
              </a:rPr>
              <a:t>ПАРАМЕТРЫ БЮДЖЕТА ОДИНЦОВСКОГО ГОРОДСКОГО ОКРУГА НА 2021 ГОД И ПЛАНОВЫЙ ПЕРИОД 2022 И 2023 ГОДОВ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65972974-CF79-4D18-A216-CD1164B3D40E}"/>
              </a:ext>
            </a:extLst>
          </p:cNvPr>
          <p:cNvSpPr/>
          <p:nvPr/>
        </p:nvSpPr>
        <p:spPr>
          <a:xfrm>
            <a:off x="371475" y="0"/>
            <a:ext cx="76200" cy="866775"/>
          </a:xfrm>
          <a:prstGeom prst="rect">
            <a:avLst/>
          </a:prstGeom>
          <a:solidFill>
            <a:srgbClr val="ACF3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xmlns="" id="{A2108490-495B-4E82-9058-1F5A08A9E82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9025410"/>
              </p:ext>
            </p:extLst>
          </p:nvPr>
        </p:nvGraphicFramePr>
        <p:xfrm>
          <a:off x="1659774" y="1371600"/>
          <a:ext cx="8545311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72F3FAE-A796-48F5-8357-AA2E33C165B7}"/>
              </a:ext>
            </a:extLst>
          </p:cNvPr>
          <p:cNvSpPr txBox="1"/>
          <p:nvPr/>
        </p:nvSpPr>
        <p:spPr>
          <a:xfrm>
            <a:off x="2228850" y="3997181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2021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C86E0A2-7E4A-4B79-B252-D865ED61445C}"/>
              </a:ext>
            </a:extLst>
          </p:cNvPr>
          <p:cNvSpPr txBox="1"/>
          <p:nvPr/>
        </p:nvSpPr>
        <p:spPr>
          <a:xfrm>
            <a:off x="5170682" y="3987656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2022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05EAAB3-280A-4628-87D8-AE4A258A4F2C}"/>
              </a:ext>
            </a:extLst>
          </p:cNvPr>
          <p:cNvSpPr txBox="1"/>
          <p:nvPr/>
        </p:nvSpPr>
        <p:spPr>
          <a:xfrm>
            <a:off x="8188232" y="3968234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2023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EDF7579-AC39-49DD-A0EB-4FAA50D9742F}"/>
              </a:ext>
            </a:extLst>
          </p:cNvPr>
          <p:cNvSpPr/>
          <p:nvPr/>
        </p:nvSpPr>
        <p:spPr>
          <a:xfrm>
            <a:off x="1884183" y="5008984"/>
            <a:ext cx="128104" cy="144016"/>
          </a:xfrm>
          <a:prstGeom prst="rect">
            <a:avLst/>
          </a:prstGeom>
          <a:solidFill>
            <a:srgbClr val="43AD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F967AFBE-89BA-4A15-B1A6-56C53EB5DAA5}"/>
              </a:ext>
            </a:extLst>
          </p:cNvPr>
          <p:cNvSpPr/>
          <p:nvPr/>
        </p:nvSpPr>
        <p:spPr>
          <a:xfrm>
            <a:off x="1884183" y="5223309"/>
            <a:ext cx="128104" cy="144016"/>
          </a:xfrm>
          <a:prstGeom prst="rect">
            <a:avLst/>
          </a:prstGeom>
          <a:solidFill>
            <a:srgbClr val="F7C8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9DC49787-0D02-4798-BD4B-5551E9A1DA26}"/>
              </a:ext>
            </a:extLst>
          </p:cNvPr>
          <p:cNvSpPr/>
          <p:nvPr/>
        </p:nvSpPr>
        <p:spPr>
          <a:xfrm>
            <a:off x="1884183" y="5441032"/>
            <a:ext cx="128104" cy="144016"/>
          </a:xfrm>
          <a:prstGeom prst="rect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E629707A-1F07-4DE0-9B90-4C66C496114F}"/>
              </a:ext>
            </a:extLst>
          </p:cNvPr>
          <p:cNvSpPr/>
          <p:nvPr/>
        </p:nvSpPr>
        <p:spPr>
          <a:xfrm>
            <a:off x="2976074" y="5039702"/>
            <a:ext cx="128104" cy="144016"/>
          </a:xfrm>
          <a:prstGeom prst="rect">
            <a:avLst/>
          </a:prstGeom>
          <a:solidFill>
            <a:srgbClr val="43AD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C38DCA1-B12B-4084-BF79-0AE8243C8562}"/>
              </a:ext>
            </a:extLst>
          </p:cNvPr>
          <p:cNvSpPr txBox="1"/>
          <p:nvPr/>
        </p:nvSpPr>
        <p:spPr>
          <a:xfrm>
            <a:off x="3104178" y="4957224"/>
            <a:ext cx="34505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Налоговые и неналоговые доходы, 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безвозмездные поступления от юридических 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и физических лиц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B4668263-45A8-4277-9B4A-A6C535692A93}"/>
              </a:ext>
            </a:extLst>
          </p:cNvPr>
          <p:cNvSpPr/>
          <p:nvPr/>
        </p:nvSpPr>
        <p:spPr>
          <a:xfrm>
            <a:off x="6682842" y="5039619"/>
            <a:ext cx="128104" cy="144016"/>
          </a:xfrm>
          <a:prstGeom prst="rect">
            <a:avLst/>
          </a:prstGeom>
          <a:solidFill>
            <a:srgbClr val="ACF3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75832AE5-4F56-4CBD-BC71-0928CFB30794}"/>
              </a:ext>
            </a:extLst>
          </p:cNvPr>
          <p:cNvSpPr/>
          <p:nvPr/>
        </p:nvSpPr>
        <p:spPr>
          <a:xfrm>
            <a:off x="6872475" y="5034608"/>
            <a:ext cx="128104" cy="144016"/>
          </a:xfrm>
          <a:prstGeom prst="rect">
            <a:avLst/>
          </a:prstGeom>
          <a:solidFill>
            <a:srgbClr val="FCE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9FCE1C6-7AE1-4555-B6E0-83B25B6FBB74}"/>
              </a:ext>
            </a:extLst>
          </p:cNvPr>
          <p:cNvSpPr txBox="1"/>
          <p:nvPr/>
        </p:nvSpPr>
        <p:spPr>
          <a:xfrm>
            <a:off x="7076955" y="4946310"/>
            <a:ext cx="26634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Средства вышестоящих бюджетов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627B217-E88B-44B8-ACE6-22FF45DE59FF}"/>
              </a:ext>
            </a:extLst>
          </p:cNvPr>
          <p:cNvSpPr txBox="1"/>
          <p:nvPr/>
        </p:nvSpPr>
        <p:spPr>
          <a:xfrm>
            <a:off x="2032386" y="4957881"/>
            <a:ext cx="7309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Доходы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29AA983-3DEC-43DB-AF1E-923ACA547B71}"/>
              </a:ext>
            </a:extLst>
          </p:cNvPr>
          <p:cNvSpPr txBox="1"/>
          <p:nvPr/>
        </p:nvSpPr>
        <p:spPr>
          <a:xfrm>
            <a:off x="2017128" y="5165495"/>
            <a:ext cx="8011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Расходы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F15BDA36-90D3-46AA-8718-4BB06F3434F3}"/>
              </a:ext>
            </a:extLst>
          </p:cNvPr>
          <p:cNvSpPr txBox="1"/>
          <p:nvPr/>
        </p:nvSpPr>
        <p:spPr>
          <a:xfrm>
            <a:off x="2007718" y="5394491"/>
            <a:ext cx="10294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(-) Дефицит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CA10FEEB-5DFC-4B76-997C-367D5B4F044A}"/>
              </a:ext>
            </a:extLst>
          </p:cNvPr>
          <p:cNvSpPr txBox="1"/>
          <p:nvPr/>
        </p:nvSpPr>
        <p:spPr>
          <a:xfrm>
            <a:off x="1850348" y="4594440"/>
            <a:ext cx="10461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Franklin Gothic Demi Cond" panose="020B0706030402020204" pitchFamily="34" charset="0"/>
                <a:cs typeface="Arial" panose="020B0604020202020204" pitchFamily="34" charset="0"/>
              </a:rPr>
              <a:t>В ТОМ ЧИСЛЕ: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BE20C890-5785-4CF7-B343-B4EA8F73E67C}"/>
              </a:ext>
            </a:extLst>
          </p:cNvPr>
          <p:cNvSpPr txBox="1"/>
          <p:nvPr/>
        </p:nvSpPr>
        <p:spPr>
          <a:xfrm>
            <a:off x="8772643" y="1000125"/>
            <a:ext cx="1173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млн. руб.</a:t>
            </a:r>
          </a:p>
        </p:txBody>
      </p:sp>
    </p:spTree>
    <p:extLst>
      <p:ext uri="{BB962C8B-B14F-4D97-AF65-F5344CB8AC3E}">
        <p14:creationId xmlns:p14="http://schemas.microsoft.com/office/powerpoint/2010/main" val="211827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Изображение выглядит как человек, сидит, скамейка, мужчи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F1B7D382-08AA-45B2-A58B-4A587CF2C4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138" y="2598822"/>
            <a:ext cx="4946691" cy="4353088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AE544D9D-4730-402A-B3E2-A8ADE62B5F48}"/>
              </a:ext>
            </a:extLst>
          </p:cNvPr>
          <p:cNvSpPr/>
          <p:nvPr/>
        </p:nvSpPr>
        <p:spPr>
          <a:xfrm>
            <a:off x="562019" y="192182"/>
            <a:ext cx="8755236" cy="784830"/>
          </a:xfrm>
          <a:prstGeom prst="rect">
            <a:avLst/>
          </a:prstGeom>
        </p:spPr>
        <p:txBody>
          <a:bodyPr wrap="square" lIns="0" tIns="0">
            <a:spAutoFit/>
          </a:bodyPr>
          <a:lstStyle/>
          <a:p>
            <a:r>
              <a:rPr lang="ru-RU" sz="2400" dirty="0">
                <a:solidFill>
                  <a:srgbClr val="A08B88"/>
                </a:solidFill>
                <a:latin typeface="Franklin Gothic Demi Cond" panose="020B0706030402020204" pitchFamily="34" charset="0"/>
              </a:rPr>
              <a:t>СТРУКТУРА РАСХОДОВ НА РЕАЛИЗАЦИЮ МУНИЦИПАЛЬНОЙ ПРОГРАММЫ «СОЦИАЛЬНАЯ ЗАЩИТА НАСЕЛЕНИЯ» НА 2021 ГОД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65972974-CF79-4D18-A216-CD1164B3D40E}"/>
              </a:ext>
            </a:extLst>
          </p:cNvPr>
          <p:cNvSpPr/>
          <p:nvPr/>
        </p:nvSpPr>
        <p:spPr>
          <a:xfrm>
            <a:off x="371475" y="0"/>
            <a:ext cx="76200" cy="866775"/>
          </a:xfrm>
          <a:prstGeom prst="rect">
            <a:avLst/>
          </a:prstGeom>
          <a:solidFill>
            <a:srgbClr val="ACF3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488D829-6861-4500-B87D-395801CE7312}"/>
              </a:ext>
            </a:extLst>
          </p:cNvPr>
          <p:cNvSpPr txBox="1"/>
          <p:nvPr/>
        </p:nvSpPr>
        <p:spPr>
          <a:xfrm>
            <a:off x="8119272" y="1278374"/>
            <a:ext cx="1173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млн. руб.</a:t>
            </a:r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xmlns="" id="{B49EE276-ED74-4866-A8BE-8110657B3E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5738486"/>
              </p:ext>
            </p:extLst>
          </p:nvPr>
        </p:nvGraphicFramePr>
        <p:xfrm>
          <a:off x="3052278" y="1607420"/>
          <a:ext cx="6688488" cy="46175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25717C9-1A17-4533-88D4-B33ABC04C3EE}"/>
              </a:ext>
            </a:extLst>
          </p:cNvPr>
          <p:cNvSpPr txBox="1"/>
          <p:nvPr/>
        </p:nvSpPr>
        <p:spPr>
          <a:xfrm>
            <a:off x="727610" y="2547697"/>
            <a:ext cx="2477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/>
              <a:t>ПОДДЕРЖКА СОЦИАЛЬНО ОРИЕНТИРОВАННЫХ НКО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5758688-B412-4DB6-9DB6-8E9ACEFC0C19}"/>
              </a:ext>
            </a:extLst>
          </p:cNvPr>
          <p:cNvSpPr txBox="1"/>
          <p:nvPr/>
        </p:nvSpPr>
        <p:spPr>
          <a:xfrm>
            <a:off x="727610" y="3294461"/>
            <a:ext cx="2477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/>
              <a:t>МУНИЦИПАЛЬНЫЕ</a:t>
            </a:r>
          </a:p>
          <a:p>
            <a:pPr algn="r"/>
            <a:r>
              <a:rPr lang="ru-RU" sz="1400" dirty="0"/>
              <a:t>ПЕНСИИ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9F5F3BB-7730-4A4F-A826-51928E26B07B}"/>
              </a:ext>
            </a:extLst>
          </p:cNvPr>
          <p:cNvSpPr txBox="1"/>
          <p:nvPr/>
        </p:nvSpPr>
        <p:spPr>
          <a:xfrm>
            <a:off x="708360" y="3968229"/>
            <a:ext cx="2477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/>
              <a:t>ДОСТУПНАЯ </a:t>
            </a:r>
          </a:p>
          <a:p>
            <a:pPr algn="r"/>
            <a:r>
              <a:rPr lang="ru-RU" sz="1400" dirty="0"/>
              <a:t>СРЕДА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CC211B1-E276-4047-BD1D-D7C7A9DB8B66}"/>
              </a:ext>
            </a:extLst>
          </p:cNvPr>
          <p:cNvSpPr txBox="1"/>
          <p:nvPr/>
        </p:nvSpPr>
        <p:spPr>
          <a:xfrm>
            <a:off x="708361" y="4734243"/>
            <a:ext cx="2477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/>
              <a:t>ОТДЫХ ДЕТЕЙ В КАНИКУЛЯРНОЕ ВРЕМЯ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55AE235-C69B-4641-B7A4-F4D7207F5A05}"/>
              </a:ext>
            </a:extLst>
          </p:cNvPr>
          <p:cNvSpPr txBox="1"/>
          <p:nvPr/>
        </p:nvSpPr>
        <p:spPr>
          <a:xfrm>
            <a:off x="708359" y="1814163"/>
            <a:ext cx="2477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/>
              <a:t>ДОП. МЕРЫ СОЦ. ПОДДЕРЖКИ ГРАЖДАН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F8CD585F-03C0-468E-91F3-CD216769ACE4}"/>
              </a:ext>
            </a:extLst>
          </p:cNvPr>
          <p:cNvSpPr txBox="1"/>
          <p:nvPr/>
        </p:nvSpPr>
        <p:spPr>
          <a:xfrm>
            <a:off x="727610" y="5500257"/>
            <a:ext cx="2477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/>
              <a:t>ПРЕДОСТАВЛЕНИЕ СУБСИДИЙ ГРАЖДАНАМ НА ОПЛАТУ ЖКУ</a:t>
            </a:r>
          </a:p>
        </p:txBody>
      </p:sp>
    </p:spTree>
    <p:extLst>
      <p:ext uri="{BB962C8B-B14F-4D97-AF65-F5344CB8AC3E}">
        <p14:creationId xmlns:p14="http://schemas.microsoft.com/office/powerpoint/2010/main" val="18183598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человек, внешний, мужчина, держит&#10;&#10;Автоматически созданное описание">
            <a:extLst>
              <a:ext uri="{FF2B5EF4-FFF2-40B4-BE49-F238E27FC236}">
                <a16:creationId xmlns:a16="http://schemas.microsoft.com/office/drawing/2014/main" xmlns="" id="{06320C1A-0CB8-407E-96C3-5F1B9705CE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583"/>
          <a:stretch/>
        </p:blipFill>
        <p:spPr>
          <a:xfrm>
            <a:off x="8585735" y="1929684"/>
            <a:ext cx="3606265" cy="5000530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AE544D9D-4730-402A-B3E2-A8ADE62B5F48}"/>
              </a:ext>
            </a:extLst>
          </p:cNvPr>
          <p:cNvSpPr/>
          <p:nvPr/>
        </p:nvSpPr>
        <p:spPr>
          <a:xfrm>
            <a:off x="562019" y="192182"/>
            <a:ext cx="9930320" cy="784830"/>
          </a:xfrm>
          <a:prstGeom prst="rect">
            <a:avLst/>
          </a:prstGeom>
        </p:spPr>
        <p:txBody>
          <a:bodyPr wrap="square" lIns="0" tIns="0">
            <a:spAutoFit/>
          </a:bodyPr>
          <a:lstStyle/>
          <a:p>
            <a:r>
              <a:rPr lang="ru-RU" sz="2400" dirty="0">
                <a:solidFill>
                  <a:srgbClr val="A08B88"/>
                </a:solidFill>
                <a:latin typeface="Franklin Gothic Demi Cond" panose="020B0706030402020204" pitchFamily="34" charset="0"/>
              </a:rPr>
              <a:t>ОСНОВНЫЕ МЕРОПРИТИЯ МУНИЦИПАЛЬНОЙ ПРОГРАММЫ «ФОРМИРОВАНИЕ СОВРЕМЕННОЙ КОМФОРТНОЙ СРЕДЫ» НА 2021 ГОД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65972974-CF79-4D18-A216-CD1164B3D40E}"/>
              </a:ext>
            </a:extLst>
          </p:cNvPr>
          <p:cNvSpPr/>
          <p:nvPr/>
        </p:nvSpPr>
        <p:spPr>
          <a:xfrm>
            <a:off x="371475" y="0"/>
            <a:ext cx="76200" cy="866775"/>
          </a:xfrm>
          <a:prstGeom prst="rect">
            <a:avLst/>
          </a:prstGeom>
          <a:solidFill>
            <a:srgbClr val="ACF3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488D829-6861-4500-B87D-395801CE7312}"/>
              </a:ext>
            </a:extLst>
          </p:cNvPr>
          <p:cNvSpPr txBox="1"/>
          <p:nvPr/>
        </p:nvSpPr>
        <p:spPr>
          <a:xfrm>
            <a:off x="9110673" y="1238088"/>
            <a:ext cx="1173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млн. руб.</a:t>
            </a:r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xmlns="" id="{B49EE276-ED74-4866-A8BE-8110657B3E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2592279"/>
              </p:ext>
            </p:extLst>
          </p:nvPr>
        </p:nvGraphicFramePr>
        <p:xfrm>
          <a:off x="3052277" y="1607420"/>
          <a:ext cx="7728017" cy="46175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E59CB62-B31E-42BD-9A94-30DD2E8562B1}"/>
              </a:ext>
            </a:extLst>
          </p:cNvPr>
          <p:cNvSpPr txBox="1"/>
          <p:nvPr/>
        </p:nvSpPr>
        <p:spPr>
          <a:xfrm>
            <a:off x="717980" y="2498885"/>
            <a:ext cx="24776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/>
              <a:t>СОДЕРЖАНИЕ И РЕМОНТ АСФАЛЬТОВОГО ПОКРЫТИЯ ДВОРОВЫХ ТЕРРИТОРИЙ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C862A2C-3E06-4E91-8CBC-2EB2EAA3BF7C}"/>
              </a:ext>
            </a:extLst>
          </p:cNvPr>
          <p:cNvSpPr txBox="1"/>
          <p:nvPr/>
        </p:nvSpPr>
        <p:spPr>
          <a:xfrm>
            <a:off x="717985" y="3271658"/>
            <a:ext cx="2477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/>
              <a:t>УСТРОЙСТВО И СОДЕРЖАНИЕ СИСТЕМ НАРУЖНОГО ОСВЕЩЕНИЯ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F0C0FE7-21F9-4987-B03D-769DB7240EA7}"/>
              </a:ext>
            </a:extLst>
          </p:cNvPr>
          <p:cNvSpPr txBox="1"/>
          <p:nvPr/>
        </p:nvSpPr>
        <p:spPr>
          <a:xfrm>
            <a:off x="717985" y="4146483"/>
            <a:ext cx="24776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/>
              <a:t>РЕМОНТ ПОДЪЕЗДОВ В МКД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9E4DAD8-A3EF-4CBA-AB27-A2D40F13E11F}"/>
              </a:ext>
            </a:extLst>
          </p:cNvPr>
          <p:cNvSpPr txBox="1"/>
          <p:nvPr/>
        </p:nvSpPr>
        <p:spPr>
          <a:xfrm>
            <a:off x="717985" y="4754242"/>
            <a:ext cx="2477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/>
              <a:t>ОБУСТРОЙСТВО МЕСТ МАССОВОГО ОТДЫХА НАСЕЛЕНИЯ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5858C0F-32A1-4E9B-BE49-25C2EF4C90BF}"/>
              </a:ext>
            </a:extLst>
          </p:cNvPr>
          <p:cNvSpPr txBox="1"/>
          <p:nvPr/>
        </p:nvSpPr>
        <p:spPr>
          <a:xfrm>
            <a:off x="717981" y="5378720"/>
            <a:ext cx="24776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/>
              <a:t>ОРГАНИЗАЦИЯ ПОДЪЕЗДНЫХ ПУТЕЙ К ЗЕМЕЛЬНЫМ УЧАСТКАМ МНОГОДЕТНЫХ СЕМЕЙ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EDF5803-29BD-45C8-8C72-CECBDAA4506D}"/>
              </a:ext>
            </a:extLst>
          </p:cNvPr>
          <p:cNvSpPr txBox="1"/>
          <p:nvPr/>
        </p:nvSpPr>
        <p:spPr>
          <a:xfrm>
            <a:off x="3459010" y="5542844"/>
            <a:ext cx="4424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>
                <a:latin typeface="Franklin Gothic Demi Cond" panose="020B0706030402020204" pitchFamily="34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E59CB62-B31E-42BD-9A94-30DD2E8562B1}"/>
              </a:ext>
            </a:extLst>
          </p:cNvPr>
          <p:cNvSpPr txBox="1"/>
          <p:nvPr/>
        </p:nvSpPr>
        <p:spPr>
          <a:xfrm>
            <a:off x="717978" y="1935014"/>
            <a:ext cx="24776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/>
              <a:t>БЛАГОУСТРОЙСТВО ТЕРРИТОРИЙ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9696719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AE544D9D-4730-402A-B3E2-A8ADE62B5F48}"/>
              </a:ext>
            </a:extLst>
          </p:cNvPr>
          <p:cNvSpPr/>
          <p:nvPr/>
        </p:nvSpPr>
        <p:spPr>
          <a:xfrm>
            <a:off x="562019" y="192182"/>
            <a:ext cx="9930320" cy="784830"/>
          </a:xfrm>
          <a:prstGeom prst="rect">
            <a:avLst/>
          </a:prstGeom>
        </p:spPr>
        <p:txBody>
          <a:bodyPr wrap="square" lIns="0" tIns="0">
            <a:spAutoFit/>
          </a:bodyPr>
          <a:lstStyle/>
          <a:p>
            <a:r>
              <a:rPr lang="ru-RU" sz="2400" dirty="0">
                <a:solidFill>
                  <a:srgbClr val="A08B88"/>
                </a:solidFill>
                <a:latin typeface="Franklin Gothic Demi Cond" panose="020B0706030402020204" pitchFamily="34" charset="0"/>
              </a:rPr>
              <a:t>СТРУКТУРА РАСХОДОВ НА РЕАЛИЗАЦИЮ МУНИЦИПАЛЬНОЙ ПРОГРАММЫ «ЖИЛИЩЕ» НА 2021 ГОД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65972974-CF79-4D18-A216-CD1164B3D40E}"/>
              </a:ext>
            </a:extLst>
          </p:cNvPr>
          <p:cNvSpPr/>
          <p:nvPr/>
        </p:nvSpPr>
        <p:spPr>
          <a:xfrm>
            <a:off x="371475" y="0"/>
            <a:ext cx="76200" cy="866775"/>
          </a:xfrm>
          <a:prstGeom prst="rect">
            <a:avLst/>
          </a:prstGeom>
          <a:solidFill>
            <a:srgbClr val="ACF3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488D829-6861-4500-B87D-395801CE7312}"/>
              </a:ext>
            </a:extLst>
          </p:cNvPr>
          <p:cNvSpPr txBox="1"/>
          <p:nvPr/>
        </p:nvSpPr>
        <p:spPr>
          <a:xfrm>
            <a:off x="8085221" y="1419949"/>
            <a:ext cx="1173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млн. руб.</a:t>
            </a:r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xmlns="" id="{D2F68A2A-9203-46AE-88CF-DDEADE4E05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7124832"/>
              </p:ext>
            </p:extLst>
          </p:nvPr>
        </p:nvGraphicFramePr>
        <p:xfrm>
          <a:off x="645962" y="1238088"/>
          <a:ext cx="7439259" cy="4900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83DEC66-93EF-4E1D-B9D5-67D88F25E443}"/>
              </a:ext>
            </a:extLst>
          </p:cNvPr>
          <p:cNvSpPr txBox="1"/>
          <p:nvPr/>
        </p:nvSpPr>
        <p:spPr>
          <a:xfrm>
            <a:off x="3768312" y="3303489"/>
            <a:ext cx="11945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>
                <a:solidFill>
                  <a:srgbClr val="F7C8AE"/>
                </a:solidFill>
                <a:latin typeface="Franklin Gothic Demi Cond" panose="020B0706030402020204" pitchFamily="34" charset="0"/>
              </a:rPr>
              <a:t>92,6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B4F8C157-D832-4DA4-9360-B8385D5DD6FD}"/>
              </a:ext>
            </a:extLst>
          </p:cNvPr>
          <p:cNvSpPr txBox="1"/>
          <p:nvPr/>
        </p:nvSpPr>
        <p:spPr>
          <a:xfrm>
            <a:off x="5661933" y="5158247"/>
            <a:ext cx="33053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обеспечение жильем 20 детей-сирот, оставшихся без попечения родителей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86182A85-D884-4649-8C5A-7BAA207BB421}"/>
              </a:ext>
            </a:extLst>
          </p:cNvPr>
          <p:cNvSpPr txBox="1"/>
          <p:nvPr/>
        </p:nvSpPr>
        <p:spPr>
          <a:xfrm>
            <a:off x="1060219" y="1466116"/>
            <a:ext cx="3305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обеспечение жильем 4 молодых семей</a:t>
            </a:r>
          </a:p>
        </p:txBody>
      </p:sp>
      <p:pic>
        <p:nvPicPr>
          <p:cNvPr id="19" name="Рисунок 18" descr="Изображение выглядит как здание, сидит, большой, передн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7A28C92E-7911-449F-AE62-72B6CC52B7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9082"/>
          <a:stretch/>
        </p:blipFill>
        <p:spPr>
          <a:xfrm>
            <a:off x="5948413" y="2366960"/>
            <a:ext cx="6243587" cy="449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9335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AE544D9D-4730-402A-B3E2-A8ADE62B5F48}"/>
              </a:ext>
            </a:extLst>
          </p:cNvPr>
          <p:cNvSpPr/>
          <p:nvPr/>
        </p:nvSpPr>
        <p:spPr>
          <a:xfrm>
            <a:off x="562019" y="192182"/>
            <a:ext cx="10632162" cy="784830"/>
          </a:xfrm>
          <a:prstGeom prst="rect">
            <a:avLst/>
          </a:prstGeom>
        </p:spPr>
        <p:txBody>
          <a:bodyPr wrap="square" lIns="0" tIns="0">
            <a:spAutoFit/>
          </a:bodyPr>
          <a:lstStyle/>
          <a:p>
            <a:r>
              <a:rPr lang="ru-RU" sz="2400" dirty="0">
                <a:solidFill>
                  <a:srgbClr val="A08B88"/>
                </a:solidFill>
                <a:latin typeface="Franklin Gothic Demi Cond" panose="020B0706030402020204" pitchFamily="34" charset="0"/>
              </a:rPr>
              <a:t>СТРУКТУРА РАСХОДОВ НА РЕАЛИЗАЦИЮ МУНИЦИПАЛЬНОЙ ПРОГРАММЫ «РАЗВИТИЕ И ФУНКЦИОНИРОВАНИЕ ДОРОЖНО-ТРАНСПОРТНОГО КОМПЛЕКСА» НА 2021 ГОД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65972974-CF79-4D18-A216-CD1164B3D40E}"/>
              </a:ext>
            </a:extLst>
          </p:cNvPr>
          <p:cNvSpPr/>
          <p:nvPr/>
        </p:nvSpPr>
        <p:spPr>
          <a:xfrm>
            <a:off x="371475" y="0"/>
            <a:ext cx="76200" cy="866775"/>
          </a:xfrm>
          <a:prstGeom prst="rect">
            <a:avLst/>
          </a:prstGeom>
          <a:solidFill>
            <a:srgbClr val="ACF3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488D829-6861-4500-B87D-395801CE7312}"/>
              </a:ext>
            </a:extLst>
          </p:cNvPr>
          <p:cNvSpPr txBox="1"/>
          <p:nvPr/>
        </p:nvSpPr>
        <p:spPr>
          <a:xfrm>
            <a:off x="8085221" y="1419949"/>
            <a:ext cx="1173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млн. руб.</a:t>
            </a:r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xmlns="" id="{D2F68A2A-9203-46AE-88CF-DDEADE4E05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8207526"/>
              </p:ext>
            </p:extLst>
          </p:nvPr>
        </p:nvGraphicFramePr>
        <p:xfrm>
          <a:off x="1492985" y="1238086"/>
          <a:ext cx="7439259" cy="4900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83DEC66-93EF-4E1D-B9D5-67D88F25E443}"/>
              </a:ext>
            </a:extLst>
          </p:cNvPr>
          <p:cNvSpPr txBox="1"/>
          <p:nvPr/>
        </p:nvSpPr>
        <p:spPr>
          <a:xfrm>
            <a:off x="4615335" y="3303487"/>
            <a:ext cx="11945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>
                <a:solidFill>
                  <a:srgbClr val="43ADA1"/>
                </a:solidFill>
                <a:latin typeface="Franklin Gothic Demi Cond" panose="020B0706030402020204" pitchFamily="34" charset="0"/>
              </a:rPr>
              <a:t>92,6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B4F8C157-D832-4DA4-9360-B8385D5DD6FD}"/>
              </a:ext>
            </a:extLst>
          </p:cNvPr>
          <p:cNvSpPr txBox="1"/>
          <p:nvPr/>
        </p:nvSpPr>
        <p:spPr>
          <a:xfrm>
            <a:off x="7238197" y="3914558"/>
            <a:ext cx="33053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расходы на дорожную деятельность: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43ADA1"/>
                </a:solidFill>
                <a:latin typeface="Franklin Gothic Demi Cond" panose="020B0706030402020204" pitchFamily="34" charset="0"/>
                <a:cs typeface="Arial" panose="020B0604020202020204" pitchFamily="34" charset="0"/>
              </a:rPr>
              <a:t>614,6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– содержание дорог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43ADA1"/>
                </a:solidFill>
                <a:latin typeface="Franklin Gothic Demi Cond" panose="020B0706030402020204" pitchFamily="34" charset="0"/>
                <a:cs typeface="Arial" panose="020B0604020202020204" pitchFamily="34" charset="0"/>
              </a:rPr>
              <a:t>83,3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– ремонт дорог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43ADA1"/>
                </a:solidFill>
                <a:latin typeface="Franklin Gothic Demi Cond" panose="020B0706030402020204" pitchFamily="34" charset="0"/>
                <a:cs typeface="Arial" panose="020B0604020202020204" pitchFamily="34" charset="0"/>
              </a:rPr>
              <a:t>15,4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– ПИР и строительство подъезда к 9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мкр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от ул. Сосновой г. Одинцово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86182A85-D884-4649-8C5A-7BAA207BB421}"/>
              </a:ext>
            </a:extLst>
          </p:cNvPr>
          <p:cNvSpPr txBox="1"/>
          <p:nvPr/>
        </p:nvSpPr>
        <p:spPr>
          <a:xfrm>
            <a:off x="1166289" y="1568622"/>
            <a:ext cx="3305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организация обслуживания пассажирским транспортом</a:t>
            </a:r>
          </a:p>
        </p:txBody>
      </p:sp>
      <p:pic>
        <p:nvPicPr>
          <p:cNvPr id="3" name="Рисунок 2" descr="Изображение выглядит как игрушка, ведет автомобиль, едет&#10;&#10;Автоматически созданное описание">
            <a:extLst>
              <a:ext uri="{FF2B5EF4-FFF2-40B4-BE49-F238E27FC236}">
                <a16:creationId xmlns:a16="http://schemas.microsoft.com/office/drawing/2014/main" xmlns="" id="{C1CC4B41-A2C2-49AE-8169-548AF2FCB4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26" b="20425"/>
          <a:stretch/>
        </p:blipFill>
        <p:spPr>
          <a:xfrm>
            <a:off x="-1" y="2263325"/>
            <a:ext cx="6623401" cy="459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6084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растение, дерево, зеленый, маленьк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1886D17B-3BF2-46C5-BBA3-8CF8DBA3C1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128" y="215048"/>
            <a:ext cx="2922872" cy="4384309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AE544D9D-4730-402A-B3E2-A8ADE62B5F48}"/>
              </a:ext>
            </a:extLst>
          </p:cNvPr>
          <p:cNvSpPr/>
          <p:nvPr/>
        </p:nvSpPr>
        <p:spPr>
          <a:xfrm>
            <a:off x="562019" y="192182"/>
            <a:ext cx="10632162" cy="784830"/>
          </a:xfrm>
          <a:prstGeom prst="rect">
            <a:avLst/>
          </a:prstGeom>
        </p:spPr>
        <p:txBody>
          <a:bodyPr wrap="square" lIns="0" tIns="0">
            <a:spAutoFit/>
          </a:bodyPr>
          <a:lstStyle/>
          <a:p>
            <a:r>
              <a:rPr lang="ru-RU" sz="2400" dirty="0">
                <a:solidFill>
                  <a:srgbClr val="A08B88"/>
                </a:solidFill>
                <a:latin typeface="Franklin Gothic Demi Cond" panose="020B0706030402020204" pitchFamily="34" charset="0"/>
              </a:rPr>
              <a:t>СТРУКТУРА РАСХОДОВ НА РЕАЛИЗАЦИЮ МУНИЦИПАЛЬНОЙ ПРОГРАММЫ </a:t>
            </a:r>
            <a:br>
              <a:rPr lang="ru-RU" sz="2400" dirty="0">
                <a:solidFill>
                  <a:srgbClr val="A08B88"/>
                </a:solidFill>
                <a:latin typeface="Franklin Gothic Demi Cond" panose="020B0706030402020204" pitchFamily="34" charset="0"/>
              </a:rPr>
            </a:br>
            <a:r>
              <a:rPr lang="ru-RU" sz="2400" dirty="0">
                <a:solidFill>
                  <a:srgbClr val="A08B88"/>
                </a:solidFill>
                <a:latin typeface="Franklin Gothic Demi Cond" panose="020B0706030402020204" pitchFamily="34" charset="0"/>
              </a:rPr>
              <a:t>«ЭКОЛОГИЯ И ОКРУЖАЮЩАЯ СРЕДА» НА 2021 ГОД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65972974-CF79-4D18-A216-CD1164B3D40E}"/>
              </a:ext>
            </a:extLst>
          </p:cNvPr>
          <p:cNvSpPr/>
          <p:nvPr/>
        </p:nvSpPr>
        <p:spPr>
          <a:xfrm>
            <a:off x="371475" y="0"/>
            <a:ext cx="76200" cy="866775"/>
          </a:xfrm>
          <a:prstGeom prst="rect">
            <a:avLst/>
          </a:prstGeom>
          <a:solidFill>
            <a:srgbClr val="ACF3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xmlns="" id="{F8F956DC-2D29-464D-B29F-3EEC0F6AEA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84594788"/>
              </p:ext>
            </p:extLst>
          </p:nvPr>
        </p:nvGraphicFramePr>
        <p:xfrm>
          <a:off x="3052277" y="1607420"/>
          <a:ext cx="7728017" cy="46175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E8E0C91-330C-48C8-9DCB-9C256385CA73}"/>
              </a:ext>
            </a:extLst>
          </p:cNvPr>
          <p:cNvSpPr txBox="1"/>
          <p:nvPr/>
        </p:nvSpPr>
        <p:spPr>
          <a:xfrm>
            <a:off x="709428" y="2001352"/>
            <a:ext cx="24776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/>
              <a:t>ОХРАНА ПОЛИГОНА ТКО «ЧАСЦЫ»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385CAA1-C5BA-43D2-92EF-8E1D09C0ED64}"/>
              </a:ext>
            </a:extLst>
          </p:cNvPr>
          <p:cNvSpPr txBox="1"/>
          <p:nvPr/>
        </p:nvSpPr>
        <p:spPr>
          <a:xfrm>
            <a:off x="709428" y="2833688"/>
            <a:ext cx="2477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/>
              <a:t>ОБСЛЕДОВАНИЕ СОСТОЯНИЯ ОКРУЖАЮЩЕЙ СРЕДЫ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0062053-C482-48E4-A61E-4913ACC5172D}"/>
              </a:ext>
            </a:extLst>
          </p:cNvPr>
          <p:cNvSpPr txBox="1"/>
          <p:nvPr/>
        </p:nvSpPr>
        <p:spPr>
          <a:xfrm>
            <a:off x="709428" y="3579478"/>
            <a:ext cx="24776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/>
              <a:t>РАСХОДЫ НА РАЗВИТИЕ ВОДОХОЗЯЙСТВЕННОГО КОМПЛЕКСА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1F27450-7072-48ED-9E4C-3D960BD05116}"/>
              </a:ext>
            </a:extLst>
          </p:cNvPr>
          <p:cNvSpPr txBox="1"/>
          <p:nvPr/>
        </p:nvSpPr>
        <p:spPr>
          <a:xfrm>
            <a:off x="709427" y="4552491"/>
            <a:ext cx="2477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/>
              <a:t>РЕКУЛЬТИВАЦИЯ ПОЛИГОНА ТКО «ЧАСЦЫ»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F2D063E-85D9-446C-AA3E-C8892E6B6EB5}"/>
              </a:ext>
            </a:extLst>
          </p:cNvPr>
          <p:cNvSpPr txBox="1"/>
          <p:nvPr/>
        </p:nvSpPr>
        <p:spPr>
          <a:xfrm>
            <a:off x="447676" y="5149258"/>
            <a:ext cx="27393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/>
              <a:t>ЛИКВИДАЦИЯ НЕСАНКЦИОНИРОВАННЫХ СВАЛОК И НАИБОЛЕЕ ОПАСНЫХ ОБЪЕКТОВ НАКОПЛЕНИЯ ЭКОЛОГИЧЕСКОГО ВРЕДА ОКРУЖАЮЩЕЙ СРЕДЕ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4B50093-8752-4BC3-83D6-E3B0A665617D}"/>
              </a:ext>
            </a:extLst>
          </p:cNvPr>
          <p:cNvSpPr txBox="1"/>
          <p:nvPr/>
        </p:nvSpPr>
        <p:spPr>
          <a:xfrm>
            <a:off x="5053435" y="1450456"/>
            <a:ext cx="37257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>
                <a:solidFill>
                  <a:srgbClr val="43ADA1"/>
                </a:solidFill>
                <a:latin typeface="Franklin Gothic Demi Cond" panose="020B0706030402020204" pitchFamily="34" charset="0"/>
              </a:rPr>
              <a:t>1 038 МЛН.РУБ.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90B9129-2484-4BF8-9322-4451F96268C2}"/>
              </a:ext>
            </a:extLst>
          </p:cNvPr>
          <p:cNvSpPr txBox="1"/>
          <p:nvPr/>
        </p:nvSpPr>
        <p:spPr>
          <a:xfrm>
            <a:off x="5101300" y="2056214"/>
            <a:ext cx="39228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248,8 – федеральный бюджет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722,9 – областной бюджет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66,3 – бюджет округа</a:t>
            </a:r>
          </a:p>
        </p:txBody>
      </p:sp>
    </p:spTree>
    <p:extLst>
      <p:ext uri="{BB962C8B-B14F-4D97-AF65-F5344CB8AC3E}">
        <p14:creationId xmlns:p14="http://schemas.microsoft.com/office/powerpoint/2010/main" val="41513969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AE544D9D-4730-402A-B3E2-A8ADE62B5F48}"/>
              </a:ext>
            </a:extLst>
          </p:cNvPr>
          <p:cNvSpPr/>
          <p:nvPr/>
        </p:nvSpPr>
        <p:spPr>
          <a:xfrm>
            <a:off x="562019" y="192182"/>
            <a:ext cx="10632162" cy="1154162"/>
          </a:xfrm>
          <a:prstGeom prst="rect">
            <a:avLst/>
          </a:prstGeom>
        </p:spPr>
        <p:txBody>
          <a:bodyPr wrap="square" lIns="0" tIns="0">
            <a:spAutoFit/>
          </a:bodyPr>
          <a:lstStyle/>
          <a:p>
            <a:r>
              <a:rPr lang="ru-RU" sz="2400" dirty="0">
                <a:solidFill>
                  <a:srgbClr val="A08B88"/>
                </a:solidFill>
                <a:latin typeface="Franklin Gothic Demi Cond" panose="020B0706030402020204" pitchFamily="34" charset="0"/>
              </a:rPr>
              <a:t>СТРУКТУРА РАСХОДОВ НА РЕАЛИЗАЦИЮ МУНИЦИПАЛЬНОЙ ПРОГРАММЫ </a:t>
            </a:r>
            <a:br>
              <a:rPr lang="ru-RU" sz="2400" dirty="0">
                <a:solidFill>
                  <a:srgbClr val="A08B88"/>
                </a:solidFill>
                <a:latin typeface="Franklin Gothic Demi Cond" panose="020B0706030402020204" pitchFamily="34" charset="0"/>
              </a:rPr>
            </a:br>
            <a:r>
              <a:rPr lang="ru-RU" sz="2400" dirty="0">
                <a:solidFill>
                  <a:srgbClr val="A08B88"/>
                </a:solidFill>
                <a:latin typeface="Franklin Gothic Demi Cond" panose="020B0706030402020204" pitchFamily="34" charset="0"/>
              </a:rPr>
              <a:t>«БЕЗОПАСНОСТЬ И ОБЕСПЕЧЕНИЕ БЕЗОПАСНОСТИ ЖИЗНЕДЕЯТЕЛЬНОСТИ НАСЕЛЕНИЯ» НА 2021 ГОД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65972974-CF79-4D18-A216-CD1164B3D40E}"/>
              </a:ext>
            </a:extLst>
          </p:cNvPr>
          <p:cNvSpPr/>
          <p:nvPr/>
        </p:nvSpPr>
        <p:spPr>
          <a:xfrm>
            <a:off x="371475" y="0"/>
            <a:ext cx="76200" cy="1228725"/>
          </a:xfrm>
          <a:prstGeom prst="rect">
            <a:avLst/>
          </a:prstGeom>
          <a:solidFill>
            <a:srgbClr val="ACF3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xmlns="" id="{02567B94-13A8-42B2-985D-791AE84C53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59345788"/>
              </p:ext>
            </p:extLst>
          </p:nvPr>
        </p:nvGraphicFramePr>
        <p:xfrm>
          <a:off x="3052277" y="1607420"/>
          <a:ext cx="7728017" cy="46175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611C984-C403-4A99-9EE8-0C982F455430}"/>
              </a:ext>
            </a:extLst>
          </p:cNvPr>
          <p:cNvSpPr txBox="1"/>
          <p:nvPr/>
        </p:nvSpPr>
        <p:spPr>
          <a:xfrm>
            <a:off x="709428" y="1953227"/>
            <a:ext cx="2477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/>
              <a:t>ПРОФИЛАКТИКА ПРЕСТУПЛЕНИЙ И ПРАВОНАРУШЕНИЙ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6298972-98C9-4E46-A3B3-FAD3D58B5583}"/>
              </a:ext>
            </a:extLst>
          </p:cNvPr>
          <p:cNvSpPr txBox="1"/>
          <p:nvPr/>
        </p:nvSpPr>
        <p:spPr>
          <a:xfrm>
            <a:off x="728679" y="2732875"/>
            <a:ext cx="24776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/>
              <a:t>СНИЖЕНИЕ РИСКОВ ВОЗНИКНОВЕНИЯ И СМЯГЧЕНИЯ ПОСЛЕДСТВИЙ ЧС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1F04C84-C69E-4EA3-92E6-DD59385AF955}"/>
              </a:ext>
            </a:extLst>
          </p:cNvPr>
          <p:cNvSpPr txBox="1"/>
          <p:nvPr/>
        </p:nvSpPr>
        <p:spPr>
          <a:xfrm>
            <a:off x="709428" y="3516024"/>
            <a:ext cx="24776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/>
              <a:t>РАЗВИТИЕ И СОВЕРШЕНСТВОВАНИЕ СИСТЕМЫ ОПОВЕЩЕНИЯ И ИНФОРМИРОВАНИЯ НАСЕЛЕНИЯС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6456531-EB19-4582-B6DD-B5EF50518269}"/>
              </a:ext>
            </a:extLst>
          </p:cNvPr>
          <p:cNvSpPr txBox="1"/>
          <p:nvPr/>
        </p:nvSpPr>
        <p:spPr>
          <a:xfrm>
            <a:off x="728679" y="4558777"/>
            <a:ext cx="2477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/>
              <a:t>ОБЕСПЕЧЕНИЕ ПОЖАРНОЙ БЕЗОПАСНОСТИ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E987829C-13C5-4899-8DC0-F4F890F9055C}"/>
              </a:ext>
            </a:extLst>
          </p:cNvPr>
          <p:cNvSpPr txBox="1"/>
          <p:nvPr/>
        </p:nvSpPr>
        <p:spPr>
          <a:xfrm>
            <a:off x="709428" y="5332650"/>
            <a:ext cx="24776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/>
              <a:t>СОДЕРЖАНИЕ, БЛАГОУСТРОЙСТВО МЕСТ ЗАХОРОНЕНИЙ И ОБЕСПЕЧЕНИЕ ДЕЯТЕЛЬНОСТИ</a:t>
            </a:r>
          </a:p>
        </p:txBody>
      </p:sp>
      <p:pic>
        <p:nvPicPr>
          <p:cNvPr id="25" name="Рисунок 24" descr="Изображение выглядит как сидит, удаленный, стол, монитор&#10;&#10;Автоматически созданное описание">
            <a:extLst>
              <a:ext uri="{FF2B5EF4-FFF2-40B4-BE49-F238E27FC236}">
                <a16:creationId xmlns:a16="http://schemas.microsoft.com/office/drawing/2014/main" xmlns="" id="{CBFDF0B7-701E-4C7D-BF8A-DF6FB24CBB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489" y="1607420"/>
            <a:ext cx="4072048" cy="299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1418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AE544D9D-4730-402A-B3E2-A8ADE62B5F48}"/>
              </a:ext>
            </a:extLst>
          </p:cNvPr>
          <p:cNvSpPr/>
          <p:nvPr/>
        </p:nvSpPr>
        <p:spPr>
          <a:xfrm>
            <a:off x="562019" y="192182"/>
            <a:ext cx="10632162" cy="784830"/>
          </a:xfrm>
          <a:prstGeom prst="rect">
            <a:avLst/>
          </a:prstGeom>
        </p:spPr>
        <p:txBody>
          <a:bodyPr wrap="square" lIns="0" tIns="0">
            <a:spAutoFit/>
          </a:bodyPr>
          <a:lstStyle/>
          <a:p>
            <a:r>
              <a:rPr lang="ru-RU" sz="2400" dirty="0">
                <a:solidFill>
                  <a:srgbClr val="A08B88"/>
                </a:solidFill>
                <a:latin typeface="Franklin Gothic Demi Cond" panose="020B0706030402020204" pitchFamily="34" charset="0"/>
              </a:rPr>
              <a:t>МОБИЛИЗАЦИЯ ДОХОДОВ В БЮДЖЕТ </a:t>
            </a:r>
          </a:p>
          <a:p>
            <a:r>
              <a:rPr lang="ru-RU" sz="2400">
                <a:solidFill>
                  <a:srgbClr val="A08B88"/>
                </a:solidFill>
                <a:latin typeface="Franklin Gothic Demi Cond" panose="020B0706030402020204" pitchFamily="34" charset="0"/>
              </a:rPr>
              <a:t>ОДИНЦОВСКОГО </a:t>
            </a:r>
            <a:r>
              <a:rPr lang="ru-RU" sz="2400" dirty="0">
                <a:solidFill>
                  <a:srgbClr val="A08B88"/>
                </a:solidFill>
                <a:latin typeface="Franklin Gothic Demi Cond" panose="020B0706030402020204" pitchFamily="34" charset="0"/>
              </a:rPr>
              <a:t>ГОРОДСКОГО ОКРУГА В 2020 ГОДУ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65972974-CF79-4D18-A216-CD1164B3D40E}"/>
              </a:ext>
            </a:extLst>
          </p:cNvPr>
          <p:cNvSpPr/>
          <p:nvPr/>
        </p:nvSpPr>
        <p:spPr>
          <a:xfrm>
            <a:off x="371475" y="0"/>
            <a:ext cx="76200" cy="866775"/>
          </a:xfrm>
          <a:prstGeom prst="rect">
            <a:avLst/>
          </a:prstGeom>
          <a:solidFill>
            <a:srgbClr val="ACF3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C315B25-D701-4B42-B048-861012BF7456}"/>
              </a:ext>
            </a:extLst>
          </p:cNvPr>
          <p:cNvSpPr txBox="1"/>
          <p:nvPr/>
        </p:nvSpPr>
        <p:spPr>
          <a:xfrm>
            <a:off x="1099743" y="1964263"/>
            <a:ext cx="14446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>
                <a:solidFill>
                  <a:srgbClr val="43ADA1"/>
                </a:solidFill>
                <a:latin typeface="Franklin Gothic Demi Cond" panose="020B0706030402020204" pitchFamily="34" charset="0"/>
              </a:rPr>
              <a:t>2 500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BD13B9D-FA2A-4DD6-BC71-D9181A6E707A}"/>
              </a:ext>
            </a:extLst>
          </p:cNvPr>
          <p:cNvSpPr txBox="1"/>
          <p:nvPr/>
        </p:nvSpPr>
        <p:spPr>
          <a:xfrm>
            <a:off x="1763061" y="2720522"/>
            <a:ext cx="7617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>
                <a:solidFill>
                  <a:srgbClr val="43ADA1"/>
                </a:solidFill>
                <a:latin typeface="Franklin Gothic Demi Cond" panose="020B0706030402020204" pitchFamily="34" charset="0"/>
              </a:rPr>
              <a:t>69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D992FD8-8001-4F8D-AAC3-96EC43798475}"/>
              </a:ext>
            </a:extLst>
          </p:cNvPr>
          <p:cNvSpPr txBox="1"/>
          <p:nvPr/>
        </p:nvSpPr>
        <p:spPr>
          <a:xfrm>
            <a:off x="1496065" y="3556545"/>
            <a:ext cx="10287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>
                <a:solidFill>
                  <a:srgbClr val="43ADA1"/>
                </a:solidFill>
                <a:latin typeface="Franklin Gothic Demi Cond" panose="020B0706030402020204" pitchFamily="34" charset="0"/>
              </a:rPr>
              <a:t>115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532BA6F-6F1A-4AC7-B3A1-37D7E6B6E4A8}"/>
              </a:ext>
            </a:extLst>
          </p:cNvPr>
          <p:cNvSpPr txBox="1"/>
          <p:nvPr/>
        </p:nvSpPr>
        <p:spPr>
          <a:xfrm>
            <a:off x="1496065" y="4690020"/>
            <a:ext cx="10469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>
                <a:solidFill>
                  <a:srgbClr val="43ADA1"/>
                </a:solidFill>
                <a:latin typeface="Franklin Gothic Demi Cond" panose="020B0706030402020204" pitchFamily="34" charset="0"/>
              </a:rPr>
              <a:t>150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1BFBEF0-3B34-4F57-8240-84EAB082B589}"/>
              </a:ext>
            </a:extLst>
          </p:cNvPr>
          <p:cNvSpPr txBox="1"/>
          <p:nvPr/>
        </p:nvSpPr>
        <p:spPr>
          <a:xfrm>
            <a:off x="2524808" y="2056567"/>
            <a:ext cx="2771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высокопроизводительных рабочих мест создано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D5501E4-0855-4A53-B3BC-F6CF4DA327BB}"/>
              </a:ext>
            </a:extLst>
          </p:cNvPr>
          <p:cNvSpPr txBox="1"/>
          <p:nvPr/>
        </p:nvSpPr>
        <p:spPr>
          <a:xfrm>
            <a:off x="2524808" y="2800286"/>
            <a:ext cx="3142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организаций выявлено и поставлено на налоговый учет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06A396E-300D-465F-B62E-5D7C7B473C1B}"/>
              </a:ext>
            </a:extLst>
          </p:cNvPr>
          <p:cNvSpPr txBox="1"/>
          <p:nvPr/>
        </p:nvSpPr>
        <p:spPr>
          <a:xfrm>
            <a:off x="2524808" y="3527940"/>
            <a:ext cx="31425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работодателей рассмотрено на комиссии по легализации неформальной занятости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E9B919E-6253-45CF-BD41-ABC3B3BAE47D}"/>
              </a:ext>
            </a:extLst>
          </p:cNvPr>
          <p:cNvSpPr txBox="1"/>
          <p:nvPr/>
        </p:nvSpPr>
        <p:spPr>
          <a:xfrm>
            <a:off x="2524808" y="4482240"/>
            <a:ext cx="31425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млн. руб. – общая сумма задолженности юр. и физ. Лиц, которые рассмотрены на Комиссии по погашению задолженности по налогам</a:t>
            </a:r>
          </a:p>
        </p:txBody>
      </p:sp>
      <p:sp>
        <p:nvSpPr>
          <p:cNvPr id="5" name="Стрелка: шеврон 4">
            <a:extLst>
              <a:ext uri="{FF2B5EF4-FFF2-40B4-BE49-F238E27FC236}">
                <a16:creationId xmlns:a16="http://schemas.microsoft.com/office/drawing/2014/main" xmlns="" id="{CF258CE5-A67A-4437-AC98-8004D7D8371E}"/>
              </a:ext>
            </a:extLst>
          </p:cNvPr>
          <p:cNvSpPr/>
          <p:nvPr/>
        </p:nvSpPr>
        <p:spPr>
          <a:xfrm>
            <a:off x="5800725" y="2152650"/>
            <a:ext cx="628397" cy="3653029"/>
          </a:xfrm>
          <a:prstGeom prst="chevron">
            <a:avLst>
              <a:gd name="adj" fmla="val 68189"/>
            </a:avLst>
          </a:prstGeom>
          <a:solidFill>
            <a:srgbClr val="D3E1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989B51A-750E-4746-A619-FADC3EA5FDF4}"/>
              </a:ext>
            </a:extLst>
          </p:cNvPr>
          <p:cNvSpPr txBox="1"/>
          <p:nvPr/>
        </p:nvSpPr>
        <p:spPr>
          <a:xfrm>
            <a:off x="6696118" y="2348954"/>
            <a:ext cx="4138762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>
                <a:solidFill>
                  <a:srgbClr val="43ADA1"/>
                </a:solidFill>
                <a:latin typeface="Franklin Gothic Demi Cond" panose="020B0706030402020204" pitchFamily="34" charset="0"/>
              </a:rPr>
              <a:t>РЕЗУЛЬТАТ: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БОЛЕЕ</a:t>
            </a:r>
            <a:r>
              <a:rPr lang="ru-RU" sz="4400" dirty="0">
                <a:solidFill>
                  <a:srgbClr val="43ADA1"/>
                </a:solidFill>
                <a:latin typeface="Franklin Gothic Demi Cond" panose="020B0706030402020204" pitchFamily="34" charset="0"/>
              </a:rPr>
              <a:t> </a:t>
            </a:r>
            <a:r>
              <a:rPr lang="ru-RU" sz="4400" dirty="0">
                <a:solidFill>
                  <a:srgbClr val="F7C8AE"/>
                </a:solidFill>
                <a:latin typeface="Franklin Gothic Demi Cond" panose="020B0706030402020204" pitchFamily="34" charset="0"/>
              </a:rPr>
              <a:t>1</a:t>
            </a:r>
            <a:r>
              <a:rPr lang="ru-RU" sz="4400" dirty="0">
                <a:solidFill>
                  <a:srgbClr val="43ADA1"/>
                </a:solidFill>
                <a:latin typeface="Franklin Gothic Demi Cond" panose="020B07060304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МЛРД. РУБ. ПОСТУПИЛО 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 БЮДЖЕТЫ ВСЕХ УРОВНЕЙ 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ИЗ НИХ БОЛЕЕ</a:t>
            </a:r>
            <a:r>
              <a:rPr lang="ru-RU" sz="4400" dirty="0">
                <a:solidFill>
                  <a:srgbClr val="43ADA1"/>
                </a:solidFill>
                <a:latin typeface="Franklin Gothic Demi Cond" panose="020B0706030402020204" pitchFamily="34" charset="0"/>
              </a:rPr>
              <a:t> </a:t>
            </a:r>
            <a:r>
              <a:rPr lang="ru-RU" sz="4400" dirty="0">
                <a:solidFill>
                  <a:srgbClr val="F7C8AE"/>
                </a:solidFill>
                <a:latin typeface="Franklin Gothic Demi Cond" panose="020B0706030402020204" pitchFamily="34" charset="0"/>
              </a:rPr>
              <a:t>0,5</a:t>
            </a:r>
            <a:r>
              <a:rPr lang="ru-RU" sz="4400" dirty="0">
                <a:solidFill>
                  <a:srgbClr val="43ADA1"/>
                </a:solidFill>
                <a:latin typeface="Franklin Gothic Demi Cond" panose="020B07060304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МЛРД. РУБ. 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ПОСТУПИЛО В БЮДЖЕТ ГОРОДСКОГО 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ОКРУГА</a:t>
            </a:r>
          </a:p>
          <a:p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 descr="Изображение выглядит как коробка, ст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21CBDFAE-ECE4-4C29-A927-EE01422630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1216" b="35214"/>
          <a:stretch/>
        </p:blipFill>
        <p:spPr>
          <a:xfrm>
            <a:off x="6933264" y="4298175"/>
            <a:ext cx="5258736" cy="255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7376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78981DD4-6B21-4119-A5D3-500B5F2D110C}"/>
              </a:ext>
            </a:extLst>
          </p:cNvPr>
          <p:cNvSpPr/>
          <p:nvPr/>
        </p:nvSpPr>
        <p:spPr>
          <a:xfrm>
            <a:off x="2085975" y="2266950"/>
            <a:ext cx="76200" cy="1876424"/>
          </a:xfrm>
          <a:prstGeom prst="rect">
            <a:avLst/>
          </a:prstGeom>
          <a:solidFill>
            <a:srgbClr val="ACF3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ACF3EB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784EF19-CF42-44EC-B630-9E7642BFF166}"/>
              </a:ext>
            </a:extLst>
          </p:cNvPr>
          <p:cNvSpPr txBox="1"/>
          <p:nvPr/>
        </p:nvSpPr>
        <p:spPr>
          <a:xfrm>
            <a:off x="2162175" y="2202656"/>
            <a:ext cx="60166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7985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ФИНАНСОВО-КАЗНАЧЕЙСКОЕ УПРАВЛЕНИЕ</a:t>
            </a:r>
          </a:p>
          <a:p>
            <a:r>
              <a:rPr lang="ru-RU" sz="1400" dirty="0">
                <a:solidFill>
                  <a:srgbClr val="7985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АДМИНИСТРАЦИИ ОДИНЦОВСКОГО</a:t>
            </a:r>
          </a:p>
          <a:p>
            <a:r>
              <a:rPr lang="ru-RU" sz="1400" dirty="0">
                <a:solidFill>
                  <a:srgbClr val="7985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ГОРОДСКОГО ОКРУГА</a:t>
            </a:r>
          </a:p>
          <a:p>
            <a:endParaRPr lang="ru-RU" sz="1400" dirty="0">
              <a:solidFill>
                <a:srgbClr val="7985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solidFill>
                  <a:srgbClr val="7985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  <a:r>
              <a:rPr lang="en-US" sz="1400" dirty="0">
                <a:solidFill>
                  <a:srgbClr val="7985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7985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Одинцово, ул. Маршала Жукова, д. 28</a:t>
            </a:r>
          </a:p>
          <a:p>
            <a:endParaRPr lang="ru-RU" sz="1400" dirty="0">
              <a:solidFill>
                <a:srgbClr val="7985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solidFill>
                  <a:srgbClr val="7985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тел. 8(495)593-15-37</a:t>
            </a:r>
          </a:p>
          <a:p>
            <a:endParaRPr lang="ru-RU" sz="1400" dirty="0">
              <a:solidFill>
                <a:srgbClr val="7985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rgbClr val="7985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fkuadmomr@mosreg.ru</a:t>
            </a:r>
            <a:endParaRPr lang="ru-RU" sz="1400" dirty="0">
              <a:solidFill>
                <a:srgbClr val="7985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 descr="Изображение выглядит как вода, внешний, здание, лод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40EBF570-5082-433E-88AE-5AADDE6335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91050"/>
            <a:ext cx="12192000" cy="2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139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AE544D9D-4730-402A-B3E2-A8ADE62B5F48}"/>
              </a:ext>
            </a:extLst>
          </p:cNvPr>
          <p:cNvSpPr/>
          <p:nvPr/>
        </p:nvSpPr>
        <p:spPr>
          <a:xfrm>
            <a:off x="562019" y="192182"/>
            <a:ext cx="7702413" cy="784830"/>
          </a:xfrm>
          <a:prstGeom prst="rect">
            <a:avLst/>
          </a:prstGeom>
        </p:spPr>
        <p:txBody>
          <a:bodyPr wrap="square" lIns="0" tIns="0">
            <a:spAutoFit/>
          </a:bodyPr>
          <a:lstStyle/>
          <a:p>
            <a:r>
              <a:rPr lang="ru-RU" sz="2400" dirty="0">
                <a:solidFill>
                  <a:srgbClr val="A08B88"/>
                </a:solidFill>
                <a:latin typeface="Franklin Gothic Demi Cond" panose="020B0706030402020204" pitchFamily="34" charset="0"/>
              </a:rPr>
              <a:t>ДОХОДЫ И РАСХОДЫ НА ДУШУ НАСЕЛЕНИЯ ОДИНЦОВСКОГО ГОРОДСКОГО ОКРУГА В ГОД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65972974-CF79-4D18-A216-CD1164B3D40E}"/>
              </a:ext>
            </a:extLst>
          </p:cNvPr>
          <p:cNvSpPr/>
          <p:nvPr/>
        </p:nvSpPr>
        <p:spPr>
          <a:xfrm>
            <a:off x="371475" y="0"/>
            <a:ext cx="76200" cy="866775"/>
          </a:xfrm>
          <a:prstGeom prst="rect">
            <a:avLst/>
          </a:prstGeom>
          <a:solidFill>
            <a:srgbClr val="ACF3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xmlns="" id="{A40D15BB-651B-4C8A-B969-86D8ADF1383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1896954"/>
              </p:ext>
            </p:extLst>
          </p:nvPr>
        </p:nvGraphicFramePr>
        <p:xfrm>
          <a:off x="2586611" y="1907661"/>
          <a:ext cx="7239258" cy="2775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xmlns="" id="{1AA90522-F6F1-4D38-A794-E2324CA6D989}"/>
              </a:ext>
            </a:extLst>
          </p:cNvPr>
          <p:cNvCxnSpPr>
            <a:cxnSpLocks/>
          </p:cNvCxnSpPr>
          <p:nvPr/>
        </p:nvCxnSpPr>
        <p:spPr>
          <a:xfrm>
            <a:off x="2714625" y="1755261"/>
            <a:ext cx="0" cy="2997714"/>
          </a:xfrm>
          <a:prstGeom prst="line">
            <a:avLst/>
          </a:prstGeom>
          <a:ln>
            <a:solidFill>
              <a:srgbClr val="A08B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E35432B-1850-4A6A-A43B-0FD28B7BDCBB}"/>
              </a:ext>
            </a:extLst>
          </p:cNvPr>
          <p:cNvSpPr txBox="1"/>
          <p:nvPr/>
        </p:nvSpPr>
        <p:spPr>
          <a:xfrm>
            <a:off x="8789474" y="1228725"/>
            <a:ext cx="114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тыс. руб.</a:t>
            </a:r>
          </a:p>
        </p:txBody>
      </p: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xmlns="" id="{79A6A3D7-FF4C-42C9-A157-33229F62C001}"/>
              </a:ext>
            </a:extLst>
          </p:cNvPr>
          <p:cNvCxnSpPr>
            <a:cxnSpLocks/>
          </p:cNvCxnSpPr>
          <p:nvPr/>
        </p:nvCxnSpPr>
        <p:spPr>
          <a:xfrm>
            <a:off x="8991600" y="1755261"/>
            <a:ext cx="0" cy="978414"/>
          </a:xfrm>
          <a:prstGeom prst="line">
            <a:avLst/>
          </a:prstGeom>
          <a:ln>
            <a:solidFill>
              <a:srgbClr val="A08B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xmlns="" id="{50F621D6-9B8E-462C-9778-C6891A7E4850}"/>
              </a:ext>
            </a:extLst>
          </p:cNvPr>
          <p:cNvCxnSpPr>
            <a:cxnSpLocks/>
          </p:cNvCxnSpPr>
          <p:nvPr/>
        </p:nvCxnSpPr>
        <p:spPr>
          <a:xfrm>
            <a:off x="9324975" y="3374511"/>
            <a:ext cx="0" cy="978414"/>
          </a:xfrm>
          <a:prstGeom prst="line">
            <a:avLst/>
          </a:prstGeom>
          <a:ln>
            <a:solidFill>
              <a:srgbClr val="A08B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96F24648-A743-4B40-8276-4F82155C1CC0}"/>
              </a:ext>
            </a:extLst>
          </p:cNvPr>
          <p:cNvCxnSpPr>
            <a:cxnSpLocks/>
          </p:cNvCxnSpPr>
          <p:nvPr/>
        </p:nvCxnSpPr>
        <p:spPr>
          <a:xfrm flipH="1">
            <a:off x="2724150" y="1943100"/>
            <a:ext cx="6267450" cy="0"/>
          </a:xfrm>
          <a:prstGeom prst="line">
            <a:avLst/>
          </a:prstGeom>
          <a:ln>
            <a:solidFill>
              <a:srgbClr val="A08B88"/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xmlns="" id="{95C52A94-9163-4F7E-AE20-DCD6FE8C4378}"/>
              </a:ext>
            </a:extLst>
          </p:cNvPr>
          <p:cNvCxnSpPr>
            <a:cxnSpLocks/>
          </p:cNvCxnSpPr>
          <p:nvPr/>
        </p:nvCxnSpPr>
        <p:spPr>
          <a:xfrm flipH="1">
            <a:off x="2724150" y="3657600"/>
            <a:ext cx="6600825" cy="0"/>
          </a:xfrm>
          <a:prstGeom prst="line">
            <a:avLst/>
          </a:prstGeom>
          <a:ln>
            <a:solidFill>
              <a:srgbClr val="A08B88"/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xmlns="" id="{A03C562D-367C-4BDF-A64E-856ED4124816}"/>
              </a:ext>
            </a:extLst>
          </p:cNvPr>
          <p:cNvSpPr/>
          <p:nvPr/>
        </p:nvSpPr>
        <p:spPr>
          <a:xfrm>
            <a:off x="5858599" y="1509883"/>
            <a:ext cx="695281" cy="415498"/>
          </a:xfrm>
          <a:prstGeom prst="rect">
            <a:avLst/>
          </a:prstGeom>
        </p:spPr>
        <p:txBody>
          <a:bodyPr wrap="square" lIns="0" tIns="0">
            <a:spAutoFit/>
          </a:bodyPr>
          <a:lstStyle/>
          <a:p>
            <a:pPr algn="ctr"/>
            <a:r>
              <a:rPr lang="ru-RU" sz="2400" dirty="0">
                <a:solidFill>
                  <a:srgbClr val="43ADA1"/>
                </a:solidFill>
                <a:latin typeface="Franklin Gothic Demi Cond" panose="020B0706030402020204" pitchFamily="34" charset="0"/>
              </a:rPr>
              <a:t>63,0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5C0C2F72-DBD4-4F5C-8BD1-A8A66916885A}"/>
              </a:ext>
            </a:extLst>
          </p:cNvPr>
          <p:cNvSpPr/>
          <p:nvPr/>
        </p:nvSpPr>
        <p:spPr>
          <a:xfrm>
            <a:off x="6206240" y="3254118"/>
            <a:ext cx="695281" cy="415498"/>
          </a:xfrm>
          <a:prstGeom prst="rect">
            <a:avLst/>
          </a:prstGeom>
        </p:spPr>
        <p:txBody>
          <a:bodyPr wrap="square" lIns="0" tIns="0">
            <a:spAutoFit/>
          </a:bodyPr>
          <a:lstStyle/>
          <a:p>
            <a:pPr algn="ctr"/>
            <a:r>
              <a:rPr lang="ru-RU" sz="2400" dirty="0">
                <a:solidFill>
                  <a:srgbClr val="A08B88"/>
                </a:solidFill>
                <a:latin typeface="Franklin Gothic Demi Cond" panose="020B0706030402020204" pitchFamily="34" charset="0"/>
              </a:rPr>
              <a:t>66,5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xmlns="" id="{E185F916-0679-4430-8C76-52314FBA1216}"/>
              </a:ext>
            </a:extLst>
          </p:cNvPr>
          <p:cNvSpPr/>
          <p:nvPr/>
        </p:nvSpPr>
        <p:spPr>
          <a:xfrm>
            <a:off x="2724150" y="5454485"/>
            <a:ext cx="128104" cy="144016"/>
          </a:xfrm>
          <a:prstGeom prst="rect">
            <a:avLst/>
          </a:prstGeom>
          <a:solidFill>
            <a:srgbClr val="ACF3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25946C2D-E62B-421F-A000-5489A6A1F1BA}"/>
              </a:ext>
            </a:extLst>
          </p:cNvPr>
          <p:cNvSpPr txBox="1"/>
          <p:nvPr/>
        </p:nvSpPr>
        <p:spPr>
          <a:xfrm>
            <a:off x="2882842" y="5264883"/>
            <a:ext cx="2843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Доходы, в том числе 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собственные  </a:t>
            </a: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xmlns="" id="{DAFD919E-3C04-495E-BBFE-D52D6D426DA2}"/>
              </a:ext>
            </a:extLst>
          </p:cNvPr>
          <p:cNvSpPr/>
          <p:nvPr/>
        </p:nvSpPr>
        <p:spPr>
          <a:xfrm>
            <a:off x="2724150" y="6084657"/>
            <a:ext cx="128104" cy="144016"/>
          </a:xfrm>
          <a:prstGeom prst="rect">
            <a:avLst/>
          </a:prstGeom>
          <a:solidFill>
            <a:srgbClr val="43AD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xmlns="" id="{9A969AC0-8E3D-4FAF-9838-228BAFA1C92D}"/>
              </a:ext>
            </a:extLst>
          </p:cNvPr>
          <p:cNvSpPr/>
          <p:nvPr/>
        </p:nvSpPr>
        <p:spPr>
          <a:xfrm>
            <a:off x="6076171" y="5454485"/>
            <a:ext cx="128104" cy="144016"/>
          </a:xfrm>
          <a:prstGeom prst="rect">
            <a:avLst/>
          </a:prstGeom>
          <a:solidFill>
            <a:srgbClr val="FCE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0321017D-0B0D-46D2-AE5F-A1D739D288F8}"/>
              </a:ext>
            </a:extLst>
          </p:cNvPr>
          <p:cNvSpPr txBox="1"/>
          <p:nvPr/>
        </p:nvSpPr>
        <p:spPr>
          <a:xfrm>
            <a:off x="6249842" y="5264883"/>
            <a:ext cx="3400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Расходы, в том числе 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за счет собственных средств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xmlns="" id="{F8BF6EFD-B62B-432A-BA9F-3B8C5029AE7D}"/>
              </a:ext>
            </a:extLst>
          </p:cNvPr>
          <p:cNvSpPr/>
          <p:nvPr/>
        </p:nvSpPr>
        <p:spPr>
          <a:xfrm>
            <a:off x="6076171" y="6084657"/>
            <a:ext cx="128104" cy="144016"/>
          </a:xfrm>
          <a:prstGeom prst="rect">
            <a:avLst/>
          </a:prstGeom>
          <a:solidFill>
            <a:srgbClr val="F7C8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9857DC17-676C-45C6-AEAE-98CEAC44ED8A}"/>
              </a:ext>
            </a:extLst>
          </p:cNvPr>
          <p:cNvSpPr txBox="1"/>
          <p:nvPr/>
        </p:nvSpPr>
        <p:spPr>
          <a:xfrm>
            <a:off x="2843376" y="5895055"/>
            <a:ext cx="2843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Безвозмездные поступления из бюджетов других уровней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1A8A7F51-1A59-4A66-A780-98C35027783F}"/>
              </a:ext>
            </a:extLst>
          </p:cNvPr>
          <p:cNvSpPr txBox="1"/>
          <p:nvPr/>
        </p:nvSpPr>
        <p:spPr>
          <a:xfrm>
            <a:off x="6246858" y="5895055"/>
            <a:ext cx="3682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За счет безвозмездных поступлений из бюджетов других уровней</a:t>
            </a:r>
          </a:p>
        </p:txBody>
      </p:sp>
    </p:spTree>
    <p:extLst>
      <p:ext uri="{BB962C8B-B14F-4D97-AF65-F5344CB8AC3E}">
        <p14:creationId xmlns:p14="http://schemas.microsoft.com/office/powerpoint/2010/main" val="14388453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AE544D9D-4730-402A-B3E2-A8ADE62B5F48}"/>
              </a:ext>
            </a:extLst>
          </p:cNvPr>
          <p:cNvSpPr/>
          <p:nvPr/>
        </p:nvSpPr>
        <p:spPr>
          <a:xfrm>
            <a:off x="562019" y="192182"/>
            <a:ext cx="7702413" cy="784830"/>
          </a:xfrm>
          <a:prstGeom prst="rect">
            <a:avLst/>
          </a:prstGeom>
        </p:spPr>
        <p:txBody>
          <a:bodyPr wrap="square" lIns="0" tIns="0">
            <a:spAutoFit/>
          </a:bodyPr>
          <a:lstStyle/>
          <a:p>
            <a:r>
              <a:rPr lang="ru-RU" sz="2400" dirty="0">
                <a:solidFill>
                  <a:srgbClr val="A08B88"/>
                </a:solidFill>
                <a:latin typeface="Franklin Gothic Demi Cond" panose="020B0706030402020204" pitchFamily="34" charset="0"/>
              </a:rPr>
              <a:t>СТРУКТУРА СОБСТВЕННЫХ ДОХОДОВ БЮДЖЕТА ОДИНЦОВСКОГО ГОРОДСКОГО ОКРУГА НА 2021 ГОД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65972974-CF79-4D18-A216-CD1164B3D40E}"/>
              </a:ext>
            </a:extLst>
          </p:cNvPr>
          <p:cNvSpPr/>
          <p:nvPr/>
        </p:nvSpPr>
        <p:spPr>
          <a:xfrm>
            <a:off x="371475" y="0"/>
            <a:ext cx="76200" cy="866775"/>
          </a:xfrm>
          <a:prstGeom prst="rect">
            <a:avLst/>
          </a:prstGeom>
          <a:solidFill>
            <a:srgbClr val="ACF3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xmlns="" id="{E42FE939-8724-4543-AA6D-785EDF4F7F5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91164"/>
              </p:ext>
            </p:extLst>
          </p:nvPr>
        </p:nvGraphicFramePr>
        <p:xfrm>
          <a:off x="837603" y="1921405"/>
          <a:ext cx="7367563" cy="41079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5FC8643-0419-4E3F-AF45-E8245ADE2A37}"/>
              </a:ext>
            </a:extLst>
          </p:cNvPr>
          <p:cNvSpPr txBox="1"/>
          <p:nvPr/>
        </p:nvSpPr>
        <p:spPr>
          <a:xfrm>
            <a:off x="6680198" y="4267200"/>
            <a:ext cx="17335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НАЛОГ НА ДОХОДЫ ФИЗИЧЕСКИХ ЛИЦ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A52D3FD5-A11B-4E06-B347-CA7400159067}"/>
              </a:ext>
            </a:extLst>
          </p:cNvPr>
          <p:cNvSpPr txBox="1"/>
          <p:nvPr/>
        </p:nvSpPr>
        <p:spPr>
          <a:xfrm>
            <a:off x="6314980" y="2505076"/>
            <a:ext cx="20669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ИНЫЕ ДОХОДЫ (В Т.Ч. РОДИТЕЛЬСКАЯ ПЛАТА)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333EC65F-19F7-432B-83BC-DF454598E10A}"/>
              </a:ext>
            </a:extLst>
          </p:cNvPr>
          <p:cNvSpPr txBox="1"/>
          <p:nvPr/>
        </p:nvSpPr>
        <p:spPr>
          <a:xfrm>
            <a:off x="5476919" y="1735763"/>
            <a:ext cx="24065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ДОХОДЫ ОТ ИСПОЛЬЗОВАНИЯ И ПРОДАЖИ АКТИВОВ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231141EB-8E74-4CF5-9F3C-366AB41C5B1D}"/>
              </a:ext>
            </a:extLst>
          </p:cNvPr>
          <p:cNvSpPr txBox="1"/>
          <p:nvPr/>
        </p:nvSpPr>
        <p:spPr>
          <a:xfrm>
            <a:off x="1085894" y="2074189"/>
            <a:ext cx="24065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НАЛОГИ НА СОВОКУПНЫЙ ДОХОД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BE2813C0-F9DE-4626-AB47-D606E859A862}"/>
              </a:ext>
            </a:extLst>
          </p:cNvPr>
          <p:cNvSpPr txBox="1"/>
          <p:nvPr/>
        </p:nvSpPr>
        <p:spPr>
          <a:xfrm>
            <a:off x="562019" y="4855489"/>
            <a:ext cx="24065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ИМУЩЕСТВЕННЫЕ </a:t>
            </a:r>
          </a:p>
          <a:p>
            <a:pPr algn="r"/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НАЛОГИ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26933A6-C85D-4112-A477-FAE39C6FFD28}"/>
              </a:ext>
            </a:extLst>
          </p:cNvPr>
          <p:cNvSpPr txBox="1"/>
          <p:nvPr/>
        </p:nvSpPr>
        <p:spPr>
          <a:xfrm>
            <a:off x="9153643" y="1247775"/>
            <a:ext cx="1173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млн. руб.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xmlns="" id="{38E78C77-D73C-412C-B03A-69AD54EDB088}"/>
              </a:ext>
            </a:extLst>
          </p:cNvPr>
          <p:cNvSpPr/>
          <p:nvPr/>
        </p:nvSpPr>
        <p:spPr>
          <a:xfrm>
            <a:off x="8772643" y="3429000"/>
            <a:ext cx="3377148" cy="600164"/>
          </a:xfrm>
          <a:prstGeom prst="rect">
            <a:avLst/>
          </a:prstGeom>
        </p:spPr>
        <p:txBody>
          <a:bodyPr wrap="square" lIns="0" tIns="0">
            <a:spAutoFit/>
          </a:bodyPr>
          <a:lstStyle/>
          <a:p>
            <a:r>
              <a:rPr lang="ru-RU" sz="3600" dirty="0">
                <a:solidFill>
                  <a:srgbClr val="43ADA1"/>
                </a:solidFill>
                <a:latin typeface="Franklin Gothic Demi Cond" panose="020B0706030402020204" pitchFamily="34" charset="0"/>
              </a:rPr>
              <a:t>ИТОГО: 11 688</a:t>
            </a:r>
          </a:p>
        </p:txBody>
      </p:sp>
    </p:spTree>
    <p:extLst>
      <p:ext uri="{BB962C8B-B14F-4D97-AF65-F5344CB8AC3E}">
        <p14:creationId xmlns:p14="http://schemas.microsoft.com/office/powerpoint/2010/main" val="25004640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трелка: вверх 2">
            <a:extLst>
              <a:ext uri="{FF2B5EF4-FFF2-40B4-BE49-F238E27FC236}">
                <a16:creationId xmlns:a16="http://schemas.microsoft.com/office/drawing/2014/main" xmlns="" id="{3B69123D-81A2-4497-9EEB-5AB1F4447E57}"/>
              </a:ext>
            </a:extLst>
          </p:cNvPr>
          <p:cNvSpPr/>
          <p:nvPr/>
        </p:nvSpPr>
        <p:spPr>
          <a:xfrm>
            <a:off x="2785985" y="1328441"/>
            <a:ext cx="1253377" cy="3338810"/>
          </a:xfrm>
          <a:prstGeom prst="upArrow">
            <a:avLst>
              <a:gd name="adj1" fmla="val 50000"/>
              <a:gd name="adj2" fmla="val 43160"/>
            </a:avLst>
          </a:prstGeom>
          <a:solidFill>
            <a:srgbClr val="FCE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AE544D9D-4730-402A-B3E2-A8ADE62B5F48}"/>
              </a:ext>
            </a:extLst>
          </p:cNvPr>
          <p:cNvSpPr/>
          <p:nvPr/>
        </p:nvSpPr>
        <p:spPr>
          <a:xfrm>
            <a:off x="562019" y="192182"/>
            <a:ext cx="7702413" cy="784830"/>
          </a:xfrm>
          <a:prstGeom prst="rect">
            <a:avLst/>
          </a:prstGeom>
        </p:spPr>
        <p:txBody>
          <a:bodyPr wrap="square" lIns="0" tIns="0">
            <a:spAutoFit/>
          </a:bodyPr>
          <a:lstStyle/>
          <a:p>
            <a:r>
              <a:rPr lang="ru-RU" sz="2400" dirty="0">
                <a:solidFill>
                  <a:srgbClr val="A08B88"/>
                </a:solidFill>
                <a:latin typeface="Franklin Gothic Demi Cond" panose="020B0706030402020204" pitchFamily="34" charset="0"/>
              </a:rPr>
              <a:t>ДОХОДЫ БЮДЖЕТА ОДИНЦОВСКОГО ГОРОДСКОГО ОКРУГА </a:t>
            </a:r>
          </a:p>
          <a:p>
            <a:r>
              <a:rPr lang="ru-RU" sz="2400" dirty="0">
                <a:solidFill>
                  <a:srgbClr val="A08B88"/>
                </a:solidFill>
                <a:latin typeface="Franklin Gothic Demi Cond" panose="020B0706030402020204" pitchFamily="34" charset="0"/>
              </a:rPr>
              <a:t>В 2020-2021 ГОДАХ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65972974-CF79-4D18-A216-CD1164B3D40E}"/>
              </a:ext>
            </a:extLst>
          </p:cNvPr>
          <p:cNvSpPr/>
          <p:nvPr/>
        </p:nvSpPr>
        <p:spPr>
          <a:xfrm>
            <a:off x="371475" y="0"/>
            <a:ext cx="76200" cy="866775"/>
          </a:xfrm>
          <a:prstGeom prst="rect">
            <a:avLst/>
          </a:prstGeom>
          <a:solidFill>
            <a:srgbClr val="ACF3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xmlns="" id="{5486F30E-3964-4B92-847C-9A8F250B757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6086154"/>
              </p:ext>
            </p:extLst>
          </p:nvPr>
        </p:nvGraphicFramePr>
        <p:xfrm>
          <a:off x="447675" y="1840514"/>
          <a:ext cx="5184575" cy="33453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A0970350-78C8-45DE-ABE7-4179582E4B90}"/>
              </a:ext>
            </a:extLst>
          </p:cNvPr>
          <p:cNvGrpSpPr/>
          <p:nvPr/>
        </p:nvGrpSpPr>
        <p:grpSpPr>
          <a:xfrm>
            <a:off x="733395" y="5697899"/>
            <a:ext cx="4481482" cy="461665"/>
            <a:chOff x="463827" y="4403519"/>
            <a:chExt cx="4481482" cy="461665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xmlns="" id="{AF55C63E-3526-4814-A450-722047BE8E05}"/>
                </a:ext>
              </a:extLst>
            </p:cNvPr>
            <p:cNvSpPr/>
            <p:nvPr/>
          </p:nvSpPr>
          <p:spPr>
            <a:xfrm>
              <a:off x="463827" y="4459127"/>
              <a:ext cx="128104" cy="144016"/>
            </a:xfrm>
            <a:prstGeom prst="rect">
              <a:avLst/>
            </a:prstGeom>
            <a:solidFill>
              <a:srgbClr val="43AD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7756F32F-604B-431C-8FA9-0C1026924543}"/>
                </a:ext>
              </a:extLst>
            </p:cNvPr>
            <p:cNvSpPr txBox="1"/>
            <p:nvPr/>
          </p:nvSpPr>
          <p:spPr>
            <a:xfrm>
              <a:off x="591931" y="4403519"/>
              <a:ext cx="17180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Собственные доходы</a:t>
              </a: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xmlns="" id="{F0E2D3FF-963E-440E-8491-2808B333B89D}"/>
                </a:ext>
              </a:extLst>
            </p:cNvPr>
            <p:cNvSpPr/>
            <p:nvPr/>
          </p:nvSpPr>
          <p:spPr>
            <a:xfrm>
              <a:off x="2497348" y="4470010"/>
              <a:ext cx="128104" cy="144016"/>
            </a:xfrm>
            <a:prstGeom prst="rect">
              <a:avLst/>
            </a:prstGeom>
            <a:solidFill>
              <a:srgbClr val="F7C8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C71163F7-ABF7-42B6-8B6C-9D0222FC5AAF}"/>
                </a:ext>
              </a:extLst>
            </p:cNvPr>
            <p:cNvSpPr txBox="1"/>
            <p:nvPr/>
          </p:nvSpPr>
          <p:spPr>
            <a:xfrm>
              <a:off x="2655002" y="4403519"/>
              <a:ext cx="22903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Безвозмездные поступления </a:t>
              </a:r>
            </a:p>
            <a:p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из других уровней бюджета</a:t>
              </a:r>
            </a:p>
          </p:txBody>
        </p:sp>
      </p:grp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59DB2D48-AE66-414A-8090-DC40738D1B67}"/>
              </a:ext>
            </a:extLst>
          </p:cNvPr>
          <p:cNvSpPr/>
          <p:nvPr/>
        </p:nvSpPr>
        <p:spPr>
          <a:xfrm>
            <a:off x="943019" y="2055526"/>
            <a:ext cx="981031" cy="415498"/>
          </a:xfrm>
          <a:prstGeom prst="rect">
            <a:avLst/>
          </a:prstGeom>
        </p:spPr>
        <p:txBody>
          <a:bodyPr wrap="square" lIns="0" tIns="0">
            <a:spAutoFit/>
          </a:bodyPr>
          <a:lstStyle/>
          <a:p>
            <a:pPr algn="ctr"/>
            <a:r>
              <a:rPr lang="ru-RU" sz="2400" dirty="0">
                <a:solidFill>
                  <a:srgbClr val="A08B88"/>
                </a:solidFill>
                <a:latin typeface="Franklin Gothic Demi Cond" panose="020B0706030402020204" pitchFamily="34" charset="0"/>
              </a:rPr>
              <a:t>20 399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DA35EE8A-BF53-46E5-8DA4-1722D7F558E7}"/>
              </a:ext>
            </a:extLst>
          </p:cNvPr>
          <p:cNvSpPr/>
          <p:nvPr/>
        </p:nvSpPr>
        <p:spPr>
          <a:xfrm>
            <a:off x="2560483" y="1996502"/>
            <a:ext cx="981031" cy="415498"/>
          </a:xfrm>
          <a:prstGeom prst="rect">
            <a:avLst/>
          </a:prstGeom>
        </p:spPr>
        <p:txBody>
          <a:bodyPr wrap="square" lIns="0" tIns="0">
            <a:spAutoFit/>
          </a:bodyPr>
          <a:lstStyle/>
          <a:p>
            <a:pPr algn="ctr"/>
            <a:r>
              <a:rPr lang="ru-RU" sz="2400" dirty="0">
                <a:solidFill>
                  <a:srgbClr val="A08B88"/>
                </a:solidFill>
                <a:latin typeface="Franklin Gothic Demi Cond" panose="020B0706030402020204" pitchFamily="34" charset="0"/>
              </a:rPr>
              <a:t>20 944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0F4460A-BFB2-4778-8991-90692AC71BB6}"/>
              </a:ext>
            </a:extLst>
          </p:cNvPr>
          <p:cNvSpPr txBox="1"/>
          <p:nvPr/>
        </p:nvSpPr>
        <p:spPr>
          <a:xfrm>
            <a:off x="2330637" y="1529880"/>
            <a:ext cx="2491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РОСТ НА 545 МЛН. РУБ. (2.7%)</a:t>
            </a: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xmlns="" id="{A5B49EBA-ED06-470F-B271-552CB9C579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9166022"/>
              </p:ext>
            </p:extLst>
          </p:nvPr>
        </p:nvGraphicFramePr>
        <p:xfrm>
          <a:off x="6642748" y="1668378"/>
          <a:ext cx="4320527" cy="40960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430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2702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2919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0615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</a:t>
                      </a:r>
                    </a:p>
                  </a:txBody>
                  <a:tcPr marL="7774" marR="7774" marT="7774" marB="0" anchor="ctr">
                    <a:solidFill>
                      <a:srgbClr val="43ADA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Прирост "+", </a:t>
                      </a:r>
                    </a:p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снижение "-"   </a:t>
                      </a:r>
                    </a:p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 от 2020</a:t>
                      </a:r>
                      <a:endParaRPr lang="ru-RU" sz="1000" b="1" i="0" u="none" strike="noStrike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74" marR="7774" marT="7774" marB="0" anchor="ctr">
                    <a:solidFill>
                      <a:srgbClr val="43ADA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89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сумма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74" marR="7774" marT="7774" marB="0" anchor="ctr">
                    <a:solidFill>
                      <a:srgbClr val="43ADA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74" marR="7774" marT="7774" marB="0" anchor="ctr">
                    <a:solidFill>
                      <a:srgbClr val="43AD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834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Налоговые и неналоговые доходы, всего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74" marR="7774" marT="7774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1 142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74" marR="7774" marT="7774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74" marR="7774" marT="7774" marB="0" anchor="ctr">
                    <a:solidFill>
                      <a:srgbClr val="FC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9749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Увеличение доходов всего, в том числе: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74" marR="7774" marT="7774" marB="0" anchor="ctr">
                    <a:solidFill>
                      <a:srgbClr val="ACF3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1902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74" marR="7774" marT="7774" marB="0" anchor="ctr">
                    <a:solidFill>
                      <a:srgbClr val="ACF3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74" marR="7774" marT="7774" marB="0" anchor="ctr">
                    <a:solidFill>
                      <a:srgbClr val="ACF3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088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Налоги на имущество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74" marR="7774" marT="7774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74" marR="7774" marT="7774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74" marR="7774" marT="7774" marB="0" anchor="ctr">
                    <a:solidFill>
                      <a:srgbClr val="FC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05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НДФЛ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74" marR="7774" marT="7774" marB="0" anchor="ctr">
                    <a:solidFill>
                      <a:srgbClr val="ACF3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74" marR="7774" marT="7774" marB="0" anchor="ctr">
                    <a:solidFill>
                      <a:srgbClr val="ACF3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74" marR="7774" marT="7774" marB="0" anchor="ctr">
                    <a:solidFill>
                      <a:srgbClr val="ACF3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816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Упрощенная система налогообложения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74" marR="7774" marT="7774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74" marR="7774" marT="7774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74" marR="7774" marT="7774" marB="0" anchor="ctr">
                    <a:solidFill>
                      <a:srgbClr val="FC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816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Патентная система налогообложения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74" marR="7774" marT="7774" marB="0" anchor="ctr">
                    <a:solidFill>
                      <a:srgbClr val="ACF3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74" marR="7774" marT="7774" marB="0" anchor="ctr">
                    <a:solidFill>
                      <a:srgbClr val="ACF3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74" marR="7774" marT="7774" marB="0" anchor="ctr">
                    <a:solidFill>
                      <a:srgbClr val="ACF3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269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Иные доходы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74" marR="7774" marT="7774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74" marR="7774" marT="7774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74" marR="7774" marT="7774" marB="0" anchor="ctr">
                    <a:solidFill>
                      <a:srgbClr val="FC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621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Уменьшение доходов всего, в том числе</a:t>
                      </a:r>
                      <a:r>
                        <a:rPr lang="ru-RU" sz="1000" i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  <a:endParaRPr lang="ru-RU" sz="10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74" marR="7774" marT="7774" marB="0" anchor="ctr">
                    <a:solidFill>
                      <a:srgbClr val="ACF3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-760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74" marR="7774" marT="7774" marB="0" anchor="ctr">
                    <a:solidFill>
                      <a:srgbClr val="ACF3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-31</a:t>
                      </a:r>
                      <a:endParaRPr lang="ru-RU" sz="100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74" marR="7774" marT="7774" marB="0" anchor="ctr">
                    <a:solidFill>
                      <a:srgbClr val="ACF3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816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ЕНВД (отмена с 01.01.2021)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74" marR="7774" marT="7774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-98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74" marR="7774" marT="7774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-66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74" marR="7774" marT="7774" marB="0" anchor="ctr">
                    <a:solidFill>
                      <a:srgbClr val="FC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302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Доходы от использования и продажи имущества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74" marR="7774" marT="7774" marB="0" anchor="ctr">
                    <a:solidFill>
                      <a:srgbClr val="ACF3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-174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74" marR="7774" marT="7774" marB="0" anchor="ctr">
                    <a:solidFill>
                      <a:srgbClr val="ACF3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-12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74" marR="7774" marT="7774" marB="0" anchor="ctr">
                    <a:solidFill>
                      <a:srgbClr val="ACF3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4648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Иные неналоговые доходы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74" marR="7774" marT="7774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-488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74" marR="7774" marT="7774" marB="0" anchor="ctr">
                    <a:solidFill>
                      <a:srgbClr val="FCE3C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-61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774" marR="7774" marT="7774" marB="0" anchor="ctr">
                    <a:solidFill>
                      <a:srgbClr val="FCE3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EDEBBC9-26C7-4693-89E9-10E04D98EE0E}"/>
              </a:ext>
            </a:extLst>
          </p:cNvPr>
          <p:cNvSpPr txBox="1"/>
          <p:nvPr/>
        </p:nvSpPr>
        <p:spPr>
          <a:xfrm>
            <a:off x="9789556" y="908945"/>
            <a:ext cx="1173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млн. руб.</a:t>
            </a:r>
          </a:p>
        </p:txBody>
      </p:sp>
      <p:sp>
        <p:nvSpPr>
          <p:cNvPr id="33" name="Стрелка: вверх 32">
            <a:extLst>
              <a:ext uri="{FF2B5EF4-FFF2-40B4-BE49-F238E27FC236}">
                <a16:creationId xmlns:a16="http://schemas.microsoft.com/office/drawing/2014/main" xmlns="" id="{F8768AA9-05BE-4D8C-92D7-1190C0C7210B}"/>
              </a:ext>
            </a:extLst>
          </p:cNvPr>
          <p:cNvSpPr/>
          <p:nvPr/>
        </p:nvSpPr>
        <p:spPr>
          <a:xfrm>
            <a:off x="4926168" y="2263275"/>
            <a:ext cx="758033" cy="620935"/>
          </a:xfrm>
          <a:prstGeom prst="upArrow">
            <a:avLst>
              <a:gd name="adj1" fmla="val 50000"/>
              <a:gd name="adj2" fmla="val 43160"/>
            </a:avLst>
          </a:prstGeom>
          <a:solidFill>
            <a:srgbClr val="ACF3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: вверх 33">
            <a:extLst>
              <a:ext uri="{FF2B5EF4-FFF2-40B4-BE49-F238E27FC236}">
                <a16:creationId xmlns:a16="http://schemas.microsoft.com/office/drawing/2014/main" xmlns="" id="{7631D23A-678F-49E3-93CF-DE71F2D62C96}"/>
              </a:ext>
            </a:extLst>
          </p:cNvPr>
          <p:cNvSpPr/>
          <p:nvPr/>
        </p:nvSpPr>
        <p:spPr>
          <a:xfrm flipH="1" flipV="1">
            <a:off x="4920230" y="3720473"/>
            <a:ext cx="758033" cy="620935"/>
          </a:xfrm>
          <a:prstGeom prst="upArrow">
            <a:avLst>
              <a:gd name="adj1" fmla="val 50000"/>
              <a:gd name="adj2" fmla="val 43160"/>
            </a:avLst>
          </a:prstGeom>
          <a:solidFill>
            <a:srgbClr val="FCE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6883D25B-9F47-408B-8986-ECA08B8213A8}"/>
              </a:ext>
            </a:extLst>
          </p:cNvPr>
          <p:cNvSpPr txBox="1"/>
          <p:nvPr/>
        </p:nvSpPr>
        <p:spPr>
          <a:xfrm>
            <a:off x="5049860" y="2599057"/>
            <a:ext cx="482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11%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CE08B8AA-21A7-4939-BCD6-A9D842D09BB1}"/>
              </a:ext>
            </a:extLst>
          </p:cNvPr>
          <p:cNvSpPr txBox="1"/>
          <p:nvPr/>
        </p:nvSpPr>
        <p:spPr>
          <a:xfrm>
            <a:off x="5096158" y="3719449"/>
            <a:ext cx="4058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7%</a:t>
            </a:r>
          </a:p>
        </p:txBody>
      </p:sp>
    </p:spTree>
    <p:extLst>
      <p:ext uri="{BB962C8B-B14F-4D97-AF65-F5344CB8AC3E}">
        <p14:creationId xmlns:p14="http://schemas.microsoft.com/office/powerpoint/2010/main" val="3081760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AE544D9D-4730-402A-B3E2-A8ADE62B5F48}"/>
              </a:ext>
            </a:extLst>
          </p:cNvPr>
          <p:cNvSpPr/>
          <p:nvPr/>
        </p:nvSpPr>
        <p:spPr>
          <a:xfrm>
            <a:off x="562019" y="192182"/>
            <a:ext cx="7702413" cy="784830"/>
          </a:xfrm>
          <a:prstGeom prst="rect">
            <a:avLst/>
          </a:prstGeom>
        </p:spPr>
        <p:txBody>
          <a:bodyPr wrap="square" lIns="0" tIns="0">
            <a:spAutoFit/>
          </a:bodyPr>
          <a:lstStyle/>
          <a:p>
            <a:r>
              <a:rPr lang="ru-RU" sz="2400" dirty="0">
                <a:solidFill>
                  <a:srgbClr val="A08B88"/>
                </a:solidFill>
                <a:latin typeface="Franklin Gothic Demi Cond" panose="020B0706030402020204" pitchFamily="34" charset="0"/>
              </a:rPr>
              <a:t>СНИЖЕНИЕ ЕНВД В 2021 ГОДУ </a:t>
            </a:r>
          </a:p>
          <a:p>
            <a:r>
              <a:rPr lang="ru-RU" sz="2400" dirty="0">
                <a:solidFill>
                  <a:srgbClr val="A08B88"/>
                </a:solidFill>
                <a:latin typeface="Franklin Gothic Demi Cond" panose="020B0706030402020204" pitchFamily="34" charset="0"/>
              </a:rPr>
              <a:t>В СВЯЗИ С ОТМЕНОЙ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65972974-CF79-4D18-A216-CD1164B3D40E}"/>
              </a:ext>
            </a:extLst>
          </p:cNvPr>
          <p:cNvSpPr/>
          <p:nvPr/>
        </p:nvSpPr>
        <p:spPr>
          <a:xfrm>
            <a:off x="371475" y="0"/>
            <a:ext cx="76200" cy="866775"/>
          </a:xfrm>
          <a:prstGeom prst="rect">
            <a:avLst/>
          </a:prstGeom>
          <a:solidFill>
            <a:srgbClr val="ACF3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EDEBBC9-26C7-4693-89E9-10E04D98EE0E}"/>
              </a:ext>
            </a:extLst>
          </p:cNvPr>
          <p:cNvSpPr txBox="1"/>
          <p:nvPr/>
        </p:nvSpPr>
        <p:spPr>
          <a:xfrm>
            <a:off x="9789556" y="908945"/>
            <a:ext cx="1173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млн. руб.</a:t>
            </a:r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xmlns="" id="{FAC99EF9-9F1C-4ADE-AB94-B85C589D6CA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8032766"/>
              </p:ext>
            </p:extLst>
          </p:nvPr>
        </p:nvGraphicFramePr>
        <p:xfrm>
          <a:off x="1493565" y="1666874"/>
          <a:ext cx="8098110" cy="3705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A03C562D-367C-4BDF-A64E-856ED4124816}"/>
              </a:ext>
            </a:extLst>
          </p:cNvPr>
          <p:cNvSpPr/>
          <p:nvPr/>
        </p:nvSpPr>
        <p:spPr>
          <a:xfrm>
            <a:off x="2474537" y="5324422"/>
            <a:ext cx="695281" cy="250838"/>
          </a:xfrm>
          <a:prstGeom prst="rect">
            <a:avLst/>
          </a:prstGeom>
        </p:spPr>
        <p:txBody>
          <a:bodyPr wrap="square" lIns="0" tIns="0">
            <a:spAutoFit/>
          </a:bodyPr>
          <a:lstStyle/>
          <a:p>
            <a:pPr algn="ctr"/>
            <a:r>
              <a:rPr lang="ru-RU" sz="1330" dirty="0" smtClean="0">
                <a:latin typeface="Arial" pitchFamily="34" charset="0"/>
                <a:cs typeface="Arial" pitchFamily="34" charset="0"/>
              </a:rPr>
              <a:t>2019</a:t>
            </a:r>
            <a:endParaRPr lang="ru-RU" sz="133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A03C562D-367C-4BDF-A64E-856ED4124816}"/>
              </a:ext>
            </a:extLst>
          </p:cNvPr>
          <p:cNvSpPr/>
          <p:nvPr/>
        </p:nvSpPr>
        <p:spPr>
          <a:xfrm>
            <a:off x="3717944" y="5324422"/>
            <a:ext cx="695281" cy="250838"/>
          </a:xfrm>
          <a:prstGeom prst="rect">
            <a:avLst/>
          </a:prstGeom>
        </p:spPr>
        <p:txBody>
          <a:bodyPr wrap="square" lIns="0" tIns="0">
            <a:spAutoFit/>
          </a:bodyPr>
          <a:lstStyle/>
          <a:p>
            <a:pPr algn="ctr"/>
            <a:r>
              <a:rPr lang="ru-RU" sz="1330" dirty="0" smtClean="0">
                <a:latin typeface="Arial" pitchFamily="34" charset="0"/>
                <a:cs typeface="Arial" pitchFamily="34" charset="0"/>
              </a:rPr>
              <a:t>2020</a:t>
            </a:r>
            <a:endParaRPr lang="ru-RU" sz="133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A03C562D-367C-4BDF-A64E-856ED4124816}"/>
              </a:ext>
            </a:extLst>
          </p:cNvPr>
          <p:cNvSpPr/>
          <p:nvPr/>
        </p:nvSpPr>
        <p:spPr>
          <a:xfrm>
            <a:off x="5300481" y="5324422"/>
            <a:ext cx="695281" cy="250838"/>
          </a:xfrm>
          <a:prstGeom prst="rect">
            <a:avLst/>
          </a:prstGeom>
        </p:spPr>
        <p:txBody>
          <a:bodyPr wrap="square" lIns="0" tIns="0">
            <a:spAutoFit/>
          </a:bodyPr>
          <a:lstStyle/>
          <a:p>
            <a:pPr algn="ctr"/>
            <a:r>
              <a:rPr lang="ru-RU" sz="1330" dirty="0" smtClean="0">
                <a:latin typeface="Arial" pitchFamily="34" charset="0"/>
                <a:cs typeface="Arial" pitchFamily="34" charset="0"/>
              </a:rPr>
              <a:t>2021</a:t>
            </a:r>
            <a:endParaRPr lang="ru-RU" sz="133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A03C562D-367C-4BDF-A64E-856ED4124816}"/>
              </a:ext>
            </a:extLst>
          </p:cNvPr>
          <p:cNvSpPr/>
          <p:nvPr/>
        </p:nvSpPr>
        <p:spPr>
          <a:xfrm>
            <a:off x="6808169" y="5324422"/>
            <a:ext cx="695281" cy="250838"/>
          </a:xfrm>
          <a:prstGeom prst="rect">
            <a:avLst/>
          </a:prstGeom>
        </p:spPr>
        <p:txBody>
          <a:bodyPr wrap="square" lIns="0" tIns="0">
            <a:spAutoFit/>
          </a:bodyPr>
          <a:lstStyle/>
          <a:p>
            <a:pPr algn="ctr"/>
            <a:r>
              <a:rPr lang="ru-RU" sz="1330" dirty="0" smtClean="0">
                <a:latin typeface="Arial" pitchFamily="34" charset="0"/>
                <a:cs typeface="Arial" pitchFamily="34" charset="0"/>
              </a:rPr>
              <a:t>2022</a:t>
            </a:r>
            <a:endParaRPr lang="ru-RU" sz="133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A03C562D-367C-4BDF-A64E-856ED4124816}"/>
              </a:ext>
            </a:extLst>
          </p:cNvPr>
          <p:cNvSpPr/>
          <p:nvPr/>
        </p:nvSpPr>
        <p:spPr>
          <a:xfrm>
            <a:off x="8350401" y="5324422"/>
            <a:ext cx="695281" cy="250838"/>
          </a:xfrm>
          <a:prstGeom prst="rect">
            <a:avLst/>
          </a:prstGeom>
        </p:spPr>
        <p:txBody>
          <a:bodyPr wrap="square" lIns="0" tIns="0">
            <a:spAutoFit/>
          </a:bodyPr>
          <a:lstStyle/>
          <a:p>
            <a:pPr algn="ctr"/>
            <a:r>
              <a:rPr lang="ru-RU" sz="1330" dirty="0" smtClean="0">
                <a:latin typeface="Arial" pitchFamily="34" charset="0"/>
                <a:cs typeface="Arial" pitchFamily="34" charset="0"/>
              </a:rPr>
              <a:t>2023</a:t>
            </a:r>
            <a:endParaRPr lang="ru-RU" sz="133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5225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AE544D9D-4730-402A-B3E2-A8ADE62B5F48}"/>
              </a:ext>
            </a:extLst>
          </p:cNvPr>
          <p:cNvSpPr/>
          <p:nvPr/>
        </p:nvSpPr>
        <p:spPr>
          <a:xfrm>
            <a:off x="562019" y="192182"/>
            <a:ext cx="7702413" cy="784830"/>
          </a:xfrm>
          <a:prstGeom prst="rect">
            <a:avLst/>
          </a:prstGeom>
        </p:spPr>
        <p:txBody>
          <a:bodyPr wrap="square" lIns="0" tIns="0">
            <a:spAutoFit/>
          </a:bodyPr>
          <a:lstStyle/>
          <a:p>
            <a:r>
              <a:rPr lang="ru-RU" sz="2400" dirty="0">
                <a:solidFill>
                  <a:srgbClr val="A08B88"/>
                </a:solidFill>
                <a:latin typeface="Franklin Gothic Demi Cond" panose="020B0706030402020204" pitchFamily="34" charset="0"/>
              </a:rPr>
              <a:t>РАСХОДЫ БЮДЖЕТА ОДИНЦОВСКОГО ГОРОДСКОГО ОКРУГА</a:t>
            </a:r>
          </a:p>
          <a:p>
            <a:r>
              <a:rPr lang="ru-RU" sz="2400" dirty="0">
                <a:solidFill>
                  <a:srgbClr val="A08B88"/>
                </a:solidFill>
                <a:latin typeface="Franklin Gothic Demi Cond" panose="020B0706030402020204" pitchFamily="34" charset="0"/>
              </a:rPr>
              <a:t>В 2020-2021 ГОДАХ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65972974-CF79-4D18-A216-CD1164B3D40E}"/>
              </a:ext>
            </a:extLst>
          </p:cNvPr>
          <p:cNvSpPr/>
          <p:nvPr/>
        </p:nvSpPr>
        <p:spPr>
          <a:xfrm>
            <a:off x="371475" y="0"/>
            <a:ext cx="76200" cy="866775"/>
          </a:xfrm>
          <a:prstGeom prst="rect">
            <a:avLst/>
          </a:prstGeom>
          <a:solidFill>
            <a:srgbClr val="ACF3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EDEBBC9-26C7-4693-89E9-10E04D98EE0E}"/>
              </a:ext>
            </a:extLst>
          </p:cNvPr>
          <p:cNvSpPr txBox="1"/>
          <p:nvPr/>
        </p:nvSpPr>
        <p:spPr>
          <a:xfrm>
            <a:off x="10656941" y="838560"/>
            <a:ext cx="1173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млн. руб.</a:t>
            </a:r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xmlns="" id="{0A8E48EA-9484-4E83-92C8-A6D6808C4D1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6952478"/>
              </p:ext>
            </p:extLst>
          </p:nvPr>
        </p:nvGraphicFramePr>
        <p:xfrm>
          <a:off x="1410702" y="1561443"/>
          <a:ext cx="8867386" cy="36733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AB12E3CD-6778-47E3-A570-1CE4A526FCB6}"/>
              </a:ext>
            </a:extLst>
          </p:cNvPr>
          <p:cNvGrpSpPr/>
          <p:nvPr/>
        </p:nvGrpSpPr>
        <p:grpSpPr>
          <a:xfrm>
            <a:off x="5663773" y="5945483"/>
            <a:ext cx="5247415" cy="336037"/>
            <a:chOff x="7340672" y="1973027"/>
            <a:chExt cx="2432125" cy="336597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xmlns="" id="{CB17F6DF-5870-4BA9-9E42-C6FF611AD0BC}"/>
                </a:ext>
              </a:extLst>
            </p:cNvPr>
            <p:cNvSpPr/>
            <p:nvPr/>
          </p:nvSpPr>
          <p:spPr>
            <a:xfrm>
              <a:off x="7464329" y="1973027"/>
              <a:ext cx="2308468" cy="3365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3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Расходы</a:t>
              </a:r>
              <a:r>
                <a:rPr lang="en-US" sz="13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3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 счет безвозмездных </a:t>
              </a:r>
            </a:p>
            <a:p>
              <a:r>
                <a:rPr lang="ru-RU" sz="13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поступлений из других бюджетов</a:t>
              </a:r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xmlns="" id="{E8E14B12-74BA-406E-98D2-45D59686BD45}"/>
                </a:ext>
              </a:extLst>
            </p:cNvPr>
            <p:cNvSpPr/>
            <p:nvPr/>
          </p:nvSpPr>
          <p:spPr>
            <a:xfrm>
              <a:off x="7340672" y="2050955"/>
              <a:ext cx="83716" cy="180739"/>
            </a:xfrm>
            <a:prstGeom prst="rect">
              <a:avLst/>
            </a:prstGeom>
            <a:solidFill>
              <a:srgbClr val="F7C8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3037DF3C-5DD6-4F1D-9031-F53C503382D1}"/>
              </a:ext>
            </a:extLst>
          </p:cNvPr>
          <p:cNvGrpSpPr/>
          <p:nvPr/>
        </p:nvGrpSpPr>
        <p:grpSpPr>
          <a:xfrm>
            <a:off x="2021368" y="5947542"/>
            <a:ext cx="5218524" cy="336037"/>
            <a:chOff x="4556666" y="2010915"/>
            <a:chExt cx="2418734" cy="336597"/>
          </a:xfrm>
        </p:grpSpPr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xmlns="" id="{EE485A1D-6D10-4359-BB17-06FBBECFA35B}"/>
                </a:ext>
              </a:extLst>
            </p:cNvPr>
            <p:cNvSpPr/>
            <p:nvPr/>
          </p:nvSpPr>
          <p:spPr>
            <a:xfrm>
              <a:off x="4666932" y="2010915"/>
              <a:ext cx="2308468" cy="33659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3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Собственные средства бюджета</a:t>
              </a: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xmlns="" id="{B014F87D-05E4-4EFD-BE81-48E01A8C7359}"/>
                </a:ext>
              </a:extLst>
            </p:cNvPr>
            <p:cNvSpPr/>
            <p:nvPr/>
          </p:nvSpPr>
          <p:spPr>
            <a:xfrm>
              <a:off x="4556666" y="2105327"/>
              <a:ext cx="83716" cy="180739"/>
            </a:xfrm>
            <a:prstGeom prst="rect">
              <a:avLst/>
            </a:prstGeom>
            <a:solidFill>
              <a:srgbClr val="43ADA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7085E5AA-19F9-4C5E-8F26-2C03F2C4C0F4}"/>
              </a:ext>
            </a:extLst>
          </p:cNvPr>
          <p:cNvSpPr/>
          <p:nvPr/>
        </p:nvSpPr>
        <p:spPr>
          <a:xfrm>
            <a:off x="2095947" y="5166752"/>
            <a:ext cx="2287785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33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Уточненный план </a:t>
            </a:r>
          </a:p>
          <a:p>
            <a:pPr algn="ctr"/>
            <a:r>
              <a:rPr lang="ru-RU" sz="1333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2020 год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957855B6-9B8F-47CE-9946-42834FAFCF18}"/>
              </a:ext>
            </a:extLst>
          </p:cNvPr>
          <p:cNvSpPr/>
          <p:nvPr/>
        </p:nvSpPr>
        <p:spPr>
          <a:xfrm>
            <a:off x="4952107" y="5064742"/>
            <a:ext cx="2287785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33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на 2021 год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47BB7547-0EF1-4463-8043-6A03B472D396}"/>
              </a:ext>
            </a:extLst>
          </p:cNvPr>
          <p:cNvSpPr/>
          <p:nvPr/>
        </p:nvSpPr>
        <p:spPr>
          <a:xfrm>
            <a:off x="2147231" y="1403027"/>
            <a:ext cx="2287785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67" dirty="0">
                <a:solidFill>
                  <a:schemeClr val="tx1"/>
                </a:solidFill>
                <a:latin typeface="Franklin Gothic Demi Cond" panose="020B0706030402020204" pitchFamily="34" charset="0"/>
                <a:cs typeface="Arial" pitchFamily="34" charset="0"/>
              </a:rPr>
              <a:t>22 920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46B9802F-F375-4849-BC04-D5ABBC6F628A}"/>
              </a:ext>
            </a:extLst>
          </p:cNvPr>
          <p:cNvSpPr/>
          <p:nvPr/>
        </p:nvSpPr>
        <p:spPr>
          <a:xfrm>
            <a:off x="4952107" y="1542822"/>
            <a:ext cx="2287785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67" dirty="0">
                <a:solidFill>
                  <a:schemeClr val="tx1"/>
                </a:solidFill>
                <a:latin typeface="Franklin Gothic Demi Cond" panose="020B0706030402020204" pitchFamily="34" charset="0"/>
                <a:cs typeface="Arial" pitchFamily="34" charset="0"/>
              </a:rPr>
              <a:t>22 112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12CA572F-10F5-40A8-9EDA-F02E17149BC1}"/>
              </a:ext>
            </a:extLst>
          </p:cNvPr>
          <p:cNvSpPr/>
          <p:nvPr/>
        </p:nvSpPr>
        <p:spPr>
          <a:xfrm>
            <a:off x="7808267" y="5074343"/>
            <a:ext cx="2287785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33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Снижение расходов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B6751286-D7D9-4931-9093-D653009EE9E8}"/>
              </a:ext>
            </a:extLst>
          </p:cNvPr>
          <p:cNvSpPr/>
          <p:nvPr/>
        </p:nvSpPr>
        <p:spPr>
          <a:xfrm>
            <a:off x="7666949" y="3503277"/>
            <a:ext cx="2287785" cy="6418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67" dirty="0">
                <a:solidFill>
                  <a:schemeClr val="tx1"/>
                </a:solidFill>
                <a:latin typeface="Franklin Gothic Demi Cond" panose="020B0706030402020204" pitchFamily="34" charset="0"/>
                <a:cs typeface="Arial" panose="020B0604020202020204" pitchFamily="34" charset="0"/>
              </a:rPr>
              <a:t>-808</a:t>
            </a:r>
          </a:p>
        </p:txBody>
      </p:sp>
      <p:sp>
        <p:nvSpPr>
          <p:cNvPr id="2" name="Стрелка: вверх 1">
            <a:extLst>
              <a:ext uri="{FF2B5EF4-FFF2-40B4-BE49-F238E27FC236}">
                <a16:creationId xmlns:a16="http://schemas.microsoft.com/office/drawing/2014/main" xmlns="" id="{81312280-D825-41BA-BF87-7C3805000EB1}"/>
              </a:ext>
            </a:extLst>
          </p:cNvPr>
          <p:cNvSpPr/>
          <p:nvPr/>
        </p:nvSpPr>
        <p:spPr>
          <a:xfrm flipH="1" flipV="1">
            <a:off x="6720153" y="1559384"/>
            <a:ext cx="758033" cy="2960294"/>
          </a:xfrm>
          <a:prstGeom prst="upArrow">
            <a:avLst>
              <a:gd name="adj1" fmla="val 50000"/>
              <a:gd name="adj2" fmla="val 43160"/>
            </a:avLst>
          </a:prstGeom>
          <a:solidFill>
            <a:srgbClr val="FCE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: вверх 23">
            <a:extLst>
              <a:ext uri="{FF2B5EF4-FFF2-40B4-BE49-F238E27FC236}">
                <a16:creationId xmlns:a16="http://schemas.microsoft.com/office/drawing/2014/main" xmlns="" id="{066BA4B6-9948-4783-A95B-1573162F0D91}"/>
              </a:ext>
            </a:extLst>
          </p:cNvPr>
          <p:cNvSpPr/>
          <p:nvPr/>
        </p:nvSpPr>
        <p:spPr>
          <a:xfrm flipH="1" flipV="1">
            <a:off x="9520055" y="4849550"/>
            <a:ext cx="758033" cy="386300"/>
          </a:xfrm>
          <a:prstGeom prst="upArrow">
            <a:avLst>
              <a:gd name="adj1" fmla="val 50000"/>
              <a:gd name="adj2" fmla="val 43160"/>
            </a:avLst>
          </a:prstGeom>
          <a:solidFill>
            <a:srgbClr val="FCE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: вверх 24">
            <a:extLst>
              <a:ext uri="{FF2B5EF4-FFF2-40B4-BE49-F238E27FC236}">
                <a16:creationId xmlns:a16="http://schemas.microsoft.com/office/drawing/2014/main" xmlns="" id="{A908E51E-C308-44FD-BA4D-14C2ACF7C280}"/>
              </a:ext>
            </a:extLst>
          </p:cNvPr>
          <p:cNvSpPr/>
          <p:nvPr/>
        </p:nvSpPr>
        <p:spPr>
          <a:xfrm flipH="1" flipV="1">
            <a:off x="9520055" y="4363680"/>
            <a:ext cx="758033" cy="386300"/>
          </a:xfrm>
          <a:prstGeom prst="upArrow">
            <a:avLst>
              <a:gd name="adj1" fmla="val 50000"/>
              <a:gd name="adj2" fmla="val 43160"/>
            </a:avLst>
          </a:prstGeom>
          <a:solidFill>
            <a:srgbClr val="ACF3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555C0C0E-CA85-47CF-AB6E-529379AF7482}"/>
              </a:ext>
            </a:extLst>
          </p:cNvPr>
          <p:cNvSpPr txBox="1"/>
          <p:nvPr/>
        </p:nvSpPr>
        <p:spPr>
          <a:xfrm>
            <a:off x="6953015" y="1752168"/>
            <a:ext cx="26869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Снижение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 808 млн. руб. (3,5%)</a:t>
            </a:r>
          </a:p>
        </p:txBody>
      </p:sp>
    </p:spTree>
    <p:extLst>
      <p:ext uri="{BB962C8B-B14F-4D97-AF65-F5344CB8AC3E}">
        <p14:creationId xmlns:p14="http://schemas.microsoft.com/office/powerpoint/2010/main" val="3261494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69BC3E81-B594-4644-A526-DBC08606E1F3}"/>
              </a:ext>
            </a:extLst>
          </p:cNvPr>
          <p:cNvSpPr/>
          <p:nvPr/>
        </p:nvSpPr>
        <p:spPr>
          <a:xfrm>
            <a:off x="2772077" y="3429000"/>
            <a:ext cx="2444816" cy="2098308"/>
          </a:xfrm>
          <a:prstGeom prst="rect">
            <a:avLst/>
          </a:prstGeom>
          <a:solidFill>
            <a:srgbClr val="ACF3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AE544D9D-4730-402A-B3E2-A8ADE62B5F48}"/>
              </a:ext>
            </a:extLst>
          </p:cNvPr>
          <p:cNvSpPr/>
          <p:nvPr/>
        </p:nvSpPr>
        <p:spPr>
          <a:xfrm>
            <a:off x="562019" y="192182"/>
            <a:ext cx="7702413" cy="784830"/>
          </a:xfrm>
          <a:prstGeom prst="rect">
            <a:avLst/>
          </a:prstGeom>
        </p:spPr>
        <p:txBody>
          <a:bodyPr wrap="square" lIns="0" tIns="0">
            <a:spAutoFit/>
          </a:bodyPr>
          <a:lstStyle/>
          <a:p>
            <a:r>
              <a:rPr lang="ru-RU" sz="2400" dirty="0">
                <a:solidFill>
                  <a:srgbClr val="A08B88"/>
                </a:solidFill>
                <a:latin typeface="Franklin Gothic Demi Cond" panose="020B0706030402020204" pitchFamily="34" charset="0"/>
              </a:rPr>
              <a:t>ПРОГРАММНЫЙ БЮДЖЕТ ОДИНЦОВСКОГО ГОРОДСКОГО ОКРУГА НА 2021 ГОД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65972974-CF79-4D18-A216-CD1164B3D40E}"/>
              </a:ext>
            </a:extLst>
          </p:cNvPr>
          <p:cNvSpPr/>
          <p:nvPr/>
        </p:nvSpPr>
        <p:spPr>
          <a:xfrm>
            <a:off x="371475" y="0"/>
            <a:ext cx="76200" cy="866775"/>
          </a:xfrm>
          <a:prstGeom prst="rect">
            <a:avLst/>
          </a:prstGeom>
          <a:solidFill>
            <a:srgbClr val="ACF3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EDEBBC9-26C7-4693-89E9-10E04D98EE0E}"/>
              </a:ext>
            </a:extLst>
          </p:cNvPr>
          <p:cNvSpPr txBox="1"/>
          <p:nvPr/>
        </p:nvSpPr>
        <p:spPr>
          <a:xfrm>
            <a:off x="10070081" y="1324693"/>
            <a:ext cx="1173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млн. руб.</a:t>
            </a:r>
          </a:p>
        </p:txBody>
      </p:sp>
      <p:pic>
        <p:nvPicPr>
          <p:cNvPr id="3" name="Рисунок 2" descr="Изображение выглядит как текст, кар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FE605E2F-6CA5-455F-8696-9DB6818707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grayscl/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19" y="1970632"/>
            <a:ext cx="5289822" cy="33425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C91659F-6826-46F9-B4ED-24F24A69C0FB}"/>
              </a:ext>
            </a:extLst>
          </p:cNvPr>
          <p:cNvSpPr txBox="1"/>
          <p:nvPr/>
        </p:nvSpPr>
        <p:spPr>
          <a:xfrm>
            <a:off x="2851704" y="4605257"/>
            <a:ext cx="7104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latin typeface="Franklin Gothic Demi Cond" panose="020B0706030402020204" pitchFamily="34" charset="0"/>
              </a:rPr>
              <a:t>18</a:t>
            </a:r>
            <a:endParaRPr lang="ru-RU" sz="2400" dirty="0">
              <a:latin typeface="Franklin Gothic Demi Cond" panose="020B07060304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846703C-3691-468F-A38E-8B1570EF17E0}"/>
              </a:ext>
            </a:extLst>
          </p:cNvPr>
          <p:cNvSpPr txBox="1"/>
          <p:nvPr/>
        </p:nvSpPr>
        <p:spPr>
          <a:xfrm>
            <a:off x="3445844" y="4756603"/>
            <a:ext cx="1771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МУНИЦИПАЛЬНЫХ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ПРОГРАММ</a:t>
            </a:r>
          </a:p>
        </p:txBody>
      </p:sp>
      <p:graphicFrame>
        <p:nvGraphicFramePr>
          <p:cNvPr id="28" name="Диаграмма 27">
            <a:extLst>
              <a:ext uri="{FF2B5EF4-FFF2-40B4-BE49-F238E27FC236}">
                <a16:creationId xmlns:a16="http://schemas.microsoft.com/office/drawing/2014/main" xmlns="" id="{2451C607-A88F-453A-90A5-E3CE3EAAFF7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2713558"/>
              </p:ext>
            </p:extLst>
          </p:nvPr>
        </p:nvGraphicFramePr>
        <p:xfrm>
          <a:off x="7108928" y="2792800"/>
          <a:ext cx="3548013" cy="22727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2C842105-3DD8-44E2-86A2-7472D9A72EAF}"/>
              </a:ext>
            </a:extLst>
          </p:cNvPr>
          <p:cNvSpPr txBox="1"/>
          <p:nvPr/>
        </p:nvSpPr>
        <p:spPr>
          <a:xfrm>
            <a:off x="8371552" y="4324265"/>
            <a:ext cx="662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(98%)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FDC94FFE-7966-474D-A181-09F1817D6D3A}"/>
              </a:ext>
            </a:extLst>
          </p:cNvPr>
          <p:cNvSpPr txBox="1"/>
          <p:nvPr/>
        </p:nvSpPr>
        <p:spPr>
          <a:xfrm>
            <a:off x="9855409" y="3115978"/>
            <a:ext cx="562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(2%)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46393F4B-F046-4005-8AFC-F507F416E78B}"/>
              </a:ext>
            </a:extLst>
          </p:cNvPr>
          <p:cNvSpPr/>
          <p:nvPr/>
        </p:nvSpPr>
        <p:spPr>
          <a:xfrm>
            <a:off x="7558839" y="2038112"/>
            <a:ext cx="2287785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67" dirty="0">
                <a:solidFill>
                  <a:srgbClr val="43ADA1"/>
                </a:solidFill>
                <a:latin typeface="Franklin Gothic Demi Cond" panose="020B0706030402020204" pitchFamily="34" charset="0"/>
                <a:cs typeface="Arial" pitchFamily="34" charset="0"/>
              </a:rPr>
              <a:t>22 112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04DE1FB1-1DD4-47E4-BFDD-C437025C28E1}"/>
              </a:ext>
            </a:extLst>
          </p:cNvPr>
          <p:cNvSpPr txBox="1"/>
          <p:nvPr/>
        </p:nvSpPr>
        <p:spPr>
          <a:xfrm>
            <a:off x="6723626" y="4721403"/>
            <a:ext cx="15408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программные</a:t>
            </a:r>
          </a:p>
          <a:p>
            <a:pPr algn="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расходы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3B4631F4-FB3A-4DE0-B9FB-171686180E1D}"/>
              </a:ext>
            </a:extLst>
          </p:cNvPr>
          <p:cNvSpPr txBox="1"/>
          <p:nvPr/>
        </p:nvSpPr>
        <p:spPr>
          <a:xfrm>
            <a:off x="9846624" y="3381999"/>
            <a:ext cx="17107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непрограммные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расходы</a:t>
            </a:r>
          </a:p>
        </p:txBody>
      </p:sp>
    </p:spTree>
    <p:extLst>
      <p:ext uri="{BB962C8B-B14F-4D97-AF65-F5344CB8AC3E}">
        <p14:creationId xmlns:p14="http://schemas.microsoft.com/office/powerpoint/2010/main" val="4052597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AE544D9D-4730-402A-B3E2-A8ADE62B5F48}"/>
              </a:ext>
            </a:extLst>
          </p:cNvPr>
          <p:cNvSpPr/>
          <p:nvPr/>
        </p:nvSpPr>
        <p:spPr>
          <a:xfrm>
            <a:off x="562019" y="192182"/>
            <a:ext cx="7702413" cy="784830"/>
          </a:xfrm>
          <a:prstGeom prst="rect">
            <a:avLst/>
          </a:prstGeom>
        </p:spPr>
        <p:txBody>
          <a:bodyPr wrap="square" lIns="0" tIns="0">
            <a:spAutoFit/>
          </a:bodyPr>
          <a:lstStyle/>
          <a:p>
            <a:r>
              <a:rPr lang="ru-RU" sz="2400" dirty="0">
                <a:solidFill>
                  <a:srgbClr val="A08B88"/>
                </a:solidFill>
                <a:latin typeface="Franklin Gothic Demi Cond" panose="020B0706030402020204" pitchFamily="34" charset="0"/>
              </a:rPr>
              <a:t>РАСХОДЫ БЮДЖЕТА ОДИНЦОВСКОГО ГОРОДСКОГО ОКРУГА НА РЕАЛИЗАЦИЮ НАЦИОНАЛЬНЫХ ПРОЕКТОВ В 2021 ГОДУ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65972974-CF79-4D18-A216-CD1164B3D40E}"/>
              </a:ext>
            </a:extLst>
          </p:cNvPr>
          <p:cNvSpPr/>
          <p:nvPr/>
        </p:nvSpPr>
        <p:spPr>
          <a:xfrm>
            <a:off x="371475" y="0"/>
            <a:ext cx="76200" cy="866775"/>
          </a:xfrm>
          <a:prstGeom prst="rect">
            <a:avLst/>
          </a:prstGeom>
          <a:solidFill>
            <a:srgbClr val="ACF3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EDEBBC9-26C7-4693-89E9-10E04D98EE0E}"/>
              </a:ext>
            </a:extLst>
          </p:cNvPr>
          <p:cNvSpPr txBox="1"/>
          <p:nvPr/>
        </p:nvSpPr>
        <p:spPr>
          <a:xfrm>
            <a:off x="10070081" y="1324693"/>
            <a:ext cx="1173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млн. руб.</a:t>
            </a:r>
          </a:p>
        </p:txBody>
      </p:sp>
      <p:pic>
        <p:nvPicPr>
          <p:cNvPr id="2" name="Picture 2" descr="ÐÐ°ÑÑÐ¸Ð½ÐºÐ¸ Ð¿Ð¾ Ð·Ð°Ð¿ÑÐ¾ÑÑ Ð½Ð°ÑÐ¸Ð¾Ð½Ð°Ð»ÑÐ½ÑÐ¹ Ð¿ÑÐ¾ÐµÐºÑ">
            <a:extLst>
              <a:ext uri="{FF2B5EF4-FFF2-40B4-BE49-F238E27FC236}">
                <a16:creationId xmlns:a16="http://schemas.microsoft.com/office/drawing/2014/main" xmlns="" id="{C07C99F8-878E-4D25-9865-6C4EF8F8D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3" y="5647575"/>
            <a:ext cx="995507" cy="95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9F85A8A4-7637-4367-BFF4-67E42F36E7F5}"/>
              </a:ext>
            </a:extLst>
          </p:cNvPr>
          <p:cNvSpPr txBox="1">
            <a:spLocks/>
          </p:cNvSpPr>
          <p:nvPr/>
        </p:nvSpPr>
        <p:spPr>
          <a:xfrm>
            <a:off x="17263" y="5476533"/>
            <a:ext cx="11800268" cy="132469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155825" algn="just"/>
            <a:r>
              <a:rPr lang="ru-RU" sz="1400" dirty="0">
                <a:solidFill>
                  <a:srgbClr val="43ADA1"/>
                </a:solidFill>
                <a:latin typeface="Franklin Gothic Demi Cond" panose="020B0706030402020204" pitchFamily="34" charset="0"/>
                <a:cs typeface="Arial" panose="020B0604020202020204" pitchFamily="34" charset="0"/>
              </a:rPr>
              <a:t>НАЦИОНАЛЬНЫЙ ПРОЕКТ </a:t>
            </a:r>
            <a:r>
              <a:rPr lang="ru-RU" sz="1400" b="1" dirty="0">
                <a:solidFill>
                  <a:srgbClr val="7985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проект, обеспечивающий достижение целей и целевых показателей, выполнение задач, определенных Указом Президента РФ от 7 мая 2018 г. № 204 «О национальных целях и стратегических задачах развития Российской Федерации на период до 2024 года».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xmlns="" id="{8FDDB27B-DE77-48E7-993B-7F5900B7DF3F}"/>
              </a:ext>
            </a:extLst>
          </p:cNvPr>
          <p:cNvCxnSpPr/>
          <p:nvPr/>
        </p:nvCxnSpPr>
        <p:spPr>
          <a:xfrm>
            <a:off x="304800" y="5373193"/>
            <a:ext cx="11512731" cy="0"/>
          </a:xfrm>
          <a:prstGeom prst="line">
            <a:avLst/>
          </a:prstGeom>
          <a:ln>
            <a:solidFill>
              <a:srgbClr val="7985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xmlns="" id="{2E2178CA-75CC-42E1-8665-29A7F8B968A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7559632"/>
              </p:ext>
            </p:extLst>
          </p:nvPr>
        </p:nvGraphicFramePr>
        <p:xfrm>
          <a:off x="3792355" y="1324693"/>
          <a:ext cx="6232390" cy="34397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69E8053-DFA4-4B60-A945-621416CE9AD4}"/>
              </a:ext>
            </a:extLst>
          </p:cNvPr>
          <p:cNvSpPr txBox="1"/>
          <p:nvPr/>
        </p:nvSpPr>
        <p:spPr>
          <a:xfrm>
            <a:off x="8184049" y="2136798"/>
            <a:ext cx="19436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собственные 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средства бюджета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A518B4E0-2210-4E39-97FE-CE80CFE2329C}"/>
              </a:ext>
            </a:extLst>
          </p:cNvPr>
          <p:cNvSpPr txBox="1"/>
          <p:nvPr/>
        </p:nvSpPr>
        <p:spPr>
          <a:xfrm>
            <a:off x="7500741" y="3838243"/>
            <a:ext cx="24852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средства федерального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и областного бюджетов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E997034D-B4F3-4CCA-9040-47A61C17413C}"/>
              </a:ext>
            </a:extLst>
          </p:cNvPr>
          <p:cNvSpPr txBox="1"/>
          <p:nvPr/>
        </p:nvSpPr>
        <p:spPr>
          <a:xfrm>
            <a:off x="7360017" y="2484479"/>
            <a:ext cx="9044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(10,4%)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B6452626-83E9-422C-B3D7-0869312B3A07}"/>
              </a:ext>
            </a:extLst>
          </p:cNvPr>
          <p:cNvSpPr txBox="1"/>
          <p:nvPr/>
        </p:nvSpPr>
        <p:spPr>
          <a:xfrm>
            <a:off x="6557554" y="4130631"/>
            <a:ext cx="9044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(89,6%)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E2322274-650F-4A81-B12C-321C31B7F6E1}"/>
              </a:ext>
            </a:extLst>
          </p:cNvPr>
          <p:cNvSpPr txBox="1"/>
          <p:nvPr/>
        </p:nvSpPr>
        <p:spPr>
          <a:xfrm>
            <a:off x="6357758" y="2745862"/>
            <a:ext cx="11015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>
                <a:solidFill>
                  <a:srgbClr val="43ADA1"/>
                </a:solidFill>
                <a:latin typeface="Franklin Gothic Demi Cond" panose="020B0706030402020204" pitchFamily="34" charset="0"/>
                <a:cs typeface="Arial" panose="020B0604020202020204" pitchFamily="34" charset="0"/>
              </a:rPr>
              <a:t>2 533</a:t>
            </a:r>
          </a:p>
        </p:txBody>
      </p:sp>
      <p:sp>
        <p:nvSpPr>
          <p:cNvPr id="16" name="Стрелка: пятиугольник 15">
            <a:extLst>
              <a:ext uri="{FF2B5EF4-FFF2-40B4-BE49-F238E27FC236}">
                <a16:creationId xmlns:a16="http://schemas.microsoft.com/office/drawing/2014/main" xmlns="" id="{22226FB5-04B5-4175-988F-3012C2D07F3B}"/>
              </a:ext>
            </a:extLst>
          </p:cNvPr>
          <p:cNvSpPr/>
          <p:nvPr/>
        </p:nvSpPr>
        <p:spPr>
          <a:xfrm>
            <a:off x="1239436" y="2659317"/>
            <a:ext cx="3823452" cy="1046304"/>
          </a:xfrm>
          <a:prstGeom prst="homePlate">
            <a:avLst/>
          </a:prstGeom>
          <a:solidFill>
            <a:srgbClr val="FCE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8638FB26-D53F-4776-B00F-D394D8F8EE5A}"/>
              </a:ext>
            </a:extLst>
          </p:cNvPr>
          <p:cNvSpPr txBox="1"/>
          <p:nvPr/>
        </p:nvSpPr>
        <p:spPr>
          <a:xfrm>
            <a:off x="1495226" y="2797748"/>
            <a:ext cx="4732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dirty="0">
                <a:solidFill>
                  <a:srgbClr val="798591"/>
                </a:solidFill>
                <a:latin typeface="Franklin Gothic Demi Cond" panose="020B07060304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0BB2CC5C-1185-46B6-A034-F90A7D8FD988}"/>
              </a:ext>
            </a:extLst>
          </p:cNvPr>
          <p:cNvSpPr txBox="1"/>
          <p:nvPr/>
        </p:nvSpPr>
        <p:spPr>
          <a:xfrm>
            <a:off x="1914524" y="2897675"/>
            <a:ext cx="20085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НАЦИОНАЛЬНЫХ 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ПРОЕКТОВ</a:t>
            </a:r>
          </a:p>
        </p:txBody>
      </p:sp>
    </p:spTree>
    <p:extLst>
      <p:ext uri="{BB962C8B-B14F-4D97-AF65-F5344CB8AC3E}">
        <p14:creationId xmlns:p14="http://schemas.microsoft.com/office/powerpoint/2010/main" val="66088054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963</TotalTime>
  <Words>2258</Words>
  <Application>Microsoft Office PowerPoint</Application>
  <PresentationFormat>Произвольный</PresentationFormat>
  <Paragraphs>732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Продоляк Ольга Александровна</cp:lastModifiedBy>
  <cp:revision>218</cp:revision>
  <dcterms:created xsi:type="dcterms:W3CDTF">2020-11-10T15:13:04Z</dcterms:created>
  <dcterms:modified xsi:type="dcterms:W3CDTF">2020-11-18T07:08:13Z</dcterms:modified>
</cp:coreProperties>
</file>